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4" r:id="rId1"/>
  </p:sldMasterIdLst>
  <p:notesMasterIdLst>
    <p:notesMasterId r:id="rId7"/>
  </p:notesMasterIdLst>
  <p:sldIdLst>
    <p:sldId id="256" r:id="rId2"/>
    <p:sldId id="257" r:id="rId3"/>
    <p:sldId id="258" r:id="rId4"/>
    <p:sldId id="269" r:id="rId5"/>
    <p:sldId id="26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9"/>
    <p:restoredTop sz="94674"/>
  </p:normalViewPr>
  <p:slideViewPr>
    <p:cSldViewPr snapToGrid="0" snapToObjects="1">
      <p:cViewPr varScale="1">
        <p:scale>
          <a:sx n="73" d="100"/>
          <a:sy n="73" d="100"/>
        </p:scale>
        <p:origin x="960" y="78"/>
      </p:cViewPr>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B3ACA-DDA7-6747-A8C2-E70BFC1B134C}"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2CC59-7E7F-894B-B956-9CD41ED39D51}" type="slidenum">
              <a:rPr lang="en-US" smtClean="0"/>
              <a:t>‹#›</a:t>
            </a:fld>
            <a:endParaRPr lang="en-US"/>
          </a:p>
        </p:txBody>
      </p:sp>
    </p:spTree>
    <p:extLst>
      <p:ext uri="{BB962C8B-B14F-4D97-AF65-F5344CB8AC3E}">
        <p14:creationId xmlns:p14="http://schemas.microsoft.com/office/powerpoint/2010/main" val="178557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98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644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231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789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759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465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211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729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4/18/2021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56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4/18/2021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254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090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4/18/2021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562101"/>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apsofindia.com/pincode/india/tamil-nadu/chenn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88B1-66A7-1445-BD6D-86D34A827EFD}"/>
              </a:ext>
            </a:extLst>
          </p:cNvPr>
          <p:cNvSpPr>
            <a:spLocks noGrp="1"/>
          </p:cNvSpPr>
          <p:nvPr>
            <p:ph type="ctrTitle"/>
          </p:nvPr>
        </p:nvSpPr>
        <p:spPr>
          <a:xfrm>
            <a:off x="1285104" y="1260389"/>
            <a:ext cx="9687696" cy="2168611"/>
          </a:xfrm>
        </p:spPr>
        <p:txBody>
          <a:bodyPr anchor="ctr"/>
          <a:lstStyle/>
          <a:p>
            <a:r>
              <a:rPr lang="en-US" sz="4400" b="1" dirty="0"/>
              <a:t>The Battle of Neighborhoods</a:t>
            </a:r>
            <a:br>
              <a:rPr lang="en-US" sz="4400" b="1" dirty="0"/>
            </a:br>
            <a:r>
              <a:rPr lang="en-US" sz="4400" b="1" dirty="0"/>
              <a:t/>
            </a:r>
            <a:br>
              <a:rPr lang="en-US" sz="4400" b="1" dirty="0"/>
            </a:br>
            <a:r>
              <a:rPr lang="en-US" sz="3200" b="1" dirty="0"/>
              <a:t>Applied Data Science Capstone Project</a:t>
            </a:r>
          </a:p>
        </p:txBody>
      </p:sp>
      <p:sp>
        <p:nvSpPr>
          <p:cNvPr id="3" name="Subtitle 2">
            <a:extLst>
              <a:ext uri="{FF2B5EF4-FFF2-40B4-BE49-F238E27FC236}">
                <a16:creationId xmlns:a16="http://schemas.microsoft.com/office/drawing/2014/main" id="{987AE1B3-7792-024C-B862-7B2ED902BB85}"/>
              </a:ext>
            </a:extLst>
          </p:cNvPr>
          <p:cNvSpPr>
            <a:spLocks noGrp="1"/>
          </p:cNvSpPr>
          <p:nvPr>
            <p:ph type="subTitle" idx="1"/>
          </p:nvPr>
        </p:nvSpPr>
        <p:spPr>
          <a:xfrm>
            <a:off x="1132510" y="3494315"/>
            <a:ext cx="9931730" cy="1086237"/>
          </a:xfrm>
        </p:spPr>
        <p:txBody>
          <a:bodyPr>
            <a:normAutofit/>
          </a:bodyPr>
          <a:lstStyle/>
          <a:p>
            <a:pPr algn="ctr"/>
            <a:r>
              <a:rPr lang="en-AU" dirty="0" smtClean="0"/>
              <a:t>Determining the distribution of Italian restaurants in Chennai to Identify the best locality to start a new one</a:t>
            </a:r>
            <a:endParaRPr lang="en-AU" dirty="0"/>
          </a:p>
          <a:p>
            <a:pPr algn="ctr"/>
            <a:endParaRPr lang="en-US" dirty="0"/>
          </a:p>
        </p:txBody>
      </p:sp>
      <p:sp>
        <p:nvSpPr>
          <p:cNvPr id="4" name="TextBox 3">
            <a:extLst>
              <a:ext uri="{FF2B5EF4-FFF2-40B4-BE49-F238E27FC236}">
                <a16:creationId xmlns:a16="http://schemas.microsoft.com/office/drawing/2014/main" id="{0A9B5E49-99C7-354A-AC25-65A84D041B0B}"/>
              </a:ext>
            </a:extLst>
          </p:cNvPr>
          <p:cNvSpPr txBox="1"/>
          <p:nvPr/>
        </p:nvSpPr>
        <p:spPr>
          <a:xfrm>
            <a:off x="5325762" y="4757352"/>
            <a:ext cx="1862818" cy="369332"/>
          </a:xfrm>
          <a:prstGeom prst="rect">
            <a:avLst/>
          </a:prstGeom>
          <a:noFill/>
        </p:spPr>
        <p:txBody>
          <a:bodyPr wrap="none" rtlCol="0">
            <a:spAutoFit/>
          </a:bodyPr>
          <a:lstStyle/>
          <a:p>
            <a:r>
              <a:rPr lang="en-US" dirty="0"/>
              <a:t>by: </a:t>
            </a:r>
            <a:r>
              <a:rPr lang="en-US" dirty="0" smtClean="0"/>
              <a:t>Venkatesan N</a:t>
            </a:r>
            <a:endParaRPr lang="en-US" dirty="0"/>
          </a:p>
        </p:txBody>
      </p:sp>
      <p:pic>
        <p:nvPicPr>
          <p:cNvPr id="5" name="Picture 4">
            <a:extLst>
              <a:ext uri="{FF2B5EF4-FFF2-40B4-BE49-F238E27FC236}">
                <a16:creationId xmlns:a16="http://schemas.microsoft.com/office/drawing/2014/main" id="{974842AF-6D34-EF49-A4AB-9A9D130DD68C}"/>
              </a:ext>
            </a:extLst>
          </p:cNvPr>
          <p:cNvPicPr>
            <a:picLocks noChangeAspect="1"/>
          </p:cNvPicPr>
          <p:nvPr/>
        </p:nvPicPr>
        <p:blipFill>
          <a:blip r:embed="rId2"/>
          <a:stretch>
            <a:fillRect/>
          </a:stretch>
        </p:blipFill>
        <p:spPr>
          <a:xfrm>
            <a:off x="753591" y="174152"/>
            <a:ext cx="1689100" cy="330200"/>
          </a:xfrm>
          <a:prstGeom prst="rect">
            <a:avLst/>
          </a:prstGeom>
        </p:spPr>
      </p:pic>
    </p:spTree>
    <p:extLst>
      <p:ext uri="{BB962C8B-B14F-4D97-AF65-F5344CB8AC3E}">
        <p14:creationId xmlns:p14="http://schemas.microsoft.com/office/powerpoint/2010/main" val="2431105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9F09-E509-2A4F-8419-883BA927B901}"/>
              </a:ext>
            </a:extLst>
          </p:cNvPr>
          <p:cNvSpPr>
            <a:spLocks noGrp="1"/>
          </p:cNvSpPr>
          <p:nvPr>
            <p:ph type="title"/>
          </p:nvPr>
        </p:nvSpPr>
        <p:spPr>
          <a:xfrm>
            <a:off x="1451578" y="230588"/>
            <a:ext cx="9603275" cy="644902"/>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72D099F-1442-7645-A70D-3C2BAF68832D}"/>
              </a:ext>
            </a:extLst>
          </p:cNvPr>
          <p:cNvSpPr>
            <a:spLocks noGrp="1"/>
          </p:cNvSpPr>
          <p:nvPr>
            <p:ph idx="1"/>
          </p:nvPr>
        </p:nvSpPr>
        <p:spPr>
          <a:xfrm>
            <a:off x="704335" y="1136822"/>
            <a:ext cx="10873946" cy="5066270"/>
          </a:xfrm>
        </p:spPr>
        <p:txBody>
          <a:bodyPr/>
          <a:lstStyle/>
          <a:p>
            <a:r>
              <a:rPr lang="en-US" dirty="0"/>
              <a:t>Background</a:t>
            </a:r>
          </a:p>
          <a:p>
            <a:pPr lvl="1"/>
            <a:r>
              <a:rPr lang="en-US" dirty="0" smtClean="0"/>
              <a:t>To identify the best locality in Chennai to start a Italian cuisine restaurant.  </a:t>
            </a:r>
            <a:endParaRPr lang="en-US" dirty="0"/>
          </a:p>
          <a:p>
            <a:r>
              <a:rPr lang="en-US" dirty="0"/>
              <a:t>Problem Description</a:t>
            </a:r>
          </a:p>
          <a:p>
            <a:pPr lvl="1"/>
            <a:r>
              <a:rPr lang="en-US" dirty="0" smtClean="0"/>
              <a:t>Chennai is a city which home for some of the most delicious foods in southern </a:t>
            </a:r>
            <a:r>
              <a:rPr lang="en-US" dirty="0" err="1" smtClean="0"/>
              <a:t>india</a:t>
            </a:r>
            <a:r>
              <a:rPr lang="en-US" dirty="0" smtClean="0"/>
              <a:t>. A wide variety of cuisines are consumed in Chennai.</a:t>
            </a:r>
          </a:p>
          <a:p>
            <a:pPr lvl="1"/>
            <a:r>
              <a:rPr lang="en-US" dirty="0" smtClean="0"/>
              <a:t>Being a metro city home to people from multiple cultures it is important to have multiple cuisines in Chennai.</a:t>
            </a:r>
          </a:p>
          <a:p>
            <a:pPr lvl="1"/>
            <a:r>
              <a:rPr lang="en-US" dirty="0" smtClean="0"/>
              <a:t>Apart from the local cuisines, the most sought after cuisines are Italian and Chinese. In this project we try to identify the distribution of Italian restaurants in different localities</a:t>
            </a:r>
            <a:endParaRPr lang="en-US" dirty="0"/>
          </a:p>
          <a:p>
            <a:r>
              <a:rPr lang="en-US" dirty="0"/>
              <a:t>Interest</a:t>
            </a:r>
          </a:p>
          <a:p>
            <a:pPr lvl="1"/>
            <a:r>
              <a:rPr lang="en-US" dirty="0"/>
              <a:t>Those who are interested in starting an </a:t>
            </a:r>
            <a:r>
              <a:rPr lang="en-US" dirty="0" smtClean="0"/>
              <a:t>Italian restaurant in Chennai.  </a:t>
            </a:r>
            <a:endParaRPr lang="en-US" dirty="0"/>
          </a:p>
        </p:txBody>
      </p:sp>
    </p:spTree>
    <p:extLst>
      <p:ext uri="{BB962C8B-B14F-4D97-AF65-F5344CB8AC3E}">
        <p14:creationId xmlns:p14="http://schemas.microsoft.com/office/powerpoint/2010/main" val="2107369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9F09-E509-2A4F-8419-883BA927B901}"/>
              </a:ext>
            </a:extLst>
          </p:cNvPr>
          <p:cNvSpPr>
            <a:spLocks noGrp="1"/>
          </p:cNvSpPr>
          <p:nvPr>
            <p:ph type="title"/>
          </p:nvPr>
        </p:nvSpPr>
        <p:spPr>
          <a:xfrm>
            <a:off x="1451578" y="230588"/>
            <a:ext cx="9603275" cy="644902"/>
          </a:xfrm>
        </p:spPr>
        <p:txBody>
          <a:bodyPr>
            <a:normAutofit fontScale="90000"/>
          </a:bodyPr>
          <a:lstStyle/>
          <a:p>
            <a:r>
              <a:rPr lang="en-US" dirty="0"/>
              <a:t>Data Acquisition and Processing</a:t>
            </a:r>
          </a:p>
        </p:txBody>
      </p:sp>
      <p:sp>
        <p:nvSpPr>
          <p:cNvPr id="3" name="Content Placeholder 2">
            <a:extLst>
              <a:ext uri="{FF2B5EF4-FFF2-40B4-BE49-F238E27FC236}">
                <a16:creationId xmlns:a16="http://schemas.microsoft.com/office/drawing/2014/main" id="{372D099F-1442-7645-A70D-3C2BAF68832D}"/>
              </a:ext>
            </a:extLst>
          </p:cNvPr>
          <p:cNvSpPr>
            <a:spLocks noGrp="1"/>
          </p:cNvSpPr>
          <p:nvPr>
            <p:ph idx="1"/>
          </p:nvPr>
        </p:nvSpPr>
        <p:spPr>
          <a:xfrm>
            <a:off x="704335" y="875843"/>
            <a:ext cx="10873946" cy="5066270"/>
          </a:xfrm>
        </p:spPr>
        <p:txBody>
          <a:bodyPr/>
          <a:lstStyle/>
          <a:p>
            <a:r>
              <a:rPr lang="en-US" dirty="0"/>
              <a:t>Data Terminology</a:t>
            </a:r>
          </a:p>
          <a:p>
            <a:pPr lvl="1"/>
            <a:r>
              <a:rPr lang="en-US" dirty="0" smtClean="0"/>
              <a:t>In India, restaurants usually serve multiple cuisines. Also, Most of European cuisine is marked as Italian cuisine. German/ Spanish(Such as Paella) cuisines are not specifically served and they are included in Italian cuisine.</a:t>
            </a:r>
            <a:endParaRPr lang="en-US" dirty="0"/>
          </a:p>
          <a:p>
            <a:r>
              <a:rPr lang="en-US" dirty="0"/>
              <a:t>Data Sources: 3 types identified</a:t>
            </a:r>
          </a:p>
          <a:p>
            <a:pPr lvl="1"/>
            <a:r>
              <a:rPr lang="en-US" dirty="0" smtClean="0"/>
              <a:t>Venue </a:t>
            </a:r>
            <a:r>
              <a:rPr lang="en-US" dirty="0"/>
              <a:t>data from Foursquare.com</a:t>
            </a:r>
          </a:p>
          <a:p>
            <a:pPr lvl="1"/>
            <a:r>
              <a:rPr lang="en-US" dirty="0" smtClean="0"/>
              <a:t>Names of localities are taken from </a:t>
            </a:r>
            <a:r>
              <a:rPr lang="en-US" dirty="0">
                <a:hlinkClick r:id="rId2"/>
              </a:rPr>
              <a:t>https://</a:t>
            </a:r>
            <a:r>
              <a:rPr lang="en-US" dirty="0" smtClean="0">
                <a:hlinkClick r:id="rId2"/>
              </a:rPr>
              <a:t>www.mapsofindia.com/pincode/india/tamil-nadu/chennai</a:t>
            </a:r>
            <a:r>
              <a:rPr lang="en-US" dirty="0" smtClean="0"/>
              <a:t>.</a:t>
            </a:r>
          </a:p>
          <a:p>
            <a:pPr lvl="1"/>
            <a:r>
              <a:rPr lang="en-US" dirty="0" smtClean="0"/>
              <a:t>Location data is taken from geocoder library from Google</a:t>
            </a:r>
          </a:p>
          <a:p>
            <a:pPr lvl="1"/>
            <a:endParaRPr lang="en-US" dirty="0"/>
          </a:p>
          <a:p>
            <a:pPr marL="201168" lvl="1" indent="0">
              <a:buNone/>
            </a:pPr>
            <a:r>
              <a:rPr lang="en-US" sz="2000" dirty="0"/>
              <a:t>Data cleaning</a:t>
            </a:r>
          </a:p>
          <a:p>
            <a:pPr lvl="1"/>
            <a:r>
              <a:rPr lang="en-US" dirty="0"/>
              <a:t>Foursquare takes a lat/long, a radius, and attempts to retrieve the specified number of venues covered by the circle scribed by the radius.  Small radius means insufficient venues retrieved.  Large radius means overlapping circles and duplicate venues</a:t>
            </a:r>
          </a:p>
          <a:p>
            <a:pPr lvl="1"/>
            <a:r>
              <a:rPr lang="en-US" dirty="0"/>
              <a:t>Food Venue Category- venues are classified rather arbitrary </a:t>
            </a:r>
          </a:p>
        </p:txBody>
      </p:sp>
    </p:spTree>
    <p:extLst>
      <p:ext uri="{BB962C8B-B14F-4D97-AF65-F5344CB8AC3E}">
        <p14:creationId xmlns:p14="http://schemas.microsoft.com/office/powerpoint/2010/main" val="1831080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8804366" cy="706174"/>
          </a:xfrm>
        </p:spPr>
        <p:txBody>
          <a:bodyPr>
            <a:normAutofit fontScale="90000"/>
          </a:bodyPr>
          <a:lstStyle/>
          <a:p>
            <a:r>
              <a:rPr lang="en-US" dirty="0" smtClean="0"/>
              <a:t>Chennai Localities map</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98653" y="1187062"/>
            <a:ext cx="5960683" cy="5102619"/>
          </a:xfrm>
          <a:prstGeom prst="rect">
            <a:avLst/>
          </a:prstGeom>
        </p:spPr>
      </p:pic>
    </p:spTree>
    <p:extLst>
      <p:ext uri="{BB962C8B-B14F-4D97-AF65-F5344CB8AC3E}">
        <p14:creationId xmlns:p14="http://schemas.microsoft.com/office/powerpoint/2010/main" val="1359607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9F09-E509-2A4F-8419-883BA927B901}"/>
              </a:ext>
            </a:extLst>
          </p:cNvPr>
          <p:cNvSpPr>
            <a:spLocks noGrp="1"/>
          </p:cNvSpPr>
          <p:nvPr>
            <p:ph type="title"/>
          </p:nvPr>
        </p:nvSpPr>
        <p:spPr>
          <a:xfrm>
            <a:off x="1451578" y="230588"/>
            <a:ext cx="9603275" cy="644902"/>
          </a:xfrm>
        </p:spPr>
        <p:txBody>
          <a:bodyPr>
            <a:normAutofit fontScale="90000"/>
          </a:bodyPr>
          <a:lstStyle/>
          <a:p>
            <a:pPr algn="ctr"/>
            <a:r>
              <a:rPr lang="en-US" dirty="0"/>
              <a:t>The End</a:t>
            </a:r>
          </a:p>
        </p:txBody>
      </p:sp>
    </p:spTree>
    <p:extLst>
      <p:ext uri="{BB962C8B-B14F-4D97-AF65-F5344CB8AC3E}">
        <p14:creationId xmlns:p14="http://schemas.microsoft.com/office/powerpoint/2010/main" val="2014704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1503</TotalTime>
  <Words>266</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The Battle of Neighborhoods  Applied Data Science Capstone Project</vt:lpstr>
      <vt:lpstr>Introduction</vt:lpstr>
      <vt:lpstr>Data Acquisition and Processing</vt:lpstr>
      <vt:lpstr>Chennai Localities map</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Applied Data Science Capstone Project</dc:title>
  <dc:creator>venkatesan@panthermotocorp.in</dc:creator>
  <cp:lastModifiedBy>Venkatesan</cp:lastModifiedBy>
  <cp:revision>27</cp:revision>
  <dcterms:created xsi:type="dcterms:W3CDTF">2020-01-09T12:35:44Z</dcterms:created>
  <dcterms:modified xsi:type="dcterms:W3CDTF">2021-04-18T10:14:46Z</dcterms:modified>
</cp:coreProperties>
</file>