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9" r:id="rId3"/>
    <p:sldId id="290" r:id="rId4"/>
    <p:sldId id="282" r:id="rId5"/>
    <p:sldId id="283" r:id="rId6"/>
    <p:sldId id="260" r:id="rId7"/>
    <p:sldId id="263" r:id="rId8"/>
    <p:sldId id="286" r:id="rId9"/>
    <p:sldId id="262" r:id="rId10"/>
    <p:sldId id="287" r:id="rId11"/>
    <p:sldId id="288" r:id="rId12"/>
    <p:sldId id="267" r:id="rId13"/>
    <p:sldId id="280" r:id="rId14"/>
    <p:sldId id="268" r:id="rId15"/>
    <p:sldId id="278"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4" autoAdjust="0"/>
    <p:restoredTop sz="94662" autoAdjust="0"/>
  </p:normalViewPr>
  <p:slideViewPr>
    <p:cSldViewPr>
      <p:cViewPr varScale="1">
        <p:scale>
          <a:sx n="77" d="100"/>
          <a:sy n="77" d="100"/>
        </p:scale>
        <p:origin x="1536" y="67"/>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INTRODUCTION</a:t>
            </a:r>
          </a:p>
        </p:txBody>
      </p:sp>
      <p:sp>
        <p:nvSpPr>
          <p:cNvPr id="3" name="TextBox 2"/>
          <p:cNvSpPr txBox="1"/>
          <p:nvPr/>
        </p:nvSpPr>
        <p:spPr>
          <a:xfrm>
            <a:off x="533400" y="1530742"/>
            <a:ext cx="8229600" cy="3457357"/>
          </a:xfrm>
          <a:prstGeom prst="rect">
            <a:avLst/>
          </a:prstGeom>
          <a:noFill/>
        </p:spPr>
        <p:txBody>
          <a:bodyPr wrap="square" rtlCol="0">
            <a:spAutoFit/>
          </a:bodyPr>
          <a:lstStyle/>
          <a:p>
            <a:pPr marL="393700" marR="410210" algn="just">
              <a:lnSpc>
                <a:spcPct val="100000"/>
              </a:lnSpc>
              <a:spcAft>
                <a:spcPts val="0"/>
              </a:spcAft>
            </a:pPr>
            <a:endParaRPr lang="en-US" sz="2400" dirty="0">
              <a:ea typeface="Arial"/>
              <a:cs typeface="Arial"/>
            </a:endParaRPr>
          </a:p>
          <a:p>
            <a:pPr marL="393700" marR="410210" algn="just">
              <a:lnSpc>
                <a:spcPct val="100000"/>
              </a:lnSpc>
              <a:spcAft>
                <a:spcPts val="0"/>
              </a:spcAft>
            </a:pPr>
            <a:r>
              <a:rPr lang="en-US" sz="2400" dirty="0">
                <a:ea typeface="Arial"/>
                <a:cs typeface="Arial"/>
              </a:rPr>
              <a:t>The basic idea is to give a efficient shopping way to customers. The main purpose is to reduce the waiting hours for billing in malls. This can be achieved by automation and hence we are automating the shopping cart. This will include the automatic scanning of products and generation of lump sum amount.</a:t>
            </a:r>
            <a:endParaRPr lang="en-IN" sz="2400" dirty="0">
              <a:ea typeface="Calibri"/>
              <a:cs typeface="Arial"/>
            </a:endParaRPr>
          </a:p>
          <a:p>
            <a:pPr>
              <a:lnSpc>
                <a:spcPts val="1000"/>
              </a:lnSpc>
              <a:spcAft>
                <a:spcPts val="0"/>
              </a:spcAft>
            </a:pPr>
            <a:r>
              <a:rPr lang="en-US" sz="2400" dirty="0">
                <a:ea typeface="Times New Roman"/>
                <a:cs typeface="Arial"/>
              </a:rPr>
              <a:t> </a:t>
            </a:r>
            <a:endParaRPr lang="en-IN" sz="2400" dirty="0">
              <a:ea typeface="Calibri"/>
              <a:cs typeface="Arial"/>
            </a:endParaRPr>
          </a:p>
          <a:p>
            <a:pPr>
              <a:lnSpc>
                <a:spcPts val="1180"/>
              </a:lnSpc>
              <a:spcAft>
                <a:spcPts val="0"/>
              </a:spcAft>
            </a:pPr>
            <a:r>
              <a:rPr lang="en-US" sz="2400" dirty="0">
                <a:ea typeface="Times New Roman"/>
                <a:cs typeface="Arial"/>
              </a:rPr>
              <a:t> </a:t>
            </a:r>
            <a:endParaRPr lang="en-IN" sz="2400" dirty="0">
              <a:ea typeface="Calibri"/>
              <a:cs typeface="Arial"/>
            </a:endParaRPr>
          </a:p>
          <a:p>
            <a:pPr lvl="0">
              <a:spcBef>
                <a:spcPts val="1001"/>
              </a:spcBef>
              <a:buSzPct val="100000"/>
            </a:pPr>
            <a:endParaRPr lang="en-IN" sz="2400" dirty="0"/>
          </a:p>
        </p:txBody>
      </p:sp>
    </p:spTree>
    <p:extLst>
      <p:ext uri="{BB962C8B-B14F-4D97-AF65-F5344CB8AC3E}">
        <p14:creationId xmlns:p14="http://schemas.microsoft.com/office/powerpoint/2010/main" val="43746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solidFill>
              <a:srgbClr val="FFC000"/>
            </a:solidFill>
          </a:ln>
        </p:spPr>
        <p:txBody>
          <a:bodyPr/>
          <a:lstStyle/>
          <a:p>
            <a:r>
              <a:rPr lang="en-IN" dirty="0"/>
              <a:t>SYSTEM ARCHITECHTURE</a:t>
            </a:r>
          </a:p>
        </p:txBody>
      </p:sp>
      <p:pic>
        <p:nvPicPr>
          <p:cNvPr id="3" name="Picture 2" descr="C:\Users\Admin\Desktop\arch.png"/>
          <p:cNvPicPr/>
          <p:nvPr/>
        </p:nvPicPr>
        <p:blipFill>
          <a:blip r:embed="rId2"/>
          <a:srcRect/>
          <a:stretch>
            <a:fillRect/>
          </a:stretch>
        </p:blipFill>
        <p:spPr bwMode="auto">
          <a:xfrm>
            <a:off x="1219200" y="2057400"/>
            <a:ext cx="6934200" cy="3733800"/>
          </a:xfrm>
          <a:prstGeom prst="rect">
            <a:avLst/>
          </a:prstGeom>
          <a:noFill/>
          <a:ln w="9525">
            <a:noFill/>
            <a:miter lim="800000"/>
            <a:headEnd/>
            <a:tailEnd/>
          </a:ln>
        </p:spPr>
      </p:pic>
    </p:spTree>
    <p:extLst>
      <p:ext uri="{BB962C8B-B14F-4D97-AF65-F5344CB8AC3E}">
        <p14:creationId xmlns:p14="http://schemas.microsoft.com/office/powerpoint/2010/main" val="201053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427038"/>
            <a:ext cx="8229600" cy="114300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dirty="0"/>
              <a:t>PROPOSED SYSTEM</a:t>
            </a:r>
          </a:p>
        </p:txBody>
      </p:sp>
      <p:sp>
        <p:nvSpPr>
          <p:cNvPr id="4" name="TextBox 3"/>
          <p:cNvSpPr txBox="1"/>
          <p:nvPr/>
        </p:nvSpPr>
        <p:spPr>
          <a:xfrm>
            <a:off x="624114" y="1828800"/>
            <a:ext cx="8077200" cy="5262979"/>
          </a:xfrm>
          <a:prstGeom prst="rect">
            <a:avLst/>
          </a:prstGeom>
          <a:noFill/>
        </p:spPr>
        <p:txBody>
          <a:bodyPr wrap="square" rtlCol="0">
            <a:spAutoFit/>
          </a:bodyPr>
          <a:lstStyle/>
          <a:p>
            <a:pPr marL="285750" indent="-285750" algn="just">
              <a:buFont typeface="Arial" pitchFamily="34" charset="0"/>
              <a:buChar char="•"/>
            </a:pPr>
            <a:r>
              <a:rPr lang="en-US" sz="2400" dirty="0"/>
              <a:t> Whenever user puts a product into the cart, the camera will capture the images. These images are compared with the images present in the database using SIFT algorithm.</a:t>
            </a:r>
          </a:p>
          <a:p>
            <a:pPr marL="285750" indent="-285750" algn="just">
              <a:buFont typeface="Arial" pitchFamily="34" charset="0"/>
              <a:buChar char="•"/>
            </a:pPr>
            <a:r>
              <a:rPr lang="en-US" sz="2400" dirty="0"/>
              <a:t> Once the images are matched, the correct product will be recognized and the corresponding amount will be displayed on the screen.</a:t>
            </a:r>
          </a:p>
          <a:p>
            <a:pPr marL="285750" indent="-285750" algn="just">
              <a:buFont typeface="Arial" pitchFamily="34" charset="0"/>
              <a:buChar char="•"/>
            </a:pPr>
            <a:r>
              <a:rPr lang="en-US" sz="2400" dirty="0"/>
              <a:t> If the user removes any product, images are captured again and compared with the database images. </a:t>
            </a:r>
          </a:p>
          <a:p>
            <a:pPr marL="285750" indent="-285750" algn="just">
              <a:buFont typeface="Arial" pitchFamily="34" charset="0"/>
              <a:buChar char="•"/>
            </a:pPr>
            <a:r>
              <a:rPr lang="en-US" sz="2400" dirty="0"/>
              <a:t>After product recognition the respective amount is reduced from the total amount. The camera will not capture images of the products present in the vicinity of the cart. </a:t>
            </a:r>
          </a:p>
          <a:p>
            <a:pPr marL="285750" indent="-285750" algn="just">
              <a:buFont typeface="Arial" pitchFamily="34" charset="0"/>
              <a:buChar char="•"/>
            </a:pPr>
            <a:r>
              <a:rPr lang="en-US" sz="2400" dirty="0"/>
              <a:t>The payment mode depends on the grocery store or shopping mall authorities.</a:t>
            </a:r>
            <a:endParaRPr lang="en-IN" sz="2400" b="1" dirty="0"/>
          </a:p>
          <a:p>
            <a:pPr marL="285750" indent="-285750" algn="just">
              <a:buFont typeface="Arial" pitchFamily="34" charset="0"/>
              <a:buChar char="•"/>
            </a:pPr>
            <a:endParaRPr lang="en-IN" sz="2400" dirty="0"/>
          </a:p>
        </p:txBody>
      </p:sp>
    </p:spTree>
    <p:extLst>
      <p:ext uri="{BB962C8B-B14F-4D97-AF65-F5344CB8AC3E}">
        <p14:creationId xmlns:p14="http://schemas.microsoft.com/office/powerpoint/2010/main" val="245131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WORKING</a:t>
            </a:r>
          </a:p>
        </p:txBody>
      </p:sp>
      <p:pic>
        <p:nvPicPr>
          <p:cNvPr id="4"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0800" y="1828800"/>
            <a:ext cx="3581400" cy="46482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2624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7848600" cy="4483279"/>
          </a:xfrm>
          <a:prstGeom prst="rect">
            <a:avLst/>
          </a:prstGeom>
        </p:spPr>
        <p:txBody>
          <a:bodyPr wrap="square">
            <a:spAutoFit/>
          </a:bodyPr>
          <a:lstStyle/>
          <a:p>
            <a:pPr marL="342900" lvl="0" indent="-342900">
              <a:lnSpc>
                <a:spcPct val="150000"/>
              </a:lnSpc>
              <a:spcBef>
                <a:spcPts val="1001"/>
              </a:spcBef>
              <a:buSzPct val="100000"/>
              <a:buFont typeface="Arial" pitchFamily="34" charset="0"/>
              <a:buChar char="•"/>
            </a:pPr>
            <a:r>
              <a:rPr lang="en-IN" sz="2400" dirty="0"/>
              <a:t>The user will insert the item into the cart.</a:t>
            </a:r>
          </a:p>
          <a:p>
            <a:pPr marL="342900" lvl="0" indent="-342900">
              <a:lnSpc>
                <a:spcPct val="150000"/>
              </a:lnSpc>
              <a:spcBef>
                <a:spcPts val="1001"/>
              </a:spcBef>
              <a:buSzPct val="100000"/>
              <a:buFont typeface="Arial" pitchFamily="34" charset="0"/>
              <a:buChar char="•"/>
            </a:pPr>
            <a:r>
              <a:rPr lang="en-IN" sz="2400" dirty="0"/>
              <a:t>As the item will cross the detection sheet , the camera will capture the image.</a:t>
            </a:r>
          </a:p>
          <a:p>
            <a:pPr marL="342900" lvl="0" indent="-342900">
              <a:lnSpc>
                <a:spcPct val="150000"/>
              </a:lnSpc>
              <a:spcBef>
                <a:spcPts val="1001"/>
              </a:spcBef>
              <a:buSzPct val="100000"/>
              <a:buFont typeface="Arial" pitchFamily="34" charset="0"/>
              <a:buChar char="•"/>
              <a:tabLst>
                <a:tab pos="0" algn="l"/>
              </a:tabLst>
            </a:pPr>
            <a:r>
              <a:rPr lang="en-IN" sz="2400" dirty="0"/>
              <a:t>SIFT Algorithm will be implemented.</a:t>
            </a:r>
          </a:p>
          <a:p>
            <a:pPr marL="342900" lvl="0" indent="-342900">
              <a:lnSpc>
                <a:spcPct val="150000"/>
              </a:lnSpc>
              <a:spcBef>
                <a:spcPts val="1001"/>
              </a:spcBef>
              <a:buSzPct val="100000"/>
              <a:buFont typeface="Arial" pitchFamily="34" charset="0"/>
              <a:buChar char="•"/>
            </a:pPr>
            <a:r>
              <a:rPr lang="en-IN" sz="2400" dirty="0"/>
              <a:t>Addition and deletion of the item from the database will be depending on the movement of the item.</a:t>
            </a:r>
          </a:p>
          <a:p>
            <a:pPr marL="342900" lvl="0" indent="-342900">
              <a:lnSpc>
                <a:spcPct val="150000"/>
              </a:lnSpc>
              <a:spcBef>
                <a:spcPts val="1001"/>
              </a:spcBef>
              <a:buSzPct val="100000"/>
              <a:buFont typeface="Arial" pitchFamily="34" charset="0"/>
              <a:buChar char="•"/>
            </a:pPr>
            <a:r>
              <a:rPr lang="en-IN" sz="2400" dirty="0"/>
              <a:t>Subtotal of all the purchased items.</a:t>
            </a:r>
          </a:p>
        </p:txBody>
      </p:sp>
      <p:sp>
        <p:nvSpPr>
          <p:cNvPr id="5" name="Title 1"/>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lstStyle/>
          <a:p>
            <a:r>
              <a:rPr lang="en-IN" dirty="0"/>
              <a:t>WORKING</a:t>
            </a:r>
          </a:p>
        </p:txBody>
      </p:sp>
    </p:spTree>
    <p:extLst>
      <p:ext uri="{BB962C8B-B14F-4D97-AF65-F5344CB8AC3E}">
        <p14:creationId xmlns:p14="http://schemas.microsoft.com/office/powerpoint/2010/main" val="41467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EXPECTED OUTPUT</a:t>
            </a:r>
          </a:p>
        </p:txBody>
      </p:sp>
      <p:sp>
        <p:nvSpPr>
          <p:cNvPr id="3" name="TextBox 2"/>
          <p:cNvSpPr txBox="1"/>
          <p:nvPr/>
        </p:nvSpPr>
        <p:spPr>
          <a:xfrm>
            <a:off x="457200" y="1676400"/>
            <a:ext cx="8305800" cy="3785652"/>
          </a:xfrm>
          <a:prstGeom prst="rect">
            <a:avLst/>
          </a:prstGeom>
          <a:noFill/>
        </p:spPr>
        <p:txBody>
          <a:bodyPr wrap="square" rtlCol="0">
            <a:spAutoFit/>
          </a:bodyPr>
          <a:lstStyle/>
          <a:p>
            <a:pPr marL="457200" indent="-457200">
              <a:lnSpc>
                <a:spcPct val="150000"/>
              </a:lnSpc>
              <a:buFont typeface="Arial" pitchFamily="34" charset="0"/>
              <a:buChar char="•"/>
            </a:pPr>
            <a:r>
              <a:rPr lang="en-IN" sz="2400" dirty="0"/>
              <a:t>The system should capture the images of the shopping items.</a:t>
            </a:r>
          </a:p>
          <a:p>
            <a:pPr marL="457200" indent="-457200">
              <a:lnSpc>
                <a:spcPct val="150000"/>
              </a:lnSpc>
              <a:buFont typeface="Arial" pitchFamily="34" charset="0"/>
              <a:buChar char="•"/>
            </a:pPr>
            <a:r>
              <a:rPr lang="en-IN" sz="2400" dirty="0"/>
              <a:t>It should correspondingly add the prices of the purchased items in the subtotal.</a:t>
            </a:r>
          </a:p>
          <a:p>
            <a:pPr marL="457200" indent="-457200">
              <a:lnSpc>
                <a:spcPct val="150000"/>
              </a:lnSpc>
              <a:buFont typeface="Arial" pitchFamily="34" charset="0"/>
              <a:buChar char="•"/>
            </a:pPr>
            <a:r>
              <a:rPr lang="en-IN" sz="2400" dirty="0"/>
              <a:t>The item should also  be deleted from the total if the customer doesn’t wish to buy that item. </a:t>
            </a:r>
          </a:p>
          <a:p>
            <a:pPr marL="457200" indent="-457200">
              <a:lnSpc>
                <a:spcPct val="150000"/>
              </a:lnSpc>
              <a:buFont typeface="Arial" pitchFamily="34" charset="0"/>
              <a:buChar char="•"/>
            </a:pPr>
            <a:r>
              <a:rPr lang="en-IN" sz="2400" dirty="0"/>
              <a:t>The subtotal of the purchased items should be displayed.</a:t>
            </a:r>
          </a:p>
          <a:p>
            <a:endParaRPr lang="en-IN" sz="2400" dirty="0"/>
          </a:p>
        </p:txBody>
      </p:sp>
    </p:spTree>
    <p:extLst>
      <p:ext uri="{BB962C8B-B14F-4D97-AF65-F5344CB8AC3E}">
        <p14:creationId xmlns:p14="http://schemas.microsoft.com/office/powerpoint/2010/main" val="68292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APPLICATION</a:t>
            </a:r>
          </a:p>
        </p:txBody>
      </p:sp>
      <p:sp>
        <p:nvSpPr>
          <p:cNvPr id="3" name="TextBox 2"/>
          <p:cNvSpPr txBox="1"/>
          <p:nvPr/>
        </p:nvSpPr>
        <p:spPr>
          <a:xfrm>
            <a:off x="685800" y="1828800"/>
            <a:ext cx="7848600" cy="1569660"/>
          </a:xfrm>
          <a:prstGeom prst="rect">
            <a:avLst/>
          </a:prstGeom>
          <a:noFill/>
        </p:spPr>
        <p:txBody>
          <a:bodyPr wrap="square" rtlCol="0">
            <a:spAutoFit/>
          </a:bodyPr>
          <a:lstStyle/>
          <a:p>
            <a:r>
              <a:rPr lang="en-US" sz="2400" dirty="0"/>
              <a:t>The major application of automatic cart is in shopping malls. The main purpose is to reduce the time required to scan the products in the queue of billing.</a:t>
            </a:r>
            <a:endParaRPr lang="en-IN" sz="2400" dirty="0"/>
          </a:p>
          <a:p>
            <a:r>
              <a:rPr lang="en-US" sz="2400" dirty="0"/>
              <a:t> </a:t>
            </a:r>
            <a:endParaRPr lang="en-IN" sz="2400" dirty="0"/>
          </a:p>
        </p:txBody>
      </p:sp>
    </p:spTree>
    <p:extLst>
      <p:ext uri="{BB962C8B-B14F-4D97-AF65-F5344CB8AC3E}">
        <p14:creationId xmlns:p14="http://schemas.microsoft.com/office/powerpoint/2010/main" val="3397122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style>
          <a:lnRef idx="1">
            <a:schemeClr val="accent6"/>
          </a:lnRef>
          <a:fillRef idx="2">
            <a:schemeClr val="accent6"/>
          </a:fillRef>
          <a:effectRef idx="1">
            <a:schemeClr val="accent6"/>
          </a:effectRef>
          <a:fontRef idx="minor">
            <a:schemeClr val="dk1"/>
          </a:fontRef>
        </p:style>
        <p:txBody>
          <a:bodyPr/>
          <a:lstStyle/>
          <a:p>
            <a:r>
              <a:rPr lang="en-IN" dirty="0"/>
              <a:t>FUTURE SCOPE</a:t>
            </a:r>
          </a:p>
        </p:txBody>
      </p:sp>
      <p:sp>
        <p:nvSpPr>
          <p:cNvPr id="3" name="TextBox 2"/>
          <p:cNvSpPr txBox="1"/>
          <p:nvPr/>
        </p:nvSpPr>
        <p:spPr>
          <a:xfrm>
            <a:off x="457200" y="1752600"/>
            <a:ext cx="8077200" cy="5632311"/>
          </a:xfrm>
          <a:prstGeom prst="rect">
            <a:avLst/>
          </a:prstGeom>
          <a:noFill/>
        </p:spPr>
        <p:txBody>
          <a:bodyPr wrap="square" rtlCol="0">
            <a:spAutoFit/>
          </a:bodyPr>
          <a:lstStyle/>
          <a:p>
            <a:pPr lvl="1" indent="-457200">
              <a:lnSpc>
                <a:spcPct val="150000"/>
              </a:lnSpc>
              <a:buFont typeface="Wingdings" pitchFamily="2" charset="2"/>
              <a:buChar char="Ø"/>
            </a:pPr>
            <a:r>
              <a:rPr lang="en-IN" sz="2400" dirty="0">
                <a:cs typeface="Times New Roman" pitchFamily="18" charset="0"/>
              </a:rPr>
              <a:t>The proposed system does not make use of any intricate routing system model architecture instead it uses simple algorithm to banish existing problems. </a:t>
            </a:r>
          </a:p>
          <a:p>
            <a:pPr lvl="1" indent="-457200">
              <a:lnSpc>
                <a:spcPct val="150000"/>
              </a:lnSpc>
              <a:buFont typeface="Wingdings" pitchFamily="2" charset="2"/>
              <a:buChar char="Ø"/>
            </a:pPr>
            <a:r>
              <a:rPr lang="en-IN" sz="2400" dirty="0">
                <a:cs typeface="Times New Roman" pitchFamily="18" charset="0"/>
              </a:rPr>
              <a:t>This system can also be further extended to prevent the missing of RFID tag in one or more products.</a:t>
            </a:r>
          </a:p>
          <a:p>
            <a:pPr lvl="1" indent="-457200">
              <a:lnSpc>
                <a:spcPct val="150000"/>
              </a:lnSpc>
              <a:buFont typeface="Wingdings" pitchFamily="2" charset="2"/>
              <a:buChar char="Ø"/>
            </a:pPr>
            <a:r>
              <a:rPr lang="en-IN" sz="2400" dirty="0">
                <a:cs typeface="Times New Roman" pitchFamily="18" charset="0"/>
              </a:rPr>
              <a:t> It can be concluded that the initial cost of the system may be high but in subsequent years the system will be more beneficial when compared with the manual or barcode type of shopping system.</a:t>
            </a:r>
          </a:p>
          <a:p>
            <a:pPr marL="457200" indent="-457200">
              <a:lnSpc>
                <a:spcPct val="150000"/>
              </a:lnSpc>
              <a:buFont typeface="Wingdings" pitchFamily="2" charset="2"/>
              <a:buChar char="Ø"/>
            </a:pPr>
            <a:endParaRPr lang="en-IN" sz="2400" dirty="0"/>
          </a:p>
        </p:txBody>
      </p:sp>
    </p:spTree>
    <p:extLst>
      <p:ext uri="{BB962C8B-B14F-4D97-AF65-F5344CB8AC3E}">
        <p14:creationId xmlns:p14="http://schemas.microsoft.com/office/powerpoint/2010/main" val="13153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CONCLUSION</a:t>
            </a:r>
          </a:p>
        </p:txBody>
      </p:sp>
      <p:sp>
        <p:nvSpPr>
          <p:cNvPr id="3" name="Rectangle 2"/>
          <p:cNvSpPr/>
          <p:nvPr/>
        </p:nvSpPr>
        <p:spPr>
          <a:xfrm>
            <a:off x="457200" y="1656720"/>
            <a:ext cx="8229600" cy="4327851"/>
          </a:xfrm>
          <a:prstGeom prst="rect">
            <a:avLst/>
          </a:prstGeom>
        </p:spPr>
        <p:txBody>
          <a:bodyPr wrap="square">
            <a:spAutoFit/>
          </a:bodyPr>
          <a:lstStyle/>
          <a:p>
            <a:pPr algn="just">
              <a:lnSpc>
                <a:spcPct val="150000"/>
              </a:lnSpc>
              <a:spcBef>
                <a:spcPts val="1001"/>
              </a:spcBef>
              <a:buSzPct val="100000"/>
            </a:pPr>
            <a:r>
              <a:rPr lang="en-US" sz="2000" dirty="0"/>
              <a:t>Thus, a system called Automatic Shopping Cart with Advanced Billing Sys-tem will be developed using SIFT algorithm, Image Processing, Machine Learning. As we have overcome the two measure problems of computational time and physical wastage of time thus, the time complexity is reduced. These problems were overcome by using the image capturing technique in the shopping cart itself. The computational time could be greatly reduced by using above technologies. In turn, the waiting time of the user will be reduced and the shopping experience will be enhanced.</a:t>
            </a:r>
            <a:endParaRPr lang="en-IN" sz="2000" dirty="0"/>
          </a:p>
          <a:p>
            <a:pPr lvl="0" algn="just">
              <a:lnSpc>
                <a:spcPct val="150000"/>
              </a:lnSpc>
              <a:spcBef>
                <a:spcPts val="1001"/>
              </a:spcBef>
              <a:buSzPct val="100000"/>
              <a:buFont typeface="Arial" pitchFamily="34"/>
              <a:buChar char="•"/>
            </a:pPr>
            <a:endParaRPr lang="en-IN" sz="2000" dirty="0"/>
          </a:p>
        </p:txBody>
      </p:sp>
    </p:spTree>
    <p:extLst>
      <p:ext uri="{BB962C8B-B14F-4D97-AF65-F5344CB8AC3E}">
        <p14:creationId xmlns:p14="http://schemas.microsoft.com/office/powerpoint/2010/main" val="67199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590800"/>
            <a:ext cx="7391400" cy="1477328"/>
          </a:xfrm>
          <a:prstGeom prst="rect">
            <a:avLst/>
          </a:prstGeom>
          <a:noFill/>
        </p:spPr>
        <p:txBody>
          <a:bodyPr wrap="square" rtlCol="0">
            <a:spAutoFit/>
          </a:bodyPr>
          <a:lstStyle/>
          <a:p>
            <a:pPr algn="ctr"/>
            <a:r>
              <a:rPr lang="en-IN" sz="9000" b="1" dirty="0"/>
              <a:t>THANK YOU</a:t>
            </a:r>
          </a:p>
        </p:txBody>
      </p:sp>
    </p:spTree>
    <p:extLst>
      <p:ext uri="{BB962C8B-B14F-4D97-AF65-F5344CB8AC3E}">
        <p14:creationId xmlns:p14="http://schemas.microsoft.com/office/powerpoint/2010/main" val="307741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IMAGE PROCESSING</a:t>
            </a:r>
          </a:p>
        </p:txBody>
      </p:sp>
      <p:sp>
        <p:nvSpPr>
          <p:cNvPr id="4" name="Rectangle 3"/>
          <p:cNvSpPr/>
          <p:nvPr/>
        </p:nvSpPr>
        <p:spPr>
          <a:xfrm>
            <a:off x="381000" y="1905000"/>
            <a:ext cx="8077200" cy="3046988"/>
          </a:xfrm>
          <a:prstGeom prst="rect">
            <a:avLst/>
          </a:prstGeom>
        </p:spPr>
        <p:txBody>
          <a:bodyPr wrap="square">
            <a:spAutoFit/>
          </a:bodyPr>
          <a:lstStyle/>
          <a:p>
            <a:r>
              <a:rPr lang="en-IN" sz="2400" dirty="0"/>
              <a:t>Image processing is a method to perform some operations on an image, in order to get an enhanced image or to extract some useful information from it. It is a type of signal processing in which input is an image and output may be image or characteristics/features associated with that image. Nowadays, image processing is among rapidly growing technologies. It forms core research area within engineering and computer science disciplines too.</a:t>
            </a:r>
          </a:p>
        </p:txBody>
      </p:sp>
      <p:pic>
        <p:nvPicPr>
          <p:cNvPr id="9218" name="Picture 2" descr="C:\Users\lenovo\Desktop\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105400"/>
            <a:ext cx="27717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25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09576"/>
            <a:ext cx="8229600" cy="114300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a:t>IMAGE PROCESSING</a:t>
            </a:r>
            <a:endParaRPr lang="en-IN" dirty="0"/>
          </a:p>
        </p:txBody>
      </p:sp>
      <p:sp>
        <p:nvSpPr>
          <p:cNvPr id="5" name="TextBox 4"/>
          <p:cNvSpPr txBox="1"/>
          <p:nvPr/>
        </p:nvSpPr>
        <p:spPr>
          <a:xfrm>
            <a:off x="457200" y="1905000"/>
            <a:ext cx="8229600" cy="2308324"/>
          </a:xfrm>
          <a:prstGeom prst="rect">
            <a:avLst/>
          </a:prstGeom>
          <a:noFill/>
        </p:spPr>
        <p:txBody>
          <a:bodyPr wrap="square" rtlCol="0">
            <a:spAutoFit/>
          </a:bodyPr>
          <a:lstStyle/>
          <a:p>
            <a:r>
              <a:rPr lang="en-IN" sz="2400" dirty="0"/>
              <a:t>Image processing basically includes the following three steps:</a:t>
            </a:r>
          </a:p>
          <a:p>
            <a:pPr marL="342900" indent="-342900">
              <a:buFont typeface="Arial" pitchFamily="34" charset="0"/>
              <a:buChar char="•"/>
            </a:pPr>
            <a:r>
              <a:rPr lang="en-IN" sz="2400" dirty="0"/>
              <a:t>Importing the image via image acquisition tools;</a:t>
            </a:r>
          </a:p>
          <a:p>
            <a:pPr marL="342900" indent="-342900">
              <a:buFont typeface="Arial" pitchFamily="34" charset="0"/>
              <a:buChar char="•"/>
            </a:pPr>
            <a:r>
              <a:rPr lang="en-IN" sz="2400" dirty="0"/>
              <a:t>Analysing and manipulating the image;</a:t>
            </a:r>
          </a:p>
          <a:p>
            <a:pPr marL="342900" indent="-342900">
              <a:buFont typeface="Arial" pitchFamily="34" charset="0"/>
              <a:buChar char="•"/>
            </a:pPr>
            <a:r>
              <a:rPr lang="en-IN" sz="2400" dirty="0"/>
              <a:t>Output in which result can be altered image or report that is based on image analysis.</a:t>
            </a:r>
          </a:p>
          <a:p>
            <a:endParaRPr lang="en-IN" sz="2400" dirty="0"/>
          </a:p>
        </p:txBody>
      </p:sp>
    </p:spTree>
    <p:extLst>
      <p:ext uri="{BB962C8B-B14F-4D97-AF65-F5344CB8AC3E}">
        <p14:creationId xmlns:p14="http://schemas.microsoft.com/office/powerpoint/2010/main" val="214268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SIFT </a:t>
            </a:r>
          </a:p>
        </p:txBody>
      </p:sp>
      <p:sp>
        <p:nvSpPr>
          <p:cNvPr id="6" name="Rectangle 5"/>
          <p:cNvSpPr/>
          <p:nvPr/>
        </p:nvSpPr>
        <p:spPr>
          <a:xfrm>
            <a:off x="838200" y="1752600"/>
            <a:ext cx="7086600" cy="2308324"/>
          </a:xfrm>
          <a:prstGeom prst="rect">
            <a:avLst/>
          </a:prstGeom>
        </p:spPr>
        <p:txBody>
          <a:bodyPr wrap="square">
            <a:spAutoFit/>
          </a:bodyPr>
          <a:lstStyle/>
          <a:p>
            <a:r>
              <a:rPr lang="en-IN" sz="2400" dirty="0"/>
              <a:t>Matching features across different images in a common problem in computer vision. When all images are similar in nature (same scale, orientation, </a:t>
            </a:r>
            <a:r>
              <a:rPr lang="en-IN" sz="2400" dirty="0" err="1"/>
              <a:t>etc</a:t>
            </a:r>
            <a:r>
              <a:rPr lang="en-IN" sz="2400" dirty="0"/>
              <a:t>) simple corner detectors can work. But when you have images of different scales and rotations, you need to use the Scale Invariant Feature Transform.</a:t>
            </a:r>
          </a:p>
        </p:txBody>
      </p:sp>
    </p:spTree>
    <p:extLst>
      <p:ext uri="{BB962C8B-B14F-4D97-AF65-F5344CB8AC3E}">
        <p14:creationId xmlns:p14="http://schemas.microsoft.com/office/powerpoint/2010/main" val="148867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
            <a:ext cx="5181600" cy="6248400"/>
          </a:xfrm>
          <a:prstGeom prst="rect">
            <a:avLst/>
          </a:prstGeom>
          <a:noFill/>
          <a:ln>
            <a:noFill/>
          </a:ln>
        </p:spPr>
      </p:pic>
    </p:spTree>
    <p:extLst>
      <p:ext uri="{BB962C8B-B14F-4D97-AF65-F5344CB8AC3E}">
        <p14:creationId xmlns:p14="http://schemas.microsoft.com/office/powerpoint/2010/main" val="230963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MOTIVATION</a:t>
            </a:r>
          </a:p>
        </p:txBody>
      </p:sp>
      <p:sp>
        <p:nvSpPr>
          <p:cNvPr id="3" name="Rectangle 2"/>
          <p:cNvSpPr/>
          <p:nvPr/>
        </p:nvSpPr>
        <p:spPr>
          <a:xfrm>
            <a:off x="457200" y="1600200"/>
            <a:ext cx="473206" cy="464871"/>
          </a:xfrm>
          <a:prstGeom prst="rect">
            <a:avLst/>
          </a:prstGeom>
        </p:spPr>
        <p:txBody>
          <a:bodyPr wrap="none">
            <a:spAutoFit/>
          </a:bodyPr>
          <a:lstStyle/>
          <a:p>
            <a:pPr marL="285750" indent="-285750">
              <a:lnSpc>
                <a:spcPct val="150000"/>
              </a:lnSpc>
              <a:buFont typeface="Arial" pitchFamily="34" charset="0"/>
              <a:buChar char="•"/>
            </a:pPr>
            <a:endParaRPr lang="en-IN" i="1" dirty="0"/>
          </a:p>
        </p:txBody>
      </p:sp>
      <p:sp>
        <p:nvSpPr>
          <p:cNvPr id="5" name="Rectangle 4"/>
          <p:cNvSpPr/>
          <p:nvPr/>
        </p:nvSpPr>
        <p:spPr>
          <a:xfrm>
            <a:off x="457200" y="2136339"/>
            <a:ext cx="8229600" cy="3046988"/>
          </a:xfrm>
          <a:prstGeom prst="rect">
            <a:avLst/>
          </a:prstGeom>
        </p:spPr>
        <p:txBody>
          <a:bodyPr wrap="square">
            <a:spAutoFit/>
          </a:bodyPr>
          <a:lstStyle/>
          <a:p>
            <a:pPr marL="736600" marR="410210" indent="-342900" algn="just">
              <a:lnSpc>
                <a:spcPct val="100000"/>
              </a:lnSpc>
              <a:spcAft>
                <a:spcPts val="0"/>
              </a:spcAft>
              <a:buFont typeface="Arial" pitchFamily="34" charset="0"/>
              <a:buChar char="•"/>
            </a:pPr>
            <a:r>
              <a:rPr lang="en-US" sz="2400" dirty="0">
                <a:ea typeface="Arial"/>
                <a:cs typeface="Arial"/>
              </a:rPr>
              <a:t>The long queues in the shopping malls create impassiveness among the customers. </a:t>
            </a:r>
          </a:p>
          <a:p>
            <a:pPr marL="736600" marR="410210" indent="-342900" algn="just">
              <a:lnSpc>
                <a:spcPct val="100000"/>
              </a:lnSpc>
              <a:spcAft>
                <a:spcPts val="0"/>
              </a:spcAft>
              <a:buFont typeface="Arial" pitchFamily="34" charset="0"/>
              <a:buChar char="•"/>
            </a:pPr>
            <a:r>
              <a:rPr lang="en-US" sz="2400" dirty="0">
                <a:ea typeface="Arial"/>
                <a:cs typeface="Arial"/>
              </a:rPr>
              <a:t>This may cause the reduction in the ROI (Return on investment). </a:t>
            </a:r>
          </a:p>
          <a:p>
            <a:pPr marL="736600" marR="410210" indent="-342900" algn="just">
              <a:lnSpc>
                <a:spcPct val="100000"/>
              </a:lnSpc>
              <a:spcAft>
                <a:spcPts val="0"/>
              </a:spcAft>
              <a:buFont typeface="Arial" pitchFamily="34" charset="0"/>
              <a:buChar char="•"/>
            </a:pPr>
            <a:r>
              <a:rPr lang="en-US" sz="2400" dirty="0">
                <a:ea typeface="Arial"/>
                <a:cs typeface="Arial"/>
              </a:rPr>
              <a:t>Thus shopping malls are facing a lot of complications. </a:t>
            </a:r>
          </a:p>
          <a:p>
            <a:pPr marL="736600" marR="410210" indent="-342900" algn="just">
              <a:lnSpc>
                <a:spcPct val="100000"/>
              </a:lnSpc>
              <a:spcAft>
                <a:spcPts val="0"/>
              </a:spcAft>
              <a:buFont typeface="Arial" pitchFamily="34" charset="0"/>
              <a:buChar char="•"/>
            </a:pPr>
            <a:r>
              <a:rPr lang="en-US" sz="2400" dirty="0">
                <a:ea typeface="Arial"/>
                <a:cs typeface="Arial"/>
              </a:rPr>
              <a:t>Due to this the working flow of the malls has to be changed. This is the main motivation behind this project.</a:t>
            </a:r>
            <a:endParaRPr lang="en-IN" sz="2400" dirty="0">
              <a:ea typeface="Calibri"/>
              <a:cs typeface="Arial"/>
            </a:endParaRPr>
          </a:p>
        </p:txBody>
      </p:sp>
    </p:spTree>
    <p:extLst>
      <p:ext uri="{BB962C8B-B14F-4D97-AF65-F5344CB8AC3E}">
        <p14:creationId xmlns:p14="http://schemas.microsoft.com/office/powerpoint/2010/main" val="120690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LITERATURE SURVEY</a:t>
            </a:r>
          </a:p>
        </p:txBody>
      </p:sp>
      <p:sp>
        <p:nvSpPr>
          <p:cNvPr id="3" name="Rectangle 2"/>
          <p:cNvSpPr/>
          <p:nvPr/>
        </p:nvSpPr>
        <p:spPr>
          <a:xfrm>
            <a:off x="533400" y="1447800"/>
            <a:ext cx="8153400" cy="4524315"/>
          </a:xfrm>
          <a:prstGeom prst="rect">
            <a:avLst/>
          </a:prstGeom>
        </p:spPr>
        <p:txBody>
          <a:bodyPr wrap="square">
            <a:spAutoFit/>
          </a:bodyPr>
          <a:lstStyle/>
          <a:p>
            <a:pPr marL="342900" indent="-342900">
              <a:buFont typeface="Arial" pitchFamily="34" charset="0"/>
              <a:buChar char="•"/>
            </a:pPr>
            <a:r>
              <a:rPr lang="en-US" sz="2400" dirty="0"/>
              <a:t> </a:t>
            </a:r>
            <a:r>
              <a:rPr lang="en-US" sz="2400" b="1" dirty="0"/>
              <a:t>Object Recognition in Shopping Cart</a:t>
            </a:r>
            <a:endParaRPr lang="en-IN" sz="2400" dirty="0"/>
          </a:p>
          <a:p>
            <a:r>
              <a:rPr lang="en-US" sz="2400" dirty="0"/>
              <a:t> </a:t>
            </a:r>
            <a:endParaRPr lang="en-IN" sz="2400" dirty="0"/>
          </a:p>
          <a:p>
            <a:r>
              <a:rPr lang="en-US" sz="2400" dirty="0"/>
              <a:t>Authors :- </a:t>
            </a:r>
            <a:r>
              <a:rPr lang="en-US" sz="2400" dirty="0" err="1"/>
              <a:t>Pradeep</a:t>
            </a:r>
            <a:r>
              <a:rPr lang="en-US" sz="2400" dirty="0"/>
              <a:t> </a:t>
            </a:r>
            <a:r>
              <a:rPr lang="en-US" sz="2400" dirty="0" err="1"/>
              <a:t>Gurunathan</a:t>
            </a:r>
            <a:r>
              <a:rPr lang="en-US" sz="2400" dirty="0"/>
              <a:t>, Vishal </a:t>
            </a:r>
            <a:r>
              <a:rPr lang="en-US" sz="2400" dirty="0" err="1"/>
              <a:t>Guruprasad</a:t>
            </a:r>
            <a:r>
              <a:rPr lang="en-US" sz="2400" dirty="0"/>
              <a:t>, </a:t>
            </a:r>
            <a:r>
              <a:rPr lang="en-US" sz="2400" dirty="0" err="1"/>
              <a:t>Ganveer</a:t>
            </a:r>
            <a:r>
              <a:rPr lang="en-US" sz="2400" dirty="0"/>
              <a:t> N</a:t>
            </a:r>
            <a:endParaRPr lang="en-IN" sz="2400" dirty="0"/>
          </a:p>
          <a:p>
            <a:r>
              <a:rPr lang="en-US" sz="2400" dirty="0"/>
              <a:t> </a:t>
            </a:r>
            <a:endParaRPr lang="en-IN" sz="2400" dirty="0"/>
          </a:p>
          <a:p>
            <a:pPr marL="342900" indent="-342900">
              <a:buFont typeface="Arial" pitchFamily="34" charset="0"/>
              <a:buChar char="•"/>
            </a:pPr>
            <a:r>
              <a:rPr lang="en-US" sz="2400" b="1" dirty="0"/>
              <a:t>Smart Shopping Cart For Automated Billing Purpose Using</a:t>
            </a:r>
            <a:r>
              <a:rPr lang="en-US" sz="2400" dirty="0"/>
              <a:t> Wireless Sensor Networks</a:t>
            </a:r>
            <a:endParaRPr lang="en-IN" sz="2400" dirty="0"/>
          </a:p>
          <a:p>
            <a:r>
              <a:rPr lang="en-US" sz="2400" dirty="0"/>
              <a:t> </a:t>
            </a:r>
            <a:endParaRPr lang="en-IN" sz="2400" dirty="0"/>
          </a:p>
          <a:p>
            <a:r>
              <a:rPr lang="en-US" sz="2400" dirty="0"/>
              <a:t>Authors :- </a:t>
            </a:r>
            <a:r>
              <a:rPr lang="en-US" sz="2400" dirty="0" err="1"/>
              <a:t>Udita</a:t>
            </a:r>
            <a:r>
              <a:rPr lang="en-US" sz="2400" dirty="0"/>
              <a:t> </a:t>
            </a:r>
            <a:r>
              <a:rPr lang="en-US" sz="2400" dirty="0" err="1"/>
              <a:t>Gangwal</a:t>
            </a:r>
            <a:r>
              <a:rPr lang="en-US" sz="2400" dirty="0"/>
              <a:t>, </a:t>
            </a:r>
            <a:r>
              <a:rPr lang="en-US" sz="2400" dirty="0" err="1"/>
              <a:t>Sanchita</a:t>
            </a:r>
            <a:r>
              <a:rPr lang="en-US" sz="2400" dirty="0"/>
              <a:t> Roy, </a:t>
            </a:r>
            <a:r>
              <a:rPr lang="en-US" sz="2400" dirty="0" err="1"/>
              <a:t>Jyotsna</a:t>
            </a:r>
            <a:r>
              <a:rPr lang="en-US" sz="2400" dirty="0"/>
              <a:t> </a:t>
            </a:r>
            <a:r>
              <a:rPr lang="en-US" sz="2400" dirty="0" err="1"/>
              <a:t>Bapat</a:t>
            </a:r>
            <a:endParaRPr lang="en-IN" sz="2400" dirty="0"/>
          </a:p>
          <a:p>
            <a:r>
              <a:rPr lang="en-US" sz="2400" dirty="0"/>
              <a:t> </a:t>
            </a:r>
            <a:endParaRPr lang="en-IN" sz="2400" dirty="0"/>
          </a:p>
          <a:p>
            <a:pPr marL="342900" indent="-342900">
              <a:buFont typeface="Arial" pitchFamily="34" charset="0"/>
              <a:buChar char="•"/>
            </a:pPr>
            <a:r>
              <a:rPr lang="en-US" sz="2400" b="1" dirty="0"/>
              <a:t>Smart Trolley In Mega Mall</a:t>
            </a:r>
            <a:r>
              <a:rPr lang="en-US" sz="2400" dirty="0"/>
              <a:t> Authors :- J. S. </a:t>
            </a:r>
            <a:r>
              <a:rPr lang="en-US" sz="2400" dirty="0" err="1"/>
              <a:t>Awati</a:t>
            </a:r>
            <a:r>
              <a:rPr lang="en-US" sz="2400" dirty="0"/>
              <a:t>, S. B. </a:t>
            </a:r>
            <a:r>
              <a:rPr lang="en-US" sz="2400" dirty="0" err="1"/>
              <a:t>Awati</a:t>
            </a:r>
            <a:endParaRPr lang="en-IN" sz="2400" dirty="0"/>
          </a:p>
          <a:p>
            <a:br>
              <a:rPr lang="en-US" sz="2400" dirty="0"/>
            </a:br>
            <a:endParaRPr lang="en-IN" sz="2400" dirty="0"/>
          </a:p>
        </p:txBody>
      </p:sp>
    </p:spTree>
    <p:extLst>
      <p:ext uri="{BB962C8B-B14F-4D97-AF65-F5344CB8AC3E}">
        <p14:creationId xmlns:p14="http://schemas.microsoft.com/office/powerpoint/2010/main" val="124331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a:t>GOALS AND OBJECTIVES</a:t>
            </a:r>
          </a:p>
        </p:txBody>
      </p:sp>
      <p:sp>
        <p:nvSpPr>
          <p:cNvPr id="3" name="Rectangle 2"/>
          <p:cNvSpPr/>
          <p:nvPr/>
        </p:nvSpPr>
        <p:spPr>
          <a:xfrm>
            <a:off x="838200" y="2286000"/>
            <a:ext cx="7315200" cy="3046988"/>
          </a:xfrm>
          <a:prstGeom prst="rect">
            <a:avLst/>
          </a:prstGeom>
        </p:spPr>
        <p:txBody>
          <a:bodyPr wrap="square">
            <a:spAutoFit/>
          </a:bodyPr>
          <a:lstStyle/>
          <a:p>
            <a:pPr marL="342900" lvl="0" indent="-342900" algn="just">
              <a:buFont typeface="Arial" pitchFamily="34" charset="0"/>
              <a:buChar char="•"/>
            </a:pPr>
            <a:r>
              <a:rPr lang="en-US" sz="2400" dirty="0"/>
              <a:t>To reduce the time of scanning the products by replacing the scanner to image processing techniques.</a:t>
            </a:r>
            <a:endParaRPr lang="en-IN" sz="2400" dirty="0"/>
          </a:p>
          <a:p>
            <a:pPr algn="just"/>
            <a:r>
              <a:rPr lang="en-US" sz="2400" dirty="0"/>
              <a:t> </a:t>
            </a:r>
            <a:endParaRPr lang="en-IN" sz="2400" dirty="0"/>
          </a:p>
          <a:p>
            <a:pPr marL="342900" lvl="0" indent="-342900" algn="just">
              <a:buFont typeface="Arial" pitchFamily="34" charset="0"/>
              <a:buChar char="•"/>
            </a:pPr>
            <a:r>
              <a:rPr lang="en-US" sz="2400" dirty="0"/>
              <a:t>To reduce the long queues by implementing the SIFT algorithm.</a:t>
            </a:r>
            <a:endParaRPr lang="en-IN" sz="2400" dirty="0"/>
          </a:p>
          <a:p>
            <a:pPr algn="just"/>
            <a:r>
              <a:rPr lang="en-US" sz="2400" dirty="0"/>
              <a:t> </a:t>
            </a:r>
            <a:endParaRPr lang="en-IN" sz="2400" dirty="0"/>
          </a:p>
          <a:p>
            <a:pPr marL="342900" lvl="0" indent="-342900" algn="just">
              <a:buFont typeface="Arial" pitchFamily="34" charset="0"/>
              <a:buChar char="•"/>
            </a:pPr>
            <a:r>
              <a:rPr lang="en-US" sz="2400" dirty="0"/>
              <a:t>To increase the overall revenue of the shopping malls by increasing the ROI.</a:t>
            </a:r>
            <a:endParaRPr lang="en-IN" sz="2400" dirty="0"/>
          </a:p>
        </p:txBody>
      </p:sp>
    </p:spTree>
    <p:extLst>
      <p:ext uri="{BB962C8B-B14F-4D97-AF65-F5344CB8AC3E}">
        <p14:creationId xmlns:p14="http://schemas.microsoft.com/office/powerpoint/2010/main" val="360031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IN" dirty="0"/>
              <a:t>SOFTWARE AND HARDWARE REQUIREMENTS</a:t>
            </a:r>
          </a:p>
        </p:txBody>
      </p:sp>
      <p:graphicFrame>
        <p:nvGraphicFramePr>
          <p:cNvPr id="5" name="Table 4"/>
          <p:cNvGraphicFramePr>
            <a:graphicFrameLocks noGrp="1"/>
          </p:cNvGraphicFramePr>
          <p:nvPr>
            <p:extLst>
              <p:ext uri="{D42A27DB-BD31-4B8C-83A1-F6EECF244321}">
                <p14:modId xmlns:p14="http://schemas.microsoft.com/office/powerpoint/2010/main" val="1206794063"/>
              </p:ext>
            </p:extLst>
          </p:nvPr>
        </p:nvGraphicFramePr>
        <p:xfrm>
          <a:off x="1752600" y="1752600"/>
          <a:ext cx="5257800" cy="2871957"/>
        </p:xfrm>
        <a:graphic>
          <a:graphicData uri="http://schemas.openxmlformats.org/drawingml/2006/table">
            <a:tbl>
              <a:tblPr/>
              <a:tblGrid>
                <a:gridCol w="1043376">
                  <a:extLst>
                    <a:ext uri="{9D8B030D-6E8A-4147-A177-3AD203B41FA5}">
                      <a16:colId xmlns:a16="http://schemas.microsoft.com/office/drawing/2014/main" val="20000"/>
                    </a:ext>
                  </a:extLst>
                </a:gridCol>
                <a:gridCol w="1534378">
                  <a:extLst>
                    <a:ext uri="{9D8B030D-6E8A-4147-A177-3AD203B41FA5}">
                      <a16:colId xmlns:a16="http://schemas.microsoft.com/office/drawing/2014/main" val="20001"/>
                    </a:ext>
                  </a:extLst>
                </a:gridCol>
                <a:gridCol w="2680046">
                  <a:extLst>
                    <a:ext uri="{9D8B030D-6E8A-4147-A177-3AD203B41FA5}">
                      <a16:colId xmlns:a16="http://schemas.microsoft.com/office/drawing/2014/main" val="20002"/>
                    </a:ext>
                  </a:extLst>
                </a:gridCol>
              </a:tblGrid>
              <a:tr h="462363">
                <a:tc>
                  <a:txBody>
                    <a:bodyPr/>
                    <a:lstStyle/>
                    <a:p>
                      <a:pPr algn="ctr">
                        <a:spcAft>
                          <a:spcPts val="0"/>
                        </a:spcAft>
                      </a:pPr>
                      <a:r>
                        <a:rPr lang="en-US" sz="1800" b="1" dirty="0">
                          <a:effectLst/>
                          <a:latin typeface="+mn-lt"/>
                          <a:ea typeface="Arial"/>
                          <a:cs typeface="Arial"/>
                        </a:rPr>
                        <a:t>Sr. No.</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a:effectLst/>
                          <a:latin typeface="+mn-lt"/>
                          <a:ea typeface="Arial"/>
                          <a:cs typeface="Arial"/>
                        </a:rPr>
                        <a:t>Parameter</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a:effectLst/>
                          <a:latin typeface="+mn-lt"/>
                          <a:ea typeface="Arial"/>
                          <a:cs typeface="Arial"/>
                        </a:rPr>
                        <a:t>Minimum Requirement</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89731">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7438">
                <a:tc>
                  <a:txBody>
                    <a:bodyPr/>
                    <a:lstStyle/>
                    <a:p>
                      <a:pPr algn="ctr">
                        <a:spcAft>
                          <a:spcPts val="0"/>
                        </a:spcAft>
                      </a:pPr>
                      <a:r>
                        <a:rPr lang="en-US" sz="1800" b="1" dirty="0">
                          <a:effectLst/>
                          <a:latin typeface="+mn-lt"/>
                          <a:ea typeface="Arial"/>
                          <a:cs typeface="Arial"/>
                        </a:rPr>
                        <a:t>1</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CPU Speed</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2 GHz</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89731">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7438">
                <a:tc>
                  <a:txBody>
                    <a:bodyPr/>
                    <a:lstStyle/>
                    <a:p>
                      <a:pPr algn="ctr">
                        <a:spcAft>
                          <a:spcPts val="0"/>
                        </a:spcAft>
                      </a:pPr>
                      <a:r>
                        <a:rPr lang="en-US" sz="1800" b="1">
                          <a:effectLst/>
                          <a:latin typeface="+mn-lt"/>
                          <a:ea typeface="Arial"/>
                          <a:cs typeface="Arial"/>
                        </a:rPr>
                        <a:t>2</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RAM</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3 GB</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177686">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7438">
                <a:tc>
                  <a:txBody>
                    <a:bodyPr/>
                    <a:lstStyle/>
                    <a:p>
                      <a:pPr algn="ctr">
                        <a:spcAft>
                          <a:spcPts val="0"/>
                        </a:spcAft>
                      </a:pPr>
                      <a:r>
                        <a:rPr lang="en-US" sz="1800" b="1">
                          <a:effectLst/>
                          <a:latin typeface="+mn-lt"/>
                          <a:ea typeface="Arial"/>
                          <a:cs typeface="Arial"/>
                        </a:rPr>
                        <a:t>3</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IN" sz="1800" b="1" dirty="0">
                          <a:effectLst/>
                          <a:latin typeface="+mn-lt"/>
                          <a:ea typeface="Calibri"/>
                          <a:cs typeface="Arial"/>
                        </a:rPr>
                        <a:t>Rasp Pi</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1 GB</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89731">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Rectangle 5"/>
          <p:cNvSpPr/>
          <p:nvPr/>
        </p:nvSpPr>
        <p:spPr>
          <a:xfrm>
            <a:off x="1752600" y="4724400"/>
            <a:ext cx="5105400" cy="3416320"/>
          </a:xfrm>
          <a:prstGeom prst="rect">
            <a:avLst/>
          </a:prstGeom>
        </p:spPr>
        <p:txBody>
          <a:bodyPr wrap="square">
            <a:spAutoFit/>
          </a:bodyPr>
          <a:lstStyle/>
          <a:p>
            <a:pPr marL="285750" lvl="0" indent="-285750">
              <a:buFont typeface="Arial" pitchFamily="34" charset="0"/>
              <a:buChar char="•"/>
            </a:pPr>
            <a:r>
              <a:rPr lang="en-US" sz="2400" dirty="0"/>
              <a:t>Operating System: Windows</a:t>
            </a:r>
            <a:endParaRPr lang="en-IN" sz="2400" dirty="0"/>
          </a:p>
          <a:p>
            <a:r>
              <a:rPr lang="en-US" sz="2400" dirty="0"/>
              <a:t> </a:t>
            </a:r>
            <a:endParaRPr lang="en-IN" sz="2400" dirty="0"/>
          </a:p>
          <a:p>
            <a:pPr marL="285750" lvl="0" indent="-285750">
              <a:buFont typeface="Arial" pitchFamily="34" charset="0"/>
              <a:buChar char="•"/>
            </a:pPr>
            <a:r>
              <a:rPr lang="en-US" sz="2400" dirty="0"/>
              <a:t>IDE: </a:t>
            </a:r>
            <a:r>
              <a:rPr lang="en-US" sz="2400" dirty="0" err="1"/>
              <a:t>OpenCV</a:t>
            </a:r>
            <a:endParaRPr lang="en-IN" sz="2400" dirty="0"/>
          </a:p>
          <a:p>
            <a:r>
              <a:rPr lang="en-US" sz="2400" dirty="0"/>
              <a:t> </a:t>
            </a:r>
            <a:endParaRPr lang="en-IN" sz="2400" dirty="0"/>
          </a:p>
          <a:p>
            <a:pPr marL="285750" lvl="0" indent="-285750">
              <a:buFont typeface="Arial" pitchFamily="34" charset="0"/>
              <a:buChar char="•"/>
            </a:pPr>
            <a:r>
              <a:rPr lang="en-US" sz="2400" dirty="0"/>
              <a:t>Programming Language: Python</a:t>
            </a:r>
            <a:endParaRPr lang="en-IN" sz="2400" dirty="0"/>
          </a:p>
          <a:p>
            <a:pPr lvl="0"/>
            <a:br>
              <a:rPr lang="en-US" sz="2400" dirty="0"/>
            </a:br>
            <a:r>
              <a:rPr lang="en-US" sz="2400" dirty="0"/>
              <a:t> </a:t>
            </a:r>
            <a:br>
              <a:rPr lang="en-US" sz="2400" dirty="0"/>
            </a:br>
            <a:r>
              <a:rPr lang="en-US" sz="2400" dirty="0"/>
              <a:t> </a:t>
            </a:r>
            <a:endParaRPr lang="en-IN" sz="2400" dirty="0"/>
          </a:p>
          <a:p>
            <a:endParaRPr lang="en-IN" sz="2400" dirty="0"/>
          </a:p>
        </p:txBody>
      </p:sp>
    </p:spTree>
    <p:extLst>
      <p:ext uri="{BB962C8B-B14F-4D97-AF65-F5344CB8AC3E}">
        <p14:creationId xmlns:p14="http://schemas.microsoft.com/office/powerpoint/2010/main" val="63772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915</Words>
  <Application>Microsoft Office PowerPoint</Application>
  <PresentationFormat>On-screen Show (4:3)</PresentationFormat>
  <Paragraphs>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INTRODUCTION</vt:lpstr>
      <vt:lpstr>IMAGE PROCESSING</vt:lpstr>
      <vt:lpstr>PowerPoint Presentation</vt:lpstr>
      <vt:lpstr>SIFT </vt:lpstr>
      <vt:lpstr>PowerPoint Presentation</vt:lpstr>
      <vt:lpstr>MOTIVATION</vt:lpstr>
      <vt:lpstr>LITERATURE SURVEY</vt:lpstr>
      <vt:lpstr>GOALS AND OBJECTIVES</vt:lpstr>
      <vt:lpstr>SOFTWARE AND HARDWARE REQUIREMENTS</vt:lpstr>
      <vt:lpstr>SYSTEM ARCHITECHTURE</vt:lpstr>
      <vt:lpstr>PowerPoint Presentation</vt:lpstr>
      <vt:lpstr>WORKING</vt:lpstr>
      <vt:lpstr>WORKING</vt:lpstr>
      <vt:lpstr>EXPECTED OUTPUT</vt:lpstr>
      <vt:lpstr>APPLICATION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PCET’s        Pimpri Chinchwad College of Engineering  and Research, Ravet</dc:title>
  <dc:creator>SANIYA</dc:creator>
  <cp:lastModifiedBy>Smita Dhanokar</cp:lastModifiedBy>
  <cp:revision>72</cp:revision>
  <dcterms:created xsi:type="dcterms:W3CDTF">2006-08-16T00:00:00Z</dcterms:created>
  <dcterms:modified xsi:type="dcterms:W3CDTF">2024-10-09T13:19:54Z</dcterms:modified>
</cp:coreProperties>
</file>