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5446" r:id="rId5"/>
  </p:sldMasterIdLst>
  <p:notesMasterIdLst>
    <p:notesMasterId r:id="rId12"/>
  </p:notesMasterIdLst>
  <p:handoutMasterIdLst>
    <p:handoutMasterId r:id="rId13"/>
  </p:handoutMasterIdLst>
  <p:sldIdLst>
    <p:sldId id="1663" r:id="rId6"/>
    <p:sldId id="2054" r:id="rId7"/>
    <p:sldId id="2052" r:id="rId8"/>
    <p:sldId id="2055" r:id="rId9"/>
    <p:sldId id="2056" r:id="rId10"/>
    <p:sldId id="1532" r:id="rId1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663"/>
            <p14:sldId id="2054"/>
            <p14:sldId id="2052"/>
            <p14:sldId id="2055"/>
            <p14:sldId id="2056"/>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50E6FF"/>
    <a:srgbClr val="0069BA"/>
    <a:srgbClr val="9BF00B"/>
    <a:srgbClr val="0F780F"/>
    <a:srgbClr val="107E10"/>
    <a:srgbClr val="0E700E"/>
    <a:srgbClr val="A3A3A3"/>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39" autoAdjust="0"/>
    <p:restoredTop sz="96256" autoAdjust="0"/>
  </p:normalViewPr>
  <p:slideViewPr>
    <p:cSldViewPr snapToGrid="0">
      <p:cViewPr varScale="1">
        <p:scale>
          <a:sx n="142" d="100"/>
          <a:sy n="142" d="100"/>
        </p:scale>
        <p:origin x="102" y="30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3" d="100"/>
          <a:sy n="83" d="100"/>
        </p:scale>
        <p:origin x="2190" y="3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10/8/2020 8:24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10/8/2020 8:24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10/8/2020 8:24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314"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14"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02113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10/8/2020 8:24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5447"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Azure/azure-iot-protocol-gateway/blob/master/README.md"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979539"/>
            <a:ext cx="4167887" cy="553998"/>
          </a:xfrm>
        </p:spPr>
        <p:txBody>
          <a:bodyPr/>
          <a:lstStyle/>
          <a:p>
            <a:r>
              <a:rPr lang="en-US" dirty="0"/>
              <a:t>Azure IOT</a:t>
            </a:r>
          </a:p>
        </p:txBody>
      </p:sp>
      <p:sp>
        <p:nvSpPr>
          <p:cNvPr id="5" name="Text Placeholder 4"/>
          <p:cNvSpPr>
            <a:spLocks noGrp="1"/>
          </p:cNvSpPr>
          <p:nvPr>
            <p:ph type="body" sz="quarter" idx="12"/>
          </p:nvPr>
        </p:nvSpPr>
        <p:spPr/>
        <p:txBody>
          <a:bodyPr/>
          <a:lstStyle/>
          <a:p>
            <a:r>
              <a:rPr lang="en-US" dirty="0"/>
              <a:t>Sridhar Kothalanka</a:t>
            </a:r>
          </a:p>
        </p:txBody>
      </p:sp>
    </p:spTree>
    <p:extLst>
      <p:ext uri="{BB962C8B-B14F-4D97-AF65-F5344CB8AC3E}">
        <p14:creationId xmlns:p14="http://schemas.microsoft.com/office/powerpoint/2010/main" val="23366161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3C4C-6420-424F-8B58-82BC9B0A44A9}"/>
              </a:ext>
            </a:extLst>
          </p:cNvPr>
          <p:cNvSpPr>
            <a:spLocks noGrp="1"/>
          </p:cNvSpPr>
          <p:nvPr>
            <p:ph type="title"/>
          </p:nvPr>
        </p:nvSpPr>
        <p:spPr/>
        <p:txBody>
          <a:bodyPr/>
          <a:lstStyle/>
          <a:p>
            <a:r>
              <a:rPr lang="en-US" dirty="0"/>
              <a:t>High-Level IoT Architecture</a:t>
            </a:r>
          </a:p>
        </p:txBody>
      </p:sp>
      <p:sp>
        <p:nvSpPr>
          <p:cNvPr id="30" name="Rectangle 29">
            <a:extLst>
              <a:ext uri="{FF2B5EF4-FFF2-40B4-BE49-F238E27FC236}">
                <a16:creationId xmlns:a16="http://schemas.microsoft.com/office/drawing/2014/main" id="{55BA9939-AF38-4F71-8574-1EA514BB81E5}"/>
              </a:ext>
            </a:extLst>
          </p:cNvPr>
          <p:cNvSpPr/>
          <p:nvPr/>
        </p:nvSpPr>
        <p:spPr bwMode="auto">
          <a:xfrm>
            <a:off x="463555" y="1520982"/>
            <a:ext cx="4049280" cy="4125839"/>
          </a:xfrm>
          <a:prstGeom prst="rect">
            <a:avLst/>
          </a:prstGeom>
          <a:noFill/>
          <a:ln w="12700" cap="flat" cmpd="sng" algn="ctr">
            <a:solidFill>
              <a:srgbClr val="0078D7"/>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Rectangle 30">
            <a:extLst>
              <a:ext uri="{FF2B5EF4-FFF2-40B4-BE49-F238E27FC236}">
                <a16:creationId xmlns:a16="http://schemas.microsoft.com/office/drawing/2014/main" id="{3290C08E-200D-4AB1-B795-9D5A7000CEA4}"/>
              </a:ext>
            </a:extLst>
          </p:cNvPr>
          <p:cNvSpPr/>
          <p:nvPr/>
        </p:nvSpPr>
        <p:spPr bwMode="auto">
          <a:xfrm>
            <a:off x="4651922" y="1520982"/>
            <a:ext cx="3971186" cy="4125839"/>
          </a:xfrm>
          <a:prstGeom prst="rect">
            <a:avLst/>
          </a:prstGeom>
          <a:noFill/>
          <a:ln w="12700" cap="flat" cmpd="sng" algn="ctr">
            <a:solidFill>
              <a:srgbClr val="0078D7"/>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Rectangle 31">
            <a:extLst>
              <a:ext uri="{FF2B5EF4-FFF2-40B4-BE49-F238E27FC236}">
                <a16:creationId xmlns:a16="http://schemas.microsoft.com/office/drawing/2014/main" id="{ADD31753-36A9-418B-97B9-7E072D1893C7}"/>
              </a:ext>
            </a:extLst>
          </p:cNvPr>
          <p:cNvSpPr/>
          <p:nvPr/>
        </p:nvSpPr>
        <p:spPr bwMode="auto">
          <a:xfrm>
            <a:off x="8762196" y="1520982"/>
            <a:ext cx="2966250" cy="4125839"/>
          </a:xfrm>
          <a:prstGeom prst="rect">
            <a:avLst/>
          </a:prstGeom>
          <a:noFill/>
          <a:ln w="12700" cap="flat" cmpd="sng" algn="ctr">
            <a:solidFill>
              <a:srgbClr val="0078D7"/>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Rectangle 37">
            <a:extLst>
              <a:ext uri="{FF2B5EF4-FFF2-40B4-BE49-F238E27FC236}">
                <a16:creationId xmlns:a16="http://schemas.microsoft.com/office/drawing/2014/main" id="{CC5F3962-0E65-42B8-B362-111D67BC7BA2}"/>
              </a:ext>
            </a:extLst>
          </p:cNvPr>
          <p:cNvSpPr/>
          <p:nvPr/>
        </p:nvSpPr>
        <p:spPr bwMode="auto">
          <a:xfrm>
            <a:off x="4128334" y="2996141"/>
            <a:ext cx="1373328" cy="865718"/>
          </a:xfrm>
          <a:prstGeom prst="rect">
            <a:avLst/>
          </a:prstGeom>
          <a:solidFill>
            <a:srgbClr val="0078D7"/>
          </a:solid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a:ln>
                  <a:noFill/>
                </a:ln>
                <a:gradFill>
                  <a:gsLst>
                    <a:gs pos="26398">
                      <a:srgbClr val="FFFFFF"/>
                    </a:gs>
                    <a:gs pos="2917">
                      <a:srgbClr val="FFFFFF"/>
                    </a:gs>
                  </a:gsLst>
                  <a:lin ang="5400000" scaled="0"/>
                </a:gradFill>
                <a:effectLst/>
                <a:uLnTx/>
                <a:uFillTx/>
                <a:latin typeface="Segoe UI Semibold"/>
                <a:ea typeface="+mn-ea"/>
                <a:cs typeface="Segoe UI Semilight" panose="020B0402040204020203" pitchFamily="34" charset="0"/>
              </a:rPr>
              <a:t>IoT Hub</a:t>
            </a: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a:ln>
                  <a:noFill/>
                </a:ln>
                <a:gradFill>
                  <a:gsLst>
                    <a:gs pos="26398">
                      <a:srgbClr val="FFFFFF"/>
                    </a:gs>
                    <a:gs pos="2917">
                      <a:srgbClr val="FFFFFF"/>
                    </a:gs>
                  </a:gsLst>
                  <a:lin ang="5400000" scaled="0"/>
                </a:gradFill>
                <a:effectLst/>
                <a:uLnTx/>
                <a:uFillTx/>
                <a:latin typeface="Segoe UI Semibold"/>
                <a:ea typeface="+mn-ea"/>
                <a:cs typeface="Segoe UI Semilight" panose="020B0402040204020203" pitchFamily="34" charset="0"/>
              </a:rPr>
              <a:t>(Cloud gateway)</a:t>
            </a:r>
          </a:p>
        </p:txBody>
      </p:sp>
      <p:sp>
        <p:nvSpPr>
          <p:cNvPr id="39" name="Cylinder 38">
            <a:extLst>
              <a:ext uri="{FF2B5EF4-FFF2-40B4-BE49-F238E27FC236}">
                <a16:creationId xmlns:a16="http://schemas.microsoft.com/office/drawing/2014/main" id="{C3636640-344B-4A1F-8D1F-036E4C088D4E}"/>
              </a:ext>
            </a:extLst>
          </p:cNvPr>
          <p:cNvSpPr/>
          <p:nvPr/>
        </p:nvSpPr>
        <p:spPr bwMode="auto">
          <a:xfrm>
            <a:off x="6414364" y="4303665"/>
            <a:ext cx="919886" cy="852397"/>
          </a:xfrm>
          <a:prstGeom prst="can">
            <a:avLst/>
          </a:prstGeom>
          <a:solidFill>
            <a:srgbClr val="0078D7"/>
          </a:solid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gradFill>
                  <a:gsLst>
                    <a:gs pos="26398">
                      <a:srgbClr val="FFFFFF"/>
                    </a:gs>
                    <a:gs pos="2917">
                      <a:srgbClr val="FFFFFF"/>
                    </a:gs>
                  </a:gsLst>
                  <a:lin ang="5400000" scaled="0"/>
                </a:gradFill>
                <a:effectLst/>
                <a:uLnTx/>
                <a:uFillTx/>
                <a:latin typeface="Segoe UI Semibold"/>
                <a:ea typeface="+mn-ea"/>
                <a:cs typeface="Segoe UI Semilight" panose="020B0402040204020203" pitchFamily="34" charset="0"/>
              </a:rPr>
              <a:t>Storage</a:t>
            </a:r>
          </a:p>
        </p:txBody>
      </p:sp>
      <p:sp>
        <p:nvSpPr>
          <p:cNvPr id="40" name="Rectangle 39">
            <a:extLst>
              <a:ext uri="{FF2B5EF4-FFF2-40B4-BE49-F238E27FC236}">
                <a16:creationId xmlns:a16="http://schemas.microsoft.com/office/drawing/2014/main" id="{96992000-0686-4E43-A095-AF910AB2D559}"/>
              </a:ext>
            </a:extLst>
          </p:cNvPr>
          <p:cNvSpPr/>
          <p:nvPr/>
        </p:nvSpPr>
        <p:spPr bwMode="auto">
          <a:xfrm>
            <a:off x="6189730" y="1894867"/>
            <a:ext cx="1373328" cy="865718"/>
          </a:xfrm>
          <a:prstGeom prst="rect">
            <a:avLst/>
          </a:prstGeom>
          <a:solidFill>
            <a:srgbClr val="0078D7"/>
          </a:solid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a:ln>
                  <a:noFill/>
                </a:ln>
                <a:gradFill>
                  <a:gsLst>
                    <a:gs pos="26398">
                      <a:srgbClr val="FFFFFF"/>
                    </a:gs>
                    <a:gs pos="2917">
                      <a:srgbClr val="FFFFFF"/>
                    </a:gs>
                  </a:gsLst>
                  <a:lin ang="5400000" scaled="0"/>
                </a:gradFill>
                <a:effectLst/>
                <a:uLnTx/>
                <a:uFillTx/>
                <a:latin typeface="Segoe UI Semibold"/>
                <a:ea typeface="+mn-ea"/>
                <a:cs typeface="Segoe UI Semilight" panose="020B0402040204020203" pitchFamily="34" charset="0"/>
              </a:rPr>
              <a:t>Compute</a:t>
            </a:r>
          </a:p>
        </p:txBody>
      </p:sp>
      <p:sp>
        <p:nvSpPr>
          <p:cNvPr id="42" name="Rectangle 41">
            <a:extLst>
              <a:ext uri="{FF2B5EF4-FFF2-40B4-BE49-F238E27FC236}">
                <a16:creationId xmlns:a16="http://schemas.microsoft.com/office/drawing/2014/main" id="{389CBB48-F2BE-47D8-AEF6-19536F54966A}"/>
              </a:ext>
            </a:extLst>
          </p:cNvPr>
          <p:cNvSpPr/>
          <p:nvPr/>
        </p:nvSpPr>
        <p:spPr bwMode="auto">
          <a:xfrm>
            <a:off x="10233455" y="2483455"/>
            <a:ext cx="1373328" cy="865718"/>
          </a:xfrm>
          <a:prstGeom prst="rect">
            <a:avLst/>
          </a:prstGeom>
          <a:solidFill>
            <a:srgbClr val="0078D7"/>
          </a:solidFill>
          <a:ln w="1905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a:ln>
                  <a:noFill/>
                </a:ln>
                <a:gradFill>
                  <a:gsLst>
                    <a:gs pos="26398">
                      <a:srgbClr val="FFFFFF"/>
                    </a:gs>
                    <a:gs pos="2917">
                      <a:srgbClr val="FFFFFF"/>
                    </a:gs>
                  </a:gsLst>
                  <a:lin ang="5400000" scaled="0"/>
                </a:gradFill>
                <a:effectLst/>
                <a:uLnTx/>
                <a:uFillTx/>
                <a:latin typeface="Segoe UI Semibold"/>
                <a:ea typeface="+mn-ea"/>
                <a:cs typeface="Segoe UI Semilight" panose="020B0402040204020203" pitchFamily="34" charset="0"/>
              </a:rPr>
              <a:t>Business Logic</a:t>
            </a:r>
          </a:p>
        </p:txBody>
      </p:sp>
      <p:cxnSp>
        <p:nvCxnSpPr>
          <p:cNvPr id="45" name="Connector: Elbow 44">
            <a:extLst>
              <a:ext uri="{FF2B5EF4-FFF2-40B4-BE49-F238E27FC236}">
                <a16:creationId xmlns:a16="http://schemas.microsoft.com/office/drawing/2014/main" id="{D24A44BD-7FD6-409B-A00E-B23F6C22B5FF}"/>
              </a:ext>
            </a:extLst>
          </p:cNvPr>
          <p:cNvCxnSpPr>
            <a:cxnSpLocks/>
            <a:stCxn id="38" idx="3"/>
            <a:endCxn id="39" idx="2"/>
          </p:cNvCxnSpPr>
          <p:nvPr/>
        </p:nvCxnSpPr>
        <p:spPr>
          <a:xfrm>
            <a:off x="5501662" y="3429000"/>
            <a:ext cx="912702" cy="1300864"/>
          </a:xfrm>
          <a:prstGeom prst="bentConnector3">
            <a:avLst/>
          </a:prstGeom>
          <a:noFill/>
          <a:ln w="9525" cap="flat" cmpd="sng" algn="ctr">
            <a:solidFill>
              <a:srgbClr val="000000"/>
            </a:solidFill>
            <a:prstDash val="solid"/>
            <a:headEnd type="none"/>
            <a:tailEnd type="triangle"/>
          </a:ln>
          <a:effectLst/>
        </p:spPr>
      </p:cxnSp>
      <p:sp>
        <p:nvSpPr>
          <p:cNvPr id="61" name="TextBox 60">
            <a:extLst>
              <a:ext uri="{FF2B5EF4-FFF2-40B4-BE49-F238E27FC236}">
                <a16:creationId xmlns:a16="http://schemas.microsoft.com/office/drawing/2014/main" id="{D8834871-D238-442C-BCC3-B322EB340623}"/>
              </a:ext>
            </a:extLst>
          </p:cNvPr>
          <p:cNvSpPr txBox="1"/>
          <p:nvPr/>
        </p:nvSpPr>
        <p:spPr>
          <a:xfrm>
            <a:off x="1958305" y="6007395"/>
            <a:ext cx="871870" cy="246221"/>
          </a:xfrm>
          <a:prstGeom prst="rect">
            <a:avLst/>
          </a:prstGeom>
          <a:noFill/>
        </p:spPr>
        <p:txBody>
          <a:bodyPr wrap="square" lIns="0" tIns="0" rIns="0" bIns="0" rtlCol="0">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Semibold"/>
                <a:ea typeface="+mn-ea"/>
                <a:cs typeface="Segoe UI Semilight" panose="020B0402040204020203" pitchFamily="34" charset="0"/>
              </a:rPr>
              <a:t>Things</a:t>
            </a:r>
          </a:p>
        </p:txBody>
      </p:sp>
      <p:sp>
        <p:nvSpPr>
          <p:cNvPr id="62" name="TextBox 61">
            <a:extLst>
              <a:ext uri="{FF2B5EF4-FFF2-40B4-BE49-F238E27FC236}">
                <a16:creationId xmlns:a16="http://schemas.microsoft.com/office/drawing/2014/main" id="{841B8A65-D2F6-449D-9554-034E0AB8CBBB}"/>
              </a:ext>
            </a:extLst>
          </p:cNvPr>
          <p:cNvSpPr txBox="1"/>
          <p:nvPr/>
        </p:nvSpPr>
        <p:spPr>
          <a:xfrm>
            <a:off x="6201580" y="6007395"/>
            <a:ext cx="871870" cy="246221"/>
          </a:xfrm>
          <a:prstGeom prst="rect">
            <a:avLst/>
          </a:prstGeom>
          <a:noFill/>
        </p:spPr>
        <p:txBody>
          <a:bodyPr wrap="square" lIns="0" tIns="0" rIns="0" bIns="0" rtlCol="0">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Semibold"/>
                <a:ea typeface="+mn-ea"/>
                <a:cs typeface="Segoe UI Semilight" panose="020B0402040204020203" pitchFamily="34" charset="0"/>
              </a:rPr>
              <a:t>Insights</a:t>
            </a:r>
          </a:p>
        </p:txBody>
      </p:sp>
      <p:sp>
        <p:nvSpPr>
          <p:cNvPr id="63" name="TextBox 62">
            <a:extLst>
              <a:ext uri="{FF2B5EF4-FFF2-40B4-BE49-F238E27FC236}">
                <a16:creationId xmlns:a16="http://schemas.microsoft.com/office/drawing/2014/main" id="{785885D6-4D82-4678-9EF8-E57421E749EC}"/>
              </a:ext>
            </a:extLst>
          </p:cNvPr>
          <p:cNvSpPr txBox="1"/>
          <p:nvPr/>
        </p:nvSpPr>
        <p:spPr>
          <a:xfrm>
            <a:off x="9809386" y="6007395"/>
            <a:ext cx="871870" cy="246221"/>
          </a:xfrm>
          <a:prstGeom prst="rect">
            <a:avLst/>
          </a:prstGeom>
          <a:noFill/>
        </p:spPr>
        <p:txBody>
          <a:bodyPr wrap="square" lIns="0" tIns="0" rIns="0" bIns="0" rtlCol="0">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Semibold"/>
                <a:ea typeface="+mn-ea"/>
                <a:cs typeface="Segoe UI Semilight" panose="020B0402040204020203" pitchFamily="34" charset="0"/>
              </a:rPr>
              <a:t>Actions</a:t>
            </a:r>
          </a:p>
        </p:txBody>
      </p:sp>
      <p:sp>
        <p:nvSpPr>
          <p:cNvPr id="72" name="TextBox 71">
            <a:extLst>
              <a:ext uri="{FF2B5EF4-FFF2-40B4-BE49-F238E27FC236}">
                <a16:creationId xmlns:a16="http://schemas.microsoft.com/office/drawing/2014/main" id="{CC6BCEF1-BCCF-4D53-B271-0787C9754E26}"/>
              </a:ext>
            </a:extLst>
          </p:cNvPr>
          <p:cNvSpPr txBox="1"/>
          <p:nvPr/>
        </p:nvSpPr>
        <p:spPr>
          <a:xfrm>
            <a:off x="2275958" y="2785787"/>
            <a:ext cx="1044049" cy="246221"/>
          </a:xfrm>
          <a:prstGeom prst="rect">
            <a:avLst/>
          </a:prstGeom>
          <a:noFill/>
        </p:spPr>
        <p:txBody>
          <a:bodyPr wrap="square" lIns="0" tIns="0" rIns="0" bIns="0" rtlCol="0">
            <a:spAutoFit/>
          </a:bodyPr>
          <a:lstStyle/>
          <a:p>
            <a:pPr marL="0" marR="0" lvl="0" indent="0" algn="l" defTabSz="91431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1A1A1A"/>
                </a:solidFill>
                <a:effectLst/>
                <a:uLnTx/>
                <a:uFillTx/>
                <a:latin typeface="Segoe UI Semibold"/>
                <a:ea typeface="+mn-ea"/>
                <a:cs typeface="Segoe UI Semilight" panose="020B0402040204020203" pitchFamily="34" charset="0"/>
              </a:rPr>
              <a:t>Provision and send data from device to cloud</a:t>
            </a:r>
          </a:p>
        </p:txBody>
      </p:sp>
      <p:sp>
        <p:nvSpPr>
          <p:cNvPr id="73" name="TextBox 72">
            <a:extLst>
              <a:ext uri="{FF2B5EF4-FFF2-40B4-BE49-F238E27FC236}">
                <a16:creationId xmlns:a16="http://schemas.microsoft.com/office/drawing/2014/main" id="{5F65EC3B-DD45-477D-9269-BDE229F48415}"/>
              </a:ext>
            </a:extLst>
          </p:cNvPr>
          <p:cNvSpPr txBox="1"/>
          <p:nvPr/>
        </p:nvSpPr>
        <p:spPr>
          <a:xfrm>
            <a:off x="4641098" y="3889616"/>
            <a:ext cx="723540" cy="246221"/>
          </a:xfrm>
          <a:prstGeom prst="rect">
            <a:avLst/>
          </a:prstGeom>
          <a:noFill/>
        </p:spPr>
        <p:txBody>
          <a:bodyPr wrap="square" lIns="0" tIns="0" rIns="0" bIns="0" rtlCol="0">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1A1A1A"/>
                </a:solidFill>
                <a:effectLst/>
                <a:uLnTx/>
                <a:uFillTx/>
                <a:latin typeface="Segoe UI Semibold"/>
                <a:ea typeface="+mn-ea"/>
                <a:cs typeface="Segoe UI Semilight" panose="020B0402040204020203" pitchFamily="34" charset="0"/>
              </a:rPr>
              <a:t>Device Management</a:t>
            </a:r>
          </a:p>
        </p:txBody>
      </p:sp>
      <p:sp>
        <p:nvSpPr>
          <p:cNvPr id="75" name="TextBox 74">
            <a:extLst>
              <a:ext uri="{FF2B5EF4-FFF2-40B4-BE49-F238E27FC236}">
                <a16:creationId xmlns:a16="http://schemas.microsoft.com/office/drawing/2014/main" id="{A9C05937-8DC0-4A89-8D55-43E1B00B5951}"/>
              </a:ext>
            </a:extLst>
          </p:cNvPr>
          <p:cNvSpPr txBox="1"/>
          <p:nvPr/>
        </p:nvSpPr>
        <p:spPr>
          <a:xfrm>
            <a:off x="5362574" y="4322474"/>
            <a:ext cx="645607" cy="123111"/>
          </a:xfrm>
          <a:prstGeom prst="rect">
            <a:avLst/>
          </a:prstGeom>
          <a:noFill/>
        </p:spPr>
        <p:txBody>
          <a:bodyPr wrap="square" lIns="0" tIns="0" rIns="0" bIns="0" rtlCol="0">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1A1A1A"/>
                </a:solidFill>
                <a:effectLst/>
                <a:uLnTx/>
                <a:uFillTx/>
                <a:latin typeface="Segoe UI Semibold"/>
                <a:ea typeface="+mn-ea"/>
                <a:cs typeface="Segoe UI Semilight" panose="020B0402040204020203" pitchFamily="34" charset="0"/>
              </a:rPr>
              <a:t>Store data</a:t>
            </a:r>
          </a:p>
        </p:txBody>
      </p:sp>
      <p:sp>
        <p:nvSpPr>
          <p:cNvPr id="76" name="TextBox 75">
            <a:extLst>
              <a:ext uri="{FF2B5EF4-FFF2-40B4-BE49-F238E27FC236}">
                <a16:creationId xmlns:a16="http://schemas.microsoft.com/office/drawing/2014/main" id="{CA3D115E-C624-4B1D-8A8C-C3ADA4A6F900}"/>
              </a:ext>
            </a:extLst>
          </p:cNvPr>
          <p:cNvSpPr txBox="1"/>
          <p:nvPr/>
        </p:nvSpPr>
        <p:spPr>
          <a:xfrm>
            <a:off x="9081290" y="2968530"/>
            <a:ext cx="917219" cy="246221"/>
          </a:xfrm>
          <a:prstGeom prst="rect">
            <a:avLst/>
          </a:prstGeom>
          <a:noFill/>
        </p:spPr>
        <p:txBody>
          <a:bodyPr wrap="square" lIns="0" tIns="0" rIns="0" bIns="0" rtlCol="0">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1A1A1A"/>
                </a:solidFill>
                <a:effectLst/>
                <a:uLnTx/>
                <a:uFillTx/>
                <a:latin typeface="Segoe UI Semibold"/>
                <a:ea typeface="+mn-ea"/>
                <a:cs typeface="Segoe UI Semilight" panose="020B0402040204020203" pitchFamily="34" charset="0"/>
              </a:rPr>
              <a:t>Integrate with business processes</a:t>
            </a:r>
          </a:p>
        </p:txBody>
      </p:sp>
      <p:grpSp>
        <p:nvGrpSpPr>
          <p:cNvPr id="3" name="Group 2">
            <a:extLst>
              <a:ext uri="{FF2B5EF4-FFF2-40B4-BE49-F238E27FC236}">
                <a16:creationId xmlns:a16="http://schemas.microsoft.com/office/drawing/2014/main" id="{560A7C03-EB94-354B-B959-759E519BA248}"/>
              </a:ext>
            </a:extLst>
          </p:cNvPr>
          <p:cNvGrpSpPr/>
          <p:nvPr/>
        </p:nvGrpSpPr>
        <p:grpSpPr>
          <a:xfrm>
            <a:off x="2111717" y="5345501"/>
            <a:ext cx="548640" cy="548640"/>
            <a:chOff x="2111717" y="5345501"/>
            <a:chExt cx="548640" cy="548640"/>
          </a:xfrm>
        </p:grpSpPr>
        <p:sp>
          <p:nvSpPr>
            <p:cNvPr id="57" name="Oval 56">
              <a:extLst>
                <a:ext uri="{FF2B5EF4-FFF2-40B4-BE49-F238E27FC236}">
                  <a16:creationId xmlns:a16="http://schemas.microsoft.com/office/drawing/2014/main" id="{FD1FF027-A30D-432C-A59A-5C81BE6A8966}"/>
                </a:ext>
              </a:extLst>
            </p:cNvPr>
            <p:cNvSpPr>
              <a:spLocks/>
            </p:cNvSpPr>
            <p:nvPr/>
          </p:nvSpPr>
          <p:spPr bwMode="auto">
            <a:xfrm>
              <a:off x="2111717" y="5345501"/>
              <a:ext cx="548640" cy="548640"/>
            </a:xfrm>
            <a:prstGeom prst="ellipse">
              <a:avLst/>
            </a:prstGeom>
            <a:solidFill>
              <a:schemeClr val="bg1"/>
            </a:solidFill>
            <a:ln w="10795" cap="flat" cmpd="sng" algn="ctr">
              <a:noFill/>
              <a:prstDash val="solid"/>
            </a:ln>
            <a:effectLst>
              <a:outerShdw blurRad="190500" dist="38100" dir="2700000" algn="tl" rotWithShape="0">
                <a:prstClr val="black">
                  <a:alpha val="25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1"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78D4"/>
                </a:solidFill>
                <a:effectLst/>
                <a:uLnTx/>
                <a:uFillTx/>
                <a:latin typeface="Segoe UI Semilight"/>
                <a:ea typeface="+mn-ea"/>
                <a:cs typeface="+mn-cs"/>
              </a:endParaRPr>
            </a:p>
          </p:txBody>
        </p:sp>
        <p:sp>
          <p:nvSpPr>
            <p:cNvPr id="58" name="Freeform: Shape 57">
              <a:extLst>
                <a:ext uri="{FF2B5EF4-FFF2-40B4-BE49-F238E27FC236}">
                  <a16:creationId xmlns:a16="http://schemas.microsoft.com/office/drawing/2014/main" id="{DD6FA760-4FC3-40BC-80C0-3C7D8E0530E2}"/>
                </a:ext>
              </a:extLst>
            </p:cNvPr>
            <p:cNvSpPr>
              <a:spLocks noChangeAspect="1" noChangeArrowheads="1"/>
            </p:cNvSpPr>
            <p:nvPr/>
          </p:nvSpPr>
          <p:spPr bwMode="auto">
            <a:xfrm rot="2700000">
              <a:off x="2251816" y="5454692"/>
              <a:ext cx="274320" cy="274320"/>
            </a:xfrm>
            <a:custGeom>
              <a:avLst/>
              <a:gdLst>
                <a:gd name="connsiteX0" fmla="*/ 546713 w 700850"/>
                <a:gd name="connsiteY0" fmla="*/ 546768 h 700855"/>
                <a:gd name="connsiteX1" fmla="*/ 609420 w 700850"/>
                <a:gd name="connsiteY1" fmla="*/ 520743 h 700855"/>
                <a:gd name="connsiteX2" fmla="*/ 698101 w 700850"/>
                <a:gd name="connsiteY2" fmla="*/ 609596 h 700855"/>
                <a:gd name="connsiteX3" fmla="*/ 609420 w 700850"/>
                <a:gd name="connsiteY3" fmla="*/ 698449 h 700855"/>
                <a:gd name="connsiteX4" fmla="*/ 520739 w 700850"/>
                <a:gd name="connsiteY4" fmla="*/ 609596 h 700855"/>
                <a:gd name="connsiteX5" fmla="*/ 546713 w 700850"/>
                <a:gd name="connsiteY5" fmla="*/ 546768 h 700855"/>
                <a:gd name="connsiteX6" fmla="*/ 435700 w 700850"/>
                <a:gd name="connsiteY6" fmla="*/ 435945 h 700855"/>
                <a:gd name="connsiteX7" fmla="*/ 700850 w 700850"/>
                <a:gd name="connsiteY7" fmla="*/ 326194 h 700855"/>
                <a:gd name="connsiteX8" fmla="*/ 700850 w 700850"/>
                <a:gd name="connsiteY8" fmla="*/ 397868 h 700855"/>
                <a:gd name="connsiteX9" fmla="*/ 397588 w 700850"/>
                <a:gd name="connsiteY9" fmla="*/ 700854 h 700855"/>
                <a:gd name="connsiteX10" fmla="*/ 325849 w 700850"/>
                <a:gd name="connsiteY10" fmla="*/ 700854 h 700855"/>
                <a:gd name="connsiteX11" fmla="*/ 435700 w 700850"/>
                <a:gd name="connsiteY11" fmla="*/ 435945 h 700855"/>
                <a:gd name="connsiteX12" fmla="*/ 320634 w 700850"/>
                <a:gd name="connsiteY12" fmla="*/ 320880 h 700855"/>
                <a:gd name="connsiteX13" fmla="*/ 700850 w 700850"/>
                <a:gd name="connsiteY13" fmla="*/ 163270 h 700855"/>
                <a:gd name="connsiteX14" fmla="*/ 700850 w 700850"/>
                <a:gd name="connsiteY14" fmla="*/ 234948 h 700855"/>
                <a:gd name="connsiteX15" fmla="*/ 234647 w 700850"/>
                <a:gd name="connsiteY15" fmla="*/ 700854 h 700855"/>
                <a:gd name="connsiteX16" fmla="*/ 162924 w 700850"/>
                <a:gd name="connsiteY16" fmla="*/ 700854 h 700855"/>
                <a:gd name="connsiteX17" fmla="*/ 320634 w 700850"/>
                <a:gd name="connsiteY17" fmla="*/ 320880 h 700855"/>
                <a:gd name="connsiteX18" fmla="*/ 205365 w 700850"/>
                <a:gd name="connsiteY18" fmla="*/ 205367 h 700855"/>
                <a:gd name="connsiteX19" fmla="*/ 700850 w 700850"/>
                <a:gd name="connsiteY19" fmla="*/ 0 h 700855"/>
                <a:gd name="connsiteX20" fmla="*/ 700850 w 700850"/>
                <a:gd name="connsiteY20" fmla="*/ 71716 h 700855"/>
                <a:gd name="connsiteX21" fmla="*/ 71715 w 700850"/>
                <a:gd name="connsiteY21" fmla="*/ 700854 h 700855"/>
                <a:gd name="connsiteX22" fmla="*/ 0 w 700850"/>
                <a:gd name="connsiteY22" fmla="*/ 700855 h 700855"/>
                <a:gd name="connsiteX23" fmla="*/ 205365 w 700850"/>
                <a:gd name="connsiteY23" fmla="*/ 205367 h 70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0850" h="700855">
                  <a:moveTo>
                    <a:pt x="546713" y="546768"/>
                  </a:moveTo>
                  <a:cubicBezTo>
                    <a:pt x="562761" y="530688"/>
                    <a:pt x="584932" y="520743"/>
                    <a:pt x="609420" y="520743"/>
                  </a:cubicBezTo>
                  <a:cubicBezTo>
                    <a:pt x="658397" y="520743"/>
                    <a:pt x="698101" y="560524"/>
                    <a:pt x="698101" y="609596"/>
                  </a:cubicBezTo>
                  <a:cubicBezTo>
                    <a:pt x="698101" y="658668"/>
                    <a:pt x="658397" y="698449"/>
                    <a:pt x="609420" y="698449"/>
                  </a:cubicBezTo>
                  <a:cubicBezTo>
                    <a:pt x="560443" y="698449"/>
                    <a:pt x="520739" y="658668"/>
                    <a:pt x="520739" y="609596"/>
                  </a:cubicBezTo>
                  <a:cubicBezTo>
                    <a:pt x="520739" y="585060"/>
                    <a:pt x="530665" y="562847"/>
                    <a:pt x="546713" y="546768"/>
                  </a:cubicBezTo>
                  <a:close/>
                  <a:moveTo>
                    <a:pt x="435700" y="435945"/>
                  </a:moveTo>
                  <a:cubicBezTo>
                    <a:pt x="503567" y="368140"/>
                    <a:pt x="597317" y="326194"/>
                    <a:pt x="700850" y="326194"/>
                  </a:cubicBezTo>
                  <a:cubicBezTo>
                    <a:pt x="700850" y="397868"/>
                    <a:pt x="700850" y="397868"/>
                    <a:pt x="700850" y="397868"/>
                  </a:cubicBezTo>
                  <a:cubicBezTo>
                    <a:pt x="533730" y="397868"/>
                    <a:pt x="397588" y="533886"/>
                    <a:pt x="397588" y="700854"/>
                  </a:cubicBezTo>
                  <a:cubicBezTo>
                    <a:pt x="325849" y="700854"/>
                    <a:pt x="325849" y="700854"/>
                    <a:pt x="325849" y="700854"/>
                  </a:cubicBezTo>
                  <a:cubicBezTo>
                    <a:pt x="325849" y="597415"/>
                    <a:pt x="367833" y="503750"/>
                    <a:pt x="435700" y="435945"/>
                  </a:cubicBezTo>
                  <a:close/>
                  <a:moveTo>
                    <a:pt x="320634" y="320880"/>
                  </a:moveTo>
                  <a:cubicBezTo>
                    <a:pt x="418031" y="223545"/>
                    <a:pt x="552513" y="163270"/>
                    <a:pt x="700850" y="163270"/>
                  </a:cubicBezTo>
                  <a:cubicBezTo>
                    <a:pt x="700850" y="234948"/>
                    <a:pt x="700850" y="234948"/>
                    <a:pt x="700850" y="234948"/>
                  </a:cubicBezTo>
                  <a:cubicBezTo>
                    <a:pt x="444112" y="234948"/>
                    <a:pt x="234647" y="444280"/>
                    <a:pt x="234647" y="700854"/>
                  </a:cubicBezTo>
                  <a:cubicBezTo>
                    <a:pt x="162924" y="700854"/>
                    <a:pt x="162924" y="700854"/>
                    <a:pt x="162924" y="700854"/>
                  </a:cubicBezTo>
                  <a:cubicBezTo>
                    <a:pt x="162924" y="552611"/>
                    <a:pt x="223237" y="418215"/>
                    <a:pt x="320634" y="320880"/>
                  </a:cubicBezTo>
                  <a:close/>
                  <a:moveTo>
                    <a:pt x="205365" y="205367"/>
                  </a:moveTo>
                  <a:cubicBezTo>
                    <a:pt x="337386" y="72531"/>
                    <a:pt x="513413" y="1"/>
                    <a:pt x="700850" y="0"/>
                  </a:cubicBezTo>
                  <a:cubicBezTo>
                    <a:pt x="700850" y="71716"/>
                    <a:pt x="700850" y="71716"/>
                    <a:pt x="700850" y="71716"/>
                  </a:cubicBezTo>
                  <a:cubicBezTo>
                    <a:pt x="353684" y="71716"/>
                    <a:pt x="71715" y="353687"/>
                    <a:pt x="71715" y="700854"/>
                  </a:cubicBezTo>
                  <a:cubicBezTo>
                    <a:pt x="0" y="700855"/>
                    <a:pt x="0" y="700855"/>
                    <a:pt x="0" y="700855"/>
                  </a:cubicBezTo>
                  <a:cubicBezTo>
                    <a:pt x="0" y="513417"/>
                    <a:pt x="72529" y="337388"/>
                    <a:pt x="205365" y="205367"/>
                  </a:cubicBezTo>
                  <a:close/>
                </a:path>
              </a:pathLst>
            </a:custGeom>
            <a:solidFill>
              <a:schemeClr val="accent1"/>
            </a:solidFill>
            <a:ln>
              <a:noFill/>
            </a:ln>
            <a:extLst>
              <a:ext uri="{91240B29-F687-4f45-9708-019B960494DF}">
                <a14:hiddenLine xmlns:a14="http://schemas.microsoft.com/office/drawing/2010/main" xmlns:p159="http://schemas.microsoft.com/office/powerpoint/2015/09/main" xmlns:mc="http://schemas.openxmlformats.org/markup-compatibility/2006" xmlns:p14="http://schemas.microsoft.com/office/powerpoint/2010/main" xmlns:a16="http://schemas.microsoft.com/office/drawing/2014/main" xmlns="" w="9525">
                  <a:solidFill>
                    <a:srgbClr val="000000"/>
                  </a:solidFill>
                  <a:round/>
                  <a:headEnd/>
                  <a:tailEnd/>
                </a14:hiddenLine>
              </a:ext>
            </a:extLst>
          </p:spPr>
          <p:txBody>
            <a:bodyPr vert="horz" wrap="square" lIns="95105" tIns="47552" rIns="95105" bIns="47552" numCol="1" anchor="t" anchorCtr="0" compatLnSpc="1">
              <a:prstTxWarp prst="textNoShape">
                <a:avLst/>
              </a:prstTxWarp>
              <a:noAutofit/>
            </a:bodyPr>
            <a:lstStyle/>
            <a:p>
              <a:pPr marL="0" marR="0" lvl="0" indent="0" algn="l" defTabSz="951061" rtl="0" eaLnBrk="1" fontAlgn="auto" latinLnBrk="0" hangingPunct="1">
                <a:lnSpc>
                  <a:spcPct val="100000"/>
                </a:lnSpc>
                <a:spcBef>
                  <a:spcPts val="0"/>
                </a:spcBef>
                <a:spcAft>
                  <a:spcPts val="0"/>
                </a:spcAft>
                <a:buClrTx/>
                <a:buSzTx/>
                <a:buFontTx/>
                <a:buNone/>
                <a:tabLst/>
                <a:defRPr/>
              </a:pPr>
              <a:endParaRPr kumimoji="0" lang="en-US" sz="6599" b="0" i="0" u="none" strike="noStrike" kern="1200" cap="none" spc="0" normalizeH="0" baseline="0" noProof="0">
                <a:ln>
                  <a:noFill/>
                </a:ln>
                <a:solidFill>
                  <a:prstClr val="black"/>
                </a:solidFill>
                <a:effectLst/>
                <a:uLnTx/>
                <a:uFillTx/>
                <a:latin typeface="Segoe UI Light"/>
                <a:ea typeface="+mn-ea"/>
                <a:cs typeface="+mn-cs"/>
              </a:endParaRPr>
            </a:p>
          </p:txBody>
        </p:sp>
      </p:grpSp>
      <p:grpSp>
        <p:nvGrpSpPr>
          <p:cNvPr id="4" name="Group 3">
            <a:extLst>
              <a:ext uri="{FF2B5EF4-FFF2-40B4-BE49-F238E27FC236}">
                <a16:creationId xmlns:a16="http://schemas.microsoft.com/office/drawing/2014/main" id="{3F2344B0-5DAD-B048-BE63-42E359525078}"/>
              </a:ext>
            </a:extLst>
          </p:cNvPr>
          <p:cNvGrpSpPr/>
          <p:nvPr/>
        </p:nvGrpSpPr>
        <p:grpSpPr>
          <a:xfrm>
            <a:off x="6414364" y="5343601"/>
            <a:ext cx="548640" cy="548640"/>
            <a:chOff x="6414364" y="5343601"/>
            <a:chExt cx="548640" cy="548640"/>
          </a:xfrm>
        </p:grpSpPr>
        <p:sp>
          <p:nvSpPr>
            <p:cNvPr id="60" name="Oval 59">
              <a:extLst>
                <a:ext uri="{FF2B5EF4-FFF2-40B4-BE49-F238E27FC236}">
                  <a16:creationId xmlns:a16="http://schemas.microsoft.com/office/drawing/2014/main" id="{34DF50FE-101E-437E-9149-62E9E2CF8D4A}"/>
                </a:ext>
              </a:extLst>
            </p:cNvPr>
            <p:cNvSpPr>
              <a:spLocks/>
            </p:cNvSpPr>
            <p:nvPr/>
          </p:nvSpPr>
          <p:spPr bwMode="auto">
            <a:xfrm>
              <a:off x="6414364" y="5343601"/>
              <a:ext cx="548640" cy="548640"/>
            </a:xfrm>
            <a:prstGeom prst="ellipse">
              <a:avLst/>
            </a:prstGeom>
            <a:solidFill>
              <a:schemeClr val="bg1"/>
            </a:solidFill>
            <a:ln w="10795" cap="flat" cmpd="sng" algn="ctr">
              <a:noFill/>
              <a:prstDash val="solid"/>
            </a:ln>
            <a:effectLst>
              <a:outerShdw blurRad="190500" dist="38100" dir="2700000" algn="tl" rotWithShape="0">
                <a:prstClr val="black">
                  <a:alpha val="25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1"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78D4"/>
                </a:solidFill>
                <a:effectLst/>
                <a:uLnTx/>
                <a:uFillTx/>
                <a:latin typeface="Segoe UI Semilight"/>
                <a:ea typeface="+mn-ea"/>
                <a:cs typeface="+mn-cs"/>
              </a:endParaRPr>
            </a:p>
          </p:txBody>
        </p:sp>
        <p:sp>
          <p:nvSpPr>
            <p:cNvPr id="59" name="Freeform: Shape 58">
              <a:extLst>
                <a:ext uri="{FF2B5EF4-FFF2-40B4-BE49-F238E27FC236}">
                  <a16:creationId xmlns:a16="http://schemas.microsoft.com/office/drawing/2014/main" id="{3F7EF8FE-9E73-46FA-ACBE-6E21991D6792}"/>
                </a:ext>
              </a:extLst>
            </p:cNvPr>
            <p:cNvSpPr>
              <a:spLocks noChangeAspect="1"/>
            </p:cNvSpPr>
            <p:nvPr/>
          </p:nvSpPr>
          <p:spPr bwMode="auto">
            <a:xfrm>
              <a:off x="6576101" y="5440138"/>
              <a:ext cx="225165" cy="365760"/>
            </a:xfrm>
            <a:custGeom>
              <a:avLst/>
              <a:gdLst>
                <a:gd name="connsiteX0" fmla="*/ 180897 w 528287"/>
                <a:gd name="connsiteY0" fmla="*/ 808532 h 858155"/>
                <a:gd name="connsiteX1" fmla="*/ 351275 w 528287"/>
                <a:gd name="connsiteY1" fmla="*/ 808532 h 858155"/>
                <a:gd name="connsiteX2" fmla="*/ 300775 w 528287"/>
                <a:gd name="connsiteY2" fmla="*/ 851668 h 858155"/>
                <a:gd name="connsiteX3" fmla="*/ 281897 w 528287"/>
                <a:gd name="connsiteY3" fmla="*/ 857831 h 858155"/>
                <a:gd name="connsiteX4" fmla="*/ 198832 w 528287"/>
                <a:gd name="connsiteY4" fmla="*/ 827019 h 858155"/>
                <a:gd name="connsiteX5" fmla="*/ 180897 w 528287"/>
                <a:gd name="connsiteY5" fmla="*/ 808532 h 858155"/>
                <a:gd name="connsiteX6" fmla="*/ 182285 w 528287"/>
                <a:gd name="connsiteY6" fmla="*/ 731401 h 858155"/>
                <a:gd name="connsiteX7" fmla="*/ 347585 w 528287"/>
                <a:gd name="connsiteY7" fmla="*/ 731401 h 858155"/>
                <a:gd name="connsiteX8" fmla="*/ 375450 w 528287"/>
                <a:gd name="connsiteY8" fmla="*/ 755235 h 858155"/>
                <a:gd name="connsiteX9" fmla="*/ 347585 w 528287"/>
                <a:gd name="connsiteY9" fmla="*/ 778134 h 858155"/>
                <a:gd name="connsiteX10" fmla="*/ 264935 w 528287"/>
                <a:gd name="connsiteY10" fmla="*/ 778601 h 858155"/>
                <a:gd name="connsiteX11" fmla="*/ 181813 w 528287"/>
                <a:gd name="connsiteY11" fmla="*/ 778134 h 858155"/>
                <a:gd name="connsiteX12" fmla="*/ 154893 w 528287"/>
                <a:gd name="connsiteY12" fmla="*/ 754300 h 858155"/>
                <a:gd name="connsiteX13" fmla="*/ 182285 w 528287"/>
                <a:gd name="connsiteY13" fmla="*/ 731401 h 858155"/>
                <a:gd name="connsiteX14" fmla="*/ 174924 w 528287"/>
                <a:gd name="connsiteY14" fmla="*/ 655422 h 858155"/>
                <a:gd name="connsiteX15" fmla="*/ 354947 w 528287"/>
                <a:gd name="connsiteY15" fmla="*/ 655422 h 858155"/>
                <a:gd name="connsiteX16" fmla="*/ 379581 w 528287"/>
                <a:gd name="connsiteY16" fmla="*/ 677976 h 858155"/>
                <a:gd name="connsiteX17" fmla="*/ 355421 w 528287"/>
                <a:gd name="connsiteY17" fmla="*/ 701000 h 858155"/>
                <a:gd name="connsiteX18" fmla="*/ 264935 w 528287"/>
                <a:gd name="connsiteY18" fmla="*/ 701000 h 858155"/>
                <a:gd name="connsiteX19" fmla="*/ 175397 w 528287"/>
                <a:gd name="connsiteY19" fmla="*/ 701000 h 858155"/>
                <a:gd name="connsiteX20" fmla="*/ 149815 w 528287"/>
                <a:gd name="connsiteY20" fmla="*/ 678446 h 858155"/>
                <a:gd name="connsiteX21" fmla="*/ 174924 w 528287"/>
                <a:gd name="connsiteY21" fmla="*/ 655422 h 858155"/>
                <a:gd name="connsiteX22" fmla="*/ 266900 w 528287"/>
                <a:gd name="connsiteY22" fmla="*/ 6 h 858155"/>
                <a:gd name="connsiteX23" fmla="*/ 401421 w 528287"/>
                <a:gd name="connsiteY23" fmla="*/ 34573 h 858155"/>
                <a:gd name="connsiteX24" fmla="*/ 528029 w 528287"/>
                <a:gd name="connsiteY24" fmla="*/ 242329 h 858155"/>
                <a:gd name="connsiteX25" fmla="*/ 479842 w 528287"/>
                <a:gd name="connsiteY25" fmla="*/ 416637 h 858155"/>
                <a:gd name="connsiteX26" fmla="*/ 451025 w 528287"/>
                <a:gd name="connsiteY26" fmla="*/ 466574 h 858155"/>
                <a:gd name="connsiteX27" fmla="*/ 393390 w 528287"/>
                <a:gd name="connsiteY27" fmla="*/ 621095 h 858155"/>
                <a:gd name="connsiteX28" fmla="*/ 331503 w 528287"/>
                <a:gd name="connsiteY28" fmla="*/ 621095 h 858155"/>
                <a:gd name="connsiteX29" fmla="*/ 347093 w 528287"/>
                <a:gd name="connsiteY29" fmla="*/ 532528 h 858155"/>
                <a:gd name="connsiteX30" fmla="*/ 400476 w 528287"/>
                <a:gd name="connsiteY30" fmla="*/ 427943 h 858155"/>
                <a:gd name="connsiteX31" fmla="*/ 458583 w 528287"/>
                <a:gd name="connsiteY31" fmla="*/ 304986 h 858155"/>
                <a:gd name="connsiteX32" fmla="*/ 377800 w 528287"/>
                <a:gd name="connsiteY32" fmla="*/ 94874 h 858155"/>
                <a:gd name="connsiteX33" fmla="*/ 143953 w 528287"/>
                <a:gd name="connsiteY33" fmla="*/ 99114 h 858155"/>
                <a:gd name="connsiteX34" fmla="*/ 65532 w 528287"/>
                <a:gd name="connsiteY34" fmla="*/ 281902 h 858155"/>
                <a:gd name="connsiteX35" fmla="*/ 117970 w 528287"/>
                <a:gd name="connsiteY35" fmla="*/ 409570 h 858155"/>
                <a:gd name="connsiteX36" fmla="*/ 183636 w 528287"/>
                <a:gd name="connsiteY36" fmla="*/ 538652 h 858155"/>
                <a:gd name="connsiteX37" fmla="*/ 197809 w 528287"/>
                <a:gd name="connsiteY37" fmla="*/ 621566 h 858155"/>
                <a:gd name="connsiteX38" fmla="*/ 142064 w 528287"/>
                <a:gd name="connsiteY38" fmla="*/ 621566 h 858155"/>
                <a:gd name="connsiteX39" fmla="*/ 134977 w 528287"/>
                <a:gd name="connsiteY39" fmla="*/ 614028 h 858155"/>
                <a:gd name="connsiteX40" fmla="*/ 93405 w 528287"/>
                <a:gd name="connsiteY40" fmla="*/ 493426 h 858155"/>
                <a:gd name="connsiteX41" fmla="*/ 28684 w 528287"/>
                <a:gd name="connsiteY41" fmla="*/ 376122 h 858155"/>
                <a:gd name="connsiteX42" fmla="*/ 6008 w 528287"/>
                <a:gd name="connsiteY42" fmla="*/ 196632 h 858155"/>
                <a:gd name="connsiteX43" fmla="*/ 131671 w 528287"/>
                <a:gd name="connsiteY43" fmla="*/ 32218 h 858155"/>
                <a:gd name="connsiteX44" fmla="*/ 266900 w 528287"/>
                <a:gd name="connsiteY44" fmla="*/ 6 h 85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28287" h="858155">
                  <a:moveTo>
                    <a:pt x="180897" y="808532"/>
                  </a:moveTo>
                  <a:cubicBezTo>
                    <a:pt x="237061" y="808532"/>
                    <a:pt x="292752" y="808532"/>
                    <a:pt x="351275" y="808532"/>
                  </a:cubicBezTo>
                  <a:cubicBezTo>
                    <a:pt x="332869" y="824175"/>
                    <a:pt x="317294" y="838396"/>
                    <a:pt x="300775" y="851668"/>
                  </a:cubicBezTo>
                  <a:cubicBezTo>
                    <a:pt x="296056" y="855461"/>
                    <a:pt x="288504" y="857831"/>
                    <a:pt x="281897" y="857831"/>
                  </a:cubicBezTo>
                  <a:cubicBezTo>
                    <a:pt x="226206" y="857357"/>
                    <a:pt x="239892" y="864941"/>
                    <a:pt x="198832" y="827019"/>
                  </a:cubicBezTo>
                  <a:cubicBezTo>
                    <a:pt x="192696" y="821331"/>
                    <a:pt x="187505" y="815168"/>
                    <a:pt x="180897" y="808532"/>
                  </a:cubicBezTo>
                  <a:close/>
                  <a:moveTo>
                    <a:pt x="182285" y="731401"/>
                  </a:moveTo>
                  <a:cubicBezTo>
                    <a:pt x="237543" y="731401"/>
                    <a:pt x="292328" y="731401"/>
                    <a:pt x="347585" y="731401"/>
                  </a:cubicBezTo>
                  <a:cubicBezTo>
                    <a:pt x="365532" y="731401"/>
                    <a:pt x="375450" y="740280"/>
                    <a:pt x="375450" y="755235"/>
                  </a:cubicBezTo>
                  <a:cubicBezTo>
                    <a:pt x="374978" y="770189"/>
                    <a:pt x="365532" y="778134"/>
                    <a:pt x="347585" y="778134"/>
                  </a:cubicBezTo>
                  <a:cubicBezTo>
                    <a:pt x="320193" y="778601"/>
                    <a:pt x="292328" y="778601"/>
                    <a:pt x="264935" y="778601"/>
                  </a:cubicBezTo>
                  <a:cubicBezTo>
                    <a:pt x="237070" y="778601"/>
                    <a:pt x="209678" y="778601"/>
                    <a:pt x="181813" y="778134"/>
                  </a:cubicBezTo>
                  <a:cubicBezTo>
                    <a:pt x="165283" y="778134"/>
                    <a:pt x="154420" y="768787"/>
                    <a:pt x="154893" y="754300"/>
                  </a:cubicBezTo>
                  <a:cubicBezTo>
                    <a:pt x="155365" y="740280"/>
                    <a:pt x="165283" y="731401"/>
                    <a:pt x="182285" y="731401"/>
                  </a:cubicBezTo>
                  <a:close/>
                  <a:moveTo>
                    <a:pt x="174924" y="655422"/>
                  </a:moveTo>
                  <a:cubicBezTo>
                    <a:pt x="235089" y="655422"/>
                    <a:pt x="295255" y="655422"/>
                    <a:pt x="354947" y="655422"/>
                  </a:cubicBezTo>
                  <a:cubicBezTo>
                    <a:pt x="369633" y="655422"/>
                    <a:pt x="379581" y="664350"/>
                    <a:pt x="379581" y="677976"/>
                  </a:cubicBezTo>
                  <a:cubicBezTo>
                    <a:pt x="380055" y="691133"/>
                    <a:pt x="370107" y="701000"/>
                    <a:pt x="355421" y="701000"/>
                  </a:cubicBezTo>
                  <a:cubicBezTo>
                    <a:pt x="325575" y="701470"/>
                    <a:pt x="295255" y="701000"/>
                    <a:pt x="264935" y="701000"/>
                  </a:cubicBezTo>
                  <a:cubicBezTo>
                    <a:pt x="235089" y="701000"/>
                    <a:pt x="205243" y="701000"/>
                    <a:pt x="175397" y="701000"/>
                  </a:cubicBezTo>
                  <a:cubicBezTo>
                    <a:pt x="159764" y="701000"/>
                    <a:pt x="150289" y="692542"/>
                    <a:pt x="149815" y="678446"/>
                  </a:cubicBezTo>
                  <a:cubicBezTo>
                    <a:pt x="149815" y="664350"/>
                    <a:pt x="159290" y="655422"/>
                    <a:pt x="174924" y="655422"/>
                  </a:cubicBezTo>
                  <a:close/>
                  <a:moveTo>
                    <a:pt x="266900" y="6"/>
                  </a:moveTo>
                  <a:cubicBezTo>
                    <a:pt x="312016" y="300"/>
                    <a:pt x="357014" y="11725"/>
                    <a:pt x="401421" y="34573"/>
                  </a:cubicBezTo>
                  <a:cubicBezTo>
                    <a:pt x="484566" y="77914"/>
                    <a:pt x="523777" y="149993"/>
                    <a:pt x="528029" y="242329"/>
                  </a:cubicBezTo>
                  <a:cubicBezTo>
                    <a:pt x="530863" y="305928"/>
                    <a:pt x="510077" y="362460"/>
                    <a:pt x="479842" y="416637"/>
                  </a:cubicBezTo>
                  <a:cubicBezTo>
                    <a:pt x="470394" y="433125"/>
                    <a:pt x="460945" y="450085"/>
                    <a:pt x="451025" y="466574"/>
                  </a:cubicBezTo>
                  <a:cubicBezTo>
                    <a:pt x="422680" y="514626"/>
                    <a:pt x="393862" y="562207"/>
                    <a:pt x="393390" y="621095"/>
                  </a:cubicBezTo>
                  <a:cubicBezTo>
                    <a:pt x="372131" y="621095"/>
                    <a:pt x="352289" y="621095"/>
                    <a:pt x="331503" y="621095"/>
                  </a:cubicBezTo>
                  <a:cubicBezTo>
                    <a:pt x="331031" y="590002"/>
                    <a:pt x="335282" y="560323"/>
                    <a:pt x="347093" y="532528"/>
                  </a:cubicBezTo>
                  <a:cubicBezTo>
                    <a:pt x="363155" y="496724"/>
                    <a:pt x="381107" y="461862"/>
                    <a:pt x="400476" y="427943"/>
                  </a:cubicBezTo>
                  <a:cubicBezTo>
                    <a:pt x="422680" y="387899"/>
                    <a:pt x="447245" y="349740"/>
                    <a:pt x="458583" y="304986"/>
                  </a:cubicBezTo>
                  <a:cubicBezTo>
                    <a:pt x="480315" y="219245"/>
                    <a:pt x="449607" y="135389"/>
                    <a:pt x="377800" y="94874"/>
                  </a:cubicBezTo>
                  <a:cubicBezTo>
                    <a:pt x="299851" y="50590"/>
                    <a:pt x="220013" y="51533"/>
                    <a:pt x="143953" y="99114"/>
                  </a:cubicBezTo>
                  <a:cubicBezTo>
                    <a:pt x="77343" y="141042"/>
                    <a:pt x="57029" y="206525"/>
                    <a:pt x="65532" y="281902"/>
                  </a:cubicBezTo>
                  <a:cubicBezTo>
                    <a:pt x="71201" y="329012"/>
                    <a:pt x="93877" y="369527"/>
                    <a:pt x="117970" y="409570"/>
                  </a:cubicBezTo>
                  <a:cubicBezTo>
                    <a:pt x="142536" y="451498"/>
                    <a:pt x="168519" y="492013"/>
                    <a:pt x="183636" y="538652"/>
                  </a:cubicBezTo>
                  <a:cubicBezTo>
                    <a:pt x="192140" y="565034"/>
                    <a:pt x="197809" y="591887"/>
                    <a:pt x="197809" y="621566"/>
                  </a:cubicBezTo>
                  <a:cubicBezTo>
                    <a:pt x="177967" y="621566"/>
                    <a:pt x="160016" y="622037"/>
                    <a:pt x="142064" y="621566"/>
                  </a:cubicBezTo>
                  <a:cubicBezTo>
                    <a:pt x="139702" y="621095"/>
                    <a:pt x="135450" y="616855"/>
                    <a:pt x="134977" y="614028"/>
                  </a:cubicBezTo>
                  <a:cubicBezTo>
                    <a:pt x="133088" y="569745"/>
                    <a:pt x="114191" y="531114"/>
                    <a:pt x="93405" y="493426"/>
                  </a:cubicBezTo>
                  <a:cubicBezTo>
                    <a:pt x="71674" y="454325"/>
                    <a:pt x="48525" y="416166"/>
                    <a:pt x="28684" y="376122"/>
                  </a:cubicBezTo>
                  <a:cubicBezTo>
                    <a:pt x="811" y="319119"/>
                    <a:pt x="-6748" y="258818"/>
                    <a:pt x="6008" y="196632"/>
                  </a:cubicBezTo>
                  <a:cubicBezTo>
                    <a:pt x="21125" y="121256"/>
                    <a:pt x="63170" y="65666"/>
                    <a:pt x="131671" y="32218"/>
                  </a:cubicBezTo>
                  <a:cubicBezTo>
                    <a:pt x="176550" y="10547"/>
                    <a:pt x="221784" y="-288"/>
                    <a:pt x="266900" y="6"/>
                  </a:cubicBezTo>
                  <a:close/>
                </a:path>
              </a:pathLst>
            </a:custGeom>
            <a:solidFill>
              <a:schemeClr val="accent1"/>
            </a:solidFill>
            <a:ln w="9525">
              <a:noFill/>
              <a:round/>
              <a:headEnd/>
              <a:tailEnd/>
            </a:ln>
          </p:spPr>
          <p:txBody>
            <a:bodyPr vert="horz" wrap="square" lIns="93235" tIns="46617" rIns="93235" bIns="46617" numCol="1" anchor="t" anchorCtr="0" compatLnSpc="1">
              <a:prstTxWarp prst="textNoShape">
                <a:avLst/>
              </a:prstTxWarp>
              <a:noAutofit/>
            </a:bodyPr>
            <a:lstStyle/>
            <a:p>
              <a:pPr marL="0" marR="0" lvl="0" indent="0" algn="r" defTabSz="932507" rtl="1"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a:ln>
                  <a:noFill/>
                </a:ln>
                <a:solidFill>
                  <a:srgbClr val="505050"/>
                </a:solidFill>
                <a:effectLst/>
                <a:uLnTx/>
                <a:uFillTx/>
                <a:latin typeface="Segoe UI Light"/>
                <a:ea typeface="+mn-ea"/>
                <a:cs typeface="+mn-cs"/>
              </a:endParaRPr>
            </a:p>
          </p:txBody>
        </p:sp>
      </p:grpSp>
      <p:grpSp>
        <p:nvGrpSpPr>
          <p:cNvPr id="5" name="Group 4">
            <a:extLst>
              <a:ext uri="{FF2B5EF4-FFF2-40B4-BE49-F238E27FC236}">
                <a16:creationId xmlns:a16="http://schemas.microsoft.com/office/drawing/2014/main" id="{EEF76777-6534-BB47-AE29-933F5BBDC510}"/>
              </a:ext>
            </a:extLst>
          </p:cNvPr>
          <p:cNvGrpSpPr/>
          <p:nvPr/>
        </p:nvGrpSpPr>
        <p:grpSpPr>
          <a:xfrm>
            <a:off x="9966300" y="5361781"/>
            <a:ext cx="548640" cy="548640"/>
            <a:chOff x="9966300" y="5361781"/>
            <a:chExt cx="548640" cy="548640"/>
          </a:xfrm>
        </p:grpSpPr>
        <p:sp>
          <p:nvSpPr>
            <p:cNvPr id="64" name="Oval 63">
              <a:extLst>
                <a:ext uri="{FF2B5EF4-FFF2-40B4-BE49-F238E27FC236}">
                  <a16:creationId xmlns:a16="http://schemas.microsoft.com/office/drawing/2014/main" id="{D5D014B7-4506-4D79-B062-DCE89F60826B}"/>
                </a:ext>
              </a:extLst>
            </p:cNvPr>
            <p:cNvSpPr>
              <a:spLocks/>
            </p:cNvSpPr>
            <p:nvPr/>
          </p:nvSpPr>
          <p:spPr bwMode="auto">
            <a:xfrm>
              <a:off x="9966300" y="5361781"/>
              <a:ext cx="548640" cy="548640"/>
            </a:xfrm>
            <a:prstGeom prst="ellipse">
              <a:avLst/>
            </a:prstGeom>
            <a:solidFill>
              <a:schemeClr val="bg1"/>
            </a:solidFill>
            <a:ln w="10795" cap="flat" cmpd="sng" algn="ctr">
              <a:noFill/>
              <a:prstDash val="solid"/>
            </a:ln>
            <a:effectLst>
              <a:outerShdw blurRad="190500" dist="38100" dir="2700000" algn="tl" rotWithShape="0">
                <a:prstClr val="black">
                  <a:alpha val="25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78D4"/>
                </a:solidFill>
                <a:effectLst/>
                <a:uLnTx/>
                <a:uFillTx/>
                <a:latin typeface="Segoe UI Semilight"/>
                <a:ea typeface="+mn-ea"/>
                <a:cs typeface="+mn-cs"/>
              </a:endParaRPr>
            </a:p>
          </p:txBody>
        </p:sp>
        <p:sp>
          <p:nvSpPr>
            <p:cNvPr id="66" name="Freeform 104">
              <a:extLst>
                <a:ext uri="{FF2B5EF4-FFF2-40B4-BE49-F238E27FC236}">
                  <a16:creationId xmlns:a16="http://schemas.microsoft.com/office/drawing/2014/main" id="{4FA2F955-2929-4CB7-972A-31348CDDBA29}"/>
                </a:ext>
              </a:extLst>
            </p:cNvPr>
            <p:cNvSpPr>
              <a:spLocks noChangeAspect="1"/>
            </p:cNvSpPr>
            <p:nvPr/>
          </p:nvSpPr>
          <p:spPr bwMode="black">
            <a:xfrm>
              <a:off x="10140778" y="5440138"/>
              <a:ext cx="219456" cy="365760"/>
            </a:xfrm>
            <a:custGeom>
              <a:avLst/>
              <a:gdLst>
                <a:gd name="connsiteX0" fmla="*/ 1002412 w 3075598"/>
                <a:gd name="connsiteY0" fmla="*/ 484878 h 5359527"/>
                <a:gd name="connsiteX1" fmla="*/ 508128 w 3075598"/>
                <a:gd name="connsiteY1" fmla="*/ 979160 h 5359527"/>
                <a:gd name="connsiteX2" fmla="*/ 652901 w 3075598"/>
                <a:gd name="connsiteY2" fmla="*/ 1328670 h 5359527"/>
                <a:gd name="connsiteX3" fmla="*/ 714869 w 3075598"/>
                <a:gd name="connsiteY3" fmla="*/ 1379799 h 5359527"/>
                <a:gd name="connsiteX4" fmla="*/ 714869 w 3075598"/>
                <a:gd name="connsiteY4" fmla="*/ 1276891 h 5359527"/>
                <a:gd name="connsiteX5" fmla="*/ 714869 w 3075598"/>
                <a:gd name="connsiteY5" fmla="*/ 972694 h 5359527"/>
                <a:gd name="connsiteX6" fmla="*/ 1014116 w 3075598"/>
                <a:gd name="connsiteY6" fmla="*/ 690208 h 5359527"/>
                <a:gd name="connsiteX7" fmla="*/ 1296739 w 3075598"/>
                <a:gd name="connsiteY7" fmla="*/ 972694 h 5359527"/>
                <a:gd name="connsiteX8" fmla="*/ 1296739 w 3075598"/>
                <a:gd name="connsiteY8" fmla="*/ 1321582 h 5359527"/>
                <a:gd name="connsiteX9" fmla="*/ 1296739 w 3075598"/>
                <a:gd name="connsiteY9" fmla="*/ 1374202 h 5359527"/>
                <a:gd name="connsiteX10" fmla="*/ 1351924 w 3075598"/>
                <a:gd name="connsiteY10" fmla="*/ 1328670 h 5359527"/>
                <a:gd name="connsiteX11" fmla="*/ 1496696 w 3075598"/>
                <a:gd name="connsiteY11" fmla="*/ 979160 h 5359527"/>
                <a:gd name="connsiteX12" fmla="*/ 1002412 w 3075598"/>
                <a:gd name="connsiteY12" fmla="*/ 484878 h 5359527"/>
                <a:gd name="connsiteX13" fmla="*/ 1002412 w 3075598"/>
                <a:gd name="connsiteY13" fmla="*/ 134752 h 5359527"/>
                <a:gd name="connsiteX14" fmla="*/ 158003 w 3075598"/>
                <a:gd name="connsiteY14" fmla="*/ 979160 h 5359527"/>
                <a:gd name="connsiteX15" fmla="*/ 673730 w 3075598"/>
                <a:gd name="connsiteY15" fmla="*/ 1757210 h 5359527"/>
                <a:gd name="connsiteX16" fmla="*/ 714869 w 3075598"/>
                <a:gd name="connsiteY16" fmla="*/ 1769981 h 5359527"/>
                <a:gd name="connsiteX17" fmla="*/ 714869 w 3075598"/>
                <a:gd name="connsiteY17" fmla="*/ 1543117 h 5359527"/>
                <a:gd name="connsiteX18" fmla="*/ 714869 w 3075598"/>
                <a:gd name="connsiteY18" fmla="*/ 1535496 h 5359527"/>
                <a:gd name="connsiteX19" fmla="*/ 650757 w 3075598"/>
                <a:gd name="connsiteY19" fmla="*/ 1500698 h 5359527"/>
                <a:gd name="connsiteX20" fmla="*/ 373457 w 3075598"/>
                <a:gd name="connsiteY20" fmla="*/ 979160 h 5359527"/>
                <a:gd name="connsiteX21" fmla="*/ 1002412 w 3075598"/>
                <a:gd name="connsiteY21" fmla="*/ 350207 h 5359527"/>
                <a:gd name="connsiteX22" fmla="*/ 1631367 w 3075598"/>
                <a:gd name="connsiteY22" fmla="*/ 979160 h 5359527"/>
                <a:gd name="connsiteX23" fmla="*/ 1354067 w 3075598"/>
                <a:gd name="connsiteY23" fmla="*/ 1500698 h 5359527"/>
                <a:gd name="connsiteX24" fmla="*/ 1296739 w 3075598"/>
                <a:gd name="connsiteY24" fmla="*/ 1531815 h 5359527"/>
                <a:gd name="connsiteX25" fmla="*/ 1296739 w 3075598"/>
                <a:gd name="connsiteY25" fmla="*/ 1575572 h 5359527"/>
                <a:gd name="connsiteX26" fmla="*/ 1296739 w 3075598"/>
                <a:gd name="connsiteY26" fmla="*/ 1739200 h 5359527"/>
                <a:gd name="connsiteX27" fmla="*/ 1296739 w 3075598"/>
                <a:gd name="connsiteY27" fmla="*/ 1767875 h 5359527"/>
                <a:gd name="connsiteX28" fmla="*/ 1331095 w 3075598"/>
                <a:gd name="connsiteY28" fmla="*/ 1757210 h 5359527"/>
                <a:gd name="connsiteX29" fmla="*/ 1846822 w 3075598"/>
                <a:gd name="connsiteY29" fmla="*/ 979160 h 5359527"/>
                <a:gd name="connsiteX30" fmla="*/ 1002412 w 3075598"/>
                <a:gd name="connsiteY30" fmla="*/ 134752 h 5359527"/>
                <a:gd name="connsiteX31" fmla="*/ 1002412 w 3075598"/>
                <a:gd name="connsiteY31" fmla="*/ 0 h 5359527"/>
                <a:gd name="connsiteX32" fmla="*/ 1981574 w 3075598"/>
                <a:gd name="connsiteY32" fmla="*/ 979160 h 5359527"/>
                <a:gd name="connsiteX33" fmla="*/ 1383546 w 3075598"/>
                <a:gd name="connsiteY33" fmla="*/ 1881373 h 5359527"/>
                <a:gd name="connsiteX34" fmla="*/ 1296739 w 3075598"/>
                <a:gd name="connsiteY34" fmla="*/ 1908319 h 5359527"/>
                <a:gd name="connsiteX35" fmla="*/ 1296739 w 3075598"/>
                <a:gd name="connsiteY35" fmla="*/ 1930042 h 5359527"/>
                <a:gd name="connsiteX36" fmla="*/ 1296739 w 3075598"/>
                <a:gd name="connsiteY36" fmla="*/ 2401738 h 5359527"/>
                <a:gd name="connsiteX37" fmla="*/ 1595986 w 3075598"/>
                <a:gd name="connsiteY37" fmla="*/ 2102636 h 5359527"/>
                <a:gd name="connsiteX38" fmla="*/ 1895234 w 3075598"/>
                <a:gd name="connsiteY38" fmla="*/ 2401738 h 5359527"/>
                <a:gd name="connsiteX39" fmla="*/ 1895234 w 3075598"/>
                <a:gd name="connsiteY39" fmla="*/ 2551289 h 5359527"/>
                <a:gd name="connsiteX40" fmla="*/ 2177856 w 3075598"/>
                <a:gd name="connsiteY40" fmla="*/ 2252187 h 5359527"/>
                <a:gd name="connsiteX41" fmla="*/ 2477103 w 3075598"/>
                <a:gd name="connsiteY41" fmla="*/ 2551289 h 5359527"/>
                <a:gd name="connsiteX42" fmla="*/ 2477103 w 3075598"/>
                <a:gd name="connsiteY42" fmla="*/ 2700840 h 5359527"/>
                <a:gd name="connsiteX43" fmla="*/ 2776351 w 3075598"/>
                <a:gd name="connsiteY43" fmla="*/ 2401738 h 5359527"/>
                <a:gd name="connsiteX44" fmla="*/ 3058973 w 3075598"/>
                <a:gd name="connsiteY44" fmla="*/ 2700840 h 5359527"/>
                <a:gd name="connsiteX45" fmla="*/ 3058973 w 3075598"/>
                <a:gd name="connsiteY45" fmla="*/ 3332278 h 5359527"/>
                <a:gd name="connsiteX46" fmla="*/ 3058973 w 3075598"/>
                <a:gd name="connsiteY46" fmla="*/ 3830782 h 5359527"/>
                <a:gd name="connsiteX47" fmla="*/ 3075598 w 3075598"/>
                <a:gd name="connsiteY47" fmla="*/ 3830782 h 5359527"/>
                <a:gd name="connsiteX48" fmla="*/ 3058973 w 3075598"/>
                <a:gd name="connsiteY48" fmla="*/ 3947100 h 5359527"/>
                <a:gd name="connsiteX49" fmla="*/ 3058973 w 3075598"/>
                <a:gd name="connsiteY49" fmla="*/ 3996950 h 5359527"/>
                <a:gd name="connsiteX50" fmla="*/ 1529487 w 3075598"/>
                <a:gd name="connsiteY50" fmla="*/ 5359527 h 5359527"/>
                <a:gd name="connsiteX51" fmla="*/ 0 w 3075598"/>
                <a:gd name="connsiteY51" fmla="*/ 3830782 h 5359527"/>
                <a:gd name="connsiteX52" fmla="*/ 0 w 3075598"/>
                <a:gd name="connsiteY52" fmla="*/ 2966709 h 5359527"/>
                <a:gd name="connsiteX53" fmla="*/ 0 w 3075598"/>
                <a:gd name="connsiteY53" fmla="*/ 2667607 h 5359527"/>
                <a:gd name="connsiteX54" fmla="*/ 299248 w 3075598"/>
                <a:gd name="connsiteY54" fmla="*/ 2667607 h 5359527"/>
                <a:gd name="connsiteX55" fmla="*/ 581870 w 3075598"/>
                <a:gd name="connsiteY55" fmla="*/ 2966709 h 5359527"/>
                <a:gd name="connsiteX56" fmla="*/ 581870 w 3075598"/>
                <a:gd name="connsiteY56" fmla="*/ 3681231 h 5359527"/>
                <a:gd name="connsiteX57" fmla="*/ 714869 w 3075598"/>
                <a:gd name="connsiteY57" fmla="*/ 3531680 h 5359527"/>
                <a:gd name="connsiteX58" fmla="*/ 714869 w 3075598"/>
                <a:gd name="connsiteY58" fmla="*/ 2700840 h 5359527"/>
                <a:gd name="connsiteX59" fmla="*/ 714869 w 3075598"/>
                <a:gd name="connsiteY59" fmla="*/ 1971778 h 5359527"/>
                <a:gd name="connsiteX60" fmla="*/ 714869 w 3075598"/>
                <a:gd name="connsiteY60" fmla="*/ 1910425 h 5359527"/>
                <a:gd name="connsiteX61" fmla="*/ 621278 w 3075598"/>
                <a:gd name="connsiteY61" fmla="*/ 1881373 h 5359527"/>
                <a:gd name="connsiteX62" fmla="*/ 23250 w 3075598"/>
                <a:gd name="connsiteY62" fmla="*/ 979160 h 5359527"/>
                <a:gd name="connsiteX63" fmla="*/ 1002412 w 3075598"/>
                <a:gd name="connsiteY63" fmla="*/ 0 h 53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075598" h="5359527">
                  <a:moveTo>
                    <a:pt x="1002412" y="484878"/>
                  </a:moveTo>
                  <a:cubicBezTo>
                    <a:pt x="729427" y="484878"/>
                    <a:pt x="508128" y="706175"/>
                    <a:pt x="508128" y="979160"/>
                  </a:cubicBezTo>
                  <a:cubicBezTo>
                    <a:pt x="508128" y="1115653"/>
                    <a:pt x="563453" y="1239223"/>
                    <a:pt x="652901" y="1328670"/>
                  </a:cubicBezTo>
                  <a:lnTo>
                    <a:pt x="714869" y="1379799"/>
                  </a:lnTo>
                  <a:lnTo>
                    <a:pt x="714869" y="1276891"/>
                  </a:lnTo>
                  <a:cubicBezTo>
                    <a:pt x="714869" y="1181961"/>
                    <a:pt x="714869" y="1080703"/>
                    <a:pt x="714869" y="972694"/>
                  </a:cubicBezTo>
                  <a:cubicBezTo>
                    <a:pt x="714869" y="823143"/>
                    <a:pt x="847868" y="690208"/>
                    <a:pt x="1014116" y="690208"/>
                  </a:cubicBezTo>
                  <a:cubicBezTo>
                    <a:pt x="1163740" y="690208"/>
                    <a:pt x="1296739" y="823143"/>
                    <a:pt x="1296739" y="972694"/>
                  </a:cubicBezTo>
                  <a:cubicBezTo>
                    <a:pt x="1296739" y="972694"/>
                    <a:pt x="1296739" y="972694"/>
                    <a:pt x="1296739" y="1321582"/>
                  </a:cubicBezTo>
                  <a:lnTo>
                    <a:pt x="1296739" y="1374202"/>
                  </a:lnTo>
                  <a:lnTo>
                    <a:pt x="1351924" y="1328670"/>
                  </a:lnTo>
                  <a:cubicBezTo>
                    <a:pt x="1441372" y="1239223"/>
                    <a:pt x="1496696" y="1115653"/>
                    <a:pt x="1496696" y="979160"/>
                  </a:cubicBezTo>
                  <a:cubicBezTo>
                    <a:pt x="1496696" y="706175"/>
                    <a:pt x="1275397" y="484878"/>
                    <a:pt x="1002412" y="484878"/>
                  </a:cubicBezTo>
                  <a:close/>
                  <a:moveTo>
                    <a:pt x="1002412" y="134752"/>
                  </a:moveTo>
                  <a:cubicBezTo>
                    <a:pt x="536057" y="134752"/>
                    <a:pt x="158003" y="512806"/>
                    <a:pt x="158003" y="979160"/>
                  </a:cubicBezTo>
                  <a:cubicBezTo>
                    <a:pt x="158003" y="1328926"/>
                    <a:pt x="370658" y="1629022"/>
                    <a:pt x="673730" y="1757210"/>
                  </a:cubicBezTo>
                  <a:lnTo>
                    <a:pt x="714869" y="1769981"/>
                  </a:lnTo>
                  <a:lnTo>
                    <a:pt x="714869" y="1543117"/>
                  </a:lnTo>
                  <a:lnTo>
                    <a:pt x="714869" y="1535496"/>
                  </a:lnTo>
                  <a:lnTo>
                    <a:pt x="650757" y="1500698"/>
                  </a:lnTo>
                  <a:cubicBezTo>
                    <a:pt x="483454" y="1387670"/>
                    <a:pt x="373457" y="1196261"/>
                    <a:pt x="373457" y="979160"/>
                  </a:cubicBezTo>
                  <a:cubicBezTo>
                    <a:pt x="373457" y="631799"/>
                    <a:pt x="655050" y="350207"/>
                    <a:pt x="1002412" y="350207"/>
                  </a:cubicBezTo>
                  <a:cubicBezTo>
                    <a:pt x="1349775" y="350207"/>
                    <a:pt x="1631367" y="631799"/>
                    <a:pt x="1631367" y="979160"/>
                  </a:cubicBezTo>
                  <a:cubicBezTo>
                    <a:pt x="1631367" y="1196261"/>
                    <a:pt x="1521370" y="1387670"/>
                    <a:pt x="1354067" y="1500698"/>
                  </a:cubicBezTo>
                  <a:lnTo>
                    <a:pt x="1296739" y="1531815"/>
                  </a:lnTo>
                  <a:lnTo>
                    <a:pt x="1296739" y="1575572"/>
                  </a:lnTo>
                  <a:cubicBezTo>
                    <a:pt x="1296739" y="1625812"/>
                    <a:pt x="1296739" y="1680238"/>
                    <a:pt x="1296739" y="1739200"/>
                  </a:cubicBezTo>
                  <a:lnTo>
                    <a:pt x="1296739" y="1767875"/>
                  </a:lnTo>
                  <a:lnTo>
                    <a:pt x="1331095" y="1757210"/>
                  </a:lnTo>
                  <a:cubicBezTo>
                    <a:pt x="1634166" y="1629022"/>
                    <a:pt x="1846822" y="1328926"/>
                    <a:pt x="1846822" y="979160"/>
                  </a:cubicBezTo>
                  <a:cubicBezTo>
                    <a:pt x="1846822" y="512806"/>
                    <a:pt x="1468767" y="134752"/>
                    <a:pt x="1002412" y="134752"/>
                  </a:cubicBezTo>
                  <a:close/>
                  <a:moveTo>
                    <a:pt x="1002412" y="0"/>
                  </a:moveTo>
                  <a:cubicBezTo>
                    <a:pt x="1543188" y="0"/>
                    <a:pt x="1981574" y="438385"/>
                    <a:pt x="1981574" y="979160"/>
                  </a:cubicBezTo>
                  <a:cubicBezTo>
                    <a:pt x="1981574" y="1384741"/>
                    <a:pt x="1734982" y="1732728"/>
                    <a:pt x="1383546" y="1881373"/>
                  </a:cubicBezTo>
                  <a:lnTo>
                    <a:pt x="1296739" y="1908319"/>
                  </a:lnTo>
                  <a:lnTo>
                    <a:pt x="1296739" y="1930042"/>
                  </a:lnTo>
                  <a:cubicBezTo>
                    <a:pt x="1296739" y="2066806"/>
                    <a:pt x="1296739" y="2223107"/>
                    <a:pt x="1296739" y="2401738"/>
                  </a:cubicBezTo>
                  <a:cubicBezTo>
                    <a:pt x="1296739" y="2235570"/>
                    <a:pt x="1429738" y="2102636"/>
                    <a:pt x="1595986" y="2102636"/>
                  </a:cubicBezTo>
                  <a:cubicBezTo>
                    <a:pt x="1762235" y="2102636"/>
                    <a:pt x="1895234" y="2235570"/>
                    <a:pt x="1895234" y="2401738"/>
                  </a:cubicBezTo>
                  <a:cubicBezTo>
                    <a:pt x="1895234" y="2401738"/>
                    <a:pt x="1895234" y="2401738"/>
                    <a:pt x="1895234" y="2551289"/>
                  </a:cubicBezTo>
                  <a:cubicBezTo>
                    <a:pt x="1895234" y="2385121"/>
                    <a:pt x="2028232" y="2252187"/>
                    <a:pt x="2177856" y="2252187"/>
                  </a:cubicBezTo>
                  <a:cubicBezTo>
                    <a:pt x="2344105" y="2252187"/>
                    <a:pt x="2477103" y="2385121"/>
                    <a:pt x="2477103" y="2551289"/>
                  </a:cubicBezTo>
                  <a:cubicBezTo>
                    <a:pt x="2477103" y="2551289"/>
                    <a:pt x="2477103" y="2551289"/>
                    <a:pt x="2477103" y="2700840"/>
                  </a:cubicBezTo>
                  <a:cubicBezTo>
                    <a:pt x="2477103" y="2534672"/>
                    <a:pt x="2610102" y="2401738"/>
                    <a:pt x="2776351" y="2401738"/>
                  </a:cubicBezTo>
                  <a:cubicBezTo>
                    <a:pt x="2942599" y="2401738"/>
                    <a:pt x="3058973" y="2534672"/>
                    <a:pt x="3058973" y="2700840"/>
                  </a:cubicBezTo>
                  <a:cubicBezTo>
                    <a:pt x="3058973" y="2700840"/>
                    <a:pt x="3058973" y="2700840"/>
                    <a:pt x="3058973" y="3332278"/>
                  </a:cubicBezTo>
                  <a:cubicBezTo>
                    <a:pt x="3058973" y="3332278"/>
                    <a:pt x="3058973" y="3332278"/>
                    <a:pt x="3058973" y="3830782"/>
                  </a:cubicBezTo>
                  <a:cubicBezTo>
                    <a:pt x="3058973" y="3830782"/>
                    <a:pt x="3058973" y="3830782"/>
                    <a:pt x="3075598" y="3830782"/>
                  </a:cubicBezTo>
                  <a:cubicBezTo>
                    <a:pt x="3075598" y="3864016"/>
                    <a:pt x="3075598" y="3913866"/>
                    <a:pt x="3058973" y="3947100"/>
                  </a:cubicBezTo>
                  <a:lnTo>
                    <a:pt x="3058973" y="3996950"/>
                  </a:lnTo>
                  <a:cubicBezTo>
                    <a:pt x="2975849" y="4761323"/>
                    <a:pt x="2327480" y="5359527"/>
                    <a:pt x="1529487" y="5359527"/>
                  </a:cubicBezTo>
                  <a:cubicBezTo>
                    <a:pt x="681619" y="5359527"/>
                    <a:pt x="0" y="4678239"/>
                    <a:pt x="0" y="3830782"/>
                  </a:cubicBezTo>
                  <a:cubicBezTo>
                    <a:pt x="0" y="3830782"/>
                    <a:pt x="0" y="3830782"/>
                    <a:pt x="0" y="2966709"/>
                  </a:cubicBezTo>
                  <a:cubicBezTo>
                    <a:pt x="0" y="2966709"/>
                    <a:pt x="0" y="2966709"/>
                    <a:pt x="0" y="2667607"/>
                  </a:cubicBezTo>
                  <a:cubicBezTo>
                    <a:pt x="0" y="2667607"/>
                    <a:pt x="0" y="2667607"/>
                    <a:pt x="299248" y="2667607"/>
                  </a:cubicBezTo>
                  <a:cubicBezTo>
                    <a:pt x="465496" y="2667607"/>
                    <a:pt x="581870" y="2800541"/>
                    <a:pt x="581870" y="2966709"/>
                  </a:cubicBezTo>
                  <a:cubicBezTo>
                    <a:pt x="581870" y="2966709"/>
                    <a:pt x="581870" y="2966709"/>
                    <a:pt x="581870" y="3681231"/>
                  </a:cubicBezTo>
                  <a:cubicBezTo>
                    <a:pt x="681619" y="3681231"/>
                    <a:pt x="714869" y="3598147"/>
                    <a:pt x="714869" y="3531680"/>
                  </a:cubicBezTo>
                  <a:cubicBezTo>
                    <a:pt x="714869" y="3531680"/>
                    <a:pt x="714869" y="3531680"/>
                    <a:pt x="714869" y="2700840"/>
                  </a:cubicBezTo>
                  <a:cubicBezTo>
                    <a:pt x="714869" y="2700840"/>
                    <a:pt x="714869" y="2700840"/>
                    <a:pt x="714869" y="1971778"/>
                  </a:cubicBezTo>
                  <a:lnTo>
                    <a:pt x="714869" y="1910425"/>
                  </a:lnTo>
                  <a:lnTo>
                    <a:pt x="621278" y="1881373"/>
                  </a:lnTo>
                  <a:cubicBezTo>
                    <a:pt x="269842" y="1732728"/>
                    <a:pt x="23250" y="1384741"/>
                    <a:pt x="23250" y="979160"/>
                  </a:cubicBezTo>
                  <a:cubicBezTo>
                    <a:pt x="23250" y="438385"/>
                    <a:pt x="461636" y="0"/>
                    <a:pt x="1002412" y="0"/>
                  </a:cubicBezTo>
                  <a:close/>
                </a:path>
              </a:pathLst>
            </a:custGeom>
            <a:solidFill>
              <a:schemeClr val="accent1"/>
            </a:solidFill>
            <a:ln>
              <a:noFill/>
            </a:ln>
          </p:spPr>
          <p:txBody>
            <a:bodyPr vert="horz" wrap="square" lIns="93235" tIns="46617" rIns="93235" bIns="46617" numCol="1" anchor="t" anchorCtr="0" compatLnSpc="1">
              <a:prstTxWarp prst="textNoShape">
                <a:avLst/>
              </a:prstTxWarp>
              <a:noAutofit/>
            </a:bodyPr>
            <a:lstStyle/>
            <a:p>
              <a:pPr marL="0" marR="0" lvl="0" indent="0" algn="r" defTabSz="932507" rtl="1"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a:ln>
                  <a:noFill/>
                </a:ln>
                <a:solidFill>
                  <a:srgbClr val="505050"/>
                </a:solidFill>
                <a:effectLst/>
                <a:uLnTx/>
                <a:uFillTx/>
                <a:latin typeface="Segoe UI Light"/>
                <a:ea typeface="+mn-ea"/>
                <a:cs typeface="+mn-cs"/>
              </a:endParaRPr>
            </a:p>
          </p:txBody>
        </p:sp>
      </p:grpSp>
      <p:sp>
        <p:nvSpPr>
          <p:cNvPr id="49" name="Rectangle 48">
            <a:extLst>
              <a:ext uri="{FF2B5EF4-FFF2-40B4-BE49-F238E27FC236}">
                <a16:creationId xmlns:a16="http://schemas.microsoft.com/office/drawing/2014/main" id="{48F5BF16-AD39-D743-83FA-4E1D903A327D}"/>
              </a:ext>
            </a:extLst>
          </p:cNvPr>
          <p:cNvSpPr/>
          <p:nvPr/>
        </p:nvSpPr>
        <p:spPr bwMode="auto">
          <a:xfrm>
            <a:off x="1965314" y="1867692"/>
            <a:ext cx="1373328" cy="865718"/>
          </a:xfrm>
          <a:prstGeom prst="rect">
            <a:avLst/>
          </a:prstGeom>
          <a:solidFill>
            <a:srgbClr val="0078D7"/>
          </a:solid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1" eaLnBrk="1" fontAlgn="base" latinLnBrk="0" hangingPunct="1">
              <a:lnSpc>
                <a:spcPct val="90000"/>
              </a:lnSpc>
              <a:spcBef>
                <a:spcPct val="0"/>
              </a:spcBef>
              <a:spcAft>
                <a:spcPct val="0"/>
              </a:spcAft>
              <a:buClrTx/>
              <a:buSzTx/>
              <a:buFontTx/>
              <a:buNone/>
              <a:tabLst/>
              <a:defRPr/>
            </a:pPr>
            <a:r>
              <a:rPr lang="en-US" sz="1200">
                <a:gradFill>
                  <a:gsLst>
                    <a:gs pos="26398">
                      <a:srgbClr val="FFFFFF"/>
                    </a:gs>
                    <a:gs pos="2917">
                      <a:srgbClr val="FFFFFF"/>
                    </a:gs>
                  </a:gsLst>
                  <a:lin ang="5400000" scaled="0"/>
                </a:gradFill>
                <a:latin typeface="Segoe UI Semibold"/>
                <a:cs typeface="Segoe UI Semilight" panose="020B0402040204020203" pitchFamily="34" charset="0"/>
              </a:rPr>
              <a:t>Edge</a:t>
            </a:r>
            <a:endParaRPr kumimoji="0" lang="en-US" sz="1200" b="0" i="0" u="none" strike="noStrike" kern="1200" cap="none" spc="0" normalizeH="0" baseline="0" noProof="0">
              <a:ln>
                <a:noFill/>
              </a:ln>
              <a:gradFill>
                <a:gsLst>
                  <a:gs pos="26398">
                    <a:srgbClr val="FFFFFF"/>
                  </a:gs>
                  <a:gs pos="2917">
                    <a:srgbClr val="FFFFFF"/>
                  </a:gs>
                </a:gsLst>
                <a:lin ang="5400000" scaled="0"/>
              </a:gradFill>
              <a:effectLst/>
              <a:uLnTx/>
              <a:uFillTx/>
              <a:latin typeface="Segoe UI Semibold"/>
              <a:ea typeface="+mn-ea"/>
              <a:cs typeface="Segoe UI Semilight" panose="020B0402040204020203" pitchFamily="34" charset="0"/>
            </a:endParaRPr>
          </a:p>
        </p:txBody>
      </p:sp>
      <p:sp>
        <p:nvSpPr>
          <p:cNvPr id="52" name="Rectangle 51">
            <a:extLst>
              <a:ext uri="{FF2B5EF4-FFF2-40B4-BE49-F238E27FC236}">
                <a16:creationId xmlns:a16="http://schemas.microsoft.com/office/drawing/2014/main" id="{3817FA47-6A05-3A43-98CD-3438124BD62E}"/>
              </a:ext>
            </a:extLst>
          </p:cNvPr>
          <p:cNvSpPr/>
          <p:nvPr/>
        </p:nvSpPr>
        <p:spPr bwMode="auto">
          <a:xfrm>
            <a:off x="10240620" y="3805607"/>
            <a:ext cx="1373328" cy="865718"/>
          </a:xfrm>
          <a:prstGeom prst="rect">
            <a:avLst/>
          </a:prstGeom>
          <a:solidFill>
            <a:srgbClr val="0078D7"/>
          </a:solidFill>
          <a:ln w="1905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gradFill>
                  <a:gsLst>
                    <a:gs pos="26398">
                      <a:srgbClr val="FFFFFF"/>
                    </a:gs>
                    <a:gs pos="2917">
                      <a:srgbClr val="FFFFFF"/>
                    </a:gs>
                  </a:gsLst>
                  <a:lin ang="5400000" scaled="0"/>
                </a:gradFill>
                <a:effectLst/>
                <a:uLnTx/>
                <a:uFillTx/>
                <a:latin typeface="Segoe UI Semibold"/>
                <a:ea typeface="+mn-ea"/>
                <a:cs typeface="Segoe UI Semilight" panose="020B0402040204020203" pitchFamily="34" charset="0"/>
              </a:rPr>
              <a:t>Azure Sentinel \ 3</a:t>
            </a:r>
            <a:r>
              <a:rPr kumimoji="0" lang="en-US" sz="1200" b="0" i="0" u="none" strike="noStrike" kern="1200" cap="none" spc="0" normalizeH="0" baseline="30000" noProof="0" dirty="0">
                <a:ln>
                  <a:noFill/>
                </a:ln>
                <a:gradFill>
                  <a:gsLst>
                    <a:gs pos="26398">
                      <a:srgbClr val="FFFFFF"/>
                    </a:gs>
                    <a:gs pos="2917">
                      <a:srgbClr val="FFFFFF"/>
                    </a:gs>
                  </a:gsLst>
                  <a:lin ang="5400000" scaled="0"/>
                </a:gradFill>
                <a:effectLst/>
                <a:uLnTx/>
                <a:uFillTx/>
                <a:latin typeface="Segoe UI Semibold"/>
                <a:ea typeface="+mn-ea"/>
                <a:cs typeface="Segoe UI Semilight" panose="020B0402040204020203" pitchFamily="34" charset="0"/>
              </a:rPr>
              <a:t>rd</a:t>
            </a:r>
            <a:r>
              <a:rPr kumimoji="0" lang="en-US" sz="1200" b="0" i="0" u="none" strike="noStrike" kern="1200" cap="none" spc="0" normalizeH="0" baseline="0" noProof="0" dirty="0">
                <a:ln>
                  <a:noFill/>
                </a:ln>
                <a:gradFill>
                  <a:gsLst>
                    <a:gs pos="26398">
                      <a:srgbClr val="FFFFFF"/>
                    </a:gs>
                    <a:gs pos="2917">
                      <a:srgbClr val="FFFFFF"/>
                    </a:gs>
                  </a:gsLst>
                  <a:lin ang="5400000" scaled="0"/>
                </a:gradFill>
                <a:effectLst/>
                <a:uLnTx/>
                <a:uFillTx/>
                <a:latin typeface="Segoe UI Semibold"/>
                <a:ea typeface="+mn-ea"/>
                <a:cs typeface="Segoe UI Semilight" panose="020B0402040204020203" pitchFamily="34" charset="0"/>
              </a:rPr>
              <a:t> Party SIEM</a:t>
            </a:r>
          </a:p>
        </p:txBody>
      </p:sp>
      <p:cxnSp>
        <p:nvCxnSpPr>
          <p:cNvPr id="55" name="Connector: Elbow 68">
            <a:extLst>
              <a:ext uri="{FF2B5EF4-FFF2-40B4-BE49-F238E27FC236}">
                <a16:creationId xmlns:a16="http://schemas.microsoft.com/office/drawing/2014/main" id="{49F2B062-8877-9E49-9F5C-101A13231D98}"/>
              </a:ext>
            </a:extLst>
          </p:cNvPr>
          <p:cNvCxnSpPr>
            <a:cxnSpLocks/>
            <a:stCxn id="39" idx="4"/>
            <a:endCxn id="52" idx="1"/>
          </p:cNvCxnSpPr>
          <p:nvPr/>
        </p:nvCxnSpPr>
        <p:spPr>
          <a:xfrm flipV="1">
            <a:off x="7334250" y="4238466"/>
            <a:ext cx="2906370" cy="491398"/>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01026F82-12EF-F842-BE1D-8A23E765E0F7}"/>
              </a:ext>
            </a:extLst>
          </p:cNvPr>
          <p:cNvSpPr txBox="1"/>
          <p:nvPr/>
        </p:nvSpPr>
        <p:spPr>
          <a:xfrm>
            <a:off x="9037367" y="4271084"/>
            <a:ext cx="964742" cy="123111"/>
          </a:xfrm>
          <a:prstGeom prst="rect">
            <a:avLst/>
          </a:prstGeom>
          <a:noFill/>
        </p:spPr>
        <p:txBody>
          <a:bodyPr wrap="square" lIns="0" tIns="0" rIns="0" bIns="0" rtlCol="0">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1A1A1A"/>
                </a:solidFill>
                <a:effectLst/>
                <a:uLnTx/>
                <a:uFillTx/>
                <a:latin typeface="Segoe UI Semibold"/>
                <a:ea typeface="+mn-ea"/>
                <a:cs typeface="Segoe UI Semilight" panose="020B0402040204020203" pitchFamily="34" charset="0"/>
              </a:rPr>
              <a:t>SIEM Integration</a:t>
            </a:r>
          </a:p>
        </p:txBody>
      </p:sp>
      <p:grpSp>
        <p:nvGrpSpPr>
          <p:cNvPr id="82" name="Group 81">
            <a:extLst>
              <a:ext uri="{FF2B5EF4-FFF2-40B4-BE49-F238E27FC236}">
                <a16:creationId xmlns:a16="http://schemas.microsoft.com/office/drawing/2014/main" id="{3CCB8AB9-05C3-D744-ADEC-51873B350B27}"/>
              </a:ext>
            </a:extLst>
          </p:cNvPr>
          <p:cNvGrpSpPr/>
          <p:nvPr/>
        </p:nvGrpSpPr>
        <p:grpSpPr>
          <a:xfrm>
            <a:off x="571501" y="1867692"/>
            <a:ext cx="1029356" cy="743346"/>
            <a:chOff x="1021762" y="3396757"/>
            <a:chExt cx="1512416" cy="1045090"/>
          </a:xfrm>
        </p:grpSpPr>
        <p:sp>
          <p:nvSpPr>
            <p:cNvPr id="83" name="Rectangle 82">
              <a:extLst>
                <a:ext uri="{FF2B5EF4-FFF2-40B4-BE49-F238E27FC236}">
                  <a16:creationId xmlns:a16="http://schemas.microsoft.com/office/drawing/2014/main" id="{C9FEECE4-B909-AA43-8CB0-594DD342DD02}"/>
                </a:ext>
              </a:extLst>
            </p:cNvPr>
            <p:cNvSpPr/>
            <p:nvPr/>
          </p:nvSpPr>
          <p:spPr bwMode="auto">
            <a:xfrm>
              <a:off x="1160850" y="3576129"/>
              <a:ext cx="1373328" cy="865718"/>
            </a:xfrm>
            <a:prstGeom prst="rect">
              <a:avLst/>
            </a:prstGeom>
            <a:solidFill>
              <a:srgbClr val="0078D7"/>
            </a:solid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a:extLst>
                <a:ext uri="{FF2B5EF4-FFF2-40B4-BE49-F238E27FC236}">
                  <a16:creationId xmlns:a16="http://schemas.microsoft.com/office/drawing/2014/main" id="{5A6DFE18-5938-0144-9CD4-A58EF6B58EB1}"/>
                </a:ext>
              </a:extLst>
            </p:cNvPr>
            <p:cNvSpPr/>
            <p:nvPr/>
          </p:nvSpPr>
          <p:spPr bwMode="auto">
            <a:xfrm>
              <a:off x="1091306" y="3486443"/>
              <a:ext cx="1373328" cy="865718"/>
            </a:xfrm>
            <a:prstGeom prst="rect">
              <a:avLst/>
            </a:prstGeom>
            <a:solidFill>
              <a:srgbClr val="0078D7"/>
            </a:solid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 name="Rectangle 84">
              <a:extLst>
                <a:ext uri="{FF2B5EF4-FFF2-40B4-BE49-F238E27FC236}">
                  <a16:creationId xmlns:a16="http://schemas.microsoft.com/office/drawing/2014/main" id="{ED32DD70-7CDE-544B-B2FC-20C5F43FE5F2}"/>
                </a:ext>
              </a:extLst>
            </p:cNvPr>
            <p:cNvSpPr/>
            <p:nvPr/>
          </p:nvSpPr>
          <p:spPr bwMode="auto">
            <a:xfrm>
              <a:off x="1021762" y="3396757"/>
              <a:ext cx="1373328" cy="865718"/>
            </a:xfrm>
            <a:prstGeom prst="rect">
              <a:avLst/>
            </a:prstGeom>
            <a:solidFill>
              <a:srgbClr val="0078D7"/>
            </a:solid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gradFill>
                    <a:gsLst>
                      <a:gs pos="26398">
                        <a:srgbClr val="FFFFFF"/>
                      </a:gs>
                      <a:gs pos="2917">
                        <a:srgbClr val="FFFFFF"/>
                      </a:gs>
                    </a:gsLst>
                    <a:lin ang="5400000" scaled="0"/>
                  </a:gradFill>
                  <a:effectLst/>
                  <a:uLnTx/>
                  <a:uFillTx/>
                  <a:latin typeface="Segoe UI Semibold"/>
                  <a:ea typeface="+mn-ea"/>
                  <a:cs typeface="Segoe UI Semilight" panose="020B0402040204020203" pitchFamily="34" charset="0"/>
                </a:rPr>
                <a:t>IoT Devices</a:t>
              </a:r>
            </a:p>
          </p:txBody>
        </p:sp>
      </p:grpSp>
      <p:cxnSp>
        <p:nvCxnSpPr>
          <p:cNvPr id="86" name="Straight Arrow Connector 85">
            <a:extLst>
              <a:ext uri="{FF2B5EF4-FFF2-40B4-BE49-F238E27FC236}">
                <a16:creationId xmlns:a16="http://schemas.microsoft.com/office/drawing/2014/main" id="{AC129907-5D3A-6C41-A9E5-AF19AA4FF883}"/>
              </a:ext>
            </a:extLst>
          </p:cNvPr>
          <p:cNvCxnSpPr>
            <a:cxnSpLocks/>
            <a:stCxn id="83" idx="3"/>
            <a:endCxn id="49" idx="1"/>
          </p:cNvCxnSpPr>
          <p:nvPr/>
        </p:nvCxnSpPr>
        <p:spPr>
          <a:xfrm flipV="1">
            <a:off x="1600857" y="2300551"/>
            <a:ext cx="364457" cy="2606"/>
          </a:xfrm>
          <a:prstGeom prst="straightConnector1">
            <a:avLst/>
          </a:prstGeom>
          <a:noFill/>
          <a:ln w="9525" cap="flat" cmpd="sng" algn="ctr">
            <a:solidFill>
              <a:srgbClr val="000000"/>
            </a:solidFill>
            <a:prstDash val="solid"/>
            <a:headEnd type="triangle"/>
            <a:tailEnd type="triangle"/>
          </a:ln>
          <a:effectLst/>
        </p:spPr>
      </p:cxnSp>
      <p:cxnSp>
        <p:nvCxnSpPr>
          <p:cNvPr id="92" name="Elbow Connector 91">
            <a:extLst>
              <a:ext uri="{FF2B5EF4-FFF2-40B4-BE49-F238E27FC236}">
                <a16:creationId xmlns:a16="http://schemas.microsoft.com/office/drawing/2014/main" id="{D544155D-E143-0C42-A2E0-5528E0A0067A}"/>
              </a:ext>
            </a:extLst>
          </p:cNvPr>
          <p:cNvCxnSpPr>
            <a:cxnSpLocks/>
            <a:stCxn id="49" idx="3"/>
            <a:endCxn id="38" idx="1"/>
          </p:cNvCxnSpPr>
          <p:nvPr/>
        </p:nvCxnSpPr>
        <p:spPr>
          <a:xfrm>
            <a:off x="3338642" y="2300551"/>
            <a:ext cx="789692" cy="1128449"/>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44">
            <a:extLst>
              <a:ext uri="{FF2B5EF4-FFF2-40B4-BE49-F238E27FC236}">
                <a16:creationId xmlns:a16="http://schemas.microsoft.com/office/drawing/2014/main" id="{465A5CDB-E314-7342-A335-8FB201703CCD}"/>
              </a:ext>
            </a:extLst>
          </p:cNvPr>
          <p:cNvCxnSpPr>
            <a:cxnSpLocks/>
            <a:stCxn id="38" idx="0"/>
            <a:endCxn id="40" idx="1"/>
          </p:cNvCxnSpPr>
          <p:nvPr/>
        </p:nvCxnSpPr>
        <p:spPr>
          <a:xfrm rot="5400000" flipH="1" flipV="1">
            <a:off x="5168157" y="1974568"/>
            <a:ext cx="668415" cy="1374732"/>
          </a:xfrm>
          <a:prstGeom prst="bentConnector2">
            <a:avLst/>
          </a:prstGeom>
          <a:noFill/>
          <a:ln w="9525" cap="flat" cmpd="sng" algn="ctr">
            <a:solidFill>
              <a:srgbClr val="000000"/>
            </a:solidFill>
            <a:prstDash val="solid"/>
            <a:headEnd type="none"/>
            <a:tailEnd type="triangle"/>
          </a:ln>
          <a:effectLst/>
        </p:spPr>
      </p:cxnSp>
      <p:cxnSp>
        <p:nvCxnSpPr>
          <p:cNvPr id="68" name="Connector: Elbow 68">
            <a:extLst>
              <a:ext uri="{FF2B5EF4-FFF2-40B4-BE49-F238E27FC236}">
                <a16:creationId xmlns:a16="http://schemas.microsoft.com/office/drawing/2014/main" id="{DB3DF8F8-3621-5545-BCAE-47FE37B8D416}"/>
              </a:ext>
            </a:extLst>
          </p:cNvPr>
          <p:cNvCxnSpPr>
            <a:cxnSpLocks/>
            <a:stCxn id="40" idx="3"/>
            <a:endCxn id="42" idx="1"/>
          </p:cNvCxnSpPr>
          <p:nvPr/>
        </p:nvCxnSpPr>
        <p:spPr>
          <a:xfrm>
            <a:off x="7563058" y="2327726"/>
            <a:ext cx="2670397" cy="588588"/>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A79CA0E-BA02-4C19-B737-6CA34A462A21}"/>
              </a:ext>
            </a:extLst>
          </p:cNvPr>
          <p:cNvCxnSpPr>
            <a:stCxn id="40" idx="2"/>
            <a:endCxn id="39" idx="1"/>
          </p:cNvCxnSpPr>
          <p:nvPr/>
        </p:nvCxnSpPr>
        <p:spPr>
          <a:xfrm flipH="1">
            <a:off x="6874307" y="2760585"/>
            <a:ext cx="2087" cy="154308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27F4CA9-C482-4962-9DF0-E487D14B8473}"/>
              </a:ext>
            </a:extLst>
          </p:cNvPr>
          <p:cNvSpPr txBox="1"/>
          <p:nvPr/>
        </p:nvSpPr>
        <p:spPr>
          <a:xfrm>
            <a:off x="5215908" y="2154696"/>
            <a:ext cx="645607" cy="123111"/>
          </a:xfrm>
          <a:prstGeom prst="rect">
            <a:avLst/>
          </a:prstGeom>
          <a:noFill/>
        </p:spPr>
        <p:txBody>
          <a:bodyPr wrap="square" lIns="0" tIns="0" rIns="0" bIns="0" rtlCol="0">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1A1A1A"/>
                </a:solidFill>
                <a:effectLst/>
                <a:uLnTx/>
                <a:uFillTx/>
                <a:latin typeface="Segoe UI Semibold"/>
                <a:ea typeface="+mn-ea"/>
                <a:cs typeface="Segoe UI Semilight" panose="020B0402040204020203" pitchFamily="34" charset="0"/>
              </a:rPr>
              <a:t>Stream data</a:t>
            </a:r>
          </a:p>
        </p:txBody>
      </p:sp>
    </p:spTree>
    <p:extLst>
      <p:ext uri="{BB962C8B-B14F-4D97-AF65-F5344CB8AC3E}">
        <p14:creationId xmlns:p14="http://schemas.microsoft.com/office/powerpoint/2010/main" val="4175491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ABCC39-F3D5-48D1-9731-AFBAC1C421D4}"/>
              </a:ext>
            </a:extLst>
          </p:cNvPr>
          <p:cNvSpPr>
            <a:spLocks noGrp="1"/>
          </p:cNvSpPr>
          <p:nvPr>
            <p:ph type="title"/>
          </p:nvPr>
        </p:nvSpPr>
        <p:spPr/>
        <p:txBody>
          <a:bodyPr/>
          <a:lstStyle/>
          <a:p>
            <a:r>
              <a:rPr lang="en-US" dirty="0"/>
              <a:t>Azure IoT Hub device to cloud protocols</a:t>
            </a:r>
          </a:p>
        </p:txBody>
      </p:sp>
      <p:graphicFrame>
        <p:nvGraphicFramePr>
          <p:cNvPr id="5" name="Table 5">
            <a:extLst>
              <a:ext uri="{FF2B5EF4-FFF2-40B4-BE49-F238E27FC236}">
                <a16:creationId xmlns:a16="http://schemas.microsoft.com/office/drawing/2014/main" id="{5AED4042-B66C-4E06-965C-9F4F3B3EC524}"/>
              </a:ext>
            </a:extLst>
          </p:cNvPr>
          <p:cNvGraphicFramePr>
            <a:graphicFrameLocks noGrp="1"/>
          </p:cNvGraphicFramePr>
          <p:nvPr>
            <p:extLst>
              <p:ext uri="{D42A27DB-BD31-4B8C-83A1-F6EECF244321}">
                <p14:modId xmlns:p14="http://schemas.microsoft.com/office/powerpoint/2010/main" val="346925896"/>
              </p:ext>
            </p:extLst>
          </p:nvPr>
        </p:nvGraphicFramePr>
        <p:xfrm>
          <a:off x="1743964" y="2692315"/>
          <a:ext cx="8128000" cy="221179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2799634573"/>
                    </a:ext>
                  </a:extLst>
                </a:gridCol>
                <a:gridCol w="4064000">
                  <a:extLst>
                    <a:ext uri="{9D8B030D-6E8A-4147-A177-3AD203B41FA5}">
                      <a16:colId xmlns:a16="http://schemas.microsoft.com/office/drawing/2014/main" val="2475590675"/>
                    </a:ext>
                  </a:extLst>
                </a:gridCol>
              </a:tblGrid>
              <a:tr h="368632">
                <a:tc>
                  <a:txBody>
                    <a:bodyPr/>
                    <a:lstStyle/>
                    <a:p>
                      <a:r>
                        <a:rPr lang="en-US" dirty="0"/>
                        <a:t>Protocol</a:t>
                      </a:r>
                    </a:p>
                  </a:txBody>
                  <a:tcPr/>
                </a:tc>
                <a:tc>
                  <a:txBody>
                    <a:bodyPr/>
                    <a:lstStyle/>
                    <a:p>
                      <a:r>
                        <a:rPr lang="en-US" dirty="0"/>
                        <a:t>Port</a:t>
                      </a:r>
                    </a:p>
                  </a:txBody>
                  <a:tcPr/>
                </a:tc>
                <a:extLst>
                  <a:ext uri="{0D108BD9-81ED-4DB2-BD59-A6C34878D82A}">
                    <a16:rowId xmlns:a16="http://schemas.microsoft.com/office/drawing/2014/main" val="556815643"/>
                  </a:ext>
                </a:extLst>
              </a:tr>
              <a:tr h="368632">
                <a:tc>
                  <a:txBody>
                    <a:bodyPr/>
                    <a:lstStyle/>
                    <a:p>
                      <a:r>
                        <a:rPr lang="en-US" dirty="0"/>
                        <a:t>MQTT</a:t>
                      </a:r>
                    </a:p>
                  </a:txBody>
                  <a:tcPr/>
                </a:tc>
                <a:tc>
                  <a:txBody>
                    <a:bodyPr/>
                    <a:lstStyle/>
                    <a:p>
                      <a:r>
                        <a:rPr lang="en-US" dirty="0"/>
                        <a:t>8883</a:t>
                      </a:r>
                    </a:p>
                  </a:txBody>
                  <a:tcPr/>
                </a:tc>
                <a:extLst>
                  <a:ext uri="{0D108BD9-81ED-4DB2-BD59-A6C34878D82A}">
                    <a16:rowId xmlns:a16="http://schemas.microsoft.com/office/drawing/2014/main" val="1614095487"/>
                  </a:ext>
                </a:extLst>
              </a:tr>
              <a:tr h="368632">
                <a:tc>
                  <a:txBody>
                    <a:bodyPr/>
                    <a:lstStyle/>
                    <a:p>
                      <a:r>
                        <a:rPr lang="en-US" dirty="0"/>
                        <a:t>MQTT over </a:t>
                      </a:r>
                      <a:r>
                        <a:rPr lang="en-US" dirty="0" err="1"/>
                        <a:t>WebSockets</a:t>
                      </a:r>
                      <a:endParaRPr lang="en-US" dirty="0"/>
                    </a:p>
                  </a:txBody>
                  <a:tcPr/>
                </a:tc>
                <a:tc>
                  <a:txBody>
                    <a:bodyPr/>
                    <a:lstStyle/>
                    <a:p>
                      <a:r>
                        <a:rPr lang="en-US" dirty="0"/>
                        <a:t>443</a:t>
                      </a:r>
                    </a:p>
                  </a:txBody>
                  <a:tcPr/>
                </a:tc>
                <a:extLst>
                  <a:ext uri="{0D108BD9-81ED-4DB2-BD59-A6C34878D82A}">
                    <a16:rowId xmlns:a16="http://schemas.microsoft.com/office/drawing/2014/main" val="3335146413"/>
                  </a:ext>
                </a:extLst>
              </a:tr>
              <a:tr h="368632">
                <a:tc>
                  <a:txBody>
                    <a:bodyPr/>
                    <a:lstStyle/>
                    <a:p>
                      <a:r>
                        <a:rPr lang="en-US" dirty="0"/>
                        <a:t>AMQP</a:t>
                      </a:r>
                    </a:p>
                  </a:txBody>
                  <a:tcPr/>
                </a:tc>
                <a:tc>
                  <a:txBody>
                    <a:bodyPr/>
                    <a:lstStyle/>
                    <a:p>
                      <a:r>
                        <a:rPr lang="en-US" dirty="0"/>
                        <a:t>5671</a:t>
                      </a:r>
                    </a:p>
                  </a:txBody>
                  <a:tcPr/>
                </a:tc>
                <a:extLst>
                  <a:ext uri="{0D108BD9-81ED-4DB2-BD59-A6C34878D82A}">
                    <a16:rowId xmlns:a16="http://schemas.microsoft.com/office/drawing/2014/main" val="4171836864"/>
                  </a:ext>
                </a:extLst>
              </a:tr>
              <a:tr h="368632">
                <a:tc>
                  <a:txBody>
                    <a:bodyPr/>
                    <a:lstStyle/>
                    <a:p>
                      <a:r>
                        <a:rPr lang="en-US" dirty="0"/>
                        <a:t>AMQP over </a:t>
                      </a:r>
                      <a:r>
                        <a:rPr lang="en-US" dirty="0" err="1"/>
                        <a:t>WebSockets</a:t>
                      </a:r>
                      <a:endParaRPr lang="en-US" dirty="0"/>
                    </a:p>
                  </a:txBody>
                  <a:tcPr/>
                </a:tc>
                <a:tc>
                  <a:txBody>
                    <a:bodyPr/>
                    <a:lstStyle/>
                    <a:p>
                      <a:r>
                        <a:rPr lang="en-US" dirty="0"/>
                        <a:t>443</a:t>
                      </a:r>
                    </a:p>
                  </a:txBody>
                  <a:tcPr/>
                </a:tc>
                <a:extLst>
                  <a:ext uri="{0D108BD9-81ED-4DB2-BD59-A6C34878D82A}">
                    <a16:rowId xmlns:a16="http://schemas.microsoft.com/office/drawing/2014/main" val="3523907711"/>
                  </a:ext>
                </a:extLst>
              </a:tr>
              <a:tr h="368632">
                <a:tc>
                  <a:txBody>
                    <a:bodyPr/>
                    <a:lstStyle/>
                    <a:p>
                      <a:r>
                        <a:rPr lang="en-US" dirty="0"/>
                        <a:t>HTTPS</a:t>
                      </a:r>
                    </a:p>
                  </a:txBody>
                  <a:tcPr/>
                </a:tc>
                <a:tc>
                  <a:txBody>
                    <a:bodyPr/>
                    <a:lstStyle/>
                    <a:p>
                      <a:r>
                        <a:rPr lang="en-US" dirty="0"/>
                        <a:t>443</a:t>
                      </a:r>
                    </a:p>
                  </a:txBody>
                  <a:tcPr/>
                </a:tc>
                <a:extLst>
                  <a:ext uri="{0D108BD9-81ED-4DB2-BD59-A6C34878D82A}">
                    <a16:rowId xmlns:a16="http://schemas.microsoft.com/office/drawing/2014/main" val="53559334"/>
                  </a:ext>
                </a:extLst>
              </a:tr>
            </a:tbl>
          </a:graphicData>
        </a:graphic>
      </p:graphicFrame>
      <p:sp>
        <p:nvSpPr>
          <p:cNvPr id="6" name="TextBox 5">
            <a:extLst>
              <a:ext uri="{FF2B5EF4-FFF2-40B4-BE49-F238E27FC236}">
                <a16:creationId xmlns:a16="http://schemas.microsoft.com/office/drawing/2014/main" id="{984BF196-AA02-4462-A01A-E126FF3B3034}"/>
              </a:ext>
            </a:extLst>
          </p:cNvPr>
          <p:cNvSpPr txBox="1"/>
          <p:nvPr/>
        </p:nvSpPr>
        <p:spPr>
          <a:xfrm>
            <a:off x="588263" y="1620725"/>
            <a:ext cx="10196278" cy="307777"/>
          </a:xfrm>
          <a:prstGeom prst="rect">
            <a:avLst/>
          </a:prstGeom>
          <a:solidFill>
            <a:srgbClr val="002060"/>
          </a:solidFill>
        </p:spPr>
        <p:txBody>
          <a:bodyPr wrap="square" lIns="0" tIns="0" rIns="0" bIns="0" rtlCol="0">
            <a:spAutoFit/>
          </a:bodyPr>
          <a:lstStyle/>
          <a:p>
            <a:pPr algn="l"/>
            <a:r>
              <a:rPr lang="en-US" sz="2000" dirty="0">
                <a:solidFill>
                  <a:schemeClr val="bg1"/>
                </a:solidFill>
              </a:rPr>
              <a:t>IoT Hub allows devices to use the following protocols for device-side communications:</a:t>
            </a:r>
          </a:p>
        </p:txBody>
      </p:sp>
      <p:sp>
        <p:nvSpPr>
          <p:cNvPr id="9" name="TextBox 8">
            <a:extLst>
              <a:ext uri="{FF2B5EF4-FFF2-40B4-BE49-F238E27FC236}">
                <a16:creationId xmlns:a16="http://schemas.microsoft.com/office/drawing/2014/main" id="{7894492D-7AAC-48D7-852A-1BE5366D4BDE}"/>
              </a:ext>
            </a:extLst>
          </p:cNvPr>
          <p:cNvSpPr txBox="1"/>
          <p:nvPr/>
        </p:nvSpPr>
        <p:spPr>
          <a:xfrm>
            <a:off x="871981" y="5667920"/>
            <a:ext cx="9628841" cy="615553"/>
          </a:xfrm>
          <a:prstGeom prst="rect">
            <a:avLst/>
          </a:prstGeom>
          <a:noFill/>
        </p:spPr>
        <p:txBody>
          <a:bodyPr wrap="square" lIns="0" tIns="0" rIns="0" bIns="0" rtlCol="0">
            <a:spAutoFit/>
          </a:bodyPr>
          <a:lstStyle/>
          <a:p>
            <a:pPr algn="l"/>
            <a:r>
              <a:rPr lang="en-US" sz="2000" dirty="0"/>
              <a:t>Do not support one of the above protocols, build your own custom protocol adapter</a:t>
            </a:r>
          </a:p>
          <a:p>
            <a:r>
              <a:rPr lang="en-US" sz="2000" dirty="0">
                <a:hlinkClick r:id="rId2"/>
              </a:rPr>
              <a:t>https://github.com/Azure/azure-iot-protocol-gateway/blob/master/README.md</a:t>
            </a:r>
            <a:endParaRPr lang="en-US" sz="2000" dirty="0"/>
          </a:p>
        </p:txBody>
      </p:sp>
    </p:spTree>
    <p:extLst>
      <p:ext uri="{BB962C8B-B14F-4D97-AF65-F5344CB8AC3E}">
        <p14:creationId xmlns:p14="http://schemas.microsoft.com/office/powerpoint/2010/main" val="3961603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414F-5C54-45B9-AB03-47E66D13E826}"/>
              </a:ext>
            </a:extLst>
          </p:cNvPr>
          <p:cNvSpPr>
            <a:spLocks noGrp="1"/>
          </p:cNvSpPr>
          <p:nvPr>
            <p:ph type="title"/>
          </p:nvPr>
        </p:nvSpPr>
        <p:spPr/>
        <p:txBody>
          <a:bodyPr/>
          <a:lstStyle/>
          <a:p>
            <a:r>
              <a:rPr lang="en-US" dirty="0"/>
              <a:t>Partners</a:t>
            </a:r>
          </a:p>
        </p:txBody>
      </p:sp>
      <p:graphicFrame>
        <p:nvGraphicFramePr>
          <p:cNvPr id="3" name="Table 3">
            <a:extLst>
              <a:ext uri="{FF2B5EF4-FFF2-40B4-BE49-F238E27FC236}">
                <a16:creationId xmlns:a16="http://schemas.microsoft.com/office/drawing/2014/main" id="{1B969BA7-3D1D-4232-8D42-85885E2C33CC}"/>
              </a:ext>
            </a:extLst>
          </p:cNvPr>
          <p:cNvGraphicFramePr>
            <a:graphicFrameLocks noGrp="1"/>
          </p:cNvGraphicFramePr>
          <p:nvPr>
            <p:extLst>
              <p:ext uri="{D42A27DB-BD31-4B8C-83A1-F6EECF244321}">
                <p14:modId xmlns:p14="http://schemas.microsoft.com/office/powerpoint/2010/main" val="2114371208"/>
              </p:ext>
            </p:extLst>
          </p:nvPr>
        </p:nvGraphicFramePr>
        <p:xfrm>
          <a:off x="588263" y="1468966"/>
          <a:ext cx="8127999" cy="1854200"/>
        </p:xfrm>
        <a:graphic>
          <a:graphicData uri="http://schemas.openxmlformats.org/drawingml/2006/table">
            <a:tbl>
              <a:tblPr firstRow="1" bandRow="1">
                <a:tableStyleId>{5C22544A-7EE6-4342-B048-85BDC9FD1C3A}</a:tableStyleId>
              </a:tblPr>
              <a:tblGrid>
                <a:gridCol w="2040637">
                  <a:extLst>
                    <a:ext uri="{9D8B030D-6E8A-4147-A177-3AD203B41FA5}">
                      <a16:colId xmlns:a16="http://schemas.microsoft.com/office/drawing/2014/main" val="2735179548"/>
                    </a:ext>
                  </a:extLst>
                </a:gridCol>
                <a:gridCol w="3378029">
                  <a:extLst>
                    <a:ext uri="{9D8B030D-6E8A-4147-A177-3AD203B41FA5}">
                      <a16:colId xmlns:a16="http://schemas.microsoft.com/office/drawing/2014/main" val="641643789"/>
                    </a:ext>
                  </a:extLst>
                </a:gridCol>
                <a:gridCol w="2709333">
                  <a:extLst>
                    <a:ext uri="{9D8B030D-6E8A-4147-A177-3AD203B41FA5}">
                      <a16:colId xmlns:a16="http://schemas.microsoft.com/office/drawing/2014/main" val="2510401570"/>
                    </a:ext>
                  </a:extLst>
                </a:gridCol>
              </a:tblGrid>
              <a:tr h="370840">
                <a:tc>
                  <a:txBody>
                    <a:bodyPr/>
                    <a:lstStyle/>
                    <a:p>
                      <a:r>
                        <a:rPr lang="en-US" dirty="0"/>
                        <a:t>Partner Name</a:t>
                      </a:r>
                    </a:p>
                  </a:txBody>
                  <a:tcPr/>
                </a:tc>
                <a:tc>
                  <a:txBody>
                    <a:bodyPr/>
                    <a:lstStyle/>
                    <a:p>
                      <a:r>
                        <a:rPr lang="en-US" dirty="0"/>
                        <a:t>Technical point of contact</a:t>
                      </a:r>
                    </a:p>
                  </a:txBody>
                  <a:tcPr/>
                </a:tc>
                <a:tc>
                  <a:txBody>
                    <a:bodyPr/>
                    <a:lstStyle/>
                    <a:p>
                      <a:r>
                        <a:rPr lang="en-US" dirty="0"/>
                        <a:t>Customers Using</a:t>
                      </a:r>
                    </a:p>
                  </a:txBody>
                  <a:tcPr/>
                </a:tc>
                <a:extLst>
                  <a:ext uri="{0D108BD9-81ED-4DB2-BD59-A6C34878D82A}">
                    <a16:rowId xmlns:a16="http://schemas.microsoft.com/office/drawing/2014/main" val="3138018419"/>
                  </a:ext>
                </a:extLst>
              </a:tr>
              <a:tr h="370840">
                <a:tc>
                  <a:txBody>
                    <a:bodyPr/>
                    <a:lstStyle/>
                    <a:p>
                      <a:r>
                        <a:rPr lang="en-US" dirty="0"/>
                        <a:t>PTC</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5367170"/>
                  </a:ext>
                </a:extLst>
              </a:tr>
              <a:tr h="370840">
                <a:tc>
                  <a:txBody>
                    <a:bodyPr/>
                    <a:lstStyle/>
                    <a:p>
                      <a:r>
                        <a:rPr lang="en-US" dirty="0"/>
                        <a:t>Ignition</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59960271"/>
                  </a:ext>
                </a:extLst>
              </a:tr>
              <a:tr h="370840">
                <a:tc>
                  <a:txBody>
                    <a:bodyPr/>
                    <a:lstStyle/>
                    <a:p>
                      <a:r>
                        <a:rPr lang="en-US" dirty="0" err="1"/>
                        <a:t>Iconics</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29431084"/>
                  </a:ext>
                </a:extLst>
              </a:tr>
              <a:tr h="370840">
                <a:tc>
                  <a:txBody>
                    <a:bodyPr/>
                    <a:lstStyle/>
                    <a:p>
                      <a:r>
                        <a:rPr lang="en-US" dirty="0" err="1"/>
                        <a:t>AspenTech</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4860021"/>
                  </a:ext>
                </a:extLst>
              </a:tr>
            </a:tbl>
          </a:graphicData>
        </a:graphic>
      </p:graphicFrame>
    </p:spTree>
    <p:extLst>
      <p:ext uri="{BB962C8B-B14F-4D97-AF65-F5344CB8AC3E}">
        <p14:creationId xmlns:p14="http://schemas.microsoft.com/office/powerpoint/2010/main" val="24422066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283C1-6CA9-4190-A5AB-FA02C8EA5EF3}"/>
              </a:ext>
            </a:extLst>
          </p:cNvPr>
          <p:cNvSpPr>
            <a:spLocks noGrp="1"/>
          </p:cNvSpPr>
          <p:nvPr>
            <p:ph type="title"/>
          </p:nvPr>
        </p:nvSpPr>
        <p:spPr/>
        <p:txBody>
          <a:bodyPr/>
          <a:lstStyle/>
          <a:p>
            <a:r>
              <a:rPr lang="en-US" dirty="0"/>
              <a:t>Possible deployment scenarios</a:t>
            </a:r>
          </a:p>
        </p:txBody>
      </p:sp>
      <p:pic>
        <p:nvPicPr>
          <p:cNvPr id="4" name="Picture 3">
            <a:extLst>
              <a:ext uri="{FF2B5EF4-FFF2-40B4-BE49-F238E27FC236}">
                <a16:creationId xmlns:a16="http://schemas.microsoft.com/office/drawing/2014/main" id="{445E4852-32AB-44F3-8838-AB7B872D71C4}"/>
              </a:ext>
            </a:extLst>
          </p:cNvPr>
          <p:cNvPicPr>
            <a:picLocks noChangeAspect="1"/>
          </p:cNvPicPr>
          <p:nvPr/>
        </p:nvPicPr>
        <p:blipFill>
          <a:blip r:embed="rId2"/>
          <a:stretch>
            <a:fillRect/>
          </a:stretch>
        </p:blipFill>
        <p:spPr>
          <a:xfrm>
            <a:off x="588263" y="1488281"/>
            <a:ext cx="5910263" cy="4643438"/>
          </a:xfrm>
          <a:prstGeom prst="rect">
            <a:avLst/>
          </a:prstGeom>
        </p:spPr>
      </p:pic>
      <p:sp>
        <p:nvSpPr>
          <p:cNvPr id="5" name="TextBox 4">
            <a:extLst>
              <a:ext uri="{FF2B5EF4-FFF2-40B4-BE49-F238E27FC236}">
                <a16:creationId xmlns:a16="http://schemas.microsoft.com/office/drawing/2014/main" id="{434A28E9-AD92-42BC-8FD4-6298F017F3BF}"/>
              </a:ext>
            </a:extLst>
          </p:cNvPr>
          <p:cNvSpPr txBox="1"/>
          <p:nvPr/>
        </p:nvSpPr>
        <p:spPr>
          <a:xfrm>
            <a:off x="7126987" y="1608931"/>
            <a:ext cx="4476750" cy="1508105"/>
          </a:xfrm>
          <a:prstGeom prst="rect">
            <a:avLst/>
          </a:prstGeom>
          <a:solidFill>
            <a:srgbClr val="0070C0"/>
          </a:solidFill>
        </p:spPr>
        <p:txBody>
          <a:bodyPr wrap="square" lIns="0" tIns="0" rIns="0" bIns="0" rtlCol="0">
            <a:spAutoFit/>
          </a:bodyPr>
          <a:lstStyle/>
          <a:p>
            <a:pPr algn="l"/>
            <a:r>
              <a:rPr lang="en-US" sz="1400" b="1" dirty="0">
                <a:solidFill>
                  <a:schemeClr val="bg1"/>
                </a:solidFill>
              </a:rPr>
              <a:t>NOTE</a:t>
            </a:r>
            <a:r>
              <a:rPr lang="en-US" sz="1400" dirty="0">
                <a:solidFill>
                  <a:schemeClr val="bg1"/>
                </a:solidFill>
              </a:rPr>
              <a:t>:</a:t>
            </a:r>
          </a:p>
          <a:p>
            <a:pPr algn="l"/>
            <a:endParaRPr lang="en-US" sz="1400" dirty="0">
              <a:solidFill>
                <a:schemeClr val="bg1"/>
              </a:solidFill>
            </a:endParaRPr>
          </a:p>
          <a:p>
            <a:pPr algn="just"/>
            <a:r>
              <a:rPr lang="en-US" sz="1400" dirty="0">
                <a:solidFill>
                  <a:schemeClr val="bg1"/>
                </a:solidFill>
              </a:rPr>
              <a:t>Avoid this design as customers don’t have full control of the IoT data. This may be cheaper to start but now customers have their data spread across two clouds/tenants (IoT data in the partner cloud and non-IoT data in customer Azure cloud)</a:t>
            </a:r>
          </a:p>
        </p:txBody>
      </p:sp>
      <p:sp>
        <p:nvSpPr>
          <p:cNvPr id="7" name="TextBox 6">
            <a:extLst>
              <a:ext uri="{FF2B5EF4-FFF2-40B4-BE49-F238E27FC236}">
                <a16:creationId xmlns:a16="http://schemas.microsoft.com/office/drawing/2014/main" id="{FC1ABBA5-049C-4F0C-BD3F-2FF7ED8F5138}"/>
              </a:ext>
            </a:extLst>
          </p:cNvPr>
          <p:cNvSpPr txBox="1"/>
          <p:nvPr/>
        </p:nvSpPr>
        <p:spPr>
          <a:xfrm>
            <a:off x="7126987" y="4281628"/>
            <a:ext cx="4476750" cy="1723549"/>
          </a:xfrm>
          <a:prstGeom prst="rect">
            <a:avLst/>
          </a:prstGeom>
          <a:solidFill>
            <a:srgbClr val="0070C0"/>
          </a:solidFill>
        </p:spPr>
        <p:txBody>
          <a:bodyPr wrap="square" lIns="0" tIns="0" rIns="0" bIns="0" rtlCol="0" anchor="ctr">
            <a:spAutoFit/>
          </a:bodyPr>
          <a:lstStyle/>
          <a:p>
            <a:r>
              <a:rPr lang="en-US" sz="1400" b="1" dirty="0">
                <a:solidFill>
                  <a:schemeClr val="bg1"/>
                </a:solidFill>
              </a:rPr>
              <a:t>NOTE</a:t>
            </a:r>
            <a:r>
              <a:rPr lang="en-US" sz="1400" dirty="0">
                <a:solidFill>
                  <a:schemeClr val="bg1"/>
                </a:solidFill>
              </a:rPr>
              <a:t>:</a:t>
            </a:r>
          </a:p>
          <a:p>
            <a:endParaRPr lang="en-US" sz="1400" dirty="0">
              <a:solidFill>
                <a:schemeClr val="bg1"/>
              </a:solidFill>
            </a:endParaRPr>
          </a:p>
          <a:p>
            <a:pPr algn="just"/>
            <a:r>
              <a:rPr lang="en-US" sz="1400" dirty="0">
                <a:solidFill>
                  <a:schemeClr val="bg1"/>
                </a:solidFill>
              </a:rPr>
              <a:t>This design is recommended because customer IoT data and non-IoT data are in a single cloud/tenant. This design is cheaper and flexible in the long run. Additionally since the data is centralized in one location its easy to run advanced analytics without moving data around.</a:t>
            </a:r>
          </a:p>
        </p:txBody>
      </p:sp>
    </p:spTree>
    <p:extLst>
      <p:ext uri="{BB962C8B-B14F-4D97-AF65-F5344CB8AC3E}">
        <p14:creationId xmlns:p14="http://schemas.microsoft.com/office/powerpoint/2010/main" val="11150177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8A95EE-1424-479F-ACD7-9C4B4E7DE3FE}"/>
              </a:ext>
            </a:extLst>
          </p:cNvPr>
          <p:cNvSpPr txBox="1"/>
          <p:nvPr/>
        </p:nvSpPr>
        <p:spPr>
          <a:xfrm>
            <a:off x="5487520" y="3275111"/>
            <a:ext cx="1216959" cy="307777"/>
          </a:xfrm>
          <a:prstGeom prst="rect">
            <a:avLst/>
          </a:prstGeom>
          <a:noFill/>
        </p:spPr>
        <p:txBody>
          <a:bodyPr wrap="square" lIns="0" tIns="0" rIns="0" bIns="0" rtlCol="0" anchor="ctr">
            <a:spAutoFit/>
          </a:bodyPr>
          <a:lstStyle/>
          <a:p>
            <a:pPr algn="ctr"/>
            <a:r>
              <a:rPr lang="en-US" sz="2000" dirty="0"/>
              <a:t>Thank You</a:t>
            </a:r>
          </a:p>
        </p:txBody>
      </p:sp>
    </p:spTree>
    <p:extLst>
      <p:ext uri="{BB962C8B-B14F-4D97-AF65-F5344CB8AC3E}">
        <p14:creationId xmlns:p14="http://schemas.microsoft.com/office/powerpoint/2010/main" val="2402828649"/>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2.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4E284496-52C1-405F-ADD9-D60704CD916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65de625-df5b-42e9-a277-2113da4f119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6" ma:contentTypeDescription="Create a new document." ma:contentTypeScope="" ma:versionID="24b7a44f49c7f8d524d04c695baedf53">
  <xsd:schema xmlns:xsd="http://www.w3.org/2001/XMLSchema" xmlns:xs="http://www.w3.org/2001/XMLSchema" xmlns:p="http://schemas.microsoft.com/office/2006/metadata/properties" xmlns:ns1="http://schemas.microsoft.com/sharepoint/v3" xmlns:ns2="dcf5ddc1-fb1d-440f-849a-6450bddbaed7" xmlns:ns3="965de625-df5b-42e9-a277-2113da4f1195" targetNamespace="http://schemas.microsoft.com/office/2006/metadata/properties" ma:root="true" ma:fieldsID="e46491ab598b4ca7c34f6e01f1cb89ea" ns1:_="" ns2:_="" ns3:_="">
    <xsd:import namespace="http://schemas.microsoft.com/sharepoint/v3"/>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www.w3.org/XML/1998/namespace"/>
    <ds:schemaRef ds:uri="http://purl.org/dc/terms/"/>
    <ds:schemaRef ds:uri="965de625-df5b-42e9-a277-2113da4f1195"/>
    <ds:schemaRef ds:uri="http://schemas.microsoft.com/office/2006/documentManagement/types"/>
    <ds:schemaRef ds:uri="http://purl.org/dc/dcmitype/"/>
    <ds:schemaRef ds:uri="http://schemas.microsoft.com/sharepoint/v3"/>
    <ds:schemaRef ds:uri="http://purl.org/dc/elements/1.1/"/>
    <ds:schemaRef ds:uri="http://schemas.microsoft.com/office/infopath/2007/PartnerControls"/>
    <ds:schemaRef ds:uri="http://schemas.openxmlformats.org/package/2006/metadata/core-properties"/>
    <ds:schemaRef ds:uri="dcf5ddc1-fb1d-440f-849a-6450bddbaed7"/>
  </ds:schemaRefs>
</ds:datastoreItem>
</file>

<file path=customXml/itemProps3.xml><?xml version="1.0" encoding="utf-8"?>
<ds:datastoreItem xmlns:ds="http://schemas.openxmlformats.org/officeDocument/2006/customXml" ds:itemID="{13D1D262-8086-483E-8AEE-327E7944EC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Blue_accent_white_background_Microsoft_template</Template>
  <TotalTime>1052</TotalTime>
  <Words>295</Words>
  <Application>Microsoft Office PowerPoint</Application>
  <PresentationFormat>Widescreen</PresentationFormat>
  <Paragraphs>59</Paragraphs>
  <Slides>6</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vt:i4>
      </vt:variant>
    </vt:vector>
  </HeadingPairs>
  <TitlesOfParts>
    <vt:vector size="16" baseType="lpstr">
      <vt:lpstr>Arial</vt:lpstr>
      <vt:lpstr>Calibri</vt:lpstr>
      <vt:lpstr>Consolas</vt:lpstr>
      <vt:lpstr>Segoe UI</vt:lpstr>
      <vt:lpstr>Segoe UI Light</vt:lpstr>
      <vt:lpstr>Segoe UI Semibold</vt:lpstr>
      <vt:lpstr>Segoe UI Semilight</vt:lpstr>
      <vt:lpstr>Wingdings</vt:lpstr>
      <vt:lpstr>White Template</vt:lpstr>
      <vt:lpstr>White Template</vt:lpstr>
      <vt:lpstr>Azure IOT</vt:lpstr>
      <vt:lpstr>High-Level IoT Architecture</vt:lpstr>
      <vt:lpstr>Azure IoT Hub device to cloud protocols</vt:lpstr>
      <vt:lpstr>Partners</vt:lpstr>
      <vt:lpstr>Possible deployment scenarios</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Sridhar Kothalanka</dc:creator>
  <cp:keywords/>
  <dc:description/>
  <cp:lastModifiedBy>Sridhar Kothalanka</cp:lastModifiedBy>
  <cp:revision>12</cp:revision>
  <dcterms:created xsi:type="dcterms:W3CDTF">2020-05-26T12:35:10Z</dcterms:created>
  <dcterms:modified xsi:type="dcterms:W3CDTF">2020-10-08T13:25:58Z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