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4"/>
  </p:notesMasterIdLst>
  <p:handoutMasterIdLst>
    <p:handoutMasterId r:id="rId25"/>
  </p:handoutMasterIdLst>
  <p:sldIdLst>
    <p:sldId id="1843" r:id="rId6"/>
    <p:sldId id="1955" r:id="rId7"/>
    <p:sldId id="1954" r:id="rId8"/>
    <p:sldId id="1958" r:id="rId9"/>
    <p:sldId id="1957" r:id="rId10"/>
    <p:sldId id="1961" r:id="rId11"/>
    <p:sldId id="1963" r:id="rId12"/>
    <p:sldId id="1964" r:id="rId13"/>
    <p:sldId id="1962" r:id="rId14"/>
    <p:sldId id="1960" r:id="rId15"/>
    <p:sldId id="1956" r:id="rId16"/>
    <p:sldId id="1959" r:id="rId17"/>
    <p:sldId id="1965" r:id="rId18"/>
    <p:sldId id="1966" r:id="rId19"/>
    <p:sldId id="1967" r:id="rId20"/>
    <p:sldId id="1968" r:id="rId21"/>
    <p:sldId id="1950" r:id="rId22"/>
    <p:sldId id="1953"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843"/>
          </p14:sldIdLst>
        </p14:section>
        <p14:section name="White" id="{A073DAE3-B461-442F-A3D3-6642BD875E45}">
          <p14:sldIdLst>
            <p14:sldId id="1955"/>
            <p14:sldId id="1954"/>
            <p14:sldId id="1958"/>
            <p14:sldId id="1957"/>
            <p14:sldId id="1961"/>
            <p14:sldId id="1963"/>
            <p14:sldId id="1964"/>
            <p14:sldId id="1962"/>
            <p14:sldId id="1960"/>
            <p14:sldId id="1956"/>
            <p14:sldId id="1959"/>
            <p14:sldId id="1965"/>
            <p14:sldId id="1966"/>
            <p14:sldId id="1967"/>
            <p14:sldId id="1968"/>
            <p14:sldId id="1950"/>
          </p14:sldIdLst>
        </p14:section>
        <p14:section name="Black" id="{CC80F8C8-EE4D-4D76-85E3-9D04C9AF18F9}">
          <p14:sldIdLst>
            <p14:sldId id="19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906"/>
    <a:srgbClr val="0079D6"/>
    <a:srgbClr val="D1D3D6"/>
    <a:srgbClr val="7F7F7F"/>
    <a:srgbClr val="50E6FF"/>
    <a:srgbClr val="CEE6F6"/>
    <a:srgbClr val="AFF4FF"/>
    <a:srgbClr val="C13501"/>
    <a:srgbClr val="0077D9"/>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26" autoAdjust="0"/>
    <p:restoredTop sz="96370" autoAdjust="0"/>
  </p:normalViewPr>
  <p:slideViewPr>
    <p:cSldViewPr snapToGrid="0">
      <p:cViewPr varScale="1">
        <p:scale>
          <a:sx n="151" d="100"/>
          <a:sy n="151" d="100"/>
        </p:scale>
        <p:origin x="108" y="26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9B17B1-DC0A-451C-BF6F-62F655173BE5}" type="doc">
      <dgm:prSet loTypeId="urn:microsoft.com/office/officeart/2005/8/layout/vList2" loCatId="list" qsTypeId="urn:microsoft.com/office/officeart/2005/8/quickstyle/3d4" qsCatId="3D" csTypeId="urn:microsoft.com/office/officeart/2005/8/colors/accent0_3" csCatId="mainScheme" phldr="1"/>
      <dgm:spPr/>
      <dgm:t>
        <a:bodyPr/>
        <a:lstStyle/>
        <a:p>
          <a:endParaRPr lang="en-US"/>
        </a:p>
      </dgm:t>
    </dgm:pt>
    <dgm:pt modelId="{F2F95063-AECE-45C7-9C8B-A30018F9F1DE}">
      <dgm:prSet/>
      <dgm:spPr/>
      <dgm:t>
        <a:bodyPr/>
        <a:lstStyle/>
        <a:p>
          <a:pPr algn="ctr"/>
          <a:r>
            <a:rPr lang="en-US" dirty="0"/>
            <a:t>Q&amp;A</a:t>
          </a:r>
        </a:p>
      </dgm:t>
    </dgm:pt>
    <dgm:pt modelId="{6127AD88-002F-4F40-B034-E5968CD16284}" type="parTrans" cxnId="{F4F131A0-6FFF-4D23-B125-5BCB9B3D9441}">
      <dgm:prSet/>
      <dgm:spPr/>
      <dgm:t>
        <a:bodyPr/>
        <a:lstStyle/>
        <a:p>
          <a:endParaRPr lang="en-US"/>
        </a:p>
      </dgm:t>
    </dgm:pt>
    <dgm:pt modelId="{70413F2E-7B03-4E27-8D5E-FF30B2B2BFCF}" type="sibTrans" cxnId="{F4F131A0-6FFF-4D23-B125-5BCB9B3D9441}">
      <dgm:prSet/>
      <dgm:spPr/>
      <dgm:t>
        <a:bodyPr/>
        <a:lstStyle/>
        <a:p>
          <a:endParaRPr lang="en-US"/>
        </a:p>
      </dgm:t>
    </dgm:pt>
    <dgm:pt modelId="{BBDB3960-D68C-4BF6-8F47-28B99F920A47}" type="pres">
      <dgm:prSet presAssocID="{769B17B1-DC0A-451C-BF6F-62F655173BE5}" presName="linear" presStyleCnt="0">
        <dgm:presLayoutVars>
          <dgm:animLvl val="lvl"/>
          <dgm:resizeHandles val="exact"/>
        </dgm:presLayoutVars>
      </dgm:prSet>
      <dgm:spPr/>
    </dgm:pt>
    <dgm:pt modelId="{2D8EA0E8-80B0-4C4D-89AD-F80988259E76}" type="pres">
      <dgm:prSet presAssocID="{F2F95063-AECE-45C7-9C8B-A30018F9F1DE}" presName="parentText" presStyleLbl="node1" presStyleIdx="0" presStyleCnt="1" custLinFactNeighborX="-8812" custLinFactNeighborY="-6746">
        <dgm:presLayoutVars>
          <dgm:chMax val="0"/>
          <dgm:bulletEnabled val="1"/>
        </dgm:presLayoutVars>
      </dgm:prSet>
      <dgm:spPr/>
    </dgm:pt>
  </dgm:ptLst>
  <dgm:cxnLst>
    <dgm:cxn modelId="{7BB7AB9B-B36A-400E-BEDE-10BB7B9958EA}" type="presOf" srcId="{769B17B1-DC0A-451C-BF6F-62F655173BE5}" destId="{BBDB3960-D68C-4BF6-8F47-28B99F920A47}" srcOrd="0" destOrd="0" presId="urn:microsoft.com/office/officeart/2005/8/layout/vList2"/>
    <dgm:cxn modelId="{F4F131A0-6FFF-4D23-B125-5BCB9B3D9441}" srcId="{769B17B1-DC0A-451C-BF6F-62F655173BE5}" destId="{F2F95063-AECE-45C7-9C8B-A30018F9F1DE}" srcOrd="0" destOrd="0" parTransId="{6127AD88-002F-4F40-B034-E5968CD16284}" sibTransId="{70413F2E-7B03-4E27-8D5E-FF30B2B2BFCF}"/>
    <dgm:cxn modelId="{3C7E36B7-21E9-4846-8A1A-724A2C2CBE57}" type="presOf" srcId="{F2F95063-AECE-45C7-9C8B-A30018F9F1DE}" destId="{2D8EA0E8-80B0-4C4D-89AD-F80988259E76}" srcOrd="0" destOrd="0" presId="urn:microsoft.com/office/officeart/2005/8/layout/vList2"/>
    <dgm:cxn modelId="{5F94AF54-F409-4AEC-B9F6-02BA5001B0A9}" type="presParOf" srcId="{BBDB3960-D68C-4BF6-8F47-28B99F920A47}" destId="{2D8EA0E8-80B0-4C4D-89AD-F80988259E7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EA0E8-80B0-4C4D-89AD-F80988259E76}">
      <dsp:nvSpPr>
        <dsp:cNvPr id="0" name=""/>
        <dsp:cNvSpPr/>
      </dsp:nvSpPr>
      <dsp:spPr>
        <a:xfrm>
          <a:off x="0" y="300030"/>
          <a:ext cx="3729165" cy="1673100"/>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Q&amp;A</a:t>
          </a:r>
        </a:p>
      </dsp:txBody>
      <dsp:txXfrm>
        <a:off x="81674" y="381704"/>
        <a:ext cx="3565817" cy="15097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2/24/2020 12:57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2/24/2020 9:47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2/24/2020 9:47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417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2/24/2020 9:47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934995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desk with a laptop and other supplies.&#10;&#10;Description automatically generated">
            <a:extLst>
              <a:ext uri="{FF2B5EF4-FFF2-40B4-BE49-F238E27FC236}">
                <a16:creationId xmlns:a16="http://schemas.microsoft.com/office/drawing/2014/main" id="{DA9E624C-4733-4D73-92DF-7BBADBDA155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desk with a laptop and other supplies.&#10;&#10;Description automatically generated">
            <a:extLst>
              <a:ext uri="{FF2B5EF4-FFF2-40B4-BE49-F238E27FC236}">
                <a16:creationId xmlns:a16="http://schemas.microsoft.com/office/drawing/2014/main" id="{93B5358D-59E9-41B5-81E2-713C691833A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desk with a laptop and other supplies.&#10;&#10;Description automatically generated">
            <a:extLst>
              <a:ext uri="{FF2B5EF4-FFF2-40B4-BE49-F238E27FC236}">
                <a16:creationId xmlns:a16="http://schemas.microsoft.com/office/drawing/2014/main" id="{DD9A61E3-ED40-41B8-A947-F354B6C0E79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8" name="Picture 7" descr="A desk with a laptop and other supplies.&#10;&#10;Description automatically generated">
            <a:extLst>
              <a:ext uri="{FF2B5EF4-FFF2-40B4-BE49-F238E27FC236}">
                <a16:creationId xmlns:a16="http://schemas.microsoft.com/office/drawing/2014/main" id="{CC9558DD-B5AD-48A1-8447-EEDE89898C8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svg"/><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rafana.com/" TargetMode="External"/><Relationship Id="rId1" Type="http://schemas.openxmlformats.org/officeDocument/2006/relationships/slideLayout" Target="../slideLayouts/slideLayout5.xml"/><Relationship Id="rId4" Type="http://schemas.openxmlformats.org/officeDocument/2006/relationships/hyperlink" Target="https://docs.microsoft.com/en-us/azure/hdinsight/interactive-query/hdinsight-grafana" TargetMode="Externa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listername.azurehdinsight.net/"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docs.microsoft.com/en-us/azure/hdinsight/hdinsight-hadoop-manage-amba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88263" y="2537049"/>
            <a:ext cx="4581614" cy="1661993"/>
          </a:xfrm>
        </p:spPr>
        <p:txBody>
          <a:bodyPr/>
          <a:lstStyle/>
          <a:p>
            <a:r>
              <a:rPr lang="en-US" dirty="0"/>
              <a:t>Cisco </a:t>
            </a:r>
            <a:br>
              <a:rPr lang="en-US" dirty="0"/>
            </a:br>
            <a:r>
              <a:rPr lang="en-US" dirty="0"/>
              <a:t>Azure HDInsight Kafka</a:t>
            </a:r>
            <a:br>
              <a:rPr lang="en-US" dirty="0"/>
            </a:br>
            <a:r>
              <a:rPr lang="en-US" dirty="0"/>
              <a:t>and Ambari</a:t>
            </a:r>
          </a:p>
        </p:txBody>
      </p:sp>
      <p:sp>
        <p:nvSpPr>
          <p:cNvPr id="6" name="Text Placeholder 4">
            <a:extLst>
              <a:ext uri="{FF2B5EF4-FFF2-40B4-BE49-F238E27FC236}">
                <a16:creationId xmlns:a16="http://schemas.microsoft.com/office/drawing/2014/main" id="{608FDB79-7F7E-42DC-8ED1-A927DF636306}"/>
              </a:ext>
            </a:extLst>
          </p:cNvPr>
          <p:cNvSpPr>
            <a:spLocks noGrp="1"/>
          </p:cNvSpPr>
          <p:nvPr>
            <p:ph type="body" sz="quarter" idx="12"/>
          </p:nvPr>
        </p:nvSpPr>
        <p:spPr>
          <a:xfrm>
            <a:off x="588263" y="4863345"/>
            <a:ext cx="4522053" cy="1692771"/>
          </a:xfrm>
        </p:spPr>
        <p:txBody>
          <a:bodyPr/>
          <a:lstStyle/>
          <a:p>
            <a:r>
              <a:rPr lang="en-US" dirty="0"/>
              <a:t>Aqil Syed (Specialist)</a:t>
            </a:r>
          </a:p>
          <a:p>
            <a:r>
              <a:rPr lang="en-US" dirty="0" err="1"/>
              <a:t>Sayanthani</a:t>
            </a:r>
            <a:r>
              <a:rPr lang="en-US" dirty="0"/>
              <a:t> Goswami (CSA-infra)</a:t>
            </a:r>
          </a:p>
          <a:p>
            <a:r>
              <a:rPr lang="en-US" dirty="0"/>
              <a:t>Sridhar Kothalanka (</a:t>
            </a:r>
            <a:r>
              <a:rPr lang="en-US" dirty="0" err="1"/>
              <a:t>CSA-Data&amp;AI</a:t>
            </a:r>
            <a:r>
              <a:rPr lang="en-US" dirty="0"/>
              <a:t>)</a:t>
            </a:r>
          </a:p>
          <a:p>
            <a:endParaRPr lang="en-US" dirty="0"/>
          </a:p>
          <a:p>
            <a:r>
              <a:rPr lang="en-US" dirty="0"/>
              <a:t>Feb 2020</a:t>
            </a:r>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CCEE-E9D0-466A-846E-656C4A8714BC}"/>
              </a:ext>
            </a:extLst>
          </p:cNvPr>
          <p:cNvSpPr>
            <a:spLocks noGrp="1"/>
          </p:cNvSpPr>
          <p:nvPr>
            <p:ph type="title"/>
          </p:nvPr>
        </p:nvSpPr>
        <p:spPr/>
        <p:txBody>
          <a:bodyPr/>
          <a:lstStyle/>
          <a:p>
            <a:r>
              <a:rPr lang="en-US" dirty="0"/>
              <a:t>Kafka Broker Drill Down</a:t>
            </a:r>
          </a:p>
        </p:txBody>
      </p:sp>
      <p:grpSp>
        <p:nvGrpSpPr>
          <p:cNvPr id="3" name="Group 2">
            <a:extLst>
              <a:ext uri="{FF2B5EF4-FFF2-40B4-BE49-F238E27FC236}">
                <a16:creationId xmlns:a16="http://schemas.microsoft.com/office/drawing/2014/main" id="{C7E8A4DA-3A6C-4D09-BD0F-E3DF9A9A2C90}"/>
              </a:ext>
            </a:extLst>
          </p:cNvPr>
          <p:cNvGrpSpPr/>
          <p:nvPr/>
        </p:nvGrpSpPr>
        <p:grpSpPr>
          <a:xfrm>
            <a:off x="588263" y="1186898"/>
            <a:ext cx="11015474" cy="5575002"/>
            <a:chOff x="588263" y="1186898"/>
            <a:chExt cx="11015474" cy="5575002"/>
          </a:xfrm>
        </p:grpSpPr>
        <p:pic>
          <p:nvPicPr>
            <p:cNvPr id="4" name="Picture 3">
              <a:extLst>
                <a:ext uri="{FF2B5EF4-FFF2-40B4-BE49-F238E27FC236}">
                  <a16:creationId xmlns:a16="http://schemas.microsoft.com/office/drawing/2014/main" id="{33B8AB2B-34CA-4CE6-A521-A91D35057DF0}"/>
                </a:ext>
              </a:extLst>
            </p:cNvPr>
            <p:cNvPicPr>
              <a:picLocks noChangeAspect="1"/>
            </p:cNvPicPr>
            <p:nvPr/>
          </p:nvPicPr>
          <p:blipFill>
            <a:blip r:embed="rId2"/>
            <a:stretch>
              <a:fillRect/>
            </a:stretch>
          </p:blipFill>
          <p:spPr>
            <a:xfrm>
              <a:off x="588263" y="1186898"/>
              <a:ext cx="8297678" cy="5575002"/>
            </a:xfrm>
            <a:prstGeom prst="rect">
              <a:avLst/>
            </a:prstGeom>
          </p:spPr>
        </p:pic>
        <p:pic>
          <p:nvPicPr>
            <p:cNvPr id="5" name="Picture 4">
              <a:extLst>
                <a:ext uri="{FF2B5EF4-FFF2-40B4-BE49-F238E27FC236}">
                  <a16:creationId xmlns:a16="http://schemas.microsoft.com/office/drawing/2014/main" id="{21D3DB1D-0ED4-4CC0-9FA0-2501B0D4DFCE}"/>
                </a:ext>
              </a:extLst>
            </p:cNvPr>
            <p:cNvPicPr>
              <a:picLocks noChangeAspect="1"/>
            </p:cNvPicPr>
            <p:nvPr/>
          </p:nvPicPr>
          <p:blipFill>
            <a:blip r:embed="rId3"/>
            <a:stretch>
              <a:fillRect/>
            </a:stretch>
          </p:blipFill>
          <p:spPr>
            <a:xfrm>
              <a:off x="9876119" y="1818113"/>
              <a:ext cx="1727618" cy="1610887"/>
            </a:xfrm>
            <a:prstGeom prst="rect">
              <a:avLst/>
            </a:prstGeom>
          </p:spPr>
        </p:pic>
        <p:cxnSp>
          <p:nvCxnSpPr>
            <p:cNvPr id="7" name="Straight Arrow Connector 6">
              <a:extLst>
                <a:ext uri="{FF2B5EF4-FFF2-40B4-BE49-F238E27FC236}">
                  <a16:creationId xmlns:a16="http://schemas.microsoft.com/office/drawing/2014/main" id="{8076215F-4D26-492B-BE59-860678AD2BC6}"/>
                </a:ext>
              </a:extLst>
            </p:cNvPr>
            <p:cNvCxnSpPr>
              <a:cxnSpLocks/>
            </p:cNvCxnSpPr>
            <p:nvPr/>
          </p:nvCxnSpPr>
          <p:spPr>
            <a:xfrm flipH="1">
              <a:off x="9007200" y="2059200"/>
              <a:ext cx="868919" cy="0"/>
            </a:xfrm>
            <a:prstGeom prst="straightConnector1">
              <a:avLst/>
            </a:prstGeom>
            <a:ln>
              <a:solidFill>
                <a:schemeClr val="bg1">
                  <a:lumMod val="50000"/>
                </a:schemeClr>
              </a:solidFill>
              <a:prstDash val="dash"/>
              <a:headEnd type="none" w="lg" len="med"/>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9732464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E030-CC6E-40C3-AA78-755BF6B4DD8B}"/>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Hosts</a:t>
            </a:r>
          </a:p>
        </p:txBody>
      </p:sp>
      <p:grpSp>
        <p:nvGrpSpPr>
          <p:cNvPr id="3" name="Group 2">
            <a:extLst>
              <a:ext uri="{FF2B5EF4-FFF2-40B4-BE49-F238E27FC236}">
                <a16:creationId xmlns:a16="http://schemas.microsoft.com/office/drawing/2014/main" id="{DE3DBA6A-2722-4D55-B3B4-DE9E10D5F04C}"/>
              </a:ext>
            </a:extLst>
          </p:cNvPr>
          <p:cNvGrpSpPr/>
          <p:nvPr/>
        </p:nvGrpSpPr>
        <p:grpSpPr>
          <a:xfrm>
            <a:off x="196162" y="1280266"/>
            <a:ext cx="11872183" cy="5312772"/>
            <a:chOff x="196162" y="1280266"/>
            <a:chExt cx="11872183" cy="5312772"/>
          </a:xfrm>
        </p:grpSpPr>
        <p:pic>
          <p:nvPicPr>
            <p:cNvPr id="5" name="Picture 4">
              <a:extLst>
                <a:ext uri="{FF2B5EF4-FFF2-40B4-BE49-F238E27FC236}">
                  <a16:creationId xmlns:a16="http://schemas.microsoft.com/office/drawing/2014/main" id="{0E1B24F5-E5E7-455B-86D7-B6F95C1F1284}"/>
                </a:ext>
              </a:extLst>
            </p:cNvPr>
            <p:cNvPicPr>
              <a:picLocks noChangeAspect="1"/>
            </p:cNvPicPr>
            <p:nvPr/>
          </p:nvPicPr>
          <p:blipFill>
            <a:blip r:embed="rId2"/>
            <a:stretch>
              <a:fillRect/>
            </a:stretch>
          </p:blipFill>
          <p:spPr>
            <a:xfrm>
              <a:off x="1754637" y="1280266"/>
              <a:ext cx="8709464" cy="5312772"/>
            </a:xfrm>
            <a:prstGeom prst="rect">
              <a:avLst/>
            </a:prstGeom>
            <a:noFill/>
          </p:spPr>
        </p:pic>
        <p:sp>
          <p:nvSpPr>
            <p:cNvPr id="6" name="Rectangle 5">
              <a:extLst>
                <a:ext uri="{FF2B5EF4-FFF2-40B4-BE49-F238E27FC236}">
                  <a16:creationId xmlns:a16="http://schemas.microsoft.com/office/drawing/2014/main" id="{949E5860-84A2-42A1-92CB-41000E9BE54F}"/>
                </a:ext>
              </a:extLst>
            </p:cNvPr>
            <p:cNvSpPr/>
            <p:nvPr/>
          </p:nvSpPr>
          <p:spPr bwMode="auto">
            <a:xfrm>
              <a:off x="1853300" y="2548800"/>
              <a:ext cx="2880000" cy="7128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F2A9528-AAD6-4CD7-887C-C86EDE8F2167}"/>
                </a:ext>
              </a:extLst>
            </p:cNvPr>
            <p:cNvSpPr/>
            <p:nvPr/>
          </p:nvSpPr>
          <p:spPr bwMode="auto">
            <a:xfrm>
              <a:off x="1853300" y="3356400"/>
              <a:ext cx="2880000" cy="15036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606F7EF-0A55-494B-B552-ADFA1423D2D6}"/>
                </a:ext>
              </a:extLst>
            </p:cNvPr>
            <p:cNvSpPr/>
            <p:nvPr/>
          </p:nvSpPr>
          <p:spPr bwMode="auto">
            <a:xfrm>
              <a:off x="1853300" y="4979068"/>
              <a:ext cx="2880000" cy="1068932"/>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BE9B8C7E-4F5C-48E5-8AC1-97E0EAA33CBB}"/>
                </a:ext>
              </a:extLst>
            </p:cNvPr>
            <p:cNvSpPr txBox="1"/>
            <p:nvPr/>
          </p:nvSpPr>
          <p:spPr>
            <a:xfrm>
              <a:off x="272830" y="4041169"/>
              <a:ext cx="1101600" cy="184666"/>
            </a:xfrm>
            <a:prstGeom prst="rect">
              <a:avLst/>
            </a:prstGeom>
            <a:noFill/>
          </p:spPr>
          <p:txBody>
            <a:bodyPr wrap="square" lIns="0" tIns="0" rIns="0" bIns="0" rtlCol="0">
              <a:spAutoFit/>
            </a:bodyPr>
            <a:lstStyle/>
            <a:p>
              <a:pPr algn="ctr"/>
              <a:r>
                <a:rPr lang="en-US" sz="1200" dirty="0">
                  <a:solidFill>
                    <a:srgbClr val="FF0000"/>
                  </a:solidFill>
                </a:rPr>
                <a:t>Worker nodes</a:t>
              </a:r>
            </a:p>
          </p:txBody>
        </p:sp>
        <p:sp>
          <p:nvSpPr>
            <p:cNvPr id="10" name="TextBox 9">
              <a:extLst>
                <a:ext uri="{FF2B5EF4-FFF2-40B4-BE49-F238E27FC236}">
                  <a16:creationId xmlns:a16="http://schemas.microsoft.com/office/drawing/2014/main" id="{D7DC208F-7DE0-4966-B8DA-26EDE7E7DFF3}"/>
                </a:ext>
              </a:extLst>
            </p:cNvPr>
            <p:cNvSpPr txBox="1"/>
            <p:nvPr/>
          </p:nvSpPr>
          <p:spPr>
            <a:xfrm>
              <a:off x="272830" y="2810467"/>
              <a:ext cx="1101600" cy="184666"/>
            </a:xfrm>
            <a:prstGeom prst="rect">
              <a:avLst/>
            </a:prstGeom>
            <a:noFill/>
          </p:spPr>
          <p:txBody>
            <a:bodyPr wrap="square" lIns="0" tIns="0" rIns="0" bIns="0" rtlCol="0">
              <a:spAutoFit/>
            </a:bodyPr>
            <a:lstStyle/>
            <a:p>
              <a:pPr algn="ctr"/>
              <a:r>
                <a:rPr lang="en-US" sz="1200" dirty="0">
                  <a:solidFill>
                    <a:srgbClr val="FF0000"/>
                  </a:solidFill>
                </a:rPr>
                <a:t>Head nodes</a:t>
              </a:r>
            </a:p>
          </p:txBody>
        </p:sp>
        <p:sp>
          <p:nvSpPr>
            <p:cNvPr id="11" name="TextBox 10">
              <a:extLst>
                <a:ext uri="{FF2B5EF4-FFF2-40B4-BE49-F238E27FC236}">
                  <a16:creationId xmlns:a16="http://schemas.microsoft.com/office/drawing/2014/main" id="{9AC1531E-FAC6-4515-ADEE-AD3607E1F9E1}"/>
                </a:ext>
              </a:extLst>
            </p:cNvPr>
            <p:cNvSpPr txBox="1"/>
            <p:nvPr/>
          </p:nvSpPr>
          <p:spPr>
            <a:xfrm>
              <a:off x="196162" y="5421201"/>
              <a:ext cx="1254937" cy="184666"/>
            </a:xfrm>
            <a:prstGeom prst="rect">
              <a:avLst/>
            </a:prstGeom>
            <a:noFill/>
          </p:spPr>
          <p:txBody>
            <a:bodyPr wrap="square" lIns="0" tIns="0" rIns="0" bIns="0" rtlCol="0">
              <a:spAutoFit/>
            </a:bodyPr>
            <a:lstStyle/>
            <a:p>
              <a:pPr algn="l"/>
              <a:r>
                <a:rPr lang="en-US" sz="1200" dirty="0">
                  <a:solidFill>
                    <a:srgbClr val="FF0000"/>
                  </a:solidFill>
                </a:rPr>
                <a:t>Zookeeper nodes</a:t>
              </a:r>
            </a:p>
          </p:txBody>
        </p:sp>
        <p:pic>
          <p:nvPicPr>
            <p:cNvPr id="13" name="Graphic 12" descr="Arrow Straight">
              <a:extLst>
                <a:ext uri="{FF2B5EF4-FFF2-40B4-BE49-F238E27FC236}">
                  <a16:creationId xmlns:a16="http://schemas.microsoft.com/office/drawing/2014/main" id="{C5ADD083-5BD8-49ED-B980-E969E1A8B6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457450" y="2738693"/>
              <a:ext cx="328214" cy="328214"/>
            </a:xfrm>
            <a:prstGeom prst="rect">
              <a:avLst/>
            </a:prstGeom>
          </p:spPr>
        </p:pic>
        <p:pic>
          <p:nvPicPr>
            <p:cNvPr id="14" name="Graphic 13" descr="Arrow Straight">
              <a:extLst>
                <a:ext uri="{FF2B5EF4-FFF2-40B4-BE49-F238E27FC236}">
                  <a16:creationId xmlns:a16="http://schemas.microsoft.com/office/drawing/2014/main" id="{CEA1ADFA-3FCE-4C58-8218-F964D392EB0A}"/>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rot="10800000">
              <a:off x="1452414" y="3969395"/>
              <a:ext cx="328214" cy="328214"/>
            </a:xfrm>
            <a:prstGeom prst="rect">
              <a:avLst/>
            </a:prstGeom>
          </p:spPr>
        </p:pic>
        <p:pic>
          <p:nvPicPr>
            <p:cNvPr id="15" name="Graphic 14" descr="Arrow Straight">
              <a:extLst>
                <a:ext uri="{FF2B5EF4-FFF2-40B4-BE49-F238E27FC236}">
                  <a16:creationId xmlns:a16="http://schemas.microsoft.com/office/drawing/2014/main" id="{BB339A15-FAE4-4AAE-8FA8-9843DDB31844}"/>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rot="10800000">
              <a:off x="1452413" y="5349427"/>
              <a:ext cx="328214" cy="328214"/>
            </a:xfrm>
            <a:prstGeom prst="rect">
              <a:avLst/>
            </a:prstGeom>
          </p:spPr>
        </p:pic>
        <p:sp>
          <p:nvSpPr>
            <p:cNvPr id="16" name="Rectangle 15">
              <a:extLst>
                <a:ext uri="{FF2B5EF4-FFF2-40B4-BE49-F238E27FC236}">
                  <a16:creationId xmlns:a16="http://schemas.microsoft.com/office/drawing/2014/main" id="{A02F31C7-BBF9-4D4D-949F-2AA8838FACD2}"/>
                </a:ext>
              </a:extLst>
            </p:cNvPr>
            <p:cNvSpPr/>
            <p:nvPr/>
          </p:nvSpPr>
          <p:spPr bwMode="auto">
            <a:xfrm>
              <a:off x="7644500" y="1280266"/>
              <a:ext cx="458100" cy="275484"/>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Speech Bubble: Rectangle with Corners Rounded 16">
              <a:extLst>
                <a:ext uri="{FF2B5EF4-FFF2-40B4-BE49-F238E27FC236}">
                  <a16:creationId xmlns:a16="http://schemas.microsoft.com/office/drawing/2014/main" id="{58E724A8-BAE1-44AE-9E04-E15725B69004}"/>
                </a:ext>
              </a:extLst>
            </p:cNvPr>
            <p:cNvSpPr/>
            <p:nvPr/>
          </p:nvSpPr>
          <p:spPr bwMode="auto">
            <a:xfrm>
              <a:off x="10562764" y="4938136"/>
              <a:ext cx="1108536" cy="586363"/>
            </a:xfrm>
            <a:prstGeom prst="wedgeRoundRectCallout">
              <a:avLst>
                <a:gd name="adj1" fmla="val -94766"/>
                <a:gd name="adj2" fmla="val 51554"/>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600" b="1" dirty="0">
                  <a:solidFill>
                    <a:srgbClr val="002060"/>
                  </a:solidFill>
                  <a:ea typeface="Segoe UI" pitchFamily="34" charset="0"/>
                  <a:cs typeface="Segoe UI" pitchFamily="34" charset="0"/>
                </a:rPr>
                <a:t>Metrics Monitor</a:t>
              </a:r>
            </a:p>
            <a:p>
              <a:pPr algn="l" defTabSz="932472" fontAlgn="base">
                <a:spcBef>
                  <a:spcPct val="0"/>
                </a:spcBef>
                <a:spcAft>
                  <a:spcPct val="0"/>
                </a:spcAft>
              </a:pPr>
              <a:r>
                <a:rPr lang="en-US" sz="600" dirty="0" err="1">
                  <a:solidFill>
                    <a:schemeClr val="tx1"/>
                  </a:solidFill>
                  <a:ea typeface="Segoe UI" pitchFamily="34" charset="0"/>
                  <a:cs typeface="Segoe UI" pitchFamily="34" charset="0"/>
                </a:rPr>
                <a:t>ZooKeeper</a:t>
              </a:r>
              <a:r>
                <a:rPr lang="en-US" sz="600" dirty="0">
                  <a:solidFill>
                    <a:schemeClr val="tx1"/>
                  </a:solidFill>
                  <a:ea typeface="Segoe UI" pitchFamily="34" charset="0"/>
                  <a:cs typeface="Segoe UI" pitchFamily="34" charset="0"/>
                </a:rPr>
                <a:t> Client</a:t>
              </a:r>
            </a:p>
            <a:p>
              <a:pPr algn="l" defTabSz="932472" fontAlgn="base">
                <a:spcBef>
                  <a:spcPct val="0"/>
                </a:spcBef>
                <a:spcAft>
                  <a:spcPct val="0"/>
                </a:spcAft>
              </a:pPr>
              <a:r>
                <a:rPr lang="en-US" sz="600" dirty="0" err="1">
                  <a:solidFill>
                    <a:schemeClr val="tx1"/>
                  </a:solidFill>
                  <a:ea typeface="Segoe UI" pitchFamily="34" charset="0"/>
                  <a:cs typeface="Segoe UI" pitchFamily="34" charset="0"/>
                </a:rPr>
                <a:t>ZooKeeper</a:t>
              </a:r>
              <a:r>
                <a:rPr lang="en-US" sz="600" dirty="0">
                  <a:solidFill>
                    <a:schemeClr val="tx1"/>
                  </a:solidFill>
                  <a:ea typeface="Segoe UI" pitchFamily="34" charset="0"/>
                  <a:cs typeface="Segoe UI" pitchFamily="34" charset="0"/>
                </a:rPr>
                <a:t> Server</a:t>
              </a:r>
            </a:p>
          </p:txBody>
        </p:sp>
        <p:sp>
          <p:nvSpPr>
            <p:cNvPr id="18" name="Speech Bubble: Rectangle with Corners Rounded 17">
              <a:extLst>
                <a:ext uri="{FF2B5EF4-FFF2-40B4-BE49-F238E27FC236}">
                  <a16:creationId xmlns:a16="http://schemas.microsoft.com/office/drawing/2014/main" id="{C39D2767-C15C-471C-9A63-617A3D364869}"/>
                </a:ext>
              </a:extLst>
            </p:cNvPr>
            <p:cNvSpPr/>
            <p:nvPr/>
          </p:nvSpPr>
          <p:spPr bwMode="auto">
            <a:xfrm>
              <a:off x="10340446" y="3843669"/>
              <a:ext cx="1727899" cy="806798"/>
            </a:xfrm>
            <a:prstGeom prst="wedgeRoundRectCallout">
              <a:avLst>
                <a:gd name="adj1" fmla="val -73285"/>
                <a:gd name="adj2" fmla="val -1248"/>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600" dirty="0">
                  <a:solidFill>
                    <a:schemeClr val="tx1"/>
                  </a:solidFill>
                  <a:ea typeface="Segoe UI" pitchFamily="34" charset="0"/>
                  <a:cs typeface="Segoe UI" pitchFamily="34" charset="0"/>
                </a:rPr>
                <a:t>Azure HDInsight Data Disks Validator</a:t>
              </a:r>
            </a:p>
            <a:p>
              <a:pPr algn="l" defTabSz="932472" fontAlgn="base">
                <a:spcBef>
                  <a:spcPct val="0"/>
                </a:spcBef>
                <a:spcAft>
                  <a:spcPct val="0"/>
                </a:spcAft>
              </a:pPr>
              <a:r>
                <a:rPr lang="en-US" sz="600" dirty="0">
                  <a:solidFill>
                    <a:schemeClr val="tx1"/>
                  </a:solidFill>
                  <a:ea typeface="Segoe UI" pitchFamily="34" charset="0"/>
                  <a:cs typeface="Segoe UI" pitchFamily="34" charset="0"/>
                </a:rPr>
                <a:t>Azure HDInsight Data Disks Watcher</a:t>
              </a:r>
            </a:p>
            <a:p>
              <a:pPr algn="l" defTabSz="932472" fontAlgn="base">
                <a:spcBef>
                  <a:spcPct val="0"/>
                </a:spcBef>
                <a:spcAft>
                  <a:spcPct val="0"/>
                </a:spcAft>
              </a:pPr>
              <a:r>
                <a:rPr lang="en-US" sz="600" dirty="0">
                  <a:solidFill>
                    <a:schemeClr val="tx1"/>
                  </a:solidFill>
                  <a:ea typeface="Segoe UI" pitchFamily="34" charset="0"/>
                  <a:cs typeface="Segoe UI" pitchFamily="34" charset="0"/>
                </a:rPr>
                <a:t>Kafka Broker</a:t>
              </a:r>
            </a:p>
            <a:p>
              <a:pPr algn="l" defTabSz="932472" fontAlgn="base">
                <a:spcBef>
                  <a:spcPct val="0"/>
                </a:spcBef>
                <a:spcAft>
                  <a:spcPct val="0"/>
                </a:spcAft>
              </a:pPr>
              <a:r>
                <a:rPr lang="en-US" sz="600" b="1" dirty="0">
                  <a:solidFill>
                    <a:srgbClr val="002060"/>
                  </a:solidFill>
                  <a:ea typeface="Segoe UI" pitchFamily="34" charset="0"/>
                  <a:cs typeface="Segoe UI" pitchFamily="34" charset="0"/>
                </a:rPr>
                <a:t>Metrics Monitor</a:t>
              </a:r>
            </a:p>
          </p:txBody>
        </p:sp>
        <p:sp>
          <p:nvSpPr>
            <p:cNvPr id="19" name="Speech Bubble: Rectangle with Corners Rounded 18">
              <a:extLst>
                <a:ext uri="{FF2B5EF4-FFF2-40B4-BE49-F238E27FC236}">
                  <a16:creationId xmlns:a16="http://schemas.microsoft.com/office/drawing/2014/main" id="{4F78DFA6-5D39-4D39-B770-E7AA3139FB43}"/>
                </a:ext>
              </a:extLst>
            </p:cNvPr>
            <p:cNvSpPr/>
            <p:nvPr/>
          </p:nvSpPr>
          <p:spPr bwMode="auto">
            <a:xfrm>
              <a:off x="10437363" y="1907107"/>
              <a:ext cx="1106937" cy="757734"/>
            </a:xfrm>
            <a:prstGeom prst="wedgeRoundRectCallout">
              <a:avLst>
                <a:gd name="adj1" fmla="val -88857"/>
                <a:gd name="adj2" fmla="val 44321"/>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600" dirty="0">
                  <a:solidFill>
                    <a:schemeClr val="tx1"/>
                  </a:solidFill>
                  <a:ea typeface="Segoe UI" pitchFamily="34" charset="0"/>
                  <a:cs typeface="Segoe UI" pitchFamily="34" charset="0"/>
                </a:rPr>
                <a:t>Kafka Azure Export</a:t>
              </a:r>
            </a:p>
            <a:p>
              <a:pPr algn="l" defTabSz="932472" fontAlgn="base">
                <a:spcBef>
                  <a:spcPct val="0"/>
                </a:spcBef>
                <a:spcAft>
                  <a:spcPct val="0"/>
                </a:spcAft>
              </a:pPr>
              <a:r>
                <a:rPr lang="en-US" sz="600" dirty="0">
                  <a:solidFill>
                    <a:schemeClr val="tx1"/>
                  </a:solidFill>
                  <a:ea typeface="Segoe UI" pitchFamily="34" charset="0"/>
                  <a:cs typeface="Segoe UI" pitchFamily="34" charset="0"/>
                </a:rPr>
                <a:t>Kafka Azure Import</a:t>
              </a:r>
            </a:p>
            <a:p>
              <a:pPr algn="l" defTabSz="932472" fontAlgn="base">
                <a:spcBef>
                  <a:spcPct val="0"/>
                </a:spcBef>
                <a:spcAft>
                  <a:spcPct val="0"/>
                </a:spcAft>
              </a:pPr>
              <a:r>
                <a:rPr lang="en-US" sz="600" b="1" dirty="0">
                  <a:solidFill>
                    <a:schemeClr val="accent5">
                      <a:lumMod val="75000"/>
                    </a:schemeClr>
                  </a:solidFill>
                  <a:ea typeface="Segoe UI" pitchFamily="34" charset="0"/>
                  <a:cs typeface="Segoe UI" pitchFamily="34" charset="0"/>
                </a:rPr>
                <a:t>Metrics Collector</a:t>
              </a:r>
            </a:p>
            <a:p>
              <a:pPr algn="l" defTabSz="932472" fontAlgn="base">
                <a:spcBef>
                  <a:spcPct val="0"/>
                </a:spcBef>
                <a:spcAft>
                  <a:spcPct val="0"/>
                </a:spcAft>
              </a:pPr>
              <a:r>
                <a:rPr lang="en-US" sz="600" b="1" dirty="0">
                  <a:solidFill>
                    <a:srgbClr val="C00000"/>
                  </a:solidFill>
                  <a:ea typeface="Segoe UI" pitchFamily="34" charset="0"/>
                  <a:cs typeface="Segoe UI" pitchFamily="34" charset="0"/>
                </a:rPr>
                <a:t>Grafana</a:t>
              </a:r>
            </a:p>
            <a:p>
              <a:pPr algn="l" defTabSz="932472" fontAlgn="base">
                <a:spcBef>
                  <a:spcPct val="0"/>
                </a:spcBef>
                <a:spcAft>
                  <a:spcPct val="0"/>
                </a:spcAft>
              </a:pPr>
              <a:r>
                <a:rPr lang="en-US" sz="600" b="1" dirty="0">
                  <a:solidFill>
                    <a:srgbClr val="002060"/>
                  </a:solidFill>
                  <a:ea typeface="Segoe UI" pitchFamily="34" charset="0"/>
                  <a:cs typeface="Segoe UI" pitchFamily="34" charset="0"/>
                </a:rPr>
                <a:t>Metrics Monitor</a:t>
              </a:r>
            </a:p>
          </p:txBody>
        </p:sp>
        <p:sp>
          <p:nvSpPr>
            <p:cNvPr id="20" name="Speech Bubble: Rectangle with Corners Rounded 19">
              <a:extLst>
                <a:ext uri="{FF2B5EF4-FFF2-40B4-BE49-F238E27FC236}">
                  <a16:creationId xmlns:a16="http://schemas.microsoft.com/office/drawing/2014/main" id="{7645F076-FD4D-4B9E-9F0F-D681DE6F0143}"/>
                </a:ext>
              </a:extLst>
            </p:cNvPr>
            <p:cNvSpPr/>
            <p:nvPr/>
          </p:nvSpPr>
          <p:spPr bwMode="auto">
            <a:xfrm>
              <a:off x="10464101" y="2988244"/>
              <a:ext cx="1080199" cy="586805"/>
            </a:xfrm>
            <a:prstGeom prst="wedgeRoundRectCallout">
              <a:avLst>
                <a:gd name="adj1" fmla="val -79703"/>
                <a:gd name="adj2" fmla="val -35605"/>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600" dirty="0">
                  <a:solidFill>
                    <a:schemeClr val="tx1"/>
                  </a:solidFill>
                  <a:ea typeface="Segoe UI" pitchFamily="34" charset="0"/>
                  <a:cs typeface="Segoe UI" pitchFamily="34" charset="0"/>
                </a:rPr>
                <a:t>Kafka Azure Export </a:t>
              </a:r>
            </a:p>
            <a:p>
              <a:pPr algn="l" defTabSz="932472" fontAlgn="base">
                <a:spcBef>
                  <a:spcPct val="0"/>
                </a:spcBef>
                <a:spcAft>
                  <a:spcPct val="0"/>
                </a:spcAft>
              </a:pPr>
              <a:r>
                <a:rPr lang="en-US" sz="600" dirty="0">
                  <a:solidFill>
                    <a:schemeClr val="tx1"/>
                  </a:solidFill>
                  <a:ea typeface="Segoe UI" pitchFamily="34" charset="0"/>
                  <a:cs typeface="Segoe UI" pitchFamily="34" charset="0"/>
                </a:rPr>
                <a:t>Kafka Azure Import</a:t>
              </a:r>
            </a:p>
            <a:p>
              <a:pPr algn="l" defTabSz="932472" fontAlgn="base">
                <a:spcBef>
                  <a:spcPct val="0"/>
                </a:spcBef>
                <a:spcAft>
                  <a:spcPct val="0"/>
                </a:spcAft>
              </a:pPr>
              <a:r>
                <a:rPr lang="en-US" sz="600" b="1" dirty="0">
                  <a:solidFill>
                    <a:srgbClr val="002060"/>
                  </a:solidFill>
                  <a:ea typeface="Segoe UI" pitchFamily="34" charset="0"/>
                  <a:cs typeface="Segoe UI" pitchFamily="34" charset="0"/>
                </a:rPr>
                <a:t>Metrics Monitor</a:t>
              </a:r>
            </a:p>
          </p:txBody>
        </p:sp>
      </p:grpSp>
    </p:spTree>
    <p:extLst>
      <p:ext uri="{BB962C8B-B14F-4D97-AF65-F5344CB8AC3E}">
        <p14:creationId xmlns:p14="http://schemas.microsoft.com/office/powerpoint/2010/main" val="30152113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C635-FC64-4DC4-A816-C4F6778AEA28}"/>
              </a:ext>
            </a:extLst>
          </p:cNvPr>
          <p:cNvSpPr>
            <a:spLocks noGrp="1"/>
          </p:cNvSpPr>
          <p:nvPr>
            <p:ph type="title"/>
          </p:nvPr>
        </p:nvSpPr>
        <p:spPr/>
        <p:txBody>
          <a:bodyPr/>
          <a:lstStyle/>
          <a:p>
            <a:r>
              <a:rPr lang="en-US" dirty="0"/>
              <a:t>Metrics Collector</a:t>
            </a:r>
          </a:p>
        </p:txBody>
      </p:sp>
      <p:grpSp>
        <p:nvGrpSpPr>
          <p:cNvPr id="3" name="Group 2">
            <a:extLst>
              <a:ext uri="{FF2B5EF4-FFF2-40B4-BE49-F238E27FC236}">
                <a16:creationId xmlns:a16="http://schemas.microsoft.com/office/drawing/2014/main" id="{AE2BD379-8A00-432F-BB6D-2A85B6D40534}"/>
              </a:ext>
            </a:extLst>
          </p:cNvPr>
          <p:cNvGrpSpPr/>
          <p:nvPr/>
        </p:nvGrpSpPr>
        <p:grpSpPr>
          <a:xfrm>
            <a:off x="585217" y="1460215"/>
            <a:ext cx="11333733" cy="4848251"/>
            <a:chOff x="585217" y="1460215"/>
            <a:chExt cx="11333733" cy="4848251"/>
          </a:xfrm>
        </p:grpSpPr>
        <p:pic>
          <p:nvPicPr>
            <p:cNvPr id="4" name="Picture 3">
              <a:extLst>
                <a:ext uri="{FF2B5EF4-FFF2-40B4-BE49-F238E27FC236}">
                  <a16:creationId xmlns:a16="http://schemas.microsoft.com/office/drawing/2014/main" id="{0B45C18B-7605-436D-9798-B8404176F6D5}"/>
                </a:ext>
              </a:extLst>
            </p:cNvPr>
            <p:cNvPicPr>
              <a:picLocks noChangeAspect="1"/>
            </p:cNvPicPr>
            <p:nvPr/>
          </p:nvPicPr>
          <p:blipFill>
            <a:blip r:embed="rId2"/>
            <a:stretch>
              <a:fillRect/>
            </a:stretch>
          </p:blipFill>
          <p:spPr>
            <a:xfrm>
              <a:off x="6093546" y="1655287"/>
              <a:ext cx="5513237" cy="3547425"/>
            </a:xfrm>
            <a:prstGeom prst="rect">
              <a:avLst/>
            </a:prstGeom>
          </p:spPr>
        </p:pic>
        <p:sp>
          <p:nvSpPr>
            <p:cNvPr id="5" name="Rectangle 4">
              <a:extLst>
                <a:ext uri="{FF2B5EF4-FFF2-40B4-BE49-F238E27FC236}">
                  <a16:creationId xmlns:a16="http://schemas.microsoft.com/office/drawing/2014/main" id="{BFD168A6-A749-4313-A095-24E919EFC01F}"/>
                </a:ext>
              </a:extLst>
            </p:cNvPr>
            <p:cNvSpPr/>
            <p:nvPr/>
          </p:nvSpPr>
          <p:spPr>
            <a:xfrm>
              <a:off x="7766050" y="5846801"/>
              <a:ext cx="4152900" cy="461665"/>
            </a:xfrm>
            <a:prstGeom prst="rect">
              <a:avLst/>
            </a:prstGeom>
          </p:spPr>
          <p:txBody>
            <a:bodyPr wrap="square">
              <a:spAutoFit/>
            </a:bodyPr>
            <a:lstStyle/>
            <a:p>
              <a:r>
                <a:rPr lang="en-US" sz="1200" b="1" dirty="0">
                  <a:solidFill>
                    <a:srgbClr val="171717"/>
                  </a:solidFill>
                  <a:latin typeface="SFMono-Regular"/>
                </a:rPr>
                <a:t>AMBARI</a:t>
              </a:r>
              <a:r>
                <a:rPr lang="en-US" sz="1200" dirty="0">
                  <a:solidFill>
                    <a:srgbClr val="171717"/>
                  </a:solidFill>
                  <a:latin typeface="SFMono-Regular"/>
                </a:rPr>
                <a:t>:     http://CLISTERNAME.azurehdinsight.net</a:t>
              </a:r>
            </a:p>
            <a:p>
              <a:r>
                <a:rPr lang="en-US" sz="1200" b="1" dirty="0">
                  <a:solidFill>
                    <a:srgbClr val="171717"/>
                  </a:solidFill>
                  <a:latin typeface="SFMono-Regular"/>
                </a:rPr>
                <a:t>GRAFANA</a:t>
              </a:r>
              <a:r>
                <a:rPr lang="en-US" sz="1200" dirty="0">
                  <a:solidFill>
                    <a:srgbClr val="171717"/>
                  </a:solidFill>
                  <a:latin typeface="SFMono-Regular"/>
                </a:rPr>
                <a:t>:  https://CLUSTERNAME.azurehdinsight.net/grafana/</a:t>
              </a:r>
              <a:endParaRPr lang="en-US" sz="1200" dirty="0"/>
            </a:p>
          </p:txBody>
        </p:sp>
        <p:sp>
          <p:nvSpPr>
            <p:cNvPr id="6" name="TextBox 5">
              <a:extLst>
                <a:ext uri="{FF2B5EF4-FFF2-40B4-BE49-F238E27FC236}">
                  <a16:creationId xmlns:a16="http://schemas.microsoft.com/office/drawing/2014/main" id="{2167AB95-5F23-40CA-9A31-7366D171A7C8}"/>
                </a:ext>
              </a:extLst>
            </p:cNvPr>
            <p:cNvSpPr txBox="1"/>
            <p:nvPr/>
          </p:nvSpPr>
          <p:spPr>
            <a:xfrm>
              <a:off x="585217" y="1460215"/>
              <a:ext cx="5444237" cy="4617418"/>
            </a:xfrm>
            <a:prstGeom prst="rect">
              <a:avLst/>
            </a:prstGeom>
            <a:noFill/>
          </p:spPr>
          <p:txBody>
            <a:bodyPr wrap="square" lIns="0" tIns="0" rIns="0" bIns="0" rtlCol="0">
              <a:spAutoFit/>
            </a:bodyPr>
            <a:lstStyle/>
            <a:p>
              <a:r>
                <a:rPr lang="en-US" dirty="0"/>
                <a:t>Ambari Metrics System has four components:</a:t>
              </a:r>
            </a:p>
            <a:p>
              <a:endParaRPr lang="en-US" dirty="0"/>
            </a:p>
            <a:p>
              <a:pPr marL="285750" indent="-285750">
                <a:buFont typeface="Arial" panose="020B0604020202020204" pitchFamily="34" charset="0"/>
                <a:buChar char="•"/>
              </a:pPr>
              <a:r>
                <a:rPr lang="en-US" b="1" dirty="0"/>
                <a:t>Metrics Monitors</a:t>
              </a:r>
              <a:r>
                <a:rPr lang="en-US" dirty="0"/>
                <a:t> on each host in the cluster collect system-level metrics and publish to the Metrics Collector.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Hadoop Sinks</a:t>
              </a:r>
              <a:r>
                <a:rPr lang="en-US" dirty="0"/>
                <a:t> plug in to Hadoop components to publish Hadoop metrics to the Metrics Collector.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Metrics Collector</a:t>
              </a:r>
              <a:r>
                <a:rPr lang="en-US" dirty="0"/>
                <a:t> is a daemon that runs on a specific host in the cluster and receives data from the registered publishers, the Monitors, and the Sinks.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Grafana</a:t>
              </a:r>
              <a:r>
                <a:rPr lang="en-US" dirty="0"/>
                <a:t> is a daemon that runs on a specific host in the cluster and serves prebuilt dashboards for visualizing metrics collected in the Metrics Collector.</a:t>
              </a:r>
            </a:p>
          </p:txBody>
        </p:sp>
      </p:grpSp>
    </p:spTree>
    <p:extLst>
      <p:ext uri="{BB962C8B-B14F-4D97-AF65-F5344CB8AC3E}">
        <p14:creationId xmlns:p14="http://schemas.microsoft.com/office/powerpoint/2010/main" val="31598468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FFBB-9853-448C-BDEC-74D469BCAB2A}"/>
              </a:ext>
            </a:extLst>
          </p:cNvPr>
          <p:cNvSpPr>
            <a:spLocks noGrp="1"/>
          </p:cNvSpPr>
          <p:nvPr>
            <p:ph type="title"/>
          </p:nvPr>
        </p:nvSpPr>
        <p:spPr/>
        <p:txBody>
          <a:bodyPr/>
          <a:lstStyle/>
          <a:p>
            <a:r>
              <a:rPr lang="en-US" dirty="0"/>
              <a:t>Alerts</a:t>
            </a:r>
          </a:p>
        </p:txBody>
      </p:sp>
      <p:grpSp>
        <p:nvGrpSpPr>
          <p:cNvPr id="8" name="Group 7">
            <a:extLst>
              <a:ext uri="{FF2B5EF4-FFF2-40B4-BE49-F238E27FC236}">
                <a16:creationId xmlns:a16="http://schemas.microsoft.com/office/drawing/2014/main" id="{506283B3-F236-4269-A4F7-98227251B312}"/>
              </a:ext>
            </a:extLst>
          </p:cNvPr>
          <p:cNvGrpSpPr/>
          <p:nvPr/>
        </p:nvGrpSpPr>
        <p:grpSpPr>
          <a:xfrm>
            <a:off x="588262" y="1346113"/>
            <a:ext cx="8203435" cy="4421087"/>
            <a:chOff x="588262" y="1346113"/>
            <a:chExt cx="8203435" cy="4421087"/>
          </a:xfrm>
        </p:grpSpPr>
        <p:pic>
          <p:nvPicPr>
            <p:cNvPr id="4" name="Picture 3">
              <a:extLst>
                <a:ext uri="{FF2B5EF4-FFF2-40B4-BE49-F238E27FC236}">
                  <a16:creationId xmlns:a16="http://schemas.microsoft.com/office/drawing/2014/main" id="{9B0827EE-A36F-4A15-95BD-2283CA37B40E}"/>
                </a:ext>
              </a:extLst>
            </p:cNvPr>
            <p:cNvPicPr>
              <a:picLocks noChangeAspect="1"/>
            </p:cNvPicPr>
            <p:nvPr/>
          </p:nvPicPr>
          <p:blipFill>
            <a:blip r:embed="rId2"/>
            <a:stretch>
              <a:fillRect/>
            </a:stretch>
          </p:blipFill>
          <p:spPr>
            <a:xfrm>
              <a:off x="588262" y="1346113"/>
              <a:ext cx="8203435" cy="4421087"/>
            </a:xfrm>
            <a:prstGeom prst="rect">
              <a:avLst/>
            </a:prstGeom>
          </p:spPr>
        </p:pic>
        <p:sp>
          <p:nvSpPr>
            <p:cNvPr id="5" name="Rectangle 4">
              <a:extLst>
                <a:ext uri="{FF2B5EF4-FFF2-40B4-BE49-F238E27FC236}">
                  <a16:creationId xmlns:a16="http://schemas.microsoft.com/office/drawing/2014/main" id="{4363DBEB-AF53-4290-B52A-CA926C7F2602}"/>
                </a:ext>
              </a:extLst>
            </p:cNvPr>
            <p:cNvSpPr/>
            <p:nvPr/>
          </p:nvSpPr>
          <p:spPr bwMode="auto">
            <a:xfrm>
              <a:off x="6614900" y="1346113"/>
              <a:ext cx="458100" cy="275484"/>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0D8352B0-0F06-4EE7-859A-A84881766083}"/>
                </a:ext>
              </a:extLst>
            </p:cNvPr>
            <p:cNvSpPr/>
            <p:nvPr/>
          </p:nvSpPr>
          <p:spPr bwMode="auto">
            <a:xfrm>
              <a:off x="674900" y="4498666"/>
              <a:ext cx="8043650" cy="275484"/>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FCCDDEB2-28ED-4DCA-84CE-56020BC4D45F}"/>
                </a:ext>
              </a:extLst>
            </p:cNvPr>
            <p:cNvSpPr/>
            <p:nvPr/>
          </p:nvSpPr>
          <p:spPr bwMode="auto">
            <a:xfrm>
              <a:off x="4546600" y="1955800"/>
              <a:ext cx="1681400" cy="34036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1517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84C7-B8E4-45B5-AED3-5D5CF85DEC5F}"/>
              </a:ext>
            </a:extLst>
          </p:cNvPr>
          <p:cNvSpPr>
            <a:spLocks noGrp="1"/>
          </p:cNvSpPr>
          <p:nvPr>
            <p:ph type="title"/>
          </p:nvPr>
        </p:nvSpPr>
        <p:spPr/>
        <p:txBody>
          <a:bodyPr/>
          <a:lstStyle/>
          <a:p>
            <a:r>
              <a:rPr lang="en-US" dirty="0"/>
              <a:t>Kafka Service Alert</a:t>
            </a:r>
          </a:p>
        </p:txBody>
      </p:sp>
      <p:grpSp>
        <p:nvGrpSpPr>
          <p:cNvPr id="11" name="Group 10">
            <a:extLst>
              <a:ext uri="{FF2B5EF4-FFF2-40B4-BE49-F238E27FC236}">
                <a16:creationId xmlns:a16="http://schemas.microsoft.com/office/drawing/2014/main" id="{E0FFDD39-899D-4F68-BB6A-363FE6662F7C}"/>
              </a:ext>
            </a:extLst>
          </p:cNvPr>
          <p:cNvGrpSpPr/>
          <p:nvPr/>
        </p:nvGrpSpPr>
        <p:grpSpPr>
          <a:xfrm>
            <a:off x="588263" y="1356914"/>
            <a:ext cx="10918874" cy="5043886"/>
            <a:chOff x="588263" y="1356914"/>
            <a:chExt cx="10918874" cy="5043886"/>
          </a:xfrm>
        </p:grpSpPr>
        <p:pic>
          <p:nvPicPr>
            <p:cNvPr id="4" name="Picture 3">
              <a:extLst>
                <a:ext uri="{FF2B5EF4-FFF2-40B4-BE49-F238E27FC236}">
                  <a16:creationId xmlns:a16="http://schemas.microsoft.com/office/drawing/2014/main" id="{CD0D5420-4934-4B23-BB66-FA850ADB2F8F}"/>
                </a:ext>
              </a:extLst>
            </p:cNvPr>
            <p:cNvPicPr>
              <a:picLocks noChangeAspect="1"/>
            </p:cNvPicPr>
            <p:nvPr/>
          </p:nvPicPr>
          <p:blipFill>
            <a:blip r:embed="rId2"/>
            <a:stretch>
              <a:fillRect/>
            </a:stretch>
          </p:blipFill>
          <p:spPr>
            <a:xfrm>
              <a:off x="588263" y="1363910"/>
              <a:ext cx="6491660" cy="5036890"/>
            </a:xfrm>
            <a:prstGeom prst="rect">
              <a:avLst/>
            </a:prstGeom>
            <a:ln>
              <a:solidFill>
                <a:schemeClr val="bg1">
                  <a:lumMod val="85000"/>
                </a:schemeClr>
              </a:solidFill>
            </a:ln>
          </p:spPr>
        </p:pic>
        <p:pic>
          <p:nvPicPr>
            <p:cNvPr id="5" name="Picture 4">
              <a:extLst>
                <a:ext uri="{FF2B5EF4-FFF2-40B4-BE49-F238E27FC236}">
                  <a16:creationId xmlns:a16="http://schemas.microsoft.com/office/drawing/2014/main" id="{92DB6DCD-D16D-4F76-8296-4FFA303AE912}"/>
                </a:ext>
              </a:extLst>
            </p:cNvPr>
            <p:cNvPicPr>
              <a:picLocks noChangeAspect="1"/>
            </p:cNvPicPr>
            <p:nvPr/>
          </p:nvPicPr>
          <p:blipFill>
            <a:blip r:embed="rId3"/>
            <a:stretch>
              <a:fillRect/>
            </a:stretch>
          </p:blipFill>
          <p:spPr>
            <a:xfrm>
              <a:off x="7541244" y="2253599"/>
              <a:ext cx="3965893" cy="2625375"/>
            </a:xfrm>
            <a:prstGeom prst="rect">
              <a:avLst/>
            </a:prstGeom>
            <a:ln>
              <a:solidFill>
                <a:schemeClr val="bg1">
                  <a:lumMod val="85000"/>
                </a:schemeClr>
              </a:solidFill>
            </a:ln>
          </p:spPr>
        </p:pic>
        <p:sp>
          <p:nvSpPr>
            <p:cNvPr id="6" name="Rectangle 5">
              <a:extLst>
                <a:ext uri="{FF2B5EF4-FFF2-40B4-BE49-F238E27FC236}">
                  <a16:creationId xmlns:a16="http://schemas.microsoft.com/office/drawing/2014/main" id="{C4362082-EFE1-4B28-AF2B-8571E7707F92}"/>
                </a:ext>
              </a:extLst>
            </p:cNvPr>
            <p:cNvSpPr/>
            <p:nvPr/>
          </p:nvSpPr>
          <p:spPr bwMode="auto">
            <a:xfrm>
              <a:off x="5344900" y="1356914"/>
              <a:ext cx="357400" cy="23693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DAF923A-00AB-440D-92D5-51DD690CEE76}"/>
                </a:ext>
              </a:extLst>
            </p:cNvPr>
            <p:cNvSpPr/>
            <p:nvPr/>
          </p:nvSpPr>
          <p:spPr bwMode="auto">
            <a:xfrm>
              <a:off x="4500350" y="2042063"/>
              <a:ext cx="357400" cy="23693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E54C8414-0D06-4249-BE4D-F553E525C25E}"/>
                </a:ext>
              </a:extLst>
            </p:cNvPr>
            <p:cNvSpPr/>
            <p:nvPr/>
          </p:nvSpPr>
          <p:spPr bwMode="auto">
            <a:xfrm>
              <a:off x="8475450" y="3604386"/>
              <a:ext cx="300250" cy="1778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7B107CA-5E4F-40BE-AB4F-DD993A3F42DA}"/>
                </a:ext>
              </a:extLst>
            </p:cNvPr>
            <p:cNvSpPr/>
            <p:nvPr/>
          </p:nvSpPr>
          <p:spPr bwMode="auto">
            <a:xfrm>
              <a:off x="10687050" y="4605469"/>
              <a:ext cx="762000" cy="23693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793500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86D7-5C1B-409C-9E79-2FEA3DF560AF}"/>
              </a:ext>
            </a:extLst>
          </p:cNvPr>
          <p:cNvSpPr>
            <a:spLocks noGrp="1"/>
          </p:cNvSpPr>
          <p:nvPr>
            <p:ph type="title"/>
          </p:nvPr>
        </p:nvSpPr>
        <p:spPr/>
        <p:txBody>
          <a:bodyPr/>
          <a:lstStyle/>
          <a:p>
            <a:r>
              <a:rPr lang="en-US" dirty="0"/>
              <a:t>Admin</a:t>
            </a:r>
          </a:p>
        </p:txBody>
      </p:sp>
      <p:grpSp>
        <p:nvGrpSpPr>
          <p:cNvPr id="7" name="Group 6">
            <a:extLst>
              <a:ext uri="{FF2B5EF4-FFF2-40B4-BE49-F238E27FC236}">
                <a16:creationId xmlns:a16="http://schemas.microsoft.com/office/drawing/2014/main" id="{0518358A-D1C4-4FBA-BF87-6A9C9EB63A92}"/>
              </a:ext>
            </a:extLst>
          </p:cNvPr>
          <p:cNvGrpSpPr/>
          <p:nvPr/>
        </p:nvGrpSpPr>
        <p:grpSpPr>
          <a:xfrm>
            <a:off x="586109" y="1430974"/>
            <a:ext cx="11019782" cy="4545026"/>
            <a:chOff x="586109" y="1430974"/>
            <a:chExt cx="11019782" cy="4545026"/>
          </a:xfrm>
        </p:grpSpPr>
        <p:pic>
          <p:nvPicPr>
            <p:cNvPr id="4" name="Picture 3">
              <a:extLst>
                <a:ext uri="{FF2B5EF4-FFF2-40B4-BE49-F238E27FC236}">
                  <a16:creationId xmlns:a16="http://schemas.microsoft.com/office/drawing/2014/main" id="{44FEBD96-DB44-4F06-B9BB-00942996AF7D}"/>
                </a:ext>
              </a:extLst>
            </p:cNvPr>
            <p:cNvPicPr>
              <a:picLocks noChangeAspect="1"/>
            </p:cNvPicPr>
            <p:nvPr/>
          </p:nvPicPr>
          <p:blipFill>
            <a:blip r:embed="rId2"/>
            <a:stretch>
              <a:fillRect/>
            </a:stretch>
          </p:blipFill>
          <p:spPr>
            <a:xfrm>
              <a:off x="586109" y="1430975"/>
              <a:ext cx="11019782" cy="4545025"/>
            </a:xfrm>
            <a:prstGeom prst="rect">
              <a:avLst/>
            </a:prstGeom>
          </p:spPr>
        </p:pic>
        <p:sp>
          <p:nvSpPr>
            <p:cNvPr id="5" name="Rectangle 4">
              <a:extLst>
                <a:ext uri="{FF2B5EF4-FFF2-40B4-BE49-F238E27FC236}">
                  <a16:creationId xmlns:a16="http://schemas.microsoft.com/office/drawing/2014/main" id="{DCD06E8E-FDC2-487E-BF3E-4620B823A9A0}"/>
                </a:ext>
              </a:extLst>
            </p:cNvPr>
            <p:cNvSpPr/>
            <p:nvPr/>
          </p:nvSpPr>
          <p:spPr bwMode="auto">
            <a:xfrm>
              <a:off x="9290500" y="1430974"/>
              <a:ext cx="623900" cy="361825"/>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D1472930-6250-4405-85A7-B3BE759792BF}"/>
                </a:ext>
              </a:extLst>
            </p:cNvPr>
            <p:cNvSpPr/>
            <p:nvPr/>
          </p:nvSpPr>
          <p:spPr bwMode="auto">
            <a:xfrm>
              <a:off x="2523700" y="4758574"/>
              <a:ext cx="2062700" cy="361825"/>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76582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D876-4277-4022-B917-2F733E9C64C0}"/>
              </a:ext>
            </a:extLst>
          </p:cNvPr>
          <p:cNvSpPr>
            <a:spLocks noGrp="1"/>
          </p:cNvSpPr>
          <p:nvPr>
            <p:ph type="title"/>
          </p:nvPr>
        </p:nvSpPr>
        <p:spPr/>
        <p:txBody>
          <a:bodyPr/>
          <a:lstStyle/>
          <a:p>
            <a:r>
              <a:rPr lang="en-US" dirty="0"/>
              <a:t>Grafana</a:t>
            </a:r>
          </a:p>
        </p:txBody>
      </p:sp>
      <p:grpSp>
        <p:nvGrpSpPr>
          <p:cNvPr id="9" name="Group 8">
            <a:extLst>
              <a:ext uri="{FF2B5EF4-FFF2-40B4-BE49-F238E27FC236}">
                <a16:creationId xmlns:a16="http://schemas.microsoft.com/office/drawing/2014/main" id="{213B4982-0E3D-4B0E-AE58-A46AEA0511E1}"/>
              </a:ext>
            </a:extLst>
          </p:cNvPr>
          <p:cNvGrpSpPr/>
          <p:nvPr/>
        </p:nvGrpSpPr>
        <p:grpSpPr>
          <a:xfrm>
            <a:off x="588263" y="838841"/>
            <a:ext cx="11315211" cy="5884940"/>
            <a:chOff x="588263" y="838841"/>
            <a:chExt cx="11315211" cy="5884940"/>
          </a:xfrm>
        </p:grpSpPr>
        <p:sp>
          <p:nvSpPr>
            <p:cNvPr id="5" name="TextBox 4">
              <a:extLst>
                <a:ext uri="{FF2B5EF4-FFF2-40B4-BE49-F238E27FC236}">
                  <a16:creationId xmlns:a16="http://schemas.microsoft.com/office/drawing/2014/main" id="{0CABC4D1-00C6-47A0-88F4-471CE64D7ACB}"/>
                </a:ext>
              </a:extLst>
            </p:cNvPr>
            <p:cNvSpPr txBox="1"/>
            <p:nvPr/>
          </p:nvSpPr>
          <p:spPr>
            <a:xfrm>
              <a:off x="588263" y="2673350"/>
              <a:ext cx="3913887" cy="2172903"/>
            </a:xfrm>
            <a:prstGeom prst="rect">
              <a:avLst/>
            </a:prstGeom>
            <a:solidFill>
              <a:schemeClr val="bg1">
                <a:lumMod val="95000"/>
              </a:schemeClr>
            </a:solidFill>
          </p:spPr>
          <p:txBody>
            <a:bodyPr wrap="square" lIns="0" tIns="0" rIns="0" bIns="0" rtlCol="0">
              <a:spAutoFit/>
            </a:bodyPr>
            <a:lstStyle/>
            <a:p>
              <a:r>
                <a:rPr lang="en-US" u="sng" dirty="0">
                  <a:hlinkClick r:id="rId2"/>
                </a:rPr>
                <a:t>Grafana</a:t>
              </a:r>
              <a:r>
                <a:rPr lang="en-US" dirty="0"/>
                <a:t> is a popular, open-source graph and dashboard builder. Grafana is feature rich; not only does it let users create customizable and shareable dashboards, it also offers templated/scripted dashboards, LDAP integration, multiple data sources, and more.</a:t>
              </a:r>
              <a:endParaRPr lang="en-US" sz="2000" dirty="0">
                <a:gradFill>
                  <a:gsLst>
                    <a:gs pos="2917">
                      <a:schemeClr val="tx1"/>
                    </a:gs>
                    <a:gs pos="30000">
                      <a:schemeClr val="tx1"/>
                    </a:gs>
                  </a:gsLst>
                  <a:lin ang="5400000" scaled="0"/>
                </a:gradFill>
              </a:endParaRPr>
            </a:p>
          </p:txBody>
        </p:sp>
        <p:grpSp>
          <p:nvGrpSpPr>
            <p:cNvPr id="7" name="Group 6">
              <a:extLst>
                <a:ext uri="{FF2B5EF4-FFF2-40B4-BE49-F238E27FC236}">
                  <a16:creationId xmlns:a16="http://schemas.microsoft.com/office/drawing/2014/main" id="{4DBA63BD-3EE8-4110-B9FC-63B7D62A2224}"/>
                </a:ext>
              </a:extLst>
            </p:cNvPr>
            <p:cNvGrpSpPr/>
            <p:nvPr/>
          </p:nvGrpSpPr>
          <p:grpSpPr>
            <a:xfrm>
              <a:off x="4938013" y="838841"/>
              <a:ext cx="6965461" cy="5561959"/>
              <a:chOff x="4925313" y="997591"/>
              <a:chExt cx="6965461" cy="5561959"/>
            </a:xfrm>
          </p:grpSpPr>
          <p:pic>
            <p:nvPicPr>
              <p:cNvPr id="4" name="Picture 3">
                <a:extLst>
                  <a:ext uri="{FF2B5EF4-FFF2-40B4-BE49-F238E27FC236}">
                    <a16:creationId xmlns:a16="http://schemas.microsoft.com/office/drawing/2014/main" id="{BC1B0FD4-1221-45D1-AA5B-D1349EE1549F}"/>
                  </a:ext>
                </a:extLst>
              </p:cNvPr>
              <p:cNvPicPr>
                <a:picLocks noChangeAspect="1"/>
              </p:cNvPicPr>
              <p:nvPr/>
            </p:nvPicPr>
            <p:blipFill>
              <a:blip r:embed="rId3"/>
              <a:stretch>
                <a:fillRect/>
              </a:stretch>
            </p:blipFill>
            <p:spPr>
              <a:xfrm>
                <a:off x="4925313" y="1385207"/>
                <a:ext cx="6965461" cy="5174343"/>
              </a:xfrm>
              <a:prstGeom prst="rect">
                <a:avLst/>
              </a:prstGeom>
            </p:spPr>
          </p:pic>
          <p:sp>
            <p:nvSpPr>
              <p:cNvPr id="6" name="Rectangle 5">
                <a:extLst>
                  <a:ext uri="{FF2B5EF4-FFF2-40B4-BE49-F238E27FC236}">
                    <a16:creationId xmlns:a16="http://schemas.microsoft.com/office/drawing/2014/main" id="{291D8F6F-79D4-46B3-B49F-27F867FC25A5}"/>
                  </a:ext>
                </a:extLst>
              </p:cNvPr>
              <p:cNvSpPr/>
              <p:nvPr/>
            </p:nvSpPr>
            <p:spPr>
              <a:xfrm>
                <a:off x="4925313" y="997591"/>
                <a:ext cx="6114046" cy="369332"/>
              </a:xfrm>
              <a:prstGeom prst="rect">
                <a:avLst/>
              </a:prstGeom>
            </p:spPr>
            <p:txBody>
              <a:bodyPr wrap="none">
                <a:spAutoFit/>
              </a:bodyPr>
              <a:lstStyle/>
              <a:p>
                <a:r>
                  <a:rPr lang="en-US" sz="1800" b="1" dirty="0">
                    <a:solidFill>
                      <a:srgbClr val="171717"/>
                    </a:solidFill>
                    <a:latin typeface="SFMono-Regular"/>
                  </a:rPr>
                  <a:t>GRAFANA</a:t>
                </a:r>
                <a:r>
                  <a:rPr lang="en-US" sz="1800" dirty="0">
                    <a:solidFill>
                      <a:srgbClr val="171717"/>
                    </a:solidFill>
                    <a:latin typeface="SFMono-Regular"/>
                  </a:rPr>
                  <a:t>:  https://CLUSTERNAME.azurehdinsight.net/grafana/</a:t>
                </a:r>
                <a:endParaRPr lang="en-US" sz="1800" dirty="0"/>
              </a:p>
            </p:txBody>
          </p:sp>
        </p:grpSp>
        <p:sp>
          <p:nvSpPr>
            <p:cNvPr id="8" name="Rectangle 7">
              <a:extLst>
                <a:ext uri="{FF2B5EF4-FFF2-40B4-BE49-F238E27FC236}">
                  <a16:creationId xmlns:a16="http://schemas.microsoft.com/office/drawing/2014/main" id="{598F47B4-CAFE-41BE-AFA3-FAFDBC5CC663}"/>
                </a:ext>
              </a:extLst>
            </p:cNvPr>
            <p:cNvSpPr/>
            <p:nvPr/>
          </p:nvSpPr>
          <p:spPr>
            <a:xfrm>
              <a:off x="7729237" y="6508337"/>
              <a:ext cx="4174237" cy="215444"/>
            </a:xfrm>
            <a:prstGeom prst="rect">
              <a:avLst/>
            </a:prstGeom>
          </p:spPr>
          <p:txBody>
            <a:bodyPr wrap="square">
              <a:spAutoFit/>
            </a:bodyPr>
            <a:lstStyle/>
            <a:p>
              <a:pPr algn="r"/>
              <a:r>
                <a:rPr lang="en-US" sz="800" dirty="0">
                  <a:hlinkClick r:id="rId4"/>
                </a:rPr>
                <a:t>https://docs.microsoft.com/en-us/azure/hdinsight/interactive-query/hdinsight-grafana</a:t>
              </a:r>
              <a:endParaRPr lang="en-US" sz="800" dirty="0"/>
            </a:p>
          </p:txBody>
        </p:sp>
      </p:grpSp>
    </p:spTree>
    <p:extLst>
      <p:ext uri="{BB962C8B-B14F-4D97-AF65-F5344CB8AC3E}">
        <p14:creationId xmlns:p14="http://schemas.microsoft.com/office/powerpoint/2010/main" val="29953139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88972D4-988C-48FD-B5B9-3EBB155C1AE1}"/>
              </a:ext>
            </a:extLst>
          </p:cNvPr>
          <p:cNvGraphicFramePr/>
          <p:nvPr/>
        </p:nvGraphicFramePr>
        <p:xfrm>
          <a:off x="4231417" y="1865445"/>
          <a:ext cx="3729165" cy="2498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224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1613-5774-42A6-8030-1839DC047B29}"/>
              </a:ext>
            </a:extLst>
          </p:cNvPr>
          <p:cNvSpPr>
            <a:spLocks noGrp="1"/>
          </p:cNvSpPr>
          <p:nvPr>
            <p:ph type="title"/>
          </p:nvPr>
        </p:nvSpPr>
        <p:spPr/>
        <p:txBody>
          <a:bodyPr/>
          <a:lstStyle/>
          <a:p>
            <a:r>
              <a:rPr lang="en-US" dirty="0"/>
              <a:t>Create a HDInsight Kafka Cluster</a:t>
            </a:r>
          </a:p>
        </p:txBody>
      </p:sp>
      <p:pic>
        <p:nvPicPr>
          <p:cNvPr id="3" name="Picture 2">
            <a:extLst>
              <a:ext uri="{FF2B5EF4-FFF2-40B4-BE49-F238E27FC236}">
                <a16:creationId xmlns:a16="http://schemas.microsoft.com/office/drawing/2014/main" id="{2BD8CAEB-212F-4FD2-87DB-B35929CAFBBF}"/>
              </a:ext>
            </a:extLst>
          </p:cNvPr>
          <p:cNvPicPr>
            <a:picLocks noChangeAspect="1"/>
          </p:cNvPicPr>
          <p:nvPr/>
        </p:nvPicPr>
        <p:blipFill>
          <a:blip r:embed="rId2"/>
          <a:stretch>
            <a:fillRect/>
          </a:stretch>
        </p:blipFill>
        <p:spPr>
          <a:xfrm>
            <a:off x="588262" y="1326403"/>
            <a:ext cx="10535737" cy="5213407"/>
          </a:xfrm>
          <a:prstGeom prst="rect">
            <a:avLst/>
          </a:prstGeom>
        </p:spPr>
      </p:pic>
      <p:sp>
        <p:nvSpPr>
          <p:cNvPr id="6" name="Rectangle 5">
            <a:extLst>
              <a:ext uri="{FF2B5EF4-FFF2-40B4-BE49-F238E27FC236}">
                <a16:creationId xmlns:a16="http://schemas.microsoft.com/office/drawing/2014/main" id="{29B2C5BE-ABD2-45D4-89AD-8B4F75F7C30D}"/>
              </a:ext>
            </a:extLst>
          </p:cNvPr>
          <p:cNvSpPr/>
          <p:nvPr/>
        </p:nvSpPr>
        <p:spPr bwMode="auto">
          <a:xfrm>
            <a:off x="2246400" y="2296800"/>
            <a:ext cx="6415000" cy="8208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6F347F5A-B207-4172-9A6F-28DD080A42E2}"/>
              </a:ext>
            </a:extLst>
          </p:cNvPr>
          <p:cNvSpPr/>
          <p:nvPr/>
        </p:nvSpPr>
        <p:spPr bwMode="auto">
          <a:xfrm>
            <a:off x="8947150" y="1574800"/>
            <a:ext cx="1231900" cy="722000"/>
          </a:xfrm>
          <a:prstGeom prst="wedgeRoundRectCallout">
            <a:avLst>
              <a:gd name="adj1" fmla="val -95963"/>
              <a:gd name="adj2" fmla="val 109536"/>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Note the type and number of nodes in the </a:t>
            </a:r>
            <a:r>
              <a:rPr lang="en-US" sz="800" dirty="0" err="1">
                <a:solidFill>
                  <a:schemeClr val="tx1"/>
                </a:solidFill>
                <a:ea typeface="Segoe UI" pitchFamily="34" charset="0"/>
                <a:cs typeface="Segoe UI" pitchFamily="34" charset="0"/>
              </a:rPr>
              <a:t>kafka</a:t>
            </a:r>
            <a:r>
              <a:rPr lang="en-US" sz="800" dirty="0">
                <a:solidFill>
                  <a:schemeClr val="tx1"/>
                </a:solidFill>
                <a:ea typeface="Segoe UI" pitchFamily="34" charset="0"/>
                <a:cs typeface="Segoe UI" pitchFamily="34" charset="0"/>
              </a:rPr>
              <a:t> cluster</a:t>
            </a:r>
          </a:p>
        </p:txBody>
      </p:sp>
    </p:spTree>
    <p:extLst>
      <p:ext uri="{BB962C8B-B14F-4D97-AF65-F5344CB8AC3E}">
        <p14:creationId xmlns:p14="http://schemas.microsoft.com/office/powerpoint/2010/main" val="4789439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96A8-64F0-4130-B96F-D73864174ED6}"/>
              </a:ext>
            </a:extLst>
          </p:cNvPr>
          <p:cNvSpPr>
            <a:spLocks noGrp="1"/>
          </p:cNvSpPr>
          <p:nvPr>
            <p:ph type="title"/>
          </p:nvPr>
        </p:nvSpPr>
        <p:spPr/>
        <p:txBody>
          <a:bodyPr/>
          <a:lstStyle/>
          <a:p>
            <a:r>
              <a:rPr lang="en-US" dirty="0"/>
              <a:t>What is Apache Ambari</a:t>
            </a:r>
          </a:p>
        </p:txBody>
      </p:sp>
      <p:sp>
        <p:nvSpPr>
          <p:cNvPr id="3" name="Content Placeholder 2">
            <a:extLst>
              <a:ext uri="{FF2B5EF4-FFF2-40B4-BE49-F238E27FC236}">
                <a16:creationId xmlns:a16="http://schemas.microsoft.com/office/drawing/2014/main" id="{EDD01446-691D-42DA-9326-E2AA9A845591}"/>
              </a:ext>
            </a:extLst>
          </p:cNvPr>
          <p:cNvSpPr>
            <a:spLocks noGrp="1"/>
          </p:cNvSpPr>
          <p:nvPr>
            <p:ph sz="quarter" idx="12"/>
          </p:nvPr>
        </p:nvSpPr>
        <p:spPr>
          <a:xfrm>
            <a:off x="692150" y="2387600"/>
            <a:ext cx="5211763" cy="2585323"/>
          </a:xfrm>
          <a:solidFill>
            <a:schemeClr val="bg1">
              <a:lumMod val="95000"/>
            </a:schemeClr>
          </a:solidFill>
        </p:spPr>
        <p:txBody>
          <a:bodyPr/>
          <a:lstStyle/>
          <a:p>
            <a:pPr marL="0" indent="0">
              <a:buNone/>
            </a:pPr>
            <a:r>
              <a:rPr lang="en-US" sz="2000" dirty="0"/>
              <a:t>Apache Ambari simplifies the management and monitoring of an Apache Hadoop cluster by providing an easy to use web UI and REST API. </a:t>
            </a:r>
          </a:p>
          <a:p>
            <a:pPr marL="0" indent="0">
              <a:buNone/>
            </a:pPr>
            <a:endParaRPr lang="en-US" sz="2000" dirty="0"/>
          </a:p>
          <a:p>
            <a:pPr marL="0" indent="0">
              <a:buNone/>
            </a:pPr>
            <a:r>
              <a:rPr lang="en-US" sz="2000" dirty="0"/>
              <a:t>Ambari is included on HDInsight clusters, and is used to monitor the cluster and make configuration changes.</a:t>
            </a:r>
          </a:p>
        </p:txBody>
      </p:sp>
      <p:pic>
        <p:nvPicPr>
          <p:cNvPr id="5" name="Picture 4">
            <a:extLst>
              <a:ext uri="{FF2B5EF4-FFF2-40B4-BE49-F238E27FC236}">
                <a16:creationId xmlns:a16="http://schemas.microsoft.com/office/drawing/2014/main" id="{0A20A18C-3C70-444F-A401-F6F0F57061EA}"/>
              </a:ext>
            </a:extLst>
          </p:cNvPr>
          <p:cNvPicPr>
            <a:picLocks noChangeAspect="1"/>
          </p:cNvPicPr>
          <p:nvPr/>
        </p:nvPicPr>
        <p:blipFill>
          <a:blip r:embed="rId2"/>
          <a:stretch>
            <a:fillRect/>
          </a:stretch>
        </p:blipFill>
        <p:spPr>
          <a:xfrm>
            <a:off x="6177533" y="1266806"/>
            <a:ext cx="5429250" cy="4200525"/>
          </a:xfrm>
          <a:prstGeom prst="rect">
            <a:avLst/>
          </a:prstGeom>
        </p:spPr>
      </p:pic>
      <p:sp>
        <p:nvSpPr>
          <p:cNvPr id="6" name="TextBox 5">
            <a:extLst>
              <a:ext uri="{FF2B5EF4-FFF2-40B4-BE49-F238E27FC236}">
                <a16:creationId xmlns:a16="http://schemas.microsoft.com/office/drawing/2014/main" id="{667495E6-DFCF-4B95-AA27-F5BB1A528C2A}"/>
              </a:ext>
            </a:extLst>
          </p:cNvPr>
          <p:cNvSpPr txBox="1"/>
          <p:nvPr/>
        </p:nvSpPr>
        <p:spPr>
          <a:xfrm>
            <a:off x="588263" y="6146800"/>
            <a:ext cx="10896600" cy="307777"/>
          </a:xfrm>
          <a:prstGeom prst="rect">
            <a:avLst/>
          </a:prstGeom>
          <a:noFill/>
        </p:spPr>
        <p:txBody>
          <a:bodyPr wrap="square" lIns="0" tIns="0" rIns="0" bIns="0" rtlCol="0">
            <a:spAutoFit/>
          </a:bodyPr>
          <a:lstStyle/>
          <a:p>
            <a:pPr algn="r"/>
            <a:r>
              <a:rPr lang="en-US" sz="1000" dirty="0">
                <a:gradFill>
                  <a:gsLst>
                    <a:gs pos="2917">
                      <a:schemeClr val="tx1"/>
                    </a:gs>
                    <a:gs pos="30000">
                      <a:schemeClr val="tx1"/>
                    </a:gs>
                  </a:gsLst>
                  <a:lin ang="5400000" scaled="0"/>
                </a:gradFill>
              </a:rPr>
              <a:t>The Ambari Web UI is available on your HDInsight cluster at</a:t>
            </a:r>
          </a:p>
          <a:p>
            <a:pPr algn="r"/>
            <a:r>
              <a:rPr lang="en-US" sz="1000" dirty="0">
                <a:gradFill>
                  <a:gsLst>
                    <a:gs pos="2917">
                      <a:schemeClr val="tx1"/>
                    </a:gs>
                    <a:gs pos="30000">
                      <a:schemeClr val="tx1"/>
                    </a:gs>
                  </a:gsLst>
                  <a:lin ang="5400000" scaled="0"/>
                </a:gradFill>
                <a:hlinkClick r:id="rId3"/>
              </a:rPr>
              <a:t>http://CLISTERNAME.azurehdinsight.net</a:t>
            </a:r>
            <a:r>
              <a:rPr lang="en-US" sz="1000" dirty="0">
                <a:gradFill>
                  <a:gsLst>
                    <a:gs pos="2917">
                      <a:schemeClr val="tx1"/>
                    </a:gs>
                    <a:gs pos="30000">
                      <a:schemeClr val="tx1"/>
                    </a:gs>
                  </a:gsLst>
                  <a:lin ang="5400000" scaled="0"/>
                </a:gradFill>
              </a:rPr>
              <a:t>, where CLUSTERNAME is the name of your cluster</a:t>
            </a:r>
          </a:p>
        </p:txBody>
      </p:sp>
      <p:sp>
        <p:nvSpPr>
          <p:cNvPr id="4" name="Rectangle 3">
            <a:extLst>
              <a:ext uri="{FF2B5EF4-FFF2-40B4-BE49-F238E27FC236}">
                <a16:creationId xmlns:a16="http://schemas.microsoft.com/office/drawing/2014/main" id="{191D0ABD-DCFF-4792-86CC-7E58FFBADD3B}"/>
              </a:ext>
            </a:extLst>
          </p:cNvPr>
          <p:cNvSpPr/>
          <p:nvPr/>
        </p:nvSpPr>
        <p:spPr>
          <a:xfrm>
            <a:off x="588263" y="6100633"/>
            <a:ext cx="5734050" cy="400110"/>
          </a:xfrm>
          <a:prstGeom prst="rect">
            <a:avLst/>
          </a:prstGeom>
        </p:spPr>
        <p:txBody>
          <a:bodyPr wrap="square">
            <a:spAutoFit/>
          </a:bodyPr>
          <a:lstStyle/>
          <a:p>
            <a:r>
              <a:rPr lang="en-US" sz="1000" dirty="0"/>
              <a:t>Reference:</a:t>
            </a:r>
            <a:endParaRPr lang="en-US" sz="1000" dirty="0">
              <a:hlinkClick r:id="rId4"/>
            </a:endParaRPr>
          </a:p>
          <a:p>
            <a:r>
              <a:rPr lang="en-US" sz="1000" dirty="0">
                <a:hlinkClick r:id="rId4"/>
              </a:rPr>
              <a:t>https://docs.microsoft.com/en-us/azure/hdinsight/hdinsight-hadoop-manage-ambari</a:t>
            </a:r>
            <a:endParaRPr lang="en-US" sz="1000" dirty="0"/>
          </a:p>
        </p:txBody>
      </p:sp>
    </p:spTree>
    <p:extLst>
      <p:ext uri="{BB962C8B-B14F-4D97-AF65-F5344CB8AC3E}">
        <p14:creationId xmlns:p14="http://schemas.microsoft.com/office/powerpoint/2010/main" val="28223548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C6B0-0CC8-4BBE-BCC2-4D5FAC877D11}"/>
              </a:ext>
            </a:extLst>
          </p:cNvPr>
          <p:cNvSpPr>
            <a:spLocks noGrp="1"/>
          </p:cNvSpPr>
          <p:nvPr>
            <p:ph type="title"/>
          </p:nvPr>
        </p:nvSpPr>
        <p:spPr/>
        <p:txBody>
          <a:bodyPr/>
          <a:lstStyle/>
          <a:p>
            <a:r>
              <a:rPr lang="en-US" dirty="0"/>
              <a:t>Launch Ambari Web UI from Azure HDInsight Kafka</a:t>
            </a:r>
          </a:p>
        </p:txBody>
      </p:sp>
      <p:grpSp>
        <p:nvGrpSpPr>
          <p:cNvPr id="3" name="Group 2">
            <a:extLst>
              <a:ext uri="{FF2B5EF4-FFF2-40B4-BE49-F238E27FC236}">
                <a16:creationId xmlns:a16="http://schemas.microsoft.com/office/drawing/2014/main" id="{82117B85-197A-4741-976C-D9B4935122BA}"/>
              </a:ext>
            </a:extLst>
          </p:cNvPr>
          <p:cNvGrpSpPr/>
          <p:nvPr/>
        </p:nvGrpSpPr>
        <p:grpSpPr>
          <a:xfrm>
            <a:off x="588263" y="1251220"/>
            <a:ext cx="10300504" cy="5390779"/>
            <a:chOff x="588263" y="1251220"/>
            <a:chExt cx="10300504" cy="5390779"/>
          </a:xfrm>
        </p:grpSpPr>
        <p:pic>
          <p:nvPicPr>
            <p:cNvPr id="5" name="Picture 4">
              <a:extLst>
                <a:ext uri="{FF2B5EF4-FFF2-40B4-BE49-F238E27FC236}">
                  <a16:creationId xmlns:a16="http://schemas.microsoft.com/office/drawing/2014/main" id="{45BCE1FC-3A26-4DE3-B7E6-39DB304CCFC9}"/>
                </a:ext>
              </a:extLst>
            </p:cNvPr>
            <p:cNvPicPr>
              <a:picLocks noChangeAspect="1"/>
            </p:cNvPicPr>
            <p:nvPr/>
          </p:nvPicPr>
          <p:blipFill>
            <a:blip r:embed="rId2"/>
            <a:stretch>
              <a:fillRect/>
            </a:stretch>
          </p:blipFill>
          <p:spPr>
            <a:xfrm>
              <a:off x="588263" y="1251220"/>
              <a:ext cx="9562154" cy="5390779"/>
            </a:xfrm>
            <a:prstGeom prst="rect">
              <a:avLst/>
            </a:prstGeom>
          </p:spPr>
        </p:pic>
        <p:sp>
          <p:nvSpPr>
            <p:cNvPr id="6" name="Rectangle 5">
              <a:extLst>
                <a:ext uri="{FF2B5EF4-FFF2-40B4-BE49-F238E27FC236}">
                  <a16:creationId xmlns:a16="http://schemas.microsoft.com/office/drawing/2014/main" id="{A3F12676-90E7-4111-9E0E-BC6A31EC23C6}"/>
                </a:ext>
              </a:extLst>
            </p:cNvPr>
            <p:cNvSpPr/>
            <p:nvPr/>
          </p:nvSpPr>
          <p:spPr bwMode="auto">
            <a:xfrm>
              <a:off x="7963200" y="2282400"/>
              <a:ext cx="2008800" cy="1800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FA4D6676-52FF-4224-B927-E22B0B573985}"/>
                </a:ext>
              </a:extLst>
            </p:cNvPr>
            <p:cNvSpPr/>
            <p:nvPr/>
          </p:nvSpPr>
          <p:spPr bwMode="auto">
            <a:xfrm>
              <a:off x="9656867" y="3273879"/>
              <a:ext cx="1231900" cy="439401"/>
            </a:xfrm>
            <a:prstGeom prst="wedgeRoundRectCallout">
              <a:avLst>
                <a:gd name="adj1" fmla="val -60895"/>
                <a:gd name="adj2" fmla="val -246475"/>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dirty="0">
                  <a:solidFill>
                    <a:schemeClr val="tx1"/>
                  </a:solidFill>
                  <a:ea typeface="Segoe UI" pitchFamily="34" charset="0"/>
                  <a:cs typeface="Segoe UI" pitchFamily="34" charset="0"/>
                </a:rPr>
                <a:t>Cluster URL</a:t>
              </a:r>
            </a:p>
          </p:txBody>
        </p:sp>
        <p:sp>
          <p:nvSpPr>
            <p:cNvPr id="8" name="Rectangle 7">
              <a:extLst>
                <a:ext uri="{FF2B5EF4-FFF2-40B4-BE49-F238E27FC236}">
                  <a16:creationId xmlns:a16="http://schemas.microsoft.com/office/drawing/2014/main" id="{8CD83F4D-DDB3-4E36-979E-DD740E8E473E}"/>
                </a:ext>
              </a:extLst>
            </p:cNvPr>
            <p:cNvSpPr/>
            <p:nvPr/>
          </p:nvSpPr>
          <p:spPr bwMode="auto">
            <a:xfrm>
              <a:off x="2311700" y="3093878"/>
              <a:ext cx="1231900" cy="55102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45569A10-AFE3-4689-A06C-EBC3DBD62EE1}"/>
                </a:ext>
              </a:extLst>
            </p:cNvPr>
            <p:cNvSpPr/>
            <p:nvPr/>
          </p:nvSpPr>
          <p:spPr bwMode="auto">
            <a:xfrm>
              <a:off x="4035137" y="3246857"/>
              <a:ext cx="1231900" cy="439401"/>
            </a:xfrm>
            <a:prstGeom prst="wedgeRoundRectCallout">
              <a:avLst>
                <a:gd name="adj1" fmla="val -99555"/>
                <a:gd name="adj2" fmla="val 4981"/>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Click to launch Ambari</a:t>
              </a:r>
            </a:p>
          </p:txBody>
        </p:sp>
      </p:grpSp>
    </p:spTree>
    <p:extLst>
      <p:ext uri="{BB962C8B-B14F-4D97-AF65-F5344CB8AC3E}">
        <p14:creationId xmlns:p14="http://schemas.microsoft.com/office/powerpoint/2010/main" val="184420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671-5D01-4FDF-B51B-E37B368926A3}"/>
              </a:ext>
            </a:extLst>
          </p:cNvPr>
          <p:cNvSpPr>
            <a:spLocks noGrp="1"/>
          </p:cNvSpPr>
          <p:nvPr>
            <p:ph type="title"/>
          </p:nvPr>
        </p:nvSpPr>
        <p:spPr/>
        <p:txBody>
          <a:bodyPr/>
          <a:lstStyle/>
          <a:p>
            <a:r>
              <a:rPr lang="en-US" dirty="0"/>
              <a:t>Ambari Dashboard</a:t>
            </a:r>
          </a:p>
        </p:txBody>
      </p:sp>
      <p:grpSp>
        <p:nvGrpSpPr>
          <p:cNvPr id="3" name="Group 2">
            <a:extLst>
              <a:ext uri="{FF2B5EF4-FFF2-40B4-BE49-F238E27FC236}">
                <a16:creationId xmlns:a16="http://schemas.microsoft.com/office/drawing/2014/main" id="{3BE97B6C-2726-4912-9E45-A0AA5EFA052D}"/>
              </a:ext>
            </a:extLst>
          </p:cNvPr>
          <p:cNvGrpSpPr/>
          <p:nvPr/>
        </p:nvGrpSpPr>
        <p:grpSpPr>
          <a:xfrm>
            <a:off x="226800" y="1789923"/>
            <a:ext cx="11738400" cy="4610877"/>
            <a:chOff x="226800" y="1789923"/>
            <a:chExt cx="11738400" cy="4610877"/>
          </a:xfrm>
        </p:grpSpPr>
        <p:pic>
          <p:nvPicPr>
            <p:cNvPr id="5" name="Picture 4">
              <a:extLst>
                <a:ext uri="{FF2B5EF4-FFF2-40B4-BE49-F238E27FC236}">
                  <a16:creationId xmlns:a16="http://schemas.microsoft.com/office/drawing/2014/main" id="{086BB2D9-E06C-4699-A76F-1015D4508F4E}"/>
                </a:ext>
              </a:extLst>
            </p:cNvPr>
            <p:cNvPicPr>
              <a:picLocks noChangeAspect="1"/>
            </p:cNvPicPr>
            <p:nvPr/>
          </p:nvPicPr>
          <p:blipFill>
            <a:blip r:embed="rId2"/>
            <a:stretch>
              <a:fillRect/>
            </a:stretch>
          </p:blipFill>
          <p:spPr>
            <a:xfrm>
              <a:off x="226800" y="1789923"/>
              <a:ext cx="11738400" cy="3278153"/>
            </a:xfrm>
            <a:prstGeom prst="rect">
              <a:avLst/>
            </a:prstGeom>
          </p:spPr>
        </p:pic>
        <p:sp>
          <p:nvSpPr>
            <p:cNvPr id="6" name="Rectangle 5">
              <a:extLst>
                <a:ext uri="{FF2B5EF4-FFF2-40B4-BE49-F238E27FC236}">
                  <a16:creationId xmlns:a16="http://schemas.microsoft.com/office/drawing/2014/main" id="{D3EAB7F8-CEAD-4722-8484-3772EEEBA95F}"/>
                </a:ext>
              </a:extLst>
            </p:cNvPr>
            <p:cNvSpPr/>
            <p:nvPr/>
          </p:nvSpPr>
          <p:spPr bwMode="auto">
            <a:xfrm>
              <a:off x="10915200" y="1850400"/>
              <a:ext cx="972000" cy="3024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AC93A4-30FF-43B8-8C8F-C3E624E05F57}"/>
                </a:ext>
              </a:extLst>
            </p:cNvPr>
            <p:cNvSpPr/>
            <p:nvPr/>
          </p:nvSpPr>
          <p:spPr bwMode="auto">
            <a:xfrm>
              <a:off x="6495600" y="1804323"/>
              <a:ext cx="972000" cy="37727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381DBF2D-7C21-4699-BC40-206B5ECB4CD1}"/>
                </a:ext>
              </a:extLst>
            </p:cNvPr>
            <p:cNvSpPr txBox="1"/>
            <p:nvPr/>
          </p:nvSpPr>
          <p:spPr>
            <a:xfrm>
              <a:off x="588263" y="5662136"/>
              <a:ext cx="4972050" cy="738664"/>
            </a:xfrm>
            <a:prstGeom prst="rect">
              <a:avLst/>
            </a:prstGeom>
            <a:solidFill>
              <a:schemeClr val="bg1">
                <a:lumMod val="95000"/>
              </a:schemeClr>
            </a:solidFill>
            <a:ln>
              <a:solidFill>
                <a:schemeClr val="bg1">
                  <a:lumMod val="85000"/>
                </a:schemeClr>
              </a:solidFill>
            </a:ln>
          </p:spPr>
          <p:txBody>
            <a:bodyPr wrap="square" lIns="0" tIns="0" rIns="0" bIns="0" rtlCol="0">
              <a:spAutoFit/>
            </a:bodyPr>
            <a:lstStyle/>
            <a:p>
              <a:pPr algn="l"/>
              <a:r>
                <a:rPr lang="en-US" sz="1200" dirty="0">
                  <a:solidFill>
                    <a:schemeClr val="bg1">
                      <a:lumMod val="50000"/>
                    </a:schemeClr>
                  </a:solidFill>
                </a:rPr>
                <a:t>The </a:t>
              </a:r>
              <a:r>
                <a:rPr lang="en-US" sz="1200" b="1" dirty="0">
                  <a:solidFill>
                    <a:schemeClr val="bg1">
                      <a:lumMod val="50000"/>
                    </a:schemeClr>
                  </a:solidFill>
                </a:rPr>
                <a:t>services</a:t>
              </a:r>
              <a:r>
                <a:rPr lang="en-US" sz="1200" dirty="0">
                  <a:solidFill>
                    <a:schemeClr val="bg1">
                      <a:lumMod val="50000"/>
                    </a:schemeClr>
                  </a:solidFill>
                </a:rPr>
                <a:t> sidebar on the dashboard provides quick insight into the status of the services running on the cluster. Various icons are used to indicate status or actions that should be taken. For example, a yellow recycle symbol is displayed if a service needs to be recycled.</a:t>
              </a:r>
            </a:p>
          </p:txBody>
        </p:sp>
        <p:cxnSp>
          <p:nvCxnSpPr>
            <p:cNvPr id="10" name="Straight Arrow Connector 9">
              <a:extLst>
                <a:ext uri="{FF2B5EF4-FFF2-40B4-BE49-F238E27FC236}">
                  <a16:creationId xmlns:a16="http://schemas.microsoft.com/office/drawing/2014/main" id="{DAE6B560-A8CD-4D59-9A2B-EB355E629AEB}"/>
                </a:ext>
              </a:extLst>
            </p:cNvPr>
            <p:cNvCxnSpPr/>
            <p:nvPr/>
          </p:nvCxnSpPr>
          <p:spPr>
            <a:xfrm flipH="1" flipV="1">
              <a:off x="1333500" y="5068076"/>
              <a:ext cx="184150" cy="443724"/>
            </a:xfrm>
            <a:prstGeom prst="straightConnector1">
              <a:avLst/>
            </a:prstGeom>
            <a:ln>
              <a:solidFill>
                <a:schemeClr val="bg1">
                  <a:lumMod val="50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216E09A-FBE1-4CEF-BBF8-FCFA87868A5E}"/>
                </a:ext>
              </a:extLst>
            </p:cNvPr>
            <p:cNvSpPr/>
            <p:nvPr/>
          </p:nvSpPr>
          <p:spPr bwMode="auto">
            <a:xfrm>
              <a:off x="2298250" y="2337723"/>
              <a:ext cx="2750000" cy="37727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3407F92-C675-4D46-9293-B1417455A1A8}"/>
                </a:ext>
              </a:extLst>
            </p:cNvPr>
            <p:cNvSpPr/>
            <p:nvPr/>
          </p:nvSpPr>
          <p:spPr bwMode="auto">
            <a:xfrm>
              <a:off x="324288" y="2337723"/>
              <a:ext cx="1841062" cy="258001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F3042EC3-8A80-4378-92EF-C31289955D91}"/>
                </a:ext>
              </a:extLst>
            </p:cNvPr>
            <p:cNvSpPr txBox="1"/>
            <p:nvPr/>
          </p:nvSpPr>
          <p:spPr>
            <a:xfrm>
              <a:off x="5866600" y="2386297"/>
              <a:ext cx="2397350" cy="184666"/>
            </a:xfrm>
            <a:prstGeom prst="rect">
              <a:avLst/>
            </a:prstGeom>
            <a:solidFill>
              <a:schemeClr val="bg1">
                <a:lumMod val="95000"/>
              </a:schemeClr>
            </a:solidFill>
            <a:ln>
              <a:solidFill>
                <a:schemeClr val="bg1">
                  <a:lumMod val="85000"/>
                </a:schemeClr>
              </a:solidFill>
            </a:ln>
          </p:spPr>
          <p:txBody>
            <a:bodyPr wrap="square" lIns="0" tIns="0" rIns="0" bIns="0" rtlCol="0">
              <a:spAutoFit/>
            </a:bodyPr>
            <a:lstStyle/>
            <a:p>
              <a:pPr algn="l"/>
              <a:r>
                <a:rPr lang="en-US" sz="1200" b="1" dirty="0">
                  <a:solidFill>
                    <a:schemeClr val="bg1">
                      <a:lumMod val="50000"/>
                    </a:schemeClr>
                  </a:solidFill>
                </a:rPr>
                <a:t>Dashboard</a:t>
              </a:r>
              <a:r>
                <a:rPr lang="en-US" sz="1200" dirty="0">
                  <a:solidFill>
                    <a:schemeClr val="bg1">
                      <a:lumMod val="50000"/>
                    </a:schemeClr>
                  </a:solidFill>
                </a:rPr>
                <a:t> includes three options:</a:t>
              </a:r>
            </a:p>
          </p:txBody>
        </p:sp>
        <p:cxnSp>
          <p:nvCxnSpPr>
            <p:cNvPr id="14" name="Straight Arrow Connector 13">
              <a:extLst>
                <a:ext uri="{FF2B5EF4-FFF2-40B4-BE49-F238E27FC236}">
                  <a16:creationId xmlns:a16="http://schemas.microsoft.com/office/drawing/2014/main" id="{37358B2D-B240-47AB-AAE3-D68DE677999E}"/>
                </a:ext>
              </a:extLst>
            </p:cNvPr>
            <p:cNvCxnSpPr>
              <a:cxnSpLocks/>
            </p:cNvCxnSpPr>
            <p:nvPr/>
          </p:nvCxnSpPr>
          <p:spPr>
            <a:xfrm flipH="1">
              <a:off x="5340350" y="2478630"/>
              <a:ext cx="463550" cy="0"/>
            </a:xfrm>
            <a:prstGeom prst="straightConnector1">
              <a:avLst/>
            </a:prstGeom>
            <a:ln>
              <a:solidFill>
                <a:schemeClr val="bg1">
                  <a:lumMod val="50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50564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4D77-0AEA-4698-83C7-091211C9CDE6}"/>
              </a:ext>
            </a:extLst>
          </p:cNvPr>
          <p:cNvSpPr>
            <a:spLocks noGrp="1"/>
          </p:cNvSpPr>
          <p:nvPr>
            <p:ph type="title"/>
          </p:nvPr>
        </p:nvSpPr>
        <p:spPr/>
        <p:txBody>
          <a:bodyPr/>
          <a:lstStyle/>
          <a:p>
            <a:r>
              <a:rPr lang="en-US" dirty="0"/>
              <a:t>Kafka Service Summary</a:t>
            </a:r>
          </a:p>
        </p:txBody>
      </p:sp>
      <p:pic>
        <p:nvPicPr>
          <p:cNvPr id="4" name="Picture 3">
            <a:extLst>
              <a:ext uri="{FF2B5EF4-FFF2-40B4-BE49-F238E27FC236}">
                <a16:creationId xmlns:a16="http://schemas.microsoft.com/office/drawing/2014/main" id="{6F537128-C495-4D61-B31C-6193FD943783}"/>
              </a:ext>
            </a:extLst>
          </p:cNvPr>
          <p:cNvPicPr>
            <a:picLocks noChangeAspect="1"/>
          </p:cNvPicPr>
          <p:nvPr/>
        </p:nvPicPr>
        <p:blipFill>
          <a:blip r:embed="rId2"/>
          <a:stretch>
            <a:fillRect/>
          </a:stretch>
        </p:blipFill>
        <p:spPr>
          <a:xfrm>
            <a:off x="588263" y="1443344"/>
            <a:ext cx="8523502" cy="4803056"/>
          </a:xfrm>
          <a:prstGeom prst="rect">
            <a:avLst/>
          </a:prstGeom>
        </p:spPr>
      </p:pic>
      <p:sp>
        <p:nvSpPr>
          <p:cNvPr id="8" name="Speech Bubble: Rectangle with Corners Rounded 7">
            <a:extLst>
              <a:ext uri="{FF2B5EF4-FFF2-40B4-BE49-F238E27FC236}">
                <a16:creationId xmlns:a16="http://schemas.microsoft.com/office/drawing/2014/main" id="{85050926-E04E-499C-9B78-CA4DB789905E}"/>
              </a:ext>
            </a:extLst>
          </p:cNvPr>
          <p:cNvSpPr/>
          <p:nvPr/>
        </p:nvSpPr>
        <p:spPr bwMode="auto">
          <a:xfrm>
            <a:off x="6635750" y="2368550"/>
            <a:ext cx="939800" cy="596900"/>
          </a:xfrm>
          <a:prstGeom prst="wedgeRoundRectCallout">
            <a:avLst>
              <a:gd name="adj1" fmla="val -180300"/>
              <a:gd name="adj2" fmla="val 47947"/>
              <a:gd name="adj3" fmla="val 16667"/>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solidFill>
                  <a:schemeClr val="tx1"/>
                </a:solidFill>
                <a:ea typeface="Segoe UI" pitchFamily="34" charset="0"/>
                <a:cs typeface="Segoe UI" pitchFamily="34" charset="0"/>
              </a:rPr>
              <a:t>4 broker nodes</a:t>
            </a:r>
          </a:p>
        </p:txBody>
      </p:sp>
      <p:sp>
        <p:nvSpPr>
          <p:cNvPr id="9" name="Rectangle 8">
            <a:extLst>
              <a:ext uri="{FF2B5EF4-FFF2-40B4-BE49-F238E27FC236}">
                <a16:creationId xmlns:a16="http://schemas.microsoft.com/office/drawing/2014/main" id="{C6CEDFC6-9B87-41D6-A950-5174F9AEA358}"/>
              </a:ext>
            </a:extLst>
          </p:cNvPr>
          <p:cNvSpPr/>
          <p:nvPr/>
        </p:nvSpPr>
        <p:spPr bwMode="auto">
          <a:xfrm>
            <a:off x="5775100" y="1449694"/>
            <a:ext cx="591000" cy="29020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86D447D2-06B6-44D2-B317-01E9DEB668CF}"/>
              </a:ext>
            </a:extLst>
          </p:cNvPr>
          <p:cNvPicPr>
            <a:picLocks noChangeAspect="1"/>
          </p:cNvPicPr>
          <p:nvPr/>
        </p:nvPicPr>
        <p:blipFill>
          <a:blip r:embed="rId3"/>
          <a:stretch>
            <a:fillRect/>
          </a:stretch>
        </p:blipFill>
        <p:spPr>
          <a:xfrm>
            <a:off x="9819129" y="1851025"/>
            <a:ext cx="1976728" cy="1631950"/>
          </a:xfrm>
          <a:prstGeom prst="rect">
            <a:avLst/>
          </a:prstGeom>
        </p:spPr>
      </p:pic>
      <p:cxnSp>
        <p:nvCxnSpPr>
          <p:cNvPr id="11" name="Straight Arrow Connector 10">
            <a:extLst>
              <a:ext uri="{FF2B5EF4-FFF2-40B4-BE49-F238E27FC236}">
                <a16:creationId xmlns:a16="http://schemas.microsoft.com/office/drawing/2014/main" id="{851D9AA9-BFE3-42B4-853D-B94A45980765}"/>
              </a:ext>
            </a:extLst>
          </p:cNvPr>
          <p:cNvCxnSpPr>
            <a:cxnSpLocks/>
          </p:cNvCxnSpPr>
          <p:nvPr/>
        </p:nvCxnSpPr>
        <p:spPr>
          <a:xfrm flipH="1">
            <a:off x="9191351" y="2002050"/>
            <a:ext cx="466999" cy="0"/>
          </a:xfrm>
          <a:prstGeom prst="straightConnector1">
            <a:avLst/>
          </a:prstGeom>
          <a:ln>
            <a:solidFill>
              <a:schemeClr val="bg1">
                <a:lumMod val="50000"/>
              </a:schemeClr>
            </a:solidFill>
            <a:prstDash val="dash"/>
            <a:headEnd type="none" w="lg" len="med"/>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8AFC3F47-E464-4E35-913B-ED3E35D5584B}"/>
              </a:ext>
            </a:extLst>
          </p:cNvPr>
          <p:cNvSpPr/>
          <p:nvPr/>
        </p:nvSpPr>
        <p:spPr bwMode="auto">
          <a:xfrm>
            <a:off x="2082350" y="1819275"/>
            <a:ext cx="667200" cy="29020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668448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B05-A89F-4276-B398-EB5348BAE87A}"/>
              </a:ext>
            </a:extLst>
          </p:cNvPr>
          <p:cNvSpPr>
            <a:spLocks noGrp="1"/>
          </p:cNvSpPr>
          <p:nvPr>
            <p:ph type="title"/>
          </p:nvPr>
        </p:nvSpPr>
        <p:spPr/>
        <p:txBody>
          <a:bodyPr/>
          <a:lstStyle/>
          <a:p>
            <a:r>
              <a:rPr lang="en-US" dirty="0"/>
              <a:t>Kafka Configs</a:t>
            </a:r>
          </a:p>
        </p:txBody>
      </p:sp>
      <p:grpSp>
        <p:nvGrpSpPr>
          <p:cNvPr id="3" name="Group 2">
            <a:extLst>
              <a:ext uri="{FF2B5EF4-FFF2-40B4-BE49-F238E27FC236}">
                <a16:creationId xmlns:a16="http://schemas.microsoft.com/office/drawing/2014/main" id="{0116EBA0-58D3-4DDC-B586-41BF266C60E8}"/>
              </a:ext>
            </a:extLst>
          </p:cNvPr>
          <p:cNvGrpSpPr/>
          <p:nvPr/>
        </p:nvGrpSpPr>
        <p:grpSpPr>
          <a:xfrm>
            <a:off x="588263" y="1062340"/>
            <a:ext cx="10767412" cy="5622660"/>
            <a:chOff x="588263" y="1062340"/>
            <a:chExt cx="10767412" cy="5622660"/>
          </a:xfrm>
        </p:grpSpPr>
        <p:pic>
          <p:nvPicPr>
            <p:cNvPr id="5" name="Picture 4">
              <a:extLst>
                <a:ext uri="{FF2B5EF4-FFF2-40B4-BE49-F238E27FC236}">
                  <a16:creationId xmlns:a16="http://schemas.microsoft.com/office/drawing/2014/main" id="{07322A5C-A93A-4D56-BE4A-E960A62B39E7}"/>
                </a:ext>
              </a:extLst>
            </p:cNvPr>
            <p:cNvPicPr>
              <a:picLocks noChangeAspect="1"/>
            </p:cNvPicPr>
            <p:nvPr/>
          </p:nvPicPr>
          <p:blipFill>
            <a:blip r:embed="rId2"/>
            <a:stretch>
              <a:fillRect/>
            </a:stretch>
          </p:blipFill>
          <p:spPr>
            <a:xfrm>
              <a:off x="588263" y="1384586"/>
              <a:ext cx="8187437" cy="3290262"/>
            </a:xfrm>
            <a:prstGeom prst="rect">
              <a:avLst/>
            </a:prstGeom>
          </p:spPr>
        </p:pic>
        <p:sp>
          <p:nvSpPr>
            <p:cNvPr id="6" name="Rectangle 5">
              <a:extLst>
                <a:ext uri="{FF2B5EF4-FFF2-40B4-BE49-F238E27FC236}">
                  <a16:creationId xmlns:a16="http://schemas.microsoft.com/office/drawing/2014/main" id="{79C01058-68D8-4094-A188-0E11D689EE8C}"/>
                </a:ext>
              </a:extLst>
            </p:cNvPr>
            <p:cNvSpPr/>
            <p:nvPr/>
          </p:nvSpPr>
          <p:spPr bwMode="auto">
            <a:xfrm>
              <a:off x="2088700" y="4384642"/>
              <a:ext cx="5442500" cy="29020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Left Brace 6">
              <a:extLst>
                <a:ext uri="{FF2B5EF4-FFF2-40B4-BE49-F238E27FC236}">
                  <a16:creationId xmlns:a16="http://schemas.microsoft.com/office/drawing/2014/main" id="{8018F955-3D3F-4D8C-80AA-7243EC9CD9BD}"/>
                </a:ext>
              </a:extLst>
            </p:cNvPr>
            <p:cNvSpPr/>
            <p:nvPr/>
          </p:nvSpPr>
          <p:spPr>
            <a:xfrm>
              <a:off x="8927400" y="1062340"/>
              <a:ext cx="553150" cy="5622660"/>
            </a:xfrm>
            <a:prstGeom prst="leftBrace">
              <a:avLst>
                <a:gd name="adj1" fmla="val 8333"/>
                <a:gd name="adj2" fmla="val 54291"/>
              </a:avLst>
            </a:prstGeom>
            <a:ln>
              <a:solidFill>
                <a:schemeClr val="bg1">
                  <a:lumMod val="50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A898EFC4-36B8-4BC0-BF44-A39C985DA093}"/>
                </a:ext>
              </a:extLst>
            </p:cNvPr>
            <p:cNvSpPr/>
            <p:nvPr/>
          </p:nvSpPr>
          <p:spPr bwMode="auto">
            <a:xfrm>
              <a:off x="2628450" y="1781142"/>
              <a:ext cx="508450" cy="29020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82953997-4E1A-43C5-87AD-0A57A8F68BDE}"/>
                </a:ext>
              </a:extLst>
            </p:cNvPr>
            <p:cNvPicPr>
              <a:picLocks noChangeAspect="1"/>
            </p:cNvPicPr>
            <p:nvPr/>
          </p:nvPicPr>
          <p:blipFill>
            <a:blip r:embed="rId3"/>
            <a:stretch>
              <a:fillRect/>
            </a:stretch>
          </p:blipFill>
          <p:spPr>
            <a:xfrm>
              <a:off x="9563550" y="1062340"/>
              <a:ext cx="1792125" cy="5622660"/>
            </a:xfrm>
            <a:prstGeom prst="rect">
              <a:avLst/>
            </a:prstGeom>
          </p:spPr>
        </p:pic>
      </p:grpSp>
    </p:spTree>
    <p:extLst>
      <p:ext uri="{BB962C8B-B14F-4D97-AF65-F5344CB8AC3E}">
        <p14:creationId xmlns:p14="http://schemas.microsoft.com/office/powerpoint/2010/main" val="6634795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81E8-7FD5-42F2-BB1D-01176330EB77}"/>
              </a:ext>
            </a:extLst>
          </p:cNvPr>
          <p:cNvSpPr>
            <a:spLocks noGrp="1"/>
          </p:cNvSpPr>
          <p:nvPr>
            <p:ph type="title"/>
          </p:nvPr>
        </p:nvSpPr>
        <p:spPr/>
        <p:txBody>
          <a:bodyPr/>
          <a:lstStyle/>
          <a:p>
            <a:r>
              <a:rPr lang="en-US" dirty="0"/>
              <a:t>Kafka Broker config</a:t>
            </a:r>
          </a:p>
        </p:txBody>
      </p:sp>
      <p:grpSp>
        <p:nvGrpSpPr>
          <p:cNvPr id="3" name="Group 2">
            <a:extLst>
              <a:ext uri="{FF2B5EF4-FFF2-40B4-BE49-F238E27FC236}">
                <a16:creationId xmlns:a16="http://schemas.microsoft.com/office/drawing/2014/main" id="{EC920DF6-B3F7-4E6F-B124-09A667C66DA3}"/>
              </a:ext>
            </a:extLst>
          </p:cNvPr>
          <p:cNvGrpSpPr/>
          <p:nvPr/>
        </p:nvGrpSpPr>
        <p:grpSpPr>
          <a:xfrm>
            <a:off x="416813" y="1011198"/>
            <a:ext cx="11554362" cy="5622660"/>
            <a:chOff x="416813" y="1011198"/>
            <a:chExt cx="11554362" cy="5622660"/>
          </a:xfrm>
        </p:grpSpPr>
        <p:pic>
          <p:nvPicPr>
            <p:cNvPr id="4" name="Picture 3">
              <a:extLst>
                <a:ext uri="{FF2B5EF4-FFF2-40B4-BE49-F238E27FC236}">
                  <a16:creationId xmlns:a16="http://schemas.microsoft.com/office/drawing/2014/main" id="{6777041C-88AF-4F18-83E4-427D088BC0AB}"/>
                </a:ext>
              </a:extLst>
            </p:cNvPr>
            <p:cNvPicPr>
              <a:picLocks noChangeAspect="1"/>
            </p:cNvPicPr>
            <p:nvPr/>
          </p:nvPicPr>
          <p:blipFill>
            <a:blip r:embed="rId2"/>
            <a:stretch>
              <a:fillRect/>
            </a:stretch>
          </p:blipFill>
          <p:spPr>
            <a:xfrm>
              <a:off x="416813" y="1565196"/>
              <a:ext cx="10318750" cy="4116013"/>
            </a:xfrm>
            <a:prstGeom prst="rect">
              <a:avLst/>
            </a:prstGeom>
          </p:spPr>
        </p:pic>
        <p:grpSp>
          <p:nvGrpSpPr>
            <p:cNvPr id="8" name="Group 7">
              <a:extLst>
                <a:ext uri="{FF2B5EF4-FFF2-40B4-BE49-F238E27FC236}">
                  <a16:creationId xmlns:a16="http://schemas.microsoft.com/office/drawing/2014/main" id="{69BBFFE9-D65D-457B-8F7A-29B0291FAB39}"/>
                </a:ext>
              </a:extLst>
            </p:cNvPr>
            <p:cNvGrpSpPr/>
            <p:nvPr/>
          </p:nvGrpSpPr>
          <p:grpSpPr>
            <a:xfrm>
              <a:off x="10179049" y="1011198"/>
              <a:ext cx="1792126" cy="5622660"/>
              <a:chOff x="10179049" y="1011198"/>
              <a:chExt cx="1792126" cy="5622660"/>
            </a:xfrm>
          </p:grpSpPr>
          <p:pic>
            <p:nvPicPr>
              <p:cNvPr id="7" name="Picture 6">
                <a:extLst>
                  <a:ext uri="{FF2B5EF4-FFF2-40B4-BE49-F238E27FC236}">
                    <a16:creationId xmlns:a16="http://schemas.microsoft.com/office/drawing/2014/main" id="{9C5790AD-507E-439D-8DAF-929F09105607}"/>
                  </a:ext>
                </a:extLst>
              </p:cNvPr>
              <p:cNvPicPr>
                <a:picLocks noChangeAspect="1"/>
              </p:cNvPicPr>
              <p:nvPr/>
            </p:nvPicPr>
            <p:blipFill>
              <a:blip r:embed="rId3"/>
              <a:stretch>
                <a:fillRect/>
              </a:stretch>
            </p:blipFill>
            <p:spPr>
              <a:xfrm>
                <a:off x="10179050" y="1011198"/>
                <a:ext cx="1792125" cy="5622660"/>
              </a:xfrm>
              <a:prstGeom prst="rect">
                <a:avLst/>
              </a:prstGeom>
            </p:spPr>
          </p:pic>
          <p:sp>
            <p:nvSpPr>
              <p:cNvPr id="6" name="Rectangle 5">
                <a:extLst>
                  <a:ext uri="{FF2B5EF4-FFF2-40B4-BE49-F238E27FC236}">
                    <a16:creationId xmlns:a16="http://schemas.microsoft.com/office/drawing/2014/main" id="{1B7718F2-2696-435A-8DC4-E4184ACE9266}"/>
                  </a:ext>
                </a:extLst>
              </p:cNvPr>
              <p:cNvSpPr/>
              <p:nvPr/>
            </p:nvSpPr>
            <p:spPr bwMode="auto">
              <a:xfrm>
                <a:off x="10179049" y="1046583"/>
                <a:ext cx="1792125" cy="20436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810766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3BD7-05A6-4D84-AEAC-68994FB359AD}"/>
              </a:ext>
            </a:extLst>
          </p:cNvPr>
          <p:cNvSpPr>
            <a:spLocks noGrp="1"/>
          </p:cNvSpPr>
          <p:nvPr>
            <p:ph type="title"/>
          </p:nvPr>
        </p:nvSpPr>
        <p:spPr/>
        <p:txBody>
          <a:bodyPr/>
          <a:lstStyle/>
          <a:p>
            <a:r>
              <a:rPr lang="en-US" dirty="0"/>
              <a:t>Advanced Kafka-broker config</a:t>
            </a:r>
          </a:p>
        </p:txBody>
      </p:sp>
      <p:grpSp>
        <p:nvGrpSpPr>
          <p:cNvPr id="3" name="Group 2">
            <a:extLst>
              <a:ext uri="{FF2B5EF4-FFF2-40B4-BE49-F238E27FC236}">
                <a16:creationId xmlns:a16="http://schemas.microsoft.com/office/drawing/2014/main" id="{6CCE5BDD-AF1A-4E5B-A791-FA2A7874C8DF}"/>
              </a:ext>
            </a:extLst>
          </p:cNvPr>
          <p:cNvGrpSpPr/>
          <p:nvPr/>
        </p:nvGrpSpPr>
        <p:grpSpPr>
          <a:xfrm>
            <a:off x="1284541" y="1012704"/>
            <a:ext cx="10553984" cy="5622660"/>
            <a:chOff x="1284541" y="1012704"/>
            <a:chExt cx="10553984" cy="5622660"/>
          </a:xfrm>
        </p:grpSpPr>
        <p:pic>
          <p:nvPicPr>
            <p:cNvPr id="4" name="Picture 3">
              <a:extLst>
                <a:ext uri="{FF2B5EF4-FFF2-40B4-BE49-F238E27FC236}">
                  <a16:creationId xmlns:a16="http://schemas.microsoft.com/office/drawing/2014/main" id="{F44576CE-F27A-42A2-9BE8-C4C66AA26C60}"/>
                </a:ext>
              </a:extLst>
            </p:cNvPr>
            <p:cNvPicPr>
              <a:picLocks noChangeAspect="1"/>
            </p:cNvPicPr>
            <p:nvPr/>
          </p:nvPicPr>
          <p:blipFill>
            <a:blip r:embed="rId2"/>
            <a:stretch>
              <a:fillRect/>
            </a:stretch>
          </p:blipFill>
          <p:spPr>
            <a:xfrm>
              <a:off x="1284541" y="1168842"/>
              <a:ext cx="2114410" cy="5466522"/>
            </a:xfrm>
            <a:prstGeom prst="rect">
              <a:avLst/>
            </a:prstGeom>
            <a:ln>
              <a:solidFill>
                <a:schemeClr val="bg1">
                  <a:lumMod val="75000"/>
                </a:schemeClr>
              </a:solidFill>
            </a:ln>
          </p:spPr>
        </p:pic>
        <p:pic>
          <p:nvPicPr>
            <p:cNvPr id="5" name="Picture 4">
              <a:extLst>
                <a:ext uri="{FF2B5EF4-FFF2-40B4-BE49-F238E27FC236}">
                  <a16:creationId xmlns:a16="http://schemas.microsoft.com/office/drawing/2014/main" id="{6E921666-B697-4B0C-BE5E-A6422A5EFFC4}"/>
                </a:ext>
              </a:extLst>
            </p:cNvPr>
            <p:cNvPicPr>
              <a:picLocks noChangeAspect="1"/>
            </p:cNvPicPr>
            <p:nvPr/>
          </p:nvPicPr>
          <p:blipFill>
            <a:blip r:embed="rId3"/>
            <a:stretch>
              <a:fillRect/>
            </a:stretch>
          </p:blipFill>
          <p:spPr>
            <a:xfrm>
              <a:off x="3846679" y="1168842"/>
              <a:ext cx="2047676" cy="5466522"/>
            </a:xfrm>
            <a:prstGeom prst="rect">
              <a:avLst/>
            </a:prstGeom>
            <a:ln>
              <a:solidFill>
                <a:schemeClr val="bg1">
                  <a:lumMod val="75000"/>
                </a:schemeClr>
              </a:solidFill>
            </a:ln>
          </p:spPr>
        </p:pic>
        <p:pic>
          <p:nvPicPr>
            <p:cNvPr id="6" name="Picture 5">
              <a:extLst>
                <a:ext uri="{FF2B5EF4-FFF2-40B4-BE49-F238E27FC236}">
                  <a16:creationId xmlns:a16="http://schemas.microsoft.com/office/drawing/2014/main" id="{39D75CFA-5B04-4148-9A2E-DEB919508FA5}"/>
                </a:ext>
              </a:extLst>
            </p:cNvPr>
            <p:cNvPicPr>
              <a:picLocks noChangeAspect="1"/>
            </p:cNvPicPr>
            <p:nvPr/>
          </p:nvPicPr>
          <p:blipFill>
            <a:blip r:embed="rId4"/>
            <a:stretch>
              <a:fillRect/>
            </a:stretch>
          </p:blipFill>
          <p:spPr>
            <a:xfrm>
              <a:off x="6342084" y="1168842"/>
              <a:ext cx="1655549" cy="5466522"/>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ADC7B4D6-ADAF-4AD4-A145-9661F8B522C6}"/>
                </a:ext>
              </a:extLst>
            </p:cNvPr>
            <p:cNvPicPr>
              <a:picLocks noChangeAspect="1"/>
            </p:cNvPicPr>
            <p:nvPr/>
          </p:nvPicPr>
          <p:blipFill>
            <a:blip r:embed="rId5"/>
            <a:stretch>
              <a:fillRect/>
            </a:stretch>
          </p:blipFill>
          <p:spPr>
            <a:xfrm>
              <a:off x="10038522" y="1012704"/>
              <a:ext cx="1792125" cy="5622660"/>
            </a:xfrm>
            <a:prstGeom prst="rect">
              <a:avLst/>
            </a:prstGeom>
          </p:spPr>
        </p:pic>
        <p:sp>
          <p:nvSpPr>
            <p:cNvPr id="8" name="Rectangle 7">
              <a:extLst>
                <a:ext uri="{FF2B5EF4-FFF2-40B4-BE49-F238E27FC236}">
                  <a16:creationId xmlns:a16="http://schemas.microsoft.com/office/drawing/2014/main" id="{E737CDFE-9EAB-4A4E-ADDE-A5642634DCBD}"/>
                </a:ext>
              </a:extLst>
            </p:cNvPr>
            <p:cNvSpPr/>
            <p:nvPr/>
          </p:nvSpPr>
          <p:spPr bwMode="auto">
            <a:xfrm>
              <a:off x="10046401" y="1728391"/>
              <a:ext cx="1792124" cy="17795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107701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A4C3-56E0-4153-9C42-004C91ABA633}"/>
              </a:ext>
            </a:extLst>
          </p:cNvPr>
          <p:cNvSpPr>
            <a:spLocks noGrp="1"/>
          </p:cNvSpPr>
          <p:nvPr>
            <p:ph type="title"/>
          </p:nvPr>
        </p:nvSpPr>
        <p:spPr/>
        <p:txBody>
          <a:bodyPr/>
          <a:lstStyle/>
          <a:p>
            <a:r>
              <a:rPr lang="en-US" dirty="0"/>
              <a:t>Advanced Kafka-env config</a:t>
            </a:r>
          </a:p>
        </p:txBody>
      </p:sp>
      <p:grpSp>
        <p:nvGrpSpPr>
          <p:cNvPr id="3" name="Group 2">
            <a:extLst>
              <a:ext uri="{FF2B5EF4-FFF2-40B4-BE49-F238E27FC236}">
                <a16:creationId xmlns:a16="http://schemas.microsoft.com/office/drawing/2014/main" id="{530FC86F-6678-4201-BCDE-ADB913C7EFE0}"/>
              </a:ext>
            </a:extLst>
          </p:cNvPr>
          <p:cNvGrpSpPr/>
          <p:nvPr/>
        </p:nvGrpSpPr>
        <p:grpSpPr>
          <a:xfrm>
            <a:off x="2145599" y="1011198"/>
            <a:ext cx="9692927" cy="5622660"/>
            <a:chOff x="2145599" y="1011198"/>
            <a:chExt cx="9692927" cy="5622660"/>
          </a:xfrm>
        </p:grpSpPr>
        <p:pic>
          <p:nvPicPr>
            <p:cNvPr id="4" name="Picture 3">
              <a:extLst>
                <a:ext uri="{FF2B5EF4-FFF2-40B4-BE49-F238E27FC236}">
                  <a16:creationId xmlns:a16="http://schemas.microsoft.com/office/drawing/2014/main" id="{1F467E87-E182-41D8-B743-9D687E7538AB}"/>
                </a:ext>
              </a:extLst>
            </p:cNvPr>
            <p:cNvPicPr>
              <a:picLocks noChangeAspect="1"/>
            </p:cNvPicPr>
            <p:nvPr/>
          </p:nvPicPr>
          <p:blipFill>
            <a:blip r:embed="rId2"/>
            <a:stretch>
              <a:fillRect/>
            </a:stretch>
          </p:blipFill>
          <p:spPr>
            <a:xfrm>
              <a:off x="2145599" y="1387237"/>
              <a:ext cx="7418955" cy="5013563"/>
            </a:xfrm>
            <a:prstGeom prst="rect">
              <a:avLst/>
            </a:prstGeom>
          </p:spPr>
        </p:pic>
        <p:grpSp>
          <p:nvGrpSpPr>
            <p:cNvPr id="7" name="Group 6">
              <a:extLst>
                <a:ext uri="{FF2B5EF4-FFF2-40B4-BE49-F238E27FC236}">
                  <a16:creationId xmlns:a16="http://schemas.microsoft.com/office/drawing/2014/main" id="{36616BF5-C17A-4FFD-9BE4-C415D5490B54}"/>
                </a:ext>
              </a:extLst>
            </p:cNvPr>
            <p:cNvGrpSpPr/>
            <p:nvPr/>
          </p:nvGrpSpPr>
          <p:grpSpPr>
            <a:xfrm>
              <a:off x="10046401" y="1011198"/>
              <a:ext cx="1792125" cy="5622660"/>
              <a:chOff x="10046401" y="1011198"/>
              <a:chExt cx="1792125" cy="5622660"/>
            </a:xfrm>
          </p:grpSpPr>
          <p:pic>
            <p:nvPicPr>
              <p:cNvPr id="5" name="Picture 4">
                <a:extLst>
                  <a:ext uri="{FF2B5EF4-FFF2-40B4-BE49-F238E27FC236}">
                    <a16:creationId xmlns:a16="http://schemas.microsoft.com/office/drawing/2014/main" id="{57DAD81E-F479-4610-89F4-19FA7CDA73F5}"/>
                  </a:ext>
                </a:extLst>
              </p:cNvPr>
              <p:cNvPicPr>
                <a:picLocks noChangeAspect="1"/>
              </p:cNvPicPr>
              <p:nvPr/>
            </p:nvPicPr>
            <p:blipFill>
              <a:blip r:embed="rId3"/>
              <a:stretch>
                <a:fillRect/>
              </a:stretch>
            </p:blipFill>
            <p:spPr>
              <a:xfrm>
                <a:off x="10046401" y="1011198"/>
                <a:ext cx="1792125" cy="5622660"/>
              </a:xfrm>
              <a:prstGeom prst="rect">
                <a:avLst/>
              </a:prstGeom>
            </p:spPr>
          </p:pic>
          <p:sp>
            <p:nvSpPr>
              <p:cNvPr id="6" name="Rectangle 5">
                <a:extLst>
                  <a:ext uri="{FF2B5EF4-FFF2-40B4-BE49-F238E27FC236}">
                    <a16:creationId xmlns:a16="http://schemas.microsoft.com/office/drawing/2014/main" id="{1A0A5C7C-037C-40E8-9EED-BDD60C0957FE}"/>
                  </a:ext>
                </a:extLst>
              </p:cNvPr>
              <p:cNvSpPr/>
              <p:nvPr/>
            </p:nvSpPr>
            <p:spPr bwMode="auto">
              <a:xfrm>
                <a:off x="10046401" y="1394437"/>
                <a:ext cx="1792124" cy="17795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614192183"/>
      </p:ext>
    </p:extLst>
  </p:cSld>
  <p:clrMapOvr>
    <a:masterClrMapping/>
  </p:clrMapOvr>
  <p:transition>
    <p:fade/>
  </p:transition>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Education_2019_01.potx" id="{B92F1A48-DEE9-48F5-AAC9-DFF5938A8CFD}" vid="{C792CC7E-08FE-42B5-BB09-2694ECCB7BA9}"/>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Education_2019_01.potx" id="{B92F1A48-DEE9-48F5-AAC9-DFF5938A8CFD}" vid="{D88BB652-E15D-4F18-866C-7B957B7F9D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418EBC-4BF0-4CC7-86D5-8285185E9F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965de625-df5b-42e9-a277-2113da4f1195"/>
    <ds:schemaRef ds:uri="http://www.w3.org/XML/1998/namespace"/>
    <ds:schemaRef ds:uri="http://purl.org/dc/elements/1.1/"/>
    <ds:schemaRef ds:uri="http://purl.org/dc/terms/"/>
    <ds:schemaRef ds:uri="http://schemas.microsoft.com/office/infopath/2007/PartnerControls"/>
    <ds:schemaRef ds:uri="dcf5ddc1-fb1d-440f-849a-6450bddbaed7"/>
    <ds:schemaRef ds:uri="http://schemas.microsoft.com/office/2006/documentManagement/types"/>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882</TotalTime>
  <Words>535</Words>
  <Application>Microsoft Office PowerPoint</Application>
  <PresentationFormat>Widescreen</PresentationFormat>
  <Paragraphs>74</Paragraphs>
  <Slides>18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Consolas</vt:lpstr>
      <vt:lpstr>Segoe UI</vt:lpstr>
      <vt:lpstr>Segoe UI Semibold</vt:lpstr>
      <vt:lpstr>SFMono-Regular</vt:lpstr>
      <vt:lpstr>Wingdings</vt:lpstr>
      <vt:lpstr>White Template</vt:lpstr>
      <vt:lpstr>Black Template</vt:lpstr>
      <vt:lpstr>Cisco  Azure HDInsight Kafka and Ambari</vt:lpstr>
      <vt:lpstr>What is Apache Ambari</vt:lpstr>
      <vt:lpstr>Launch Ambari Web UI from Azure HDInsight Kafka</vt:lpstr>
      <vt:lpstr>Ambari Dashboard</vt:lpstr>
      <vt:lpstr>Kafka Service Summary</vt:lpstr>
      <vt:lpstr>Kafka Configs</vt:lpstr>
      <vt:lpstr>Kafka Broker config</vt:lpstr>
      <vt:lpstr>Advanced Kafka-broker config</vt:lpstr>
      <vt:lpstr>Advanced Kafka-env config</vt:lpstr>
      <vt:lpstr>Kafka Broker Drill Down</vt:lpstr>
      <vt:lpstr>Hosts</vt:lpstr>
      <vt:lpstr>Metrics Collector</vt:lpstr>
      <vt:lpstr>Alerts</vt:lpstr>
      <vt:lpstr>Kafka Service Alert</vt:lpstr>
      <vt:lpstr>Admin</vt:lpstr>
      <vt:lpstr>Grafana</vt:lpstr>
      <vt:lpstr>PowerPoint Presentation</vt:lpstr>
      <vt:lpstr>Create a HDInsight Kafka Cluster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Azure HDInsight Kafka and Ambari</dc:title>
  <dc:creator>Sridhar Kothalanka</dc:creator>
  <cp:lastModifiedBy>Sridhar Kothalanka</cp:lastModifiedBy>
  <cp:revision>23</cp:revision>
  <dcterms:created xsi:type="dcterms:W3CDTF">2020-02-24T02:43:06Z</dcterms:created>
  <dcterms:modified xsi:type="dcterms:W3CDTF">2020-02-24T18:57:05Z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srkothal@microsoft.com</vt:lpwstr>
  </property>
  <property fmtid="{D5CDD505-2E9C-101B-9397-08002B2CF9AE}" pid="5" name="MSIP_Label_f42aa342-8706-4288-bd11-ebb85995028c_SetDate">
    <vt:lpwstr>2020-02-24T02:49:04.9788461Z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1ccfdd05-431a-49ef-be07-fe7248a9ad7d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