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4229" r:id="rId4"/>
    <p:sldMasterId id="2147484675" r:id="rId5"/>
  </p:sldMasterIdLst>
  <p:notesMasterIdLst>
    <p:notesMasterId r:id="rId22"/>
  </p:notesMasterIdLst>
  <p:handoutMasterIdLst>
    <p:handoutMasterId r:id="rId23"/>
  </p:handoutMasterIdLst>
  <p:sldIdLst>
    <p:sldId id="1843" r:id="rId6"/>
    <p:sldId id="1898" r:id="rId7"/>
    <p:sldId id="1907" r:id="rId8"/>
    <p:sldId id="1910" r:id="rId9"/>
    <p:sldId id="1949" r:id="rId10"/>
    <p:sldId id="1929" r:id="rId11"/>
    <p:sldId id="1942" r:id="rId12"/>
    <p:sldId id="1930" r:id="rId13"/>
    <p:sldId id="1931" r:id="rId14"/>
    <p:sldId id="1932" r:id="rId15"/>
    <p:sldId id="1946" r:id="rId16"/>
    <p:sldId id="1933" r:id="rId17"/>
    <p:sldId id="1943" r:id="rId18"/>
    <p:sldId id="1945" r:id="rId19"/>
    <p:sldId id="1947" r:id="rId20"/>
    <p:sldId id="1950"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843"/>
          </p14:sldIdLst>
        </p14:section>
        <p14:section name="White" id="{A073DAE3-B461-442F-A3D3-6642BD875E45}">
          <p14:sldIdLst>
            <p14:sldId id="1898"/>
            <p14:sldId id="1907"/>
            <p14:sldId id="1910"/>
            <p14:sldId id="1949"/>
            <p14:sldId id="1929"/>
            <p14:sldId id="1942"/>
            <p14:sldId id="1930"/>
            <p14:sldId id="1931"/>
            <p14:sldId id="1932"/>
            <p14:sldId id="1946"/>
            <p14:sldId id="1933"/>
            <p14:sldId id="1943"/>
            <p14:sldId id="1945"/>
            <p14:sldId id="1947"/>
            <p14:sldId id="1950"/>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906"/>
    <a:srgbClr val="0079D6"/>
    <a:srgbClr val="D1D3D6"/>
    <a:srgbClr val="7F7F7F"/>
    <a:srgbClr val="50E6FF"/>
    <a:srgbClr val="CEE6F6"/>
    <a:srgbClr val="AFF4FF"/>
    <a:srgbClr val="C13501"/>
    <a:srgbClr val="0077D9"/>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26" autoAdjust="0"/>
    <p:restoredTop sz="96370" autoAdjust="0"/>
  </p:normalViewPr>
  <p:slideViewPr>
    <p:cSldViewPr snapToGrid="0">
      <p:cViewPr varScale="1">
        <p:scale>
          <a:sx n="151" d="100"/>
          <a:sy n="151" d="100"/>
        </p:scale>
        <p:origin x="108" y="26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_rels/data5.xml.rels><?xml version="1.0" encoding="UTF-8" standalone="yes"?>
<Relationships xmlns="http://schemas.openxmlformats.org/package/2006/relationships"><Relationship Id="rId1" Type="http://schemas.openxmlformats.org/officeDocument/2006/relationships/hyperlink" Target="https://docs.microsoft.com/en-us/azure/azure-monitor/overview" TargetMode="External"/></Relationships>
</file>

<file path=ppt/diagrams/_rels/drawing5.xml.rels><?xml version="1.0" encoding="UTF-8" standalone="yes"?>
<Relationships xmlns="http://schemas.openxmlformats.org/package/2006/relationships"><Relationship Id="rId1" Type="http://schemas.openxmlformats.org/officeDocument/2006/relationships/hyperlink" Target="https://docs.microsoft.com/en-us/azure/azure-monitor/overview"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47E82-9E9D-4AF4-B488-A92530108270}" type="doc">
      <dgm:prSet loTypeId="urn:microsoft.com/office/officeart/2005/8/layout/process1" loCatId="process" qsTypeId="urn:microsoft.com/office/officeart/2005/8/quickstyle/simple1" qsCatId="simple" csTypeId="urn:microsoft.com/office/officeart/2005/8/colors/accent2_2" csCatId="accent2" phldr="1"/>
      <dgm:spPr/>
    </dgm:pt>
    <dgm:pt modelId="{A74D71DF-1DF1-4551-9F7E-241ACAA02C49}">
      <dgm:prSet phldrT="[Text]" custT="1"/>
      <dgm:spPr/>
      <dgm:t>
        <a:bodyPr/>
        <a:lstStyle/>
        <a:p>
          <a:pPr>
            <a:buNone/>
          </a:pPr>
          <a:r>
            <a:rPr lang="en-US" sz="1400" b="1" u="sng" dirty="0">
              <a:solidFill>
                <a:srgbClr val="00B0F0"/>
              </a:solidFill>
            </a:rPr>
            <a:t>Deployment</a:t>
          </a:r>
        </a:p>
      </dgm:t>
    </dgm:pt>
    <dgm:pt modelId="{B803E450-A69D-422A-BE8A-9485A9C30755}" type="parTrans" cxnId="{90486765-9FA6-4AC4-A520-A1665E86202A}">
      <dgm:prSet/>
      <dgm:spPr/>
      <dgm:t>
        <a:bodyPr/>
        <a:lstStyle/>
        <a:p>
          <a:endParaRPr lang="en-US" sz="1000"/>
        </a:p>
      </dgm:t>
    </dgm:pt>
    <dgm:pt modelId="{A5AF18A8-D327-4715-9408-B49AD3B36311}" type="sibTrans" cxnId="{90486765-9FA6-4AC4-A520-A1665E86202A}">
      <dgm:prSet custT="1"/>
      <dgm:spPr/>
      <dgm:t>
        <a:bodyPr/>
        <a:lstStyle/>
        <a:p>
          <a:endParaRPr lang="en-US" sz="1000"/>
        </a:p>
      </dgm:t>
    </dgm:pt>
    <dgm:pt modelId="{BD373987-7A23-4434-8B58-DFABD794612B}">
      <dgm:prSet phldrT="[Text]" custT="1"/>
      <dgm:spPr/>
      <dgm:t>
        <a:bodyPr/>
        <a:lstStyle/>
        <a:p>
          <a:pPr>
            <a:buNone/>
          </a:pPr>
          <a:r>
            <a:rPr lang="en-US" sz="1400" b="1" u="sng" dirty="0">
              <a:solidFill>
                <a:srgbClr val="00B0F0"/>
              </a:solidFill>
            </a:rPr>
            <a:t>Tiers</a:t>
          </a:r>
        </a:p>
      </dgm:t>
    </dgm:pt>
    <dgm:pt modelId="{65591C27-C6FC-4F11-B1D0-09DC449C5F39}" type="parTrans" cxnId="{B7DEB054-5098-4279-9F70-7DE2962F5D2B}">
      <dgm:prSet/>
      <dgm:spPr/>
      <dgm:t>
        <a:bodyPr/>
        <a:lstStyle/>
        <a:p>
          <a:endParaRPr lang="en-US" sz="1000"/>
        </a:p>
      </dgm:t>
    </dgm:pt>
    <dgm:pt modelId="{AC6E4BE0-5153-437C-A699-E4CB153C4BBC}" type="sibTrans" cxnId="{B7DEB054-5098-4279-9F70-7DE2962F5D2B}">
      <dgm:prSet custT="1"/>
      <dgm:spPr/>
      <dgm:t>
        <a:bodyPr/>
        <a:lstStyle/>
        <a:p>
          <a:endParaRPr lang="en-US" sz="1000"/>
        </a:p>
      </dgm:t>
    </dgm:pt>
    <dgm:pt modelId="{6D911900-6AA9-455E-A6BE-0E7962668186}">
      <dgm:prSet phldrT="[Text]" custT="1"/>
      <dgm:spPr/>
      <dgm:t>
        <a:bodyPr/>
        <a:lstStyle/>
        <a:p>
          <a:pPr>
            <a:buNone/>
          </a:pPr>
          <a:r>
            <a:rPr lang="en-US" sz="1400" b="1" u="sng" dirty="0">
              <a:solidFill>
                <a:srgbClr val="00B0F0"/>
              </a:solidFill>
            </a:rPr>
            <a:t>Options</a:t>
          </a:r>
        </a:p>
      </dgm:t>
    </dgm:pt>
    <dgm:pt modelId="{A5243D97-F5C3-4C88-B7A3-6148515153E4}" type="parTrans" cxnId="{27B8BE23-0979-4E4F-BA6B-4A46D62E3879}">
      <dgm:prSet/>
      <dgm:spPr/>
      <dgm:t>
        <a:bodyPr/>
        <a:lstStyle/>
        <a:p>
          <a:endParaRPr lang="en-US" sz="1000"/>
        </a:p>
      </dgm:t>
    </dgm:pt>
    <dgm:pt modelId="{C3DCF3D8-D94A-417E-93D4-D8BD058121CF}" type="sibTrans" cxnId="{27B8BE23-0979-4E4F-BA6B-4A46D62E3879}">
      <dgm:prSet custT="1"/>
      <dgm:spPr/>
      <dgm:t>
        <a:bodyPr/>
        <a:lstStyle/>
        <a:p>
          <a:endParaRPr lang="en-US" sz="1000"/>
        </a:p>
      </dgm:t>
    </dgm:pt>
    <dgm:pt modelId="{CA0E7756-D6DC-4D80-8EBB-9559AAA4FF3A}">
      <dgm:prSet phldrT="[Text]" custT="1"/>
      <dgm:spPr/>
      <dgm:t>
        <a:bodyPr/>
        <a:lstStyle/>
        <a:p>
          <a:pPr>
            <a:buFont typeface="Wingdings" panose="05000000000000000000" pitchFamily="2" charset="2"/>
            <a:buChar char=""/>
          </a:pPr>
          <a:r>
            <a:rPr lang="en-US" sz="1400" dirty="0"/>
            <a:t>Single Server</a:t>
          </a:r>
        </a:p>
      </dgm:t>
    </dgm:pt>
    <dgm:pt modelId="{D40AA583-3ADA-4D0C-8EA5-0A041C395E3E}" type="parTrans" cxnId="{6174EAA3-436C-4AD3-A4C1-5EF4374DDE02}">
      <dgm:prSet/>
      <dgm:spPr/>
      <dgm:t>
        <a:bodyPr/>
        <a:lstStyle/>
        <a:p>
          <a:endParaRPr lang="en-US" sz="1000"/>
        </a:p>
      </dgm:t>
    </dgm:pt>
    <dgm:pt modelId="{2E96C457-0636-4603-9299-383EE6CF104A}" type="sibTrans" cxnId="{6174EAA3-436C-4AD3-A4C1-5EF4374DDE02}">
      <dgm:prSet/>
      <dgm:spPr/>
      <dgm:t>
        <a:bodyPr/>
        <a:lstStyle/>
        <a:p>
          <a:endParaRPr lang="en-US" sz="1000"/>
        </a:p>
      </dgm:t>
    </dgm:pt>
    <dgm:pt modelId="{1F712362-4459-4A46-A5B3-E9639A094C2F}">
      <dgm:prSet phldrT="[Text]" custT="1"/>
      <dgm:spPr/>
      <dgm:t>
        <a:bodyPr/>
        <a:lstStyle/>
        <a:p>
          <a:pPr>
            <a:buFont typeface="Wingdings" panose="05000000000000000000" pitchFamily="2" charset="2"/>
            <a:buChar char="¨"/>
          </a:pPr>
          <a:r>
            <a:rPr lang="en-US" sz="1400" dirty="0"/>
            <a:t>Hyperscale</a:t>
          </a:r>
        </a:p>
      </dgm:t>
    </dgm:pt>
    <dgm:pt modelId="{32E0A88F-C50F-4FD0-A4E9-362615551003}" type="parTrans" cxnId="{E271A417-B749-4240-8392-71C829F9EFFC}">
      <dgm:prSet/>
      <dgm:spPr/>
      <dgm:t>
        <a:bodyPr/>
        <a:lstStyle/>
        <a:p>
          <a:endParaRPr lang="en-US" sz="1000"/>
        </a:p>
      </dgm:t>
    </dgm:pt>
    <dgm:pt modelId="{1E546FCA-730D-4887-89AE-0C73EFAFDA23}" type="sibTrans" cxnId="{E271A417-B749-4240-8392-71C829F9EFFC}">
      <dgm:prSet/>
      <dgm:spPr/>
      <dgm:t>
        <a:bodyPr/>
        <a:lstStyle/>
        <a:p>
          <a:endParaRPr lang="en-US" sz="1000"/>
        </a:p>
      </dgm:t>
    </dgm:pt>
    <dgm:pt modelId="{336526B4-FEF2-4DC7-A7E6-FA21EEF9656B}">
      <dgm:prSet phldrT="[Text]" custT="1"/>
      <dgm:spPr/>
      <dgm:t>
        <a:bodyPr/>
        <a:lstStyle/>
        <a:p>
          <a:pPr>
            <a:buFont typeface="Wingdings" panose="05000000000000000000" pitchFamily="2" charset="2"/>
            <a:buChar char="¨"/>
          </a:pPr>
          <a:r>
            <a:rPr lang="en-US" sz="1400" dirty="0"/>
            <a:t>Basic</a:t>
          </a:r>
        </a:p>
      </dgm:t>
    </dgm:pt>
    <dgm:pt modelId="{2D4103C1-0909-4E15-9E1A-169D36FC7CE9}" type="parTrans" cxnId="{388DFEB8-8828-4EA3-85F3-0034EF43236C}">
      <dgm:prSet/>
      <dgm:spPr/>
      <dgm:t>
        <a:bodyPr/>
        <a:lstStyle/>
        <a:p>
          <a:endParaRPr lang="en-US" sz="1000"/>
        </a:p>
      </dgm:t>
    </dgm:pt>
    <dgm:pt modelId="{ADB65792-3933-42CB-B539-918CD26D7431}" type="sibTrans" cxnId="{388DFEB8-8828-4EA3-85F3-0034EF43236C}">
      <dgm:prSet/>
      <dgm:spPr/>
      <dgm:t>
        <a:bodyPr/>
        <a:lstStyle/>
        <a:p>
          <a:endParaRPr lang="en-US" sz="1000"/>
        </a:p>
      </dgm:t>
    </dgm:pt>
    <dgm:pt modelId="{56380A39-CC60-4A3A-9959-F362F9F7B97F}">
      <dgm:prSet phldrT="[Text]" custT="1"/>
      <dgm:spPr/>
      <dgm:t>
        <a:bodyPr/>
        <a:lstStyle/>
        <a:p>
          <a:pPr>
            <a:buFont typeface="Wingdings" panose="05000000000000000000" pitchFamily="2" charset="2"/>
            <a:buChar char="¨"/>
          </a:pPr>
          <a:r>
            <a:rPr lang="en-US" sz="1400" dirty="0"/>
            <a:t>General Purpose</a:t>
          </a:r>
        </a:p>
      </dgm:t>
    </dgm:pt>
    <dgm:pt modelId="{5189EE21-0A6E-4701-9381-70145FB77B07}" type="parTrans" cxnId="{0CC49E51-4AAF-416E-87C4-2F697B7B7F7E}">
      <dgm:prSet/>
      <dgm:spPr/>
      <dgm:t>
        <a:bodyPr/>
        <a:lstStyle/>
        <a:p>
          <a:endParaRPr lang="en-US" sz="1000"/>
        </a:p>
      </dgm:t>
    </dgm:pt>
    <dgm:pt modelId="{F78ED2AB-E7B6-4514-90DB-27D01C6155CD}" type="sibTrans" cxnId="{0CC49E51-4AAF-416E-87C4-2F697B7B7F7E}">
      <dgm:prSet/>
      <dgm:spPr/>
      <dgm:t>
        <a:bodyPr/>
        <a:lstStyle/>
        <a:p>
          <a:endParaRPr lang="en-US" sz="1000"/>
        </a:p>
      </dgm:t>
    </dgm:pt>
    <dgm:pt modelId="{4C3ED95F-9F42-4FBB-B63A-562C342528A7}">
      <dgm:prSet phldrT="[Text]" custT="1"/>
      <dgm:spPr/>
      <dgm:t>
        <a:bodyPr/>
        <a:lstStyle/>
        <a:p>
          <a:pPr>
            <a:buFont typeface="Wingdings 2" panose="05020102010507070707" pitchFamily="18" charset="2"/>
            <a:buChar char="R"/>
          </a:pPr>
          <a:r>
            <a:rPr lang="en-US" sz="1400" dirty="0"/>
            <a:t>Memory Optimized</a:t>
          </a:r>
        </a:p>
      </dgm:t>
    </dgm:pt>
    <dgm:pt modelId="{B9220927-16BB-4005-8E65-18F34D83C6BF}" type="parTrans" cxnId="{FF8C3003-FFDF-4999-B2F4-71155BF52F6C}">
      <dgm:prSet/>
      <dgm:spPr/>
      <dgm:t>
        <a:bodyPr/>
        <a:lstStyle/>
        <a:p>
          <a:endParaRPr lang="en-US" sz="1000"/>
        </a:p>
      </dgm:t>
    </dgm:pt>
    <dgm:pt modelId="{5A65CE9F-686F-4059-BC50-63063B57119B}" type="sibTrans" cxnId="{FF8C3003-FFDF-4999-B2F4-71155BF52F6C}">
      <dgm:prSet/>
      <dgm:spPr/>
      <dgm:t>
        <a:bodyPr/>
        <a:lstStyle/>
        <a:p>
          <a:endParaRPr lang="en-US" sz="1000"/>
        </a:p>
      </dgm:t>
    </dgm:pt>
    <dgm:pt modelId="{E49B5D64-AAD2-40A7-BF61-D5FD5BD444CC}">
      <dgm:prSet phldrT="[Text]" custT="1"/>
      <dgm:spPr/>
      <dgm:t>
        <a:bodyPr/>
        <a:lstStyle/>
        <a:p>
          <a:pPr>
            <a:buFont typeface="Wingdings" panose="05000000000000000000" pitchFamily="2" charset="2"/>
            <a:buChar char="q"/>
          </a:pPr>
          <a:r>
            <a:rPr lang="en-US" sz="1400" dirty="0"/>
            <a:t>Compute</a:t>
          </a:r>
        </a:p>
      </dgm:t>
    </dgm:pt>
    <dgm:pt modelId="{685AE7A5-271C-437C-807E-0482EBEB5006}" type="parTrans" cxnId="{4CA2683F-E59F-4A4C-B45F-BC64720594A2}">
      <dgm:prSet/>
      <dgm:spPr/>
      <dgm:t>
        <a:bodyPr/>
        <a:lstStyle/>
        <a:p>
          <a:endParaRPr lang="en-US" sz="1000"/>
        </a:p>
      </dgm:t>
    </dgm:pt>
    <dgm:pt modelId="{157FA2AE-C9BB-4606-8568-50F5ED0EA880}" type="sibTrans" cxnId="{4CA2683F-E59F-4A4C-B45F-BC64720594A2}">
      <dgm:prSet/>
      <dgm:spPr/>
      <dgm:t>
        <a:bodyPr/>
        <a:lstStyle/>
        <a:p>
          <a:endParaRPr lang="en-US" sz="1000"/>
        </a:p>
      </dgm:t>
    </dgm:pt>
    <dgm:pt modelId="{4D6E2475-72FA-4E54-BB99-C3BD41A856FB}">
      <dgm:prSet phldrT="[Text]" custT="1"/>
      <dgm:spPr/>
      <dgm:t>
        <a:bodyPr/>
        <a:lstStyle/>
        <a:p>
          <a:pPr>
            <a:buFont typeface="Wingdings" panose="05000000000000000000" pitchFamily="2" charset="2"/>
            <a:buChar char="q"/>
          </a:pPr>
          <a:r>
            <a:rPr lang="en-US" sz="1400" dirty="0"/>
            <a:t>Storage</a:t>
          </a:r>
        </a:p>
      </dgm:t>
    </dgm:pt>
    <dgm:pt modelId="{45E7ABAB-A00B-46F2-8A18-4DD70A200C8F}" type="parTrans" cxnId="{28399808-ABE2-4266-9A0D-90B14335AD6F}">
      <dgm:prSet/>
      <dgm:spPr/>
      <dgm:t>
        <a:bodyPr/>
        <a:lstStyle/>
        <a:p>
          <a:endParaRPr lang="en-US" sz="1000"/>
        </a:p>
      </dgm:t>
    </dgm:pt>
    <dgm:pt modelId="{E975089E-25F3-4AAF-B60D-504BA4964D89}" type="sibTrans" cxnId="{28399808-ABE2-4266-9A0D-90B14335AD6F}">
      <dgm:prSet/>
      <dgm:spPr/>
      <dgm:t>
        <a:bodyPr/>
        <a:lstStyle/>
        <a:p>
          <a:endParaRPr lang="en-US" sz="1000"/>
        </a:p>
      </dgm:t>
    </dgm:pt>
    <dgm:pt modelId="{9FD32BDB-6756-489D-80B3-850D4C48E7EE}">
      <dgm:prSet phldrT="[Text]" custT="1"/>
      <dgm:spPr/>
      <dgm:t>
        <a:bodyPr/>
        <a:lstStyle/>
        <a:p>
          <a:pPr>
            <a:buFont typeface="Wingdings" panose="05000000000000000000" pitchFamily="2" charset="2"/>
            <a:buChar char="q"/>
          </a:pPr>
          <a:r>
            <a:rPr lang="en-US" sz="1400" dirty="0"/>
            <a:t>Backup</a:t>
          </a:r>
        </a:p>
      </dgm:t>
    </dgm:pt>
    <dgm:pt modelId="{10BC76C5-5B92-4FCE-8FBC-9FF72366FE41}" type="parTrans" cxnId="{E68B39D9-6089-4468-8B29-167062467F4F}">
      <dgm:prSet/>
      <dgm:spPr/>
      <dgm:t>
        <a:bodyPr/>
        <a:lstStyle/>
        <a:p>
          <a:endParaRPr lang="en-US" sz="1000"/>
        </a:p>
      </dgm:t>
    </dgm:pt>
    <dgm:pt modelId="{9D60FAE1-4037-43C1-B0D2-5D3743FC344E}" type="sibTrans" cxnId="{E68B39D9-6089-4468-8B29-167062467F4F}">
      <dgm:prSet/>
      <dgm:spPr/>
      <dgm:t>
        <a:bodyPr/>
        <a:lstStyle/>
        <a:p>
          <a:endParaRPr lang="en-US" sz="1000"/>
        </a:p>
      </dgm:t>
    </dgm:pt>
    <dgm:pt modelId="{F2010B7F-AA9D-46F8-BEDC-FE62CA252DC2}">
      <dgm:prSet phldrT="[Text]" custT="1"/>
      <dgm:spPr/>
      <dgm:t>
        <a:bodyPr/>
        <a:lstStyle/>
        <a:p>
          <a:pPr>
            <a:buFont typeface="Wingdings" panose="05000000000000000000" pitchFamily="2" charset="2"/>
            <a:buChar char="q"/>
          </a:pPr>
          <a:r>
            <a:rPr lang="en-US" sz="1400" dirty="0"/>
            <a:t>High Availability</a:t>
          </a:r>
        </a:p>
      </dgm:t>
    </dgm:pt>
    <dgm:pt modelId="{CF4E32FF-26D6-40C6-B48A-C99C95392347}" type="parTrans" cxnId="{7A9BDE3F-CAAD-4A62-A368-C8C5AA90E7AB}">
      <dgm:prSet/>
      <dgm:spPr/>
      <dgm:t>
        <a:bodyPr/>
        <a:lstStyle/>
        <a:p>
          <a:endParaRPr lang="en-US" sz="1000"/>
        </a:p>
      </dgm:t>
    </dgm:pt>
    <dgm:pt modelId="{6F082A1E-36E0-483B-9087-B68BCA6B8825}" type="sibTrans" cxnId="{7A9BDE3F-CAAD-4A62-A368-C8C5AA90E7AB}">
      <dgm:prSet/>
      <dgm:spPr/>
      <dgm:t>
        <a:bodyPr/>
        <a:lstStyle/>
        <a:p>
          <a:endParaRPr lang="en-US" sz="1000"/>
        </a:p>
      </dgm:t>
    </dgm:pt>
    <dgm:pt modelId="{445F79A6-F312-448D-AA21-99CB8314C459}">
      <dgm:prSet phldrT="[Text]" custT="1"/>
      <dgm:spPr/>
      <dgm:t>
        <a:bodyPr/>
        <a:lstStyle/>
        <a:p>
          <a:pPr>
            <a:buFont typeface="Wingdings" panose="05000000000000000000" pitchFamily="2" charset="2"/>
            <a:buChar char="q"/>
          </a:pPr>
          <a:r>
            <a:rPr lang="en-US" sz="1400" dirty="0"/>
            <a:t>Read Replicas</a:t>
          </a:r>
        </a:p>
      </dgm:t>
    </dgm:pt>
    <dgm:pt modelId="{A18C0620-B8D9-4390-90CA-C06BE3F9EB6E}" type="parTrans" cxnId="{CA41F1E3-2B1C-4E33-B17D-282AFCC9EF5D}">
      <dgm:prSet/>
      <dgm:spPr/>
      <dgm:t>
        <a:bodyPr/>
        <a:lstStyle/>
        <a:p>
          <a:endParaRPr lang="en-US" sz="1000"/>
        </a:p>
      </dgm:t>
    </dgm:pt>
    <dgm:pt modelId="{E8B95382-6DDA-4B3E-A8D1-9D0289DF3C25}" type="sibTrans" cxnId="{CA41F1E3-2B1C-4E33-B17D-282AFCC9EF5D}">
      <dgm:prSet/>
      <dgm:spPr/>
      <dgm:t>
        <a:bodyPr/>
        <a:lstStyle/>
        <a:p>
          <a:endParaRPr lang="en-US" sz="1000"/>
        </a:p>
      </dgm:t>
    </dgm:pt>
    <dgm:pt modelId="{5079B0FD-EBC6-4D99-BC21-57D979681619}">
      <dgm:prSet phldrT="[Text]" custT="1"/>
      <dgm:spPr>
        <a:solidFill>
          <a:srgbClr val="D1D3D6"/>
        </a:solidFill>
      </dgm:spPr>
      <dgm:t>
        <a:bodyPr/>
        <a:lstStyle/>
        <a:p>
          <a:r>
            <a:rPr lang="en-US" sz="1400" b="1" dirty="0">
              <a:solidFill>
                <a:schemeClr val="tx1"/>
              </a:solidFill>
            </a:rPr>
            <a:t>TOTAL</a:t>
          </a:r>
        </a:p>
        <a:p>
          <a:r>
            <a:rPr lang="en-US" sz="1400" b="1" dirty="0">
              <a:solidFill>
                <a:schemeClr val="tx1"/>
              </a:solidFill>
            </a:rPr>
            <a:t>PRICE</a:t>
          </a:r>
        </a:p>
      </dgm:t>
    </dgm:pt>
    <dgm:pt modelId="{566AF1CB-40D1-45BD-8039-28BDC6D0EF30}" type="parTrans" cxnId="{8E95DCBB-8159-4C52-BAB5-3A544DF7AB19}">
      <dgm:prSet/>
      <dgm:spPr/>
      <dgm:t>
        <a:bodyPr/>
        <a:lstStyle/>
        <a:p>
          <a:endParaRPr lang="en-US" sz="1200"/>
        </a:p>
      </dgm:t>
    </dgm:pt>
    <dgm:pt modelId="{307F4380-90CD-49D8-B1CA-0D2C63F1F37D}" type="sibTrans" cxnId="{8E95DCBB-8159-4C52-BAB5-3A544DF7AB19}">
      <dgm:prSet/>
      <dgm:spPr/>
      <dgm:t>
        <a:bodyPr/>
        <a:lstStyle/>
        <a:p>
          <a:endParaRPr lang="en-US" sz="1200"/>
        </a:p>
      </dgm:t>
    </dgm:pt>
    <dgm:pt modelId="{418C10AD-A947-402A-82D2-0F3C4EA9EE13}" type="pres">
      <dgm:prSet presAssocID="{C4247E82-9E9D-4AF4-B488-A92530108270}" presName="Name0" presStyleCnt="0">
        <dgm:presLayoutVars>
          <dgm:dir/>
          <dgm:resizeHandles val="exact"/>
        </dgm:presLayoutVars>
      </dgm:prSet>
      <dgm:spPr/>
    </dgm:pt>
    <dgm:pt modelId="{B9DE1186-09F1-4C76-B50B-192B1F7D3F97}" type="pres">
      <dgm:prSet presAssocID="{A74D71DF-1DF1-4551-9F7E-241ACAA02C49}" presName="node" presStyleLbl="node1" presStyleIdx="0" presStyleCnt="4">
        <dgm:presLayoutVars>
          <dgm:bulletEnabled val="1"/>
        </dgm:presLayoutVars>
      </dgm:prSet>
      <dgm:spPr/>
    </dgm:pt>
    <dgm:pt modelId="{A50CB886-04DA-42F0-97AC-45B0E089531A}" type="pres">
      <dgm:prSet presAssocID="{A5AF18A8-D327-4715-9408-B49AD3B36311}" presName="sibTrans" presStyleLbl="sibTrans2D1" presStyleIdx="0" presStyleCnt="3"/>
      <dgm:spPr>
        <a:prstGeom prst="mathPlus">
          <a:avLst/>
        </a:prstGeom>
      </dgm:spPr>
    </dgm:pt>
    <dgm:pt modelId="{A51C620B-2A7D-4EC3-9B0F-4F44D019CA5A}" type="pres">
      <dgm:prSet presAssocID="{A5AF18A8-D327-4715-9408-B49AD3B36311}" presName="connectorText" presStyleLbl="sibTrans2D1" presStyleIdx="0" presStyleCnt="3"/>
      <dgm:spPr/>
    </dgm:pt>
    <dgm:pt modelId="{688D9E7A-5F13-44CE-8411-C614DE7762C3}" type="pres">
      <dgm:prSet presAssocID="{BD373987-7A23-4434-8B58-DFABD794612B}" presName="node" presStyleLbl="node1" presStyleIdx="1" presStyleCnt="4">
        <dgm:presLayoutVars>
          <dgm:bulletEnabled val="1"/>
        </dgm:presLayoutVars>
      </dgm:prSet>
      <dgm:spPr/>
    </dgm:pt>
    <dgm:pt modelId="{023984AF-504C-4B91-ADAD-3E745EF0050E}" type="pres">
      <dgm:prSet presAssocID="{AC6E4BE0-5153-437C-A699-E4CB153C4BBC}" presName="sibTrans" presStyleLbl="sibTrans2D1" presStyleIdx="1" presStyleCnt="3"/>
      <dgm:spPr>
        <a:prstGeom prst="mathPlus">
          <a:avLst/>
        </a:prstGeom>
      </dgm:spPr>
    </dgm:pt>
    <dgm:pt modelId="{BCA4E680-4A79-4E4D-AE64-00B160459D61}" type="pres">
      <dgm:prSet presAssocID="{AC6E4BE0-5153-437C-A699-E4CB153C4BBC}" presName="connectorText" presStyleLbl="sibTrans2D1" presStyleIdx="1" presStyleCnt="3"/>
      <dgm:spPr/>
    </dgm:pt>
    <dgm:pt modelId="{AB413D02-154A-4AA3-809F-43C9EFAF911B}" type="pres">
      <dgm:prSet presAssocID="{6D911900-6AA9-455E-A6BE-0E7962668186}" presName="node" presStyleLbl="node1" presStyleIdx="2" presStyleCnt="4">
        <dgm:presLayoutVars>
          <dgm:bulletEnabled val="1"/>
        </dgm:presLayoutVars>
      </dgm:prSet>
      <dgm:spPr/>
    </dgm:pt>
    <dgm:pt modelId="{E5B00AFE-BC9B-4DE5-BF0E-3F24AB0BDAF4}" type="pres">
      <dgm:prSet presAssocID="{C3DCF3D8-D94A-417E-93D4-D8BD058121CF}" presName="sibTrans" presStyleLbl="sibTrans2D1" presStyleIdx="2" presStyleCnt="3"/>
      <dgm:spPr>
        <a:prstGeom prst="mathEqual">
          <a:avLst/>
        </a:prstGeom>
      </dgm:spPr>
    </dgm:pt>
    <dgm:pt modelId="{1054312E-9909-40D0-9A10-5E122EB7B045}" type="pres">
      <dgm:prSet presAssocID="{C3DCF3D8-D94A-417E-93D4-D8BD058121CF}" presName="connectorText" presStyleLbl="sibTrans2D1" presStyleIdx="2" presStyleCnt="3"/>
      <dgm:spPr/>
    </dgm:pt>
    <dgm:pt modelId="{730E224F-2345-41CB-80C7-7BDAD79795A1}" type="pres">
      <dgm:prSet presAssocID="{5079B0FD-EBC6-4D99-BC21-57D979681619}" presName="node" presStyleLbl="node1" presStyleIdx="3" presStyleCnt="4">
        <dgm:presLayoutVars>
          <dgm:bulletEnabled val="1"/>
        </dgm:presLayoutVars>
      </dgm:prSet>
      <dgm:spPr/>
    </dgm:pt>
  </dgm:ptLst>
  <dgm:cxnLst>
    <dgm:cxn modelId="{FF8C3003-FFDF-4999-B2F4-71155BF52F6C}" srcId="{BD373987-7A23-4434-8B58-DFABD794612B}" destId="{4C3ED95F-9F42-4FBB-B63A-562C342528A7}" srcOrd="2" destOrd="0" parTransId="{B9220927-16BB-4005-8E65-18F34D83C6BF}" sibTransId="{5A65CE9F-686F-4059-BC50-63063B57119B}"/>
    <dgm:cxn modelId="{28399808-ABE2-4266-9A0D-90B14335AD6F}" srcId="{6D911900-6AA9-455E-A6BE-0E7962668186}" destId="{4D6E2475-72FA-4E54-BB99-C3BD41A856FB}" srcOrd="1" destOrd="0" parTransId="{45E7ABAB-A00B-46F2-8A18-4DD70A200C8F}" sibTransId="{E975089E-25F3-4AAF-B60D-504BA4964D89}"/>
    <dgm:cxn modelId="{E271A417-B749-4240-8392-71C829F9EFFC}" srcId="{A74D71DF-1DF1-4551-9F7E-241ACAA02C49}" destId="{1F712362-4459-4A46-A5B3-E9639A094C2F}" srcOrd="1" destOrd="0" parTransId="{32E0A88F-C50F-4FD0-A4E9-362615551003}" sibTransId="{1E546FCA-730D-4887-89AE-0C73EFAFDA23}"/>
    <dgm:cxn modelId="{D8FD8A1B-1437-4333-A34D-68EE5A10E04A}" type="presOf" srcId="{445F79A6-F312-448D-AA21-99CB8314C459}" destId="{AB413D02-154A-4AA3-809F-43C9EFAF911B}" srcOrd="0" destOrd="5" presId="urn:microsoft.com/office/officeart/2005/8/layout/process1"/>
    <dgm:cxn modelId="{3C939C1F-DF62-4ACD-A5C7-DB243D3F0137}" type="presOf" srcId="{1F712362-4459-4A46-A5B3-E9639A094C2F}" destId="{B9DE1186-09F1-4C76-B50B-192B1F7D3F97}" srcOrd="0" destOrd="2" presId="urn:microsoft.com/office/officeart/2005/8/layout/process1"/>
    <dgm:cxn modelId="{27B8BE23-0979-4E4F-BA6B-4A46D62E3879}" srcId="{C4247E82-9E9D-4AF4-B488-A92530108270}" destId="{6D911900-6AA9-455E-A6BE-0E7962668186}" srcOrd="2" destOrd="0" parTransId="{A5243D97-F5C3-4C88-B7A3-6148515153E4}" sibTransId="{C3DCF3D8-D94A-417E-93D4-D8BD058121CF}"/>
    <dgm:cxn modelId="{9EBC1328-6EA6-46E9-84FF-2762FCEFC1E3}" type="presOf" srcId="{A74D71DF-1DF1-4551-9F7E-241ACAA02C49}" destId="{B9DE1186-09F1-4C76-B50B-192B1F7D3F97}" srcOrd="0" destOrd="0" presId="urn:microsoft.com/office/officeart/2005/8/layout/process1"/>
    <dgm:cxn modelId="{E85A0B32-8844-4025-9D5A-500E63058630}" type="presOf" srcId="{C3DCF3D8-D94A-417E-93D4-D8BD058121CF}" destId="{E5B00AFE-BC9B-4DE5-BF0E-3F24AB0BDAF4}" srcOrd="0" destOrd="0" presId="urn:microsoft.com/office/officeart/2005/8/layout/process1"/>
    <dgm:cxn modelId="{92352037-B08D-48E9-AC66-DDB5DB1F6DCE}" type="presOf" srcId="{A5AF18A8-D327-4715-9408-B49AD3B36311}" destId="{A50CB886-04DA-42F0-97AC-45B0E089531A}" srcOrd="0" destOrd="0" presId="urn:microsoft.com/office/officeart/2005/8/layout/process1"/>
    <dgm:cxn modelId="{4CA2683F-E59F-4A4C-B45F-BC64720594A2}" srcId="{6D911900-6AA9-455E-A6BE-0E7962668186}" destId="{E49B5D64-AAD2-40A7-BF61-D5FD5BD444CC}" srcOrd="0" destOrd="0" parTransId="{685AE7A5-271C-437C-807E-0482EBEB5006}" sibTransId="{157FA2AE-C9BB-4606-8568-50F5ED0EA880}"/>
    <dgm:cxn modelId="{7A9BDE3F-CAAD-4A62-A368-C8C5AA90E7AB}" srcId="{6D911900-6AA9-455E-A6BE-0E7962668186}" destId="{F2010B7F-AA9D-46F8-BEDC-FE62CA252DC2}" srcOrd="3" destOrd="0" parTransId="{CF4E32FF-26D6-40C6-B48A-C99C95392347}" sibTransId="{6F082A1E-36E0-483B-9087-B68BCA6B8825}"/>
    <dgm:cxn modelId="{A3BEC940-ACB1-466D-A03D-8811C903CDFA}" type="presOf" srcId="{AC6E4BE0-5153-437C-A699-E4CB153C4BBC}" destId="{BCA4E680-4A79-4E4D-AE64-00B160459D61}" srcOrd="1" destOrd="0" presId="urn:microsoft.com/office/officeart/2005/8/layout/process1"/>
    <dgm:cxn modelId="{90486765-9FA6-4AC4-A520-A1665E86202A}" srcId="{C4247E82-9E9D-4AF4-B488-A92530108270}" destId="{A74D71DF-1DF1-4551-9F7E-241ACAA02C49}" srcOrd="0" destOrd="0" parTransId="{B803E450-A69D-422A-BE8A-9485A9C30755}" sibTransId="{A5AF18A8-D327-4715-9408-B49AD3B36311}"/>
    <dgm:cxn modelId="{3B9D7846-3A9C-43B7-8C88-30552F656E1E}" type="presOf" srcId="{CA0E7756-D6DC-4D80-8EBB-9559AAA4FF3A}" destId="{B9DE1186-09F1-4C76-B50B-192B1F7D3F97}" srcOrd="0" destOrd="1" presId="urn:microsoft.com/office/officeart/2005/8/layout/process1"/>
    <dgm:cxn modelId="{792F9D46-BA2D-44FD-BD19-7E66D4487E92}" type="presOf" srcId="{BD373987-7A23-4434-8B58-DFABD794612B}" destId="{688D9E7A-5F13-44CE-8411-C614DE7762C3}" srcOrd="0" destOrd="0" presId="urn:microsoft.com/office/officeart/2005/8/layout/process1"/>
    <dgm:cxn modelId="{D2F66B48-8BC8-4801-9850-8B79DC6EEBDE}" type="presOf" srcId="{C3DCF3D8-D94A-417E-93D4-D8BD058121CF}" destId="{1054312E-9909-40D0-9A10-5E122EB7B045}" srcOrd="1" destOrd="0" presId="urn:microsoft.com/office/officeart/2005/8/layout/process1"/>
    <dgm:cxn modelId="{1F1A344B-6B96-4974-A21E-698C8357C59B}" type="presOf" srcId="{4D6E2475-72FA-4E54-BB99-C3BD41A856FB}" destId="{AB413D02-154A-4AA3-809F-43C9EFAF911B}" srcOrd="0" destOrd="2" presId="urn:microsoft.com/office/officeart/2005/8/layout/process1"/>
    <dgm:cxn modelId="{E751006E-26B4-4BA4-B471-5B7F4BA44639}" type="presOf" srcId="{A5AF18A8-D327-4715-9408-B49AD3B36311}" destId="{A51C620B-2A7D-4EC3-9B0F-4F44D019CA5A}" srcOrd="1" destOrd="0" presId="urn:microsoft.com/office/officeart/2005/8/layout/process1"/>
    <dgm:cxn modelId="{0CC49E51-4AAF-416E-87C4-2F697B7B7F7E}" srcId="{BD373987-7A23-4434-8B58-DFABD794612B}" destId="{56380A39-CC60-4A3A-9959-F362F9F7B97F}" srcOrd="1" destOrd="0" parTransId="{5189EE21-0A6E-4701-9381-70145FB77B07}" sibTransId="{F78ED2AB-E7B6-4514-90DB-27D01C6155CD}"/>
    <dgm:cxn modelId="{B7DEB054-5098-4279-9F70-7DE2962F5D2B}" srcId="{C4247E82-9E9D-4AF4-B488-A92530108270}" destId="{BD373987-7A23-4434-8B58-DFABD794612B}" srcOrd="1" destOrd="0" parTransId="{65591C27-C6FC-4F11-B1D0-09DC449C5F39}" sibTransId="{AC6E4BE0-5153-437C-A699-E4CB153C4BBC}"/>
    <dgm:cxn modelId="{7CB0ADA2-8224-4FA1-9C75-6AE5B5D1705E}" type="presOf" srcId="{F2010B7F-AA9D-46F8-BEDC-FE62CA252DC2}" destId="{AB413D02-154A-4AA3-809F-43C9EFAF911B}" srcOrd="0" destOrd="4" presId="urn:microsoft.com/office/officeart/2005/8/layout/process1"/>
    <dgm:cxn modelId="{6174EAA3-436C-4AD3-A4C1-5EF4374DDE02}" srcId="{A74D71DF-1DF1-4551-9F7E-241ACAA02C49}" destId="{CA0E7756-D6DC-4D80-8EBB-9559AAA4FF3A}" srcOrd="0" destOrd="0" parTransId="{D40AA583-3ADA-4D0C-8EA5-0A041C395E3E}" sibTransId="{2E96C457-0636-4603-9299-383EE6CF104A}"/>
    <dgm:cxn modelId="{09176CAC-4C0F-45B0-8444-477748B4B272}" type="presOf" srcId="{4C3ED95F-9F42-4FBB-B63A-562C342528A7}" destId="{688D9E7A-5F13-44CE-8411-C614DE7762C3}" srcOrd="0" destOrd="3" presId="urn:microsoft.com/office/officeart/2005/8/layout/process1"/>
    <dgm:cxn modelId="{A02EAAB3-1ED1-47E7-B3BF-A6DEC161A5BD}" type="presOf" srcId="{56380A39-CC60-4A3A-9959-F362F9F7B97F}" destId="{688D9E7A-5F13-44CE-8411-C614DE7762C3}" srcOrd="0" destOrd="2" presId="urn:microsoft.com/office/officeart/2005/8/layout/process1"/>
    <dgm:cxn modelId="{A7DE03B7-7DE9-48E2-8804-3EECA02A2DE3}" type="presOf" srcId="{6D911900-6AA9-455E-A6BE-0E7962668186}" destId="{AB413D02-154A-4AA3-809F-43C9EFAF911B}" srcOrd="0" destOrd="0" presId="urn:microsoft.com/office/officeart/2005/8/layout/process1"/>
    <dgm:cxn modelId="{388DFEB8-8828-4EA3-85F3-0034EF43236C}" srcId="{BD373987-7A23-4434-8B58-DFABD794612B}" destId="{336526B4-FEF2-4DC7-A7E6-FA21EEF9656B}" srcOrd="0" destOrd="0" parTransId="{2D4103C1-0909-4E15-9E1A-169D36FC7CE9}" sibTransId="{ADB65792-3933-42CB-B539-918CD26D7431}"/>
    <dgm:cxn modelId="{8E95DCBB-8159-4C52-BAB5-3A544DF7AB19}" srcId="{C4247E82-9E9D-4AF4-B488-A92530108270}" destId="{5079B0FD-EBC6-4D99-BC21-57D979681619}" srcOrd="3" destOrd="0" parTransId="{566AF1CB-40D1-45BD-8039-28BDC6D0EF30}" sibTransId="{307F4380-90CD-49D8-B1CA-0D2C63F1F37D}"/>
    <dgm:cxn modelId="{65B94BC0-DA74-41F9-B10E-E9AE96B03774}" type="presOf" srcId="{AC6E4BE0-5153-437C-A699-E4CB153C4BBC}" destId="{023984AF-504C-4B91-ADAD-3E745EF0050E}" srcOrd="0" destOrd="0" presId="urn:microsoft.com/office/officeart/2005/8/layout/process1"/>
    <dgm:cxn modelId="{E68B39D9-6089-4468-8B29-167062467F4F}" srcId="{6D911900-6AA9-455E-A6BE-0E7962668186}" destId="{9FD32BDB-6756-489D-80B3-850D4C48E7EE}" srcOrd="2" destOrd="0" parTransId="{10BC76C5-5B92-4FCE-8FBC-9FF72366FE41}" sibTransId="{9D60FAE1-4037-43C1-B0D2-5D3743FC344E}"/>
    <dgm:cxn modelId="{F2F0E3D9-0482-47BB-A30E-C1DE5B0A5A2E}" type="presOf" srcId="{9FD32BDB-6756-489D-80B3-850D4C48E7EE}" destId="{AB413D02-154A-4AA3-809F-43C9EFAF911B}" srcOrd="0" destOrd="3" presId="urn:microsoft.com/office/officeart/2005/8/layout/process1"/>
    <dgm:cxn modelId="{18CB08DE-8739-40EB-9A72-6D33550EEDD5}" type="presOf" srcId="{336526B4-FEF2-4DC7-A7E6-FA21EEF9656B}" destId="{688D9E7A-5F13-44CE-8411-C614DE7762C3}" srcOrd="0" destOrd="1" presId="urn:microsoft.com/office/officeart/2005/8/layout/process1"/>
    <dgm:cxn modelId="{CA41F1E3-2B1C-4E33-B17D-282AFCC9EF5D}" srcId="{6D911900-6AA9-455E-A6BE-0E7962668186}" destId="{445F79A6-F312-448D-AA21-99CB8314C459}" srcOrd="4" destOrd="0" parTransId="{A18C0620-B8D9-4390-90CA-C06BE3F9EB6E}" sibTransId="{E8B95382-6DDA-4B3E-A8D1-9D0289DF3C25}"/>
    <dgm:cxn modelId="{EE2E8CE7-7E6E-4B95-9877-92C66E3CBA6B}" type="presOf" srcId="{E49B5D64-AAD2-40A7-BF61-D5FD5BD444CC}" destId="{AB413D02-154A-4AA3-809F-43C9EFAF911B}" srcOrd="0" destOrd="1" presId="urn:microsoft.com/office/officeart/2005/8/layout/process1"/>
    <dgm:cxn modelId="{D09167EB-4B93-442B-A9E3-E21ECA282309}" type="presOf" srcId="{C4247E82-9E9D-4AF4-B488-A92530108270}" destId="{418C10AD-A947-402A-82D2-0F3C4EA9EE13}" srcOrd="0" destOrd="0" presId="urn:microsoft.com/office/officeart/2005/8/layout/process1"/>
    <dgm:cxn modelId="{625D8FED-4433-429F-A6B8-FE4ACD4108EC}" type="presOf" srcId="{5079B0FD-EBC6-4D99-BC21-57D979681619}" destId="{730E224F-2345-41CB-80C7-7BDAD79795A1}" srcOrd="0" destOrd="0" presId="urn:microsoft.com/office/officeart/2005/8/layout/process1"/>
    <dgm:cxn modelId="{308D8C1B-1143-48F0-8FB5-86A50A134B15}" type="presParOf" srcId="{418C10AD-A947-402A-82D2-0F3C4EA9EE13}" destId="{B9DE1186-09F1-4C76-B50B-192B1F7D3F97}" srcOrd="0" destOrd="0" presId="urn:microsoft.com/office/officeart/2005/8/layout/process1"/>
    <dgm:cxn modelId="{271D7DA3-B719-4541-9DB7-2357CE57B9BA}" type="presParOf" srcId="{418C10AD-A947-402A-82D2-0F3C4EA9EE13}" destId="{A50CB886-04DA-42F0-97AC-45B0E089531A}" srcOrd="1" destOrd="0" presId="urn:microsoft.com/office/officeart/2005/8/layout/process1"/>
    <dgm:cxn modelId="{B309BE5E-173B-4324-833F-A71F36F416AD}" type="presParOf" srcId="{A50CB886-04DA-42F0-97AC-45B0E089531A}" destId="{A51C620B-2A7D-4EC3-9B0F-4F44D019CA5A}" srcOrd="0" destOrd="0" presId="urn:microsoft.com/office/officeart/2005/8/layout/process1"/>
    <dgm:cxn modelId="{F82458DC-5B43-48E4-B04B-6CEC840D9B36}" type="presParOf" srcId="{418C10AD-A947-402A-82D2-0F3C4EA9EE13}" destId="{688D9E7A-5F13-44CE-8411-C614DE7762C3}" srcOrd="2" destOrd="0" presId="urn:microsoft.com/office/officeart/2005/8/layout/process1"/>
    <dgm:cxn modelId="{CDD14C04-0BA9-4E36-91CD-4C725AC37592}" type="presParOf" srcId="{418C10AD-A947-402A-82D2-0F3C4EA9EE13}" destId="{023984AF-504C-4B91-ADAD-3E745EF0050E}" srcOrd="3" destOrd="0" presId="urn:microsoft.com/office/officeart/2005/8/layout/process1"/>
    <dgm:cxn modelId="{AE31D45A-13A2-42BD-92DB-F460E41C52D4}" type="presParOf" srcId="{023984AF-504C-4B91-ADAD-3E745EF0050E}" destId="{BCA4E680-4A79-4E4D-AE64-00B160459D61}" srcOrd="0" destOrd="0" presId="urn:microsoft.com/office/officeart/2005/8/layout/process1"/>
    <dgm:cxn modelId="{8946C082-95CA-46D8-8250-A10E13161457}" type="presParOf" srcId="{418C10AD-A947-402A-82D2-0F3C4EA9EE13}" destId="{AB413D02-154A-4AA3-809F-43C9EFAF911B}" srcOrd="4" destOrd="0" presId="urn:microsoft.com/office/officeart/2005/8/layout/process1"/>
    <dgm:cxn modelId="{35C23BBA-F085-4A55-98F3-42914B56C118}" type="presParOf" srcId="{418C10AD-A947-402A-82D2-0F3C4EA9EE13}" destId="{E5B00AFE-BC9B-4DE5-BF0E-3F24AB0BDAF4}" srcOrd="5" destOrd="0" presId="urn:microsoft.com/office/officeart/2005/8/layout/process1"/>
    <dgm:cxn modelId="{8F0E1EEC-4186-4D6A-9860-FD887817E9BB}" type="presParOf" srcId="{E5B00AFE-BC9B-4DE5-BF0E-3F24AB0BDAF4}" destId="{1054312E-9909-40D0-9A10-5E122EB7B045}" srcOrd="0" destOrd="0" presId="urn:microsoft.com/office/officeart/2005/8/layout/process1"/>
    <dgm:cxn modelId="{98507B4B-3420-4538-A96C-74BB3F4736FD}" type="presParOf" srcId="{418C10AD-A947-402A-82D2-0F3C4EA9EE13}" destId="{730E224F-2345-41CB-80C7-7BDAD79795A1}"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0790C2-A8B3-4E24-8684-6CA7EC48DB40}" type="doc">
      <dgm:prSet loTypeId="urn:microsoft.com/office/officeart/2005/8/layout/lProcess2" loCatId="list" qsTypeId="urn:microsoft.com/office/officeart/2005/8/quickstyle/simple2" qsCatId="simple" csTypeId="urn:microsoft.com/office/officeart/2005/8/colors/accent1_2" csCatId="accent1" phldr="1"/>
      <dgm:spPr/>
      <dgm:t>
        <a:bodyPr/>
        <a:lstStyle/>
        <a:p>
          <a:endParaRPr lang="en-US"/>
        </a:p>
      </dgm:t>
    </dgm:pt>
    <dgm:pt modelId="{7E6D656C-D45E-4715-A61A-2DA4A128D5F7}">
      <dgm:prSet phldrT="[Text]" custT="1"/>
      <dgm:spPr>
        <a:solidFill>
          <a:srgbClr val="002060"/>
        </a:solidFill>
      </dgm:spPr>
      <dgm:t>
        <a:bodyPr/>
        <a:lstStyle/>
        <a:p>
          <a:r>
            <a:rPr lang="en-US" sz="2800" dirty="0">
              <a:solidFill>
                <a:schemeClr val="bg1"/>
              </a:solidFill>
            </a:rPr>
            <a:t>Single Server (Built-in)</a:t>
          </a:r>
        </a:p>
      </dgm:t>
    </dgm:pt>
    <dgm:pt modelId="{7D50C930-5ACC-4586-8223-6E0479DE7A01}" type="parTrans" cxnId="{67D61151-937B-4D45-92E4-9FEF17718830}">
      <dgm:prSet/>
      <dgm:spPr/>
      <dgm:t>
        <a:bodyPr/>
        <a:lstStyle/>
        <a:p>
          <a:endParaRPr lang="en-US" sz="1400"/>
        </a:p>
      </dgm:t>
    </dgm:pt>
    <dgm:pt modelId="{2A69DBE0-3F5E-40F3-ACFD-E1E30DBC40BC}" type="sibTrans" cxnId="{67D61151-937B-4D45-92E4-9FEF17718830}">
      <dgm:prSet/>
      <dgm:spPr/>
      <dgm:t>
        <a:bodyPr/>
        <a:lstStyle/>
        <a:p>
          <a:endParaRPr lang="en-US" sz="1400"/>
        </a:p>
      </dgm:t>
    </dgm:pt>
    <dgm:pt modelId="{3A783B54-9E0C-4FD9-8F58-12679B494773}">
      <dgm:prSet phldrT="[Text]" custT="1"/>
      <dgm:spPr/>
      <dgm:t>
        <a:bodyPr/>
        <a:lstStyle/>
        <a:p>
          <a:r>
            <a:rPr lang="en-US" sz="1200" dirty="0"/>
            <a:t>Financially backed service level agreement (SLA) </a:t>
          </a:r>
          <a:r>
            <a:rPr lang="en-US" sz="1200" dirty="0">
              <a:highlight>
                <a:srgbClr val="FF00FF"/>
              </a:highlight>
            </a:rPr>
            <a:t>99.99%</a:t>
          </a:r>
        </a:p>
      </dgm:t>
    </dgm:pt>
    <dgm:pt modelId="{6BF247A6-417F-4DA7-8C47-658A56F4D3FF}" type="parTrans" cxnId="{D42E71B2-B6B3-4611-8A54-B753CE006A26}">
      <dgm:prSet/>
      <dgm:spPr/>
      <dgm:t>
        <a:bodyPr/>
        <a:lstStyle/>
        <a:p>
          <a:endParaRPr lang="en-US" sz="1400"/>
        </a:p>
      </dgm:t>
    </dgm:pt>
    <dgm:pt modelId="{E0BA2479-9EB4-4A67-9953-16B3F989DC7B}" type="sibTrans" cxnId="{D42E71B2-B6B3-4611-8A54-B753CE006A26}">
      <dgm:prSet/>
      <dgm:spPr/>
      <dgm:t>
        <a:bodyPr/>
        <a:lstStyle/>
        <a:p>
          <a:endParaRPr lang="en-US" sz="1400"/>
        </a:p>
      </dgm:t>
    </dgm:pt>
    <dgm:pt modelId="{B1E3B834-E615-4CB8-BE86-7DA48D37C5FE}">
      <dgm:prSet phldrT="[Text]" custT="1"/>
      <dgm:spPr>
        <a:solidFill>
          <a:srgbClr val="002060"/>
        </a:solidFill>
      </dgm:spPr>
      <dgm:t>
        <a:bodyPr/>
        <a:lstStyle/>
        <a:p>
          <a:r>
            <a:rPr lang="en-US" sz="2800" dirty="0">
              <a:solidFill>
                <a:schemeClr val="bg1"/>
              </a:solidFill>
            </a:rPr>
            <a:t>Hyperscale (Optional)</a:t>
          </a:r>
        </a:p>
      </dgm:t>
    </dgm:pt>
    <dgm:pt modelId="{1862294F-31D6-4783-A839-E1F1D31FA4BE}" type="parTrans" cxnId="{59DA244A-FA8D-4ABE-938A-73765A41311D}">
      <dgm:prSet/>
      <dgm:spPr/>
      <dgm:t>
        <a:bodyPr/>
        <a:lstStyle/>
        <a:p>
          <a:endParaRPr lang="en-US" sz="1400"/>
        </a:p>
      </dgm:t>
    </dgm:pt>
    <dgm:pt modelId="{706903FD-BF30-4F40-B40E-D1F3FF3FE088}" type="sibTrans" cxnId="{59DA244A-FA8D-4ABE-938A-73765A41311D}">
      <dgm:prSet/>
      <dgm:spPr/>
      <dgm:t>
        <a:bodyPr/>
        <a:lstStyle/>
        <a:p>
          <a:endParaRPr lang="en-US" sz="1400"/>
        </a:p>
      </dgm:t>
    </dgm:pt>
    <dgm:pt modelId="{08AC1256-90F0-41DD-A5DF-3863082802D2}">
      <dgm:prSet phldrT="[Text]" custT="1"/>
      <dgm:spPr/>
      <dgm:t>
        <a:bodyPr/>
        <a:lstStyle/>
        <a:p>
          <a:r>
            <a:rPr lang="en-US" sz="1200" dirty="0"/>
            <a:t>Financially backed service level agreement (SLA) </a:t>
          </a:r>
          <a:r>
            <a:rPr lang="en-US" sz="1200" dirty="0">
              <a:highlight>
                <a:srgbClr val="FF00FF"/>
              </a:highlight>
            </a:rPr>
            <a:t>99.95%</a:t>
          </a:r>
        </a:p>
      </dgm:t>
    </dgm:pt>
    <dgm:pt modelId="{E804C11F-9A71-4E9E-BBEB-2F9BC16F7C6D}" type="parTrans" cxnId="{DC47A263-F118-44CA-9BA4-D62BDA43B80D}">
      <dgm:prSet/>
      <dgm:spPr/>
      <dgm:t>
        <a:bodyPr/>
        <a:lstStyle/>
        <a:p>
          <a:endParaRPr lang="en-US" sz="1400"/>
        </a:p>
      </dgm:t>
    </dgm:pt>
    <dgm:pt modelId="{7BDE5A98-D638-4C52-9B4C-64062CE77C39}" type="sibTrans" cxnId="{DC47A263-F118-44CA-9BA4-D62BDA43B80D}">
      <dgm:prSet/>
      <dgm:spPr/>
      <dgm:t>
        <a:bodyPr/>
        <a:lstStyle/>
        <a:p>
          <a:endParaRPr lang="en-US" sz="1400"/>
        </a:p>
      </dgm:t>
    </dgm:pt>
    <dgm:pt modelId="{5AB48A49-43E6-45CF-859F-CFC836724204}">
      <dgm:prSet phldrT="[Text]" custT="1"/>
      <dgm:spPr/>
      <dgm:t>
        <a:bodyPr/>
        <a:lstStyle/>
        <a:p>
          <a:r>
            <a:rPr lang="en-US" sz="1200" b="0" i="0" u="none" dirty="0"/>
            <a:t>standby replicas of every node in a server group</a:t>
          </a:r>
          <a:endParaRPr lang="en-US" sz="1200" dirty="0"/>
        </a:p>
      </dgm:t>
    </dgm:pt>
    <dgm:pt modelId="{1D7356EF-F35E-4EDC-8F5C-94F4C8646949}" type="parTrans" cxnId="{42047C87-D021-45DA-A158-A6648F4E1F29}">
      <dgm:prSet/>
      <dgm:spPr/>
      <dgm:t>
        <a:bodyPr/>
        <a:lstStyle/>
        <a:p>
          <a:endParaRPr lang="en-US" sz="1400"/>
        </a:p>
      </dgm:t>
    </dgm:pt>
    <dgm:pt modelId="{74949E77-6231-4B22-B4AF-D224A1130425}" type="sibTrans" cxnId="{42047C87-D021-45DA-A158-A6648F4E1F29}">
      <dgm:prSet/>
      <dgm:spPr/>
      <dgm:t>
        <a:bodyPr/>
        <a:lstStyle/>
        <a:p>
          <a:endParaRPr lang="en-US" sz="1400"/>
        </a:p>
      </dgm:t>
    </dgm:pt>
    <dgm:pt modelId="{469AD5E1-0029-4BF4-981F-686D6E041E59}">
      <dgm:prSet phldrT="[Text]" custT="1"/>
      <dgm:spPr/>
      <dgm:t>
        <a:bodyPr/>
        <a:lstStyle/>
        <a:p>
          <a:r>
            <a:rPr lang="en-US" sz="1200" b="0" i="0" u="none" dirty="0"/>
            <a:t>standby replicas of single node</a:t>
          </a:r>
          <a:endParaRPr lang="en-US" sz="1200" dirty="0"/>
        </a:p>
      </dgm:t>
    </dgm:pt>
    <dgm:pt modelId="{8B959F44-4338-471A-B173-2EB4BD9F17E1}" type="parTrans" cxnId="{54C8678B-BB80-4C48-8DA9-BF2CA553442F}">
      <dgm:prSet/>
      <dgm:spPr/>
      <dgm:t>
        <a:bodyPr/>
        <a:lstStyle/>
        <a:p>
          <a:endParaRPr lang="en-US"/>
        </a:p>
      </dgm:t>
    </dgm:pt>
    <dgm:pt modelId="{F46A78EB-2ACC-45B1-B63F-26827C8A4D9F}" type="sibTrans" cxnId="{54C8678B-BB80-4C48-8DA9-BF2CA553442F}">
      <dgm:prSet/>
      <dgm:spPr/>
      <dgm:t>
        <a:bodyPr/>
        <a:lstStyle/>
        <a:p>
          <a:endParaRPr lang="en-US"/>
        </a:p>
      </dgm:t>
    </dgm:pt>
    <dgm:pt modelId="{B0319B12-EAEE-4344-B297-C661B85FB11B}">
      <dgm:prSet phldrT="[Text]" custT="1"/>
      <dgm:spPr/>
      <dgm:t>
        <a:bodyPr/>
        <a:lstStyle/>
        <a:p>
          <a:r>
            <a:rPr lang="en-US" sz="1200" b="1" dirty="0"/>
            <a:t>Note</a:t>
          </a:r>
          <a:r>
            <a:rPr lang="en-US" sz="1200" dirty="0"/>
            <a:t>: Cost doubles the cluster price if HA is turned on</a:t>
          </a:r>
        </a:p>
      </dgm:t>
    </dgm:pt>
    <dgm:pt modelId="{43BB7AF0-C379-497D-A8FA-7DF5ADC2F166}" type="parTrans" cxnId="{38137C12-0317-426F-889B-C67FCE9C3920}">
      <dgm:prSet/>
      <dgm:spPr/>
      <dgm:t>
        <a:bodyPr/>
        <a:lstStyle/>
        <a:p>
          <a:endParaRPr lang="en-US"/>
        </a:p>
      </dgm:t>
    </dgm:pt>
    <dgm:pt modelId="{E933B048-ED3F-4D2F-B32F-01029B538238}" type="sibTrans" cxnId="{38137C12-0317-426F-889B-C67FCE9C3920}">
      <dgm:prSet/>
      <dgm:spPr/>
      <dgm:t>
        <a:bodyPr/>
        <a:lstStyle/>
        <a:p>
          <a:endParaRPr lang="en-US"/>
        </a:p>
      </dgm:t>
    </dgm:pt>
    <dgm:pt modelId="{43D60FE9-8DE4-467C-A58A-03C33013F312}">
      <dgm:prSet phldrT="[Text]" custT="1"/>
      <dgm:spPr/>
      <dgm:t>
        <a:bodyPr/>
        <a:lstStyle/>
        <a:p>
          <a:r>
            <a:rPr lang="en-US" sz="1200" b="1" dirty="0"/>
            <a:t>Note</a:t>
          </a:r>
          <a:r>
            <a:rPr lang="en-US" sz="1200" dirty="0"/>
            <a:t>: Built-In HA with no additional cost</a:t>
          </a:r>
        </a:p>
      </dgm:t>
    </dgm:pt>
    <dgm:pt modelId="{1575F120-6C72-48AB-80FD-0FBC8B8767DD}" type="parTrans" cxnId="{F14A56E3-4FA6-4DEF-BE51-CB1F2C24AD26}">
      <dgm:prSet/>
      <dgm:spPr/>
      <dgm:t>
        <a:bodyPr/>
        <a:lstStyle/>
        <a:p>
          <a:endParaRPr lang="en-US"/>
        </a:p>
      </dgm:t>
    </dgm:pt>
    <dgm:pt modelId="{CE988C7B-C8C4-431A-9633-66CF8D587E2E}" type="sibTrans" cxnId="{F14A56E3-4FA6-4DEF-BE51-CB1F2C24AD26}">
      <dgm:prSet/>
      <dgm:spPr/>
      <dgm:t>
        <a:bodyPr/>
        <a:lstStyle/>
        <a:p>
          <a:endParaRPr lang="en-US"/>
        </a:p>
      </dgm:t>
    </dgm:pt>
    <dgm:pt modelId="{EC174C58-2B0F-4078-9ABC-D4229CDBC2B9}" type="pres">
      <dgm:prSet presAssocID="{E50790C2-A8B3-4E24-8684-6CA7EC48DB40}" presName="theList" presStyleCnt="0">
        <dgm:presLayoutVars>
          <dgm:dir/>
          <dgm:animLvl val="lvl"/>
          <dgm:resizeHandles val="exact"/>
        </dgm:presLayoutVars>
      </dgm:prSet>
      <dgm:spPr/>
    </dgm:pt>
    <dgm:pt modelId="{BCFD0D39-705F-4AC9-980A-FED22D18C903}" type="pres">
      <dgm:prSet presAssocID="{7E6D656C-D45E-4715-A61A-2DA4A128D5F7}" presName="compNode" presStyleCnt="0"/>
      <dgm:spPr/>
    </dgm:pt>
    <dgm:pt modelId="{F172D7D9-5489-40C6-BF39-08AB7EC78963}" type="pres">
      <dgm:prSet presAssocID="{7E6D656C-D45E-4715-A61A-2DA4A128D5F7}" presName="aNode" presStyleLbl="bgShp" presStyleIdx="0" presStyleCnt="2"/>
      <dgm:spPr/>
    </dgm:pt>
    <dgm:pt modelId="{8D718982-B4B9-4900-9BAE-296B9FC25DC2}" type="pres">
      <dgm:prSet presAssocID="{7E6D656C-D45E-4715-A61A-2DA4A128D5F7}" presName="textNode" presStyleLbl="bgShp" presStyleIdx="0" presStyleCnt="2"/>
      <dgm:spPr/>
    </dgm:pt>
    <dgm:pt modelId="{D77E9FEA-7B04-4E0E-BC45-C03BAEB0AF3C}" type="pres">
      <dgm:prSet presAssocID="{7E6D656C-D45E-4715-A61A-2DA4A128D5F7}" presName="compChildNode" presStyleCnt="0"/>
      <dgm:spPr/>
    </dgm:pt>
    <dgm:pt modelId="{8CB5063A-86A2-4B7F-BB6A-FCE5499C8B50}" type="pres">
      <dgm:prSet presAssocID="{7E6D656C-D45E-4715-A61A-2DA4A128D5F7}" presName="theInnerList" presStyleCnt="0"/>
      <dgm:spPr/>
    </dgm:pt>
    <dgm:pt modelId="{DDF5055E-0211-4BE5-B4FB-4314A4FB09A1}" type="pres">
      <dgm:prSet presAssocID="{3A783B54-9E0C-4FD9-8F58-12679B494773}" presName="childNode" presStyleLbl="node1" presStyleIdx="0" presStyleCnt="6">
        <dgm:presLayoutVars>
          <dgm:bulletEnabled val="1"/>
        </dgm:presLayoutVars>
      </dgm:prSet>
      <dgm:spPr/>
    </dgm:pt>
    <dgm:pt modelId="{B51A68D9-1619-4C17-999B-48F3AC7F1A7D}" type="pres">
      <dgm:prSet presAssocID="{3A783B54-9E0C-4FD9-8F58-12679B494773}" presName="aSpace2" presStyleCnt="0"/>
      <dgm:spPr/>
    </dgm:pt>
    <dgm:pt modelId="{C36DFB7E-7108-4F36-8820-1D198DA9559A}" type="pres">
      <dgm:prSet presAssocID="{469AD5E1-0029-4BF4-981F-686D6E041E59}" presName="childNode" presStyleLbl="node1" presStyleIdx="1" presStyleCnt="6">
        <dgm:presLayoutVars>
          <dgm:bulletEnabled val="1"/>
        </dgm:presLayoutVars>
      </dgm:prSet>
      <dgm:spPr/>
    </dgm:pt>
    <dgm:pt modelId="{ED6EED99-0914-459E-A70A-0A78A039463F}" type="pres">
      <dgm:prSet presAssocID="{469AD5E1-0029-4BF4-981F-686D6E041E59}" presName="aSpace2" presStyleCnt="0"/>
      <dgm:spPr/>
    </dgm:pt>
    <dgm:pt modelId="{26077EB1-1958-49AA-AD0D-EB7B33032790}" type="pres">
      <dgm:prSet presAssocID="{43D60FE9-8DE4-467C-A58A-03C33013F312}" presName="childNode" presStyleLbl="node1" presStyleIdx="2" presStyleCnt="6">
        <dgm:presLayoutVars>
          <dgm:bulletEnabled val="1"/>
        </dgm:presLayoutVars>
      </dgm:prSet>
      <dgm:spPr/>
    </dgm:pt>
    <dgm:pt modelId="{915032EF-A9B9-483C-83FD-418C9DF1784C}" type="pres">
      <dgm:prSet presAssocID="{7E6D656C-D45E-4715-A61A-2DA4A128D5F7}" presName="aSpace" presStyleCnt="0"/>
      <dgm:spPr/>
    </dgm:pt>
    <dgm:pt modelId="{37B9AF35-B93C-4B91-8CA7-E15D97B0922A}" type="pres">
      <dgm:prSet presAssocID="{B1E3B834-E615-4CB8-BE86-7DA48D37C5FE}" presName="compNode" presStyleCnt="0"/>
      <dgm:spPr/>
    </dgm:pt>
    <dgm:pt modelId="{11FC7940-5917-4CBD-831C-200224B76510}" type="pres">
      <dgm:prSet presAssocID="{B1E3B834-E615-4CB8-BE86-7DA48D37C5FE}" presName="aNode" presStyleLbl="bgShp" presStyleIdx="1" presStyleCnt="2"/>
      <dgm:spPr/>
    </dgm:pt>
    <dgm:pt modelId="{FA15EED8-72F2-4D5F-B153-FDC8903E7304}" type="pres">
      <dgm:prSet presAssocID="{B1E3B834-E615-4CB8-BE86-7DA48D37C5FE}" presName="textNode" presStyleLbl="bgShp" presStyleIdx="1" presStyleCnt="2"/>
      <dgm:spPr/>
    </dgm:pt>
    <dgm:pt modelId="{F5EC0254-6971-4F29-82FB-9DE623B319A3}" type="pres">
      <dgm:prSet presAssocID="{B1E3B834-E615-4CB8-BE86-7DA48D37C5FE}" presName="compChildNode" presStyleCnt="0"/>
      <dgm:spPr/>
    </dgm:pt>
    <dgm:pt modelId="{C255EFB5-FB9B-4EAF-98C6-4EA74E210DF5}" type="pres">
      <dgm:prSet presAssocID="{B1E3B834-E615-4CB8-BE86-7DA48D37C5FE}" presName="theInnerList" presStyleCnt="0"/>
      <dgm:spPr/>
    </dgm:pt>
    <dgm:pt modelId="{B34F1090-04E5-4A47-A443-BF70480711AF}" type="pres">
      <dgm:prSet presAssocID="{08AC1256-90F0-41DD-A5DF-3863082802D2}" presName="childNode" presStyleLbl="node1" presStyleIdx="3" presStyleCnt="6">
        <dgm:presLayoutVars>
          <dgm:bulletEnabled val="1"/>
        </dgm:presLayoutVars>
      </dgm:prSet>
      <dgm:spPr/>
    </dgm:pt>
    <dgm:pt modelId="{9A23C9D7-8921-4971-96A3-C460DFF9DAFB}" type="pres">
      <dgm:prSet presAssocID="{08AC1256-90F0-41DD-A5DF-3863082802D2}" presName="aSpace2" presStyleCnt="0"/>
      <dgm:spPr/>
    </dgm:pt>
    <dgm:pt modelId="{1948050D-5B67-4294-9B9F-8B25576C77FB}" type="pres">
      <dgm:prSet presAssocID="{5AB48A49-43E6-45CF-859F-CFC836724204}" presName="childNode" presStyleLbl="node1" presStyleIdx="4" presStyleCnt="6">
        <dgm:presLayoutVars>
          <dgm:bulletEnabled val="1"/>
        </dgm:presLayoutVars>
      </dgm:prSet>
      <dgm:spPr/>
    </dgm:pt>
    <dgm:pt modelId="{C4A8C96F-1DEA-4049-B258-B29FE739E55E}" type="pres">
      <dgm:prSet presAssocID="{5AB48A49-43E6-45CF-859F-CFC836724204}" presName="aSpace2" presStyleCnt="0"/>
      <dgm:spPr/>
    </dgm:pt>
    <dgm:pt modelId="{8D58897B-DD2C-47D9-8E98-E1D0DEE4D504}" type="pres">
      <dgm:prSet presAssocID="{B0319B12-EAEE-4344-B297-C661B85FB11B}" presName="childNode" presStyleLbl="node1" presStyleIdx="5" presStyleCnt="6">
        <dgm:presLayoutVars>
          <dgm:bulletEnabled val="1"/>
        </dgm:presLayoutVars>
      </dgm:prSet>
      <dgm:spPr/>
    </dgm:pt>
  </dgm:ptLst>
  <dgm:cxnLst>
    <dgm:cxn modelId="{D26FF500-C80A-4369-B9D2-40139827F4A4}" type="presOf" srcId="{5AB48A49-43E6-45CF-859F-CFC836724204}" destId="{1948050D-5B67-4294-9B9F-8B25576C77FB}" srcOrd="0" destOrd="0" presId="urn:microsoft.com/office/officeart/2005/8/layout/lProcess2"/>
    <dgm:cxn modelId="{7A327A0B-57F5-4305-B94F-28487374A7B6}" type="presOf" srcId="{3A783B54-9E0C-4FD9-8F58-12679B494773}" destId="{DDF5055E-0211-4BE5-B4FB-4314A4FB09A1}" srcOrd="0" destOrd="0" presId="urn:microsoft.com/office/officeart/2005/8/layout/lProcess2"/>
    <dgm:cxn modelId="{38137C12-0317-426F-889B-C67FCE9C3920}" srcId="{B1E3B834-E615-4CB8-BE86-7DA48D37C5FE}" destId="{B0319B12-EAEE-4344-B297-C661B85FB11B}" srcOrd="2" destOrd="0" parTransId="{43BB7AF0-C379-497D-A8FA-7DF5ADC2F166}" sibTransId="{E933B048-ED3F-4D2F-B32F-01029B538238}"/>
    <dgm:cxn modelId="{68747337-129C-40CD-99B6-E664FBC05870}" type="presOf" srcId="{469AD5E1-0029-4BF4-981F-686D6E041E59}" destId="{C36DFB7E-7108-4F36-8820-1D198DA9559A}" srcOrd="0" destOrd="0" presId="urn:microsoft.com/office/officeart/2005/8/layout/lProcess2"/>
    <dgm:cxn modelId="{2A927641-10DF-4395-A58D-B06DD7F2FDB3}" type="presOf" srcId="{08AC1256-90F0-41DD-A5DF-3863082802D2}" destId="{B34F1090-04E5-4A47-A443-BF70480711AF}" srcOrd="0" destOrd="0" presId="urn:microsoft.com/office/officeart/2005/8/layout/lProcess2"/>
    <dgm:cxn modelId="{DC47A263-F118-44CA-9BA4-D62BDA43B80D}" srcId="{B1E3B834-E615-4CB8-BE86-7DA48D37C5FE}" destId="{08AC1256-90F0-41DD-A5DF-3863082802D2}" srcOrd="0" destOrd="0" parTransId="{E804C11F-9A71-4E9E-BBEB-2F9BC16F7C6D}" sibTransId="{7BDE5A98-D638-4C52-9B4C-64062CE77C39}"/>
    <dgm:cxn modelId="{59DA244A-FA8D-4ABE-938A-73765A41311D}" srcId="{E50790C2-A8B3-4E24-8684-6CA7EC48DB40}" destId="{B1E3B834-E615-4CB8-BE86-7DA48D37C5FE}" srcOrd="1" destOrd="0" parTransId="{1862294F-31D6-4783-A839-E1F1D31FA4BE}" sibTransId="{706903FD-BF30-4F40-B40E-D1F3FF3FE088}"/>
    <dgm:cxn modelId="{4ED1E26C-9976-46EE-A253-E5FB32E56C86}" type="presOf" srcId="{7E6D656C-D45E-4715-A61A-2DA4A128D5F7}" destId="{8D718982-B4B9-4900-9BAE-296B9FC25DC2}" srcOrd="1" destOrd="0" presId="urn:microsoft.com/office/officeart/2005/8/layout/lProcess2"/>
    <dgm:cxn modelId="{67D61151-937B-4D45-92E4-9FEF17718830}" srcId="{E50790C2-A8B3-4E24-8684-6CA7EC48DB40}" destId="{7E6D656C-D45E-4715-A61A-2DA4A128D5F7}" srcOrd="0" destOrd="0" parTransId="{7D50C930-5ACC-4586-8223-6E0479DE7A01}" sibTransId="{2A69DBE0-3F5E-40F3-ACFD-E1E30DBC40BC}"/>
    <dgm:cxn modelId="{BD693E79-2B50-4A56-9ABB-A8761CDE1A90}" type="presOf" srcId="{B1E3B834-E615-4CB8-BE86-7DA48D37C5FE}" destId="{FA15EED8-72F2-4D5F-B153-FDC8903E7304}" srcOrd="1" destOrd="0" presId="urn:microsoft.com/office/officeart/2005/8/layout/lProcess2"/>
    <dgm:cxn modelId="{42047C87-D021-45DA-A158-A6648F4E1F29}" srcId="{B1E3B834-E615-4CB8-BE86-7DA48D37C5FE}" destId="{5AB48A49-43E6-45CF-859F-CFC836724204}" srcOrd="1" destOrd="0" parTransId="{1D7356EF-F35E-4EDC-8F5C-94F4C8646949}" sibTransId="{74949E77-6231-4B22-B4AF-D224A1130425}"/>
    <dgm:cxn modelId="{54C8678B-BB80-4C48-8DA9-BF2CA553442F}" srcId="{7E6D656C-D45E-4715-A61A-2DA4A128D5F7}" destId="{469AD5E1-0029-4BF4-981F-686D6E041E59}" srcOrd="1" destOrd="0" parTransId="{8B959F44-4338-471A-B173-2EB4BD9F17E1}" sibTransId="{F46A78EB-2ACC-45B1-B63F-26827C8A4D9F}"/>
    <dgm:cxn modelId="{78BD5896-1F4C-4E69-B4E1-C6AE0744F078}" type="presOf" srcId="{43D60FE9-8DE4-467C-A58A-03C33013F312}" destId="{26077EB1-1958-49AA-AD0D-EB7B33032790}" srcOrd="0" destOrd="0" presId="urn:microsoft.com/office/officeart/2005/8/layout/lProcess2"/>
    <dgm:cxn modelId="{3B9747AF-7EF1-444E-97CD-FDBF77DBD813}" type="presOf" srcId="{E50790C2-A8B3-4E24-8684-6CA7EC48DB40}" destId="{EC174C58-2B0F-4078-9ABC-D4229CDBC2B9}" srcOrd="0" destOrd="0" presId="urn:microsoft.com/office/officeart/2005/8/layout/lProcess2"/>
    <dgm:cxn modelId="{D42E71B2-B6B3-4611-8A54-B753CE006A26}" srcId="{7E6D656C-D45E-4715-A61A-2DA4A128D5F7}" destId="{3A783B54-9E0C-4FD9-8F58-12679B494773}" srcOrd="0" destOrd="0" parTransId="{6BF247A6-417F-4DA7-8C47-658A56F4D3FF}" sibTransId="{E0BA2479-9EB4-4A67-9953-16B3F989DC7B}"/>
    <dgm:cxn modelId="{AF6137BA-CA8C-43AB-A3EA-312CA21B7609}" type="presOf" srcId="{B1E3B834-E615-4CB8-BE86-7DA48D37C5FE}" destId="{11FC7940-5917-4CBD-831C-200224B76510}" srcOrd="0" destOrd="0" presId="urn:microsoft.com/office/officeart/2005/8/layout/lProcess2"/>
    <dgm:cxn modelId="{A8909DE0-AF95-474A-A0C4-F1E0B7979F48}" type="presOf" srcId="{B0319B12-EAEE-4344-B297-C661B85FB11B}" destId="{8D58897B-DD2C-47D9-8E98-E1D0DEE4D504}" srcOrd="0" destOrd="0" presId="urn:microsoft.com/office/officeart/2005/8/layout/lProcess2"/>
    <dgm:cxn modelId="{F14A56E3-4FA6-4DEF-BE51-CB1F2C24AD26}" srcId="{7E6D656C-D45E-4715-A61A-2DA4A128D5F7}" destId="{43D60FE9-8DE4-467C-A58A-03C33013F312}" srcOrd="2" destOrd="0" parTransId="{1575F120-6C72-48AB-80FD-0FBC8B8767DD}" sibTransId="{CE988C7B-C8C4-431A-9633-66CF8D587E2E}"/>
    <dgm:cxn modelId="{B83956F3-377E-40BF-A678-023D26B06B22}" type="presOf" srcId="{7E6D656C-D45E-4715-A61A-2DA4A128D5F7}" destId="{F172D7D9-5489-40C6-BF39-08AB7EC78963}" srcOrd="0" destOrd="0" presId="urn:microsoft.com/office/officeart/2005/8/layout/lProcess2"/>
    <dgm:cxn modelId="{545563E1-0942-455F-9771-77EE6422502D}" type="presParOf" srcId="{EC174C58-2B0F-4078-9ABC-D4229CDBC2B9}" destId="{BCFD0D39-705F-4AC9-980A-FED22D18C903}" srcOrd="0" destOrd="0" presId="urn:microsoft.com/office/officeart/2005/8/layout/lProcess2"/>
    <dgm:cxn modelId="{33F2DC20-35C3-4560-BDD5-4ECF9ED7834F}" type="presParOf" srcId="{BCFD0D39-705F-4AC9-980A-FED22D18C903}" destId="{F172D7D9-5489-40C6-BF39-08AB7EC78963}" srcOrd="0" destOrd="0" presId="urn:microsoft.com/office/officeart/2005/8/layout/lProcess2"/>
    <dgm:cxn modelId="{460B4493-87B4-43D9-9A0F-F392FF8E66EB}" type="presParOf" srcId="{BCFD0D39-705F-4AC9-980A-FED22D18C903}" destId="{8D718982-B4B9-4900-9BAE-296B9FC25DC2}" srcOrd="1" destOrd="0" presId="urn:microsoft.com/office/officeart/2005/8/layout/lProcess2"/>
    <dgm:cxn modelId="{2473BB35-B6AB-4F02-8F22-CC4D531286C0}" type="presParOf" srcId="{BCFD0D39-705F-4AC9-980A-FED22D18C903}" destId="{D77E9FEA-7B04-4E0E-BC45-C03BAEB0AF3C}" srcOrd="2" destOrd="0" presId="urn:microsoft.com/office/officeart/2005/8/layout/lProcess2"/>
    <dgm:cxn modelId="{C46AA05A-E1CB-485D-A499-0098F69FB285}" type="presParOf" srcId="{D77E9FEA-7B04-4E0E-BC45-C03BAEB0AF3C}" destId="{8CB5063A-86A2-4B7F-BB6A-FCE5499C8B50}" srcOrd="0" destOrd="0" presId="urn:microsoft.com/office/officeart/2005/8/layout/lProcess2"/>
    <dgm:cxn modelId="{0D78F915-5DBD-493C-AC79-4C131F51C7A5}" type="presParOf" srcId="{8CB5063A-86A2-4B7F-BB6A-FCE5499C8B50}" destId="{DDF5055E-0211-4BE5-B4FB-4314A4FB09A1}" srcOrd="0" destOrd="0" presId="urn:microsoft.com/office/officeart/2005/8/layout/lProcess2"/>
    <dgm:cxn modelId="{EC91CB86-5D1A-438B-B20C-BF32E51B0326}" type="presParOf" srcId="{8CB5063A-86A2-4B7F-BB6A-FCE5499C8B50}" destId="{B51A68D9-1619-4C17-999B-48F3AC7F1A7D}" srcOrd="1" destOrd="0" presId="urn:microsoft.com/office/officeart/2005/8/layout/lProcess2"/>
    <dgm:cxn modelId="{3C516054-49A9-4B52-AB24-B18DFBFA478D}" type="presParOf" srcId="{8CB5063A-86A2-4B7F-BB6A-FCE5499C8B50}" destId="{C36DFB7E-7108-4F36-8820-1D198DA9559A}" srcOrd="2" destOrd="0" presId="urn:microsoft.com/office/officeart/2005/8/layout/lProcess2"/>
    <dgm:cxn modelId="{C3CCC9EE-6B90-472D-B7F3-E030B9ECB312}" type="presParOf" srcId="{8CB5063A-86A2-4B7F-BB6A-FCE5499C8B50}" destId="{ED6EED99-0914-459E-A70A-0A78A039463F}" srcOrd="3" destOrd="0" presId="urn:microsoft.com/office/officeart/2005/8/layout/lProcess2"/>
    <dgm:cxn modelId="{260642BF-62FA-4EB4-95A9-300B28BE6721}" type="presParOf" srcId="{8CB5063A-86A2-4B7F-BB6A-FCE5499C8B50}" destId="{26077EB1-1958-49AA-AD0D-EB7B33032790}" srcOrd="4" destOrd="0" presId="urn:microsoft.com/office/officeart/2005/8/layout/lProcess2"/>
    <dgm:cxn modelId="{AEB4873B-4443-4B62-A26C-F96702B1DC02}" type="presParOf" srcId="{EC174C58-2B0F-4078-9ABC-D4229CDBC2B9}" destId="{915032EF-A9B9-483C-83FD-418C9DF1784C}" srcOrd="1" destOrd="0" presId="urn:microsoft.com/office/officeart/2005/8/layout/lProcess2"/>
    <dgm:cxn modelId="{717A39E2-AA7B-4C12-A427-58E0B2BF0244}" type="presParOf" srcId="{EC174C58-2B0F-4078-9ABC-D4229CDBC2B9}" destId="{37B9AF35-B93C-4B91-8CA7-E15D97B0922A}" srcOrd="2" destOrd="0" presId="urn:microsoft.com/office/officeart/2005/8/layout/lProcess2"/>
    <dgm:cxn modelId="{3B7D6579-3144-40DC-8D85-16A0E3CE5CCF}" type="presParOf" srcId="{37B9AF35-B93C-4B91-8CA7-E15D97B0922A}" destId="{11FC7940-5917-4CBD-831C-200224B76510}" srcOrd="0" destOrd="0" presId="urn:microsoft.com/office/officeart/2005/8/layout/lProcess2"/>
    <dgm:cxn modelId="{E41A74C4-AF19-4333-B2D5-924669159D33}" type="presParOf" srcId="{37B9AF35-B93C-4B91-8CA7-E15D97B0922A}" destId="{FA15EED8-72F2-4D5F-B153-FDC8903E7304}" srcOrd="1" destOrd="0" presId="urn:microsoft.com/office/officeart/2005/8/layout/lProcess2"/>
    <dgm:cxn modelId="{69C4436D-D0B2-4B0D-B86A-5256DA317F5C}" type="presParOf" srcId="{37B9AF35-B93C-4B91-8CA7-E15D97B0922A}" destId="{F5EC0254-6971-4F29-82FB-9DE623B319A3}" srcOrd="2" destOrd="0" presId="urn:microsoft.com/office/officeart/2005/8/layout/lProcess2"/>
    <dgm:cxn modelId="{6FDB9BA2-F9B6-4246-BCF1-DC048557539A}" type="presParOf" srcId="{F5EC0254-6971-4F29-82FB-9DE623B319A3}" destId="{C255EFB5-FB9B-4EAF-98C6-4EA74E210DF5}" srcOrd="0" destOrd="0" presId="urn:microsoft.com/office/officeart/2005/8/layout/lProcess2"/>
    <dgm:cxn modelId="{EB88C6F1-8707-4201-A1D5-EC137E55DB1C}" type="presParOf" srcId="{C255EFB5-FB9B-4EAF-98C6-4EA74E210DF5}" destId="{B34F1090-04E5-4A47-A443-BF70480711AF}" srcOrd="0" destOrd="0" presId="urn:microsoft.com/office/officeart/2005/8/layout/lProcess2"/>
    <dgm:cxn modelId="{3A1C98B6-567B-474C-A1F6-46BF3A0E7887}" type="presParOf" srcId="{C255EFB5-FB9B-4EAF-98C6-4EA74E210DF5}" destId="{9A23C9D7-8921-4971-96A3-C460DFF9DAFB}" srcOrd="1" destOrd="0" presId="urn:microsoft.com/office/officeart/2005/8/layout/lProcess2"/>
    <dgm:cxn modelId="{C2729FE7-27F1-411C-AE84-A847E4F12D52}" type="presParOf" srcId="{C255EFB5-FB9B-4EAF-98C6-4EA74E210DF5}" destId="{1948050D-5B67-4294-9B9F-8B25576C77FB}" srcOrd="2" destOrd="0" presId="urn:microsoft.com/office/officeart/2005/8/layout/lProcess2"/>
    <dgm:cxn modelId="{3BFA6723-737B-4DEE-B501-26D7CC61F781}" type="presParOf" srcId="{C255EFB5-FB9B-4EAF-98C6-4EA74E210DF5}" destId="{C4A8C96F-1DEA-4049-B258-B29FE739E55E}" srcOrd="3" destOrd="0" presId="urn:microsoft.com/office/officeart/2005/8/layout/lProcess2"/>
    <dgm:cxn modelId="{EB94615A-B44D-499A-BB1B-A96117C3E0DA}" type="presParOf" srcId="{C255EFB5-FB9B-4EAF-98C6-4EA74E210DF5}" destId="{8D58897B-DD2C-47D9-8E98-E1D0DEE4D504}"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5FD42E-4A6A-4F77-AF76-41CD4BF672DC}"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8826F1BE-FE20-41D6-9718-37AC3B31CC6B}">
      <dgm:prSet phldrT="[Text]" custT="1"/>
      <dgm:spPr/>
      <dgm:t>
        <a:bodyPr/>
        <a:lstStyle/>
        <a:p>
          <a:r>
            <a:rPr lang="en-US" sz="2400" dirty="0"/>
            <a:t>Minor Version</a:t>
          </a:r>
        </a:p>
      </dgm:t>
    </dgm:pt>
    <dgm:pt modelId="{36C4FF3B-1E85-45DD-9047-D167FD3023D0}" type="parTrans" cxnId="{CAD835C2-B13B-4DD6-B44B-928BDD0B413E}">
      <dgm:prSet/>
      <dgm:spPr/>
      <dgm:t>
        <a:bodyPr/>
        <a:lstStyle/>
        <a:p>
          <a:endParaRPr lang="en-US" sz="1100"/>
        </a:p>
      </dgm:t>
    </dgm:pt>
    <dgm:pt modelId="{08902CA4-8007-47CD-B93D-49D93B07BB9C}" type="sibTrans" cxnId="{CAD835C2-B13B-4DD6-B44B-928BDD0B413E}">
      <dgm:prSet/>
      <dgm:spPr/>
      <dgm:t>
        <a:bodyPr/>
        <a:lstStyle/>
        <a:p>
          <a:endParaRPr lang="en-US" sz="1100"/>
        </a:p>
      </dgm:t>
    </dgm:pt>
    <dgm:pt modelId="{3C13A40F-7D05-4619-9C98-1107D8D1F237}">
      <dgm:prSet phldrT="[Text]" custT="1"/>
      <dgm:spPr/>
      <dgm:t>
        <a:bodyPr/>
        <a:lstStyle/>
        <a:p>
          <a:r>
            <a:rPr lang="en-US" sz="2400" dirty="0"/>
            <a:t>Automatic minor version upgrades </a:t>
          </a:r>
          <a:r>
            <a:rPr lang="en-US" sz="2400" dirty="0">
              <a:solidFill>
                <a:srgbClr val="00B0F0"/>
              </a:solidFill>
            </a:rPr>
            <a:t>supported</a:t>
          </a:r>
        </a:p>
      </dgm:t>
    </dgm:pt>
    <dgm:pt modelId="{2A17BD47-D8E3-4F7B-A18A-B9670CD05B48}" type="parTrans" cxnId="{9D047927-9A92-424B-91DC-56FFD84B1467}">
      <dgm:prSet/>
      <dgm:spPr/>
      <dgm:t>
        <a:bodyPr/>
        <a:lstStyle/>
        <a:p>
          <a:endParaRPr lang="en-US" sz="1100"/>
        </a:p>
      </dgm:t>
    </dgm:pt>
    <dgm:pt modelId="{19270B85-1FB7-49C1-9DFA-37C840FA7698}" type="sibTrans" cxnId="{9D047927-9A92-424B-91DC-56FFD84B1467}">
      <dgm:prSet/>
      <dgm:spPr/>
      <dgm:t>
        <a:bodyPr/>
        <a:lstStyle/>
        <a:p>
          <a:endParaRPr lang="en-US" sz="1100"/>
        </a:p>
      </dgm:t>
    </dgm:pt>
    <dgm:pt modelId="{CC209087-062D-47EC-8756-687E98857500}">
      <dgm:prSet phldrT="[Text]" custT="1"/>
      <dgm:spPr/>
      <dgm:t>
        <a:bodyPr/>
        <a:lstStyle/>
        <a:p>
          <a:r>
            <a:rPr lang="en-US" sz="2400" dirty="0"/>
            <a:t>Major Version</a:t>
          </a:r>
        </a:p>
      </dgm:t>
    </dgm:pt>
    <dgm:pt modelId="{87181623-441B-4D40-A54C-CB513EA0D3E7}" type="parTrans" cxnId="{7FD7C962-8FEE-4212-9FB8-762B18A1ACC7}">
      <dgm:prSet/>
      <dgm:spPr/>
      <dgm:t>
        <a:bodyPr/>
        <a:lstStyle/>
        <a:p>
          <a:endParaRPr lang="en-US" sz="1100"/>
        </a:p>
      </dgm:t>
    </dgm:pt>
    <dgm:pt modelId="{590C4BA2-A0AA-4CAD-BAD5-B3B27C12CD82}" type="sibTrans" cxnId="{7FD7C962-8FEE-4212-9FB8-762B18A1ACC7}">
      <dgm:prSet/>
      <dgm:spPr/>
      <dgm:t>
        <a:bodyPr/>
        <a:lstStyle/>
        <a:p>
          <a:endParaRPr lang="en-US" sz="1100"/>
        </a:p>
      </dgm:t>
    </dgm:pt>
    <dgm:pt modelId="{E35E46CD-1EB9-4600-BDAA-AEB93D14127B}">
      <dgm:prSet phldrT="[Text]" custT="1"/>
      <dgm:spPr/>
      <dgm:t>
        <a:bodyPr/>
        <a:lstStyle/>
        <a:p>
          <a:r>
            <a:rPr lang="en-US" sz="2400" dirty="0"/>
            <a:t>Automatic major version upgrades </a:t>
          </a:r>
          <a:r>
            <a:rPr lang="en-US" sz="2400" dirty="0">
              <a:solidFill>
                <a:srgbClr val="00B0F0"/>
              </a:solidFill>
            </a:rPr>
            <a:t>not supported</a:t>
          </a:r>
        </a:p>
      </dgm:t>
    </dgm:pt>
    <dgm:pt modelId="{CFBC731D-C6D0-4128-AC7F-DB3122D1B127}" type="parTrans" cxnId="{0A292A30-E506-4AA1-93D3-12340AC6BDB0}">
      <dgm:prSet/>
      <dgm:spPr/>
      <dgm:t>
        <a:bodyPr/>
        <a:lstStyle/>
        <a:p>
          <a:endParaRPr lang="en-US" sz="1100"/>
        </a:p>
      </dgm:t>
    </dgm:pt>
    <dgm:pt modelId="{4BAF9E61-9584-4E1F-9A9A-890B651E52FE}" type="sibTrans" cxnId="{0A292A30-E506-4AA1-93D3-12340AC6BDB0}">
      <dgm:prSet/>
      <dgm:spPr/>
      <dgm:t>
        <a:bodyPr/>
        <a:lstStyle/>
        <a:p>
          <a:endParaRPr lang="en-US" sz="1100"/>
        </a:p>
      </dgm:t>
    </dgm:pt>
    <dgm:pt modelId="{76F29B8B-DCA5-4639-B15E-61DE96120271}" type="pres">
      <dgm:prSet presAssocID="{2E5FD42E-4A6A-4F77-AF76-41CD4BF672DC}" presName="Name0" presStyleCnt="0">
        <dgm:presLayoutVars>
          <dgm:dir/>
          <dgm:animLvl val="lvl"/>
          <dgm:resizeHandles val="exact"/>
        </dgm:presLayoutVars>
      </dgm:prSet>
      <dgm:spPr/>
    </dgm:pt>
    <dgm:pt modelId="{D0A43729-AF72-40F2-A8AD-929F7BF82332}" type="pres">
      <dgm:prSet presAssocID="{8826F1BE-FE20-41D6-9718-37AC3B31CC6B}" presName="composite" presStyleCnt="0"/>
      <dgm:spPr/>
    </dgm:pt>
    <dgm:pt modelId="{9951B6CE-5C5B-41DB-B297-8F5A98780BAA}" type="pres">
      <dgm:prSet presAssocID="{8826F1BE-FE20-41D6-9718-37AC3B31CC6B}" presName="parTx" presStyleLbl="alignNode1" presStyleIdx="0" presStyleCnt="2">
        <dgm:presLayoutVars>
          <dgm:chMax val="0"/>
          <dgm:chPref val="0"/>
          <dgm:bulletEnabled val="1"/>
        </dgm:presLayoutVars>
      </dgm:prSet>
      <dgm:spPr/>
    </dgm:pt>
    <dgm:pt modelId="{4F034110-2E4E-4B23-B9F3-E60928363612}" type="pres">
      <dgm:prSet presAssocID="{8826F1BE-FE20-41D6-9718-37AC3B31CC6B}" presName="desTx" presStyleLbl="alignAccFollowNode1" presStyleIdx="0" presStyleCnt="2">
        <dgm:presLayoutVars>
          <dgm:bulletEnabled val="1"/>
        </dgm:presLayoutVars>
      </dgm:prSet>
      <dgm:spPr/>
    </dgm:pt>
    <dgm:pt modelId="{F84C26EF-666A-4491-A630-12187F64498D}" type="pres">
      <dgm:prSet presAssocID="{08902CA4-8007-47CD-B93D-49D93B07BB9C}" presName="space" presStyleCnt="0"/>
      <dgm:spPr/>
    </dgm:pt>
    <dgm:pt modelId="{0CE8E8AA-EFE2-4FE7-9D9A-7A4658A60EDB}" type="pres">
      <dgm:prSet presAssocID="{CC209087-062D-47EC-8756-687E98857500}" presName="composite" presStyleCnt="0"/>
      <dgm:spPr/>
    </dgm:pt>
    <dgm:pt modelId="{FDEA0788-1220-4A06-A599-7614BD81D548}" type="pres">
      <dgm:prSet presAssocID="{CC209087-062D-47EC-8756-687E98857500}" presName="parTx" presStyleLbl="alignNode1" presStyleIdx="1" presStyleCnt="2">
        <dgm:presLayoutVars>
          <dgm:chMax val="0"/>
          <dgm:chPref val="0"/>
          <dgm:bulletEnabled val="1"/>
        </dgm:presLayoutVars>
      </dgm:prSet>
      <dgm:spPr/>
    </dgm:pt>
    <dgm:pt modelId="{A9CB0124-6378-4CE6-994D-B5FD723201BF}" type="pres">
      <dgm:prSet presAssocID="{CC209087-062D-47EC-8756-687E98857500}" presName="desTx" presStyleLbl="alignAccFollowNode1" presStyleIdx="1" presStyleCnt="2">
        <dgm:presLayoutVars>
          <dgm:bulletEnabled val="1"/>
        </dgm:presLayoutVars>
      </dgm:prSet>
      <dgm:spPr/>
    </dgm:pt>
  </dgm:ptLst>
  <dgm:cxnLst>
    <dgm:cxn modelId="{8154D51B-0D27-4C96-A515-3BEA9862D05F}" type="presOf" srcId="{2E5FD42E-4A6A-4F77-AF76-41CD4BF672DC}" destId="{76F29B8B-DCA5-4639-B15E-61DE96120271}" srcOrd="0" destOrd="0" presId="urn:microsoft.com/office/officeart/2005/8/layout/hList1"/>
    <dgm:cxn modelId="{9D047927-9A92-424B-91DC-56FFD84B1467}" srcId="{8826F1BE-FE20-41D6-9718-37AC3B31CC6B}" destId="{3C13A40F-7D05-4619-9C98-1107D8D1F237}" srcOrd="0" destOrd="0" parTransId="{2A17BD47-D8E3-4F7B-A18A-B9670CD05B48}" sibTransId="{19270B85-1FB7-49C1-9DFA-37C840FA7698}"/>
    <dgm:cxn modelId="{0A292A30-E506-4AA1-93D3-12340AC6BDB0}" srcId="{CC209087-062D-47EC-8756-687E98857500}" destId="{E35E46CD-1EB9-4600-BDAA-AEB93D14127B}" srcOrd="0" destOrd="0" parTransId="{CFBC731D-C6D0-4128-AC7F-DB3122D1B127}" sibTransId="{4BAF9E61-9584-4E1F-9A9A-890B651E52FE}"/>
    <dgm:cxn modelId="{7FD7C962-8FEE-4212-9FB8-762B18A1ACC7}" srcId="{2E5FD42E-4A6A-4F77-AF76-41CD4BF672DC}" destId="{CC209087-062D-47EC-8756-687E98857500}" srcOrd="1" destOrd="0" parTransId="{87181623-441B-4D40-A54C-CB513EA0D3E7}" sibTransId="{590C4BA2-A0AA-4CAD-BAD5-B3B27C12CD82}"/>
    <dgm:cxn modelId="{8035F049-0431-4203-99BB-79BE45FC66D0}" type="presOf" srcId="{8826F1BE-FE20-41D6-9718-37AC3B31CC6B}" destId="{9951B6CE-5C5B-41DB-B297-8F5A98780BAA}" srcOrd="0" destOrd="0" presId="urn:microsoft.com/office/officeart/2005/8/layout/hList1"/>
    <dgm:cxn modelId="{36D8C997-AF47-4490-8A57-1E42FCFEDF39}" type="presOf" srcId="{3C13A40F-7D05-4619-9C98-1107D8D1F237}" destId="{4F034110-2E4E-4B23-B9F3-E60928363612}" srcOrd="0" destOrd="0" presId="urn:microsoft.com/office/officeart/2005/8/layout/hList1"/>
    <dgm:cxn modelId="{CAD835C2-B13B-4DD6-B44B-928BDD0B413E}" srcId="{2E5FD42E-4A6A-4F77-AF76-41CD4BF672DC}" destId="{8826F1BE-FE20-41D6-9718-37AC3B31CC6B}" srcOrd="0" destOrd="0" parTransId="{36C4FF3B-1E85-45DD-9047-D167FD3023D0}" sibTransId="{08902CA4-8007-47CD-B93D-49D93B07BB9C}"/>
    <dgm:cxn modelId="{1DF8E5C9-B8B1-49D5-A5C2-0F45A5C113CA}" type="presOf" srcId="{E35E46CD-1EB9-4600-BDAA-AEB93D14127B}" destId="{A9CB0124-6378-4CE6-994D-B5FD723201BF}" srcOrd="0" destOrd="0" presId="urn:microsoft.com/office/officeart/2005/8/layout/hList1"/>
    <dgm:cxn modelId="{E982DED9-C6A5-4904-8E91-C1928BF836DB}" type="presOf" srcId="{CC209087-062D-47EC-8756-687E98857500}" destId="{FDEA0788-1220-4A06-A599-7614BD81D548}" srcOrd="0" destOrd="0" presId="urn:microsoft.com/office/officeart/2005/8/layout/hList1"/>
    <dgm:cxn modelId="{752FF9DC-68C6-4979-B10F-83BFCAF0F77F}" type="presParOf" srcId="{76F29B8B-DCA5-4639-B15E-61DE96120271}" destId="{D0A43729-AF72-40F2-A8AD-929F7BF82332}" srcOrd="0" destOrd="0" presId="urn:microsoft.com/office/officeart/2005/8/layout/hList1"/>
    <dgm:cxn modelId="{76FE5D14-17EC-4FF3-918D-16E7AB877E03}" type="presParOf" srcId="{D0A43729-AF72-40F2-A8AD-929F7BF82332}" destId="{9951B6CE-5C5B-41DB-B297-8F5A98780BAA}" srcOrd="0" destOrd="0" presId="urn:microsoft.com/office/officeart/2005/8/layout/hList1"/>
    <dgm:cxn modelId="{8246C7F2-4E4B-4613-BAB4-D6214CD9B474}" type="presParOf" srcId="{D0A43729-AF72-40F2-A8AD-929F7BF82332}" destId="{4F034110-2E4E-4B23-B9F3-E60928363612}" srcOrd="1" destOrd="0" presId="urn:microsoft.com/office/officeart/2005/8/layout/hList1"/>
    <dgm:cxn modelId="{FE2F5D22-0BF5-4103-A49B-0B7E259EFA29}" type="presParOf" srcId="{76F29B8B-DCA5-4639-B15E-61DE96120271}" destId="{F84C26EF-666A-4491-A630-12187F64498D}" srcOrd="1" destOrd="0" presId="urn:microsoft.com/office/officeart/2005/8/layout/hList1"/>
    <dgm:cxn modelId="{FED1928E-7E01-4C13-9FB0-3D1B512E86DE}" type="presParOf" srcId="{76F29B8B-DCA5-4639-B15E-61DE96120271}" destId="{0CE8E8AA-EFE2-4FE7-9D9A-7A4658A60EDB}" srcOrd="2" destOrd="0" presId="urn:microsoft.com/office/officeart/2005/8/layout/hList1"/>
    <dgm:cxn modelId="{B80A60B6-9DD3-42F9-9793-7E42E826F1A1}" type="presParOf" srcId="{0CE8E8AA-EFE2-4FE7-9D9A-7A4658A60EDB}" destId="{FDEA0788-1220-4A06-A599-7614BD81D548}" srcOrd="0" destOrd="0" presId="urn:microsoft.com/office/officeart/2005/8/layout/hList1"/>
    <dgm:cxn modelId="{D466EA2F-1A21-414B-AE8B-A161E07861B0}" type="presParOf" srcId="{0CE8E8AA-EFE2-4FE7-9D9A-7A4658A60EDB}" destId="{A9CB0124-6378-4CE6-994D-B5FD723201B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FBA045-E4C6-4FA4-90D6-48AEE18FC7B6}"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E6CA41DF-092E-4787-A279-37261255A61C}">
      <dgm:prSet custT="1"/>
      <dgm:spPr/>
      <dgm:t>
        <a:bodyPr/>
        <a:lstStyle/>
        <a:p>
          <a:r>
            <a:rPr lang="en-US" sz="2000" baseline="0" dirty="0"/>
            <a:t>Query Store (opt-in feature) </a:t>
          </a:r>
          <a:endParaRPr lang="en-US" sz="2000" dirty="0"/>
        </a:p>
      </dgm:t>
    </dgm:pt>
    <dgm:pt modelId="{1A46DCAE-C783-4AAD-9FFB-DFE9E22BA112}" type="parTrans" cxnId="{C35C7DF5-52BE-44EC-896C-64A4FCCC87D2}">
      <dgm:prSet/>
      <dgm:spPr/>
      <dgm:t>
        <a:bodyPr/>
        <a:lstStyle/>
        <a:p>
          <a:endParaRPr lang="en-US" sz="2000"/>
        </a:p>
      </dgm:t>
    </dgm:pt>
    <dgm:pt modelId="{76C8572A-3B36-4583-BFCB-DE37A00AD769}" type="sibTrans" cxnId="{C35C7DF5-52BE-44EC-896C-64A4FCCC87D2}">
      <dgm:prSet/>
      <dgm:spPr/>
      <dgm:t>
        <a:bodyPr/>
        <a:lstStyle/>
        <a:p>
          <a:endParaRPr lang="en-US" sz="2000"/>
        </a:p>
      </dgm:t>
    </dgm:pt>
    <dgm:pt modelId="{CF45B4AF-2C81-48A6-B494-E7B46260532D}">
      <dgm:prSet custT="1"/>
      <dgm:spPr/>
      <dgm:t>
        <a:bodyPr/>
        <a:lstStyle/>
        <a:p>
          <a:r>
            <a:rPr lang="en-US" sz="2000" baseline="0" dirty="0"/>
            <a:t>Query Performance Insight </a:t>
          </a:r>
          <a:endParaRPr lang="en-US" sz="2000" dirty="0"/>
        </a:p>
      </dgm:t>
    </dgm:pt>
    <dgm:pt modelId="{13B5E6EA-02DB-4254-B171-9AE33272AD53}" type="parTrans" cxnId="{791B2926-BEF5-4236-B049-F2F49FF33909}">
      <dgm:prSet/>
      <dgm:spPr/>
      <dgm:t>
        <a:bodyPr/>
        <a:lstStyle/>
        <a:p>
          <a:endParaRPr lang="en-US" sz="2000"/>
        </a:p>
      </dgm:t>
    </dgm:pt>
    <dgm:pt modelId="{1A65BE0B-ECD5-4DB1-8F08-DEC3660D54A8}" type="sibTrans" cxnId="{791B2926-BEF5-4236-B049-F2F49FF33909}">
      <dgm:prSet/>
      <dgm:spPr/>
      <dgm:t>
        <a:bodyPr/>
        <a:lstStyle/>
        <a:p>
          <a:endParaRPr lang="en-US" sz="2000"/>
        </a:p>
      </dgm:t>
    </dgm:pt>
    <dgm:pt modelId="{97FF341E-2A12-4E0A-A2D6-9BB7191FE7EC}">
      <dgm:prSet custT="1"/>
      <dgm:spPr/>
      <dgm:t>
        <a:bodyPr/>
        <a:lstStyle/>
        <a:p>
          <a:r>
            <a:rPr lang="en-US" sz="1600" baseline="0" dirty="0"/>
            <a:t>Visualize long running queries</a:t>
          </a:r>
          <a:endParaRPr lang="en-US" sz="1600" dirty="0"/>
        </a:p>
      </dgm:t>
    </dgm:pt>
    <dgm:pt modelId="{BA93B5EA-3BD9-4E20-A033-8ABF2EC5B699}" type="parTrans" cxnId="{97D76DA0-F246-4E45-9975-B1BF3A6A8DE4}">
      <dgm:prSet/>
      <dgm:spPr/>
      <dgm:t>
        <a:bodyPr/>
        <a:lstStyle/>
        <a:p>
          <a:endParaRPr lang="en-US" sz="2000"/>
        </a:p>
      </dgm:t>
    </dgm:pt>
    <dgm:pt modelId="{49A351EC-8568-4A20-828F-0D4661F2E8BF}" type="sibTrans" cxnId="{97D76DA0-F246-4E45-9975-B1BF3A6A8DE4}">
      <dgm:prSet/>
      <dgm:spPr/>
      <dgm:t>
        <a:bodyPr/>
        <a:lstStyle/>
        <a:p>
          <a:endParaRPr lang="en-US" sz="2000"/>
        </a:p>
      </dgm:t>
    </dgm:pt>
    <dgm:pt modelId="{EFDE48DD-D9BB-4223-83AA-B1E461CE9827}">
      <dgm:prSet custT="1"/>
      <dgm:spPr/>
      <dgm:t>
        <a:bodyPr/>
        <a:lstStyle/>
        <a:p>
          <a:r>
            <a:rPr lang="en-US" sz="2000" baseline="0"/>
            <a:t>Performance recommendation </a:t>
          </a:r>
          <a:endParaRPr lang="en-US" sz="2000"/>
        </a:p>
      </dgm:t>
    </dgm:pt>
    <dgm:pt modelId="{A7FCAFF8-577D-4629-BE84-116568665949}" type="parTrans" cxnId="{55469AEF-7A2D-4800-BB61-CED94E32C803}">
      <dgm:prSet/>
      <dgm:spPr/>
      <dgm:t>
        <a:bodyPr/>
        <a:lstStyle/>
        <a:p>
          <a:endParaRPr lang="en-US" sz="2000"/>
        </a:p>
      </dgm:t>
    </dgm:pt>
    <dgm:pt modelId="{85E47F41-2383-4686-AD2E-50A24FF02AD5}" type="sibTrans" cxnId="{55469AEF-7A2D-4800-BB61-CED94E32C803}">
      <dgm:prSet/>
      <dgm:spPr/>
      <dgm:t>
        <a:bodyPr/>
        <a:lstStyle/>
        <a:p>
          <a:endParaRPr lang="en-US" sz="2000"/>
        </a:p>
      </dgm:t>
    </dgm:pt>
    <dgm:pt modelId="{C6DF6828-D5DF-4C9E-B23F-EF12C5E7E987}">
      <dgm:prSet custT="1"/>
      <dgm:spPr/>
      <dgm:t>
        <a:bodyPr/>
        <a:lstStyle/>
        <a:p>
          <a:r>
            <a:rPr lang="en-US" sz="1600" dirty="0"/>
            <a:t>Create index suggestions</a:t>
          </a:r>
        </a:p>
      </dgm:t>
    </dgm:pt>
    <dgm:pt modelId="{FF75CA3E-593F-4B98-B0E5-C378E97E60D2}" type="parTrans" cxnId="{2E611444-F5E8-4A6C-B688-B476B8FF97B2}">
      <dgm:prSet/>
      <dgm:spPr/>
      <dgm:t>
        <a:bodyPr/>
        <a:lstStyle/>
        <a:p>
          <a:endParaRPr lang="en-US" sz="2000"/>
        </a:p>
      </dgm:t>
    </dgm:pt>
    <dgm:pt modelId="{52D823F3-4918-4891-A325-E441BCFDCDBE}" type="sibTrans" cxnId="{2E611444-F5E8-4A6C-B688-B476B8FF97B2}">
      <dgm:prSet/>
      <dgm:spPr/>
      <dgm:t>
        <a:bodyPr/>
        <a:lstStyle/>
        <a:p>
          <a:endParaRPr lang="en-US" sz="2000"/>
        </a:p>
      </dgm:t>
    </dgm:pt>
    <dgm:pt modelId="{0695A824-AADD-4737-B740-D1A444781413}">
      <dgm:prSet custT="1"/>
      <dgm:spPr/>
      <dgm:t>
        <a:bodyPr/>
        <a:lstStyle/>
        <a:p>
          <a:r>
            <a:rPr lang="en-US" sz="1600" baseline="0" dirty="0"/>
            <a:t>Tracks query performance over time </a:t>
          </a:r>
          <a:endParaRPr lang="en-US" sz="1600" dirty="0"/>
        </a:p>
      </dgm:t>
    </dgm:pt>
    <dgm:pt modelId="{9342C59D-84EC-4CD5-92CE-ECC603FDA1D8}" type="parTrans" cxnId="{CC918351-D701-422C-9C0B-F7FA0F142D0F}">
      <dgm:prSet/>
      <dgm:spPr/>
      <dgm:t>
        <a:bodyPr/>
        <a:lstStyle/>
        <a:p>
          <a:endParaRPr lang="en-US"/>
        </a:p>
      </dgm:t>
    </dgm:pt>
    <dgm:pt modelId="{A005098D-92BB-485F-84EC-08C5D45A35D5}" type="sibTrans" cxnId="{CC918351-D701-422C-9C0B-F7FA0F142D0F}">
      <dgm:prSet/>
      <dgm:spPr/>
      <dgm:t>
        <a:bodyPr/>
        <a:lstStyle/>
        <a:p>
          <a:endParaRPr lang="en-US"/>
        </a:p>
      </dgm:t>
    </dgm:pt>
    <dgm:pt modelId="{6AA0859E-3BEE-43E8-A5DB-1A1259E1838A}">
      <dgm:prSet custT="1"/>
      <dgm:spPr/>
      <dgm:t>
        <a:bodyPr/>
        <a:lstStyle/>
        <a:p>
          <a:r>
            <a:rPr lang="en-US" sz="1600" dirty="0"/>
            <a:t>Automatically captures query history and runtime stats</a:t>
          </a:r>
        </a:p>
      </dgm:t>
    </dgm:pt>
    <dgm:pt modelId="{41541D2F-9CA8-468F-BEE9-12039514E638}" type="parTrans" cxnId="{68D6AB01-58C5-4EE2-BEE2-1A70306BE5B7}">
      <dgm:prSet/>
      <dgm:spPr/>
      <dgm:t>
        <a:bodyPr/>
        <a:lstStyle/>
        <a:p>
          <a:endParaRPr lang="en-US"/>
        </a:p>
      </dgm:t>
    </dgm:pt>
    <dgm:pt modelId="{64E9F5A5-C025-4B76-8E4E-2FD14F553867}" type="sibTrans" cxnId="{68D6AB01-58C5-4EE2-BEE2-1A70306BE5B7}">
      <dgm:prSet/>
      <dgm:spPr/>
      <dgm:t>
        <a:bodyPr/>
        <a:lstStyle/>
        <a:p>
          <a:endParaRPr lang="en-US"/>
        </a:p>
      </dgm:t>
    </dgm:pt>
    <dgm:pt modelId="{4D49700A-59DF-478E-9666-48A4B30BD6C5}">
      <dgm:prSet custT="1"/>
      <dgm:spPr/>
      <dgm:t>
        <a:bodyPr/>
        <a:lstStyle/>
        <a:p>
          <a:r>
            <a:rPr lang="en-US" sz="1600" dirty="0"/>
            <a:t>Database usage pattern</a:t>
          </a:r>
        </a:p>
      </dgm:t>
    </dgm:pt>
    <dgm:pt modelId="{2E1EAC85-F078-4D56-A673-1CC9247896DC}" type="parTrans" cxnId="{76A7D9C1-B51F-4E2E-B178-FC9F8EB4C82E}">
      <dgm:prSet/>
      <dgm:spPr/>
      <dgm:t>
        <a:bodyPr/>
        <a:lstStyle/>
        <a:p>
          <a:endParaRPr lang="en-US"/>
        </a:p>
      </dgm:t>
    </dgm:pt>
    <dgm:pt modelId="{7CFA3643-A392-4C4B-8E68-E9D8434F4ACF}" type="sibTrans" cxnId="{76A7D9C1-B51F-4E2E-B178-FC9F8EB4C82E}">
      <dgm:prSet/>
      <dgm:spPr/>
      <dgm:t>
        <a:bodyPr/>
        <a:lstStyle/>
        <a:p>
          <a:endParaRPr lang="en-US"/>
        </a:p>
      </dgm:t>
    </dgm:pt>
    <dgm:pt modelId="{ABEF6DF9-AF16-4B80-BDA6-5021027226F3}">
      <dgm:prSet custT="1"/>
      <dgm:spPr/>
      <dgm:t>
        <a:bodyPr/>
        <a:lstStyle/>
        <a:p>
          <a:endParaRPr lang="en-US" sz="1600" dirty="0"/>
        </a:p>
      </dgm:t>
    </dgm:pt>
    <dgm:pt modelId="{A7E99D44-1ACE-49C2-82B3-3A22DEA7B665}" type="parTrans" cxnId="{340F5A59-CC35-4D37-9967-487BCC695809}">
      <dgm:prSet/>
      <dgm:spPr/>
      <dgm:t>
        <a:bodyPr/>
        <a:lstStyle/>
        <a:p>
          <a:endParaRPr lang="en-US"/>
        </a:p>
      </dgm:t>
    </dgm:pt>
    <dgm:pt modelId="{FE34CC27-96FA-4B79-98C4-217B708DB0E7}" type="sibTrans" cxnId="{340F5A59-CC35-4D37-9967-487BCC695809}">
      <dgm:prSet/>
      <dgm:spPr/>
      <dgm:t>
        <a:bodyPr/>
        <a:lstStyle/>
        <a:p>
          <a:endParaRPr lang="en-US"/>
        </a:p>
      </dgm:t>
    </dgm:pt>
    <dgm:pt modelId="{71CFDBFA-5636-4743-93FF-46B77E49C4B9}">
      <dgm:prSet custT="1"/>
      <dgm:spPr/>
      <dgm:t>
        <a:bodyPr/>
        <a:lstStyle/>
        <a:p>
          <a:r>
            <a:rPr lang="en-US" sz="1600" dirty="0"/>
            <a:t>Visualize wait statistics</a:t>
          </a:r>
        </a:p>
      </dgm:t>
    </dgm:pt>
    <dgm:pt modelId="{10E218E9-50D2-403D-B87F-46D031E0D0D8}" type="parTrans" cxnId="{931DAEB5-872D-4132-819D-BDCD8342390F}">
      <dgm:prSet/>
      <dgm:spPr/>
      <dgm:t>
        <a:bodyPr/>
        <a:lstStyle/>
        <a:p>
          <a:endParaRPr lang="en-US"/>
        </a:p>
      </dgm:t>
    </dgm:pt>
    <dgm:pt modelId="{B66E13AB-3345-4A0D-B9AB-2E4A9E15FEFF}" type="sibTrans" cxnId="{931DAEB5-872D-4132-819D-BDCD8342390F}">
      <dgm:prSet/>
      <dgm:spPr/>
      <dgm:t>
        <a:bodyPr/>
        <a:lstStyle/>
        <a:p>
          <a:endParaRPr lang="en-US"/>
        </a:p>
      </dgm:t>
    </dgm:pt>
    <dgm:pt modelId="{137980DB-413C-4D0B-A30A-00FD71F49BDB}">
      <dgm:prSet custT="1"/>
      <dgm:spPr/>
      <dgm:t>
        <a:bodyPr/>
        <a:lstStyle/>
        <a:p>
          <a:endParaRPr lang="en-US" sz="1600" dirty="0"/>
        </a:p>
      </dgm:t>
    </dgm:pt>
    <dgm:pt modelId="{EA76267B-B76F-402B-8649-73DD1C032281}" type="parTrans" cxnId="{4F400BAD-3A4F-42C8-ABE6-E1F10286CFA6}">
      <dgm:prSet/>
      <dgm:spPr/>
      <dgm:t>
        <a:bodyPr/>
        <a:lstStyle/>
        <a:p>
          <a:endParaRPr lang="en-US"/>
        </a:p>
      </dgm:t>
    </dgm:pt>
    <dgm:pt modelId="{E19B2107-5667-4B40-B501-2F0E3777006D}" type="sibTrans" cxnId="{4F400BAD-3A4F-42C8-ABE6-E1F10286CFA6}">
      <dgm:prSet/>
      <dgm:spPr/>
      <dgm:t>
        <a:bodyPr/>
        <a:lstStyle/>
        <a:p>
          <a:endParaRPr lang="en-US"/>
        </a:p>
      </dgm:t>
    </dgm:pt>
    <dgm:pt modelId="{C78907FB-459C-42C6-9882-B78538EB3821}">
      <dgm:prSet custT="1"/>
      <dgm:spPr/>
      <dgm:t>
        <a:bodyPr/>
        <a:lstStyle/>
        <a:p>
          <a:r>
            <a:rPr lang="en-US" sz="1600" dirty="0"/>
            <a:t>Drop index suggestions</a:t>
          </a:r>
        </a:p>
      </dgm:t>
    </dgm:pt>
    <dgm:pt modelId="{03E24CB7-B9EB-45FB-B346-9ACC2DC1446C}" type="parTrans" cxnId="{2A5350D3-548B-4FE5-9D88-708032F64E7A}">
      <dgm:prSet/>
      <dgm:spPr/>
      <dgm:t>
        <a:bodyPr/>
        <a:lstStyle/>
        <a:p>
          <a:endParaRPr lang="en-US"/>
        </a:p>
      </dgm:t>
    </dgm:pt>
    <dgm:pt modelId="{835AE804-9672-4EB4-A2F9-578F5C0D31E5}" type="sibTrans" cxnId="{2A5350D3-548B-4FE5-9D88-708032F64E7A}">
      <dgm:prSet/>
      <dgm:spPr/>
      <dgm:t>
        <a:bodyPr/>
        <a:lstStyle/>
        <a:p>
          <a:endParaRPr lang="en-US"/>
        </a:p>
      </dgm:t>
    </dgm:pt>
    <dgm:pt modelId="{C221130B-2688-4711-9D09-6F333521ADC1}">
      <dgm:prSet custT="1"/>
      <dgm:spPr/>
      <dgm:t>
        <a:bodyPr/>
        <a:lstStyle/>
        <a:p>
          <a:endParaRPr lang="en-US" sz="1600" dirty="0"/>
        </a:p>
      </dgm:t>
    </dgm:pt>
    <dgm:pt modelId="{BEEE4D66-0440-4D4E-A22E-B88A914DE92D}" type="parTrans" cxnId="{8F1E622A-6C64-4614-B6DC-71336D911A8C}">
      <dgm:prSet/>
      <dgm:spPr/>
      <dgm:t>
        <a:bodyPr/>
        <a:lstStyle/>
        <a:p>
          <a:endParaRPr lang="en-US"/>
        </a:p>
      </dgm:t>
    </dgm:pt>
    <dgm:pt modelId="{84B942F5-ECEE-43B3-BD54-EAFC540B0B08}" type="sibTrans" cxnId="{8F1E622A-6C64-4614-B6DC-71336D911A8C}">
      <dgm:prSet/>
      <dgm:spPr/>
      <dgm:t>
        <a:bodyPr/>
        <a:lstStyle/>
        <a:p>
          <a:endParaRPr lang="en-US"/>
        </a:p>
      </dgm:t>
    </dgm:pt>
    <dgm:pt modelId="{9F91E632-51BB-47EF-8684-0E2AD6150855}" type="pres">
      <dgm:prSet presAssocID="{D8FBA045-E4C6-4FA4-90D6-48AEE18FC7B6}" presName="linear" presStyleCnt="0">
        <dgm:presLayoutVars>
          <dgm:animLvl val="lvl"/>
          <dgm:resizeHandles val="exact"/>
        </dgm:presLayoutVars>
      </dgm:prSet>
      <dgm:spPr/>
    </dgm:pt>
    <dgm:pt modelId="{828ADC13-3728-4798-957B-B1A0B0E546CB}" type="pres">
      <dgm:prSet presAssocID="{E6CA41DF-092E-4787-A279-37261255A61C}" presName="parentText" presStyleLbl="node1" presStyleIdx="0" presStyleCnt="3">
        <dgm:presLayoutVars>
          <dgm:chMax val="0"/>
          <dgm:bulletEnabled val="1"/>
        </dgm:presLayoutVars>
      </dgm:prSet>
      <dgm:spPr/>
    </dgm:pt>
    <dgm:pt modelId="{69460F06-9129-4D91-953D-4667836E6AC5}" type="pres">
      <dgm:prSet presAssocID="{E6CA41DF-092E-4787-A279-37261255A61C}" presName="childText" presStyleLbl="revTx" presStyleIdx="0" presStyleCnt="3">
        <dgm:presLayoutVars>
          <dgm:bulletEnabled val="1"/>
        </dgm:presLayoutVars>
      </dgm:prSet>
      <dgm:spPr/>
    </dgm:pt>
    <dgm:pt modelId="{378294A6-2BEA-41B9-B39E-4628EFE9B85A}" type="pres">
      <dgm:prSet presAssocID="{CF45B4AF-2C81-48A6-B494-E7B46260532D}" presName="parentText" presStyleLbl="node1" presStyleIdx="1" presStyleCnt="3">
        <dgm:presLayoutVars>
          <dgm:chMax val="0"/>
          <dgm:bulletEnabled val="1"/>
        </dgm:presLayoutVars>
      </dgm:prSet>
      <dgm:spPr/>
    </dgm:pt>
    <dgm:pt modelId="{8C02C458-D9F1-417A-920F-014A4BE9C278}" type="pres">
      <dgm:prSet presAssocID="{CF45B4AF-2C81-48A6-B494-E7B46260532D}" presName="childText" presStyleLbl="revTx" presStyleIdx="1" presStyleCnt="3">
        <dgm:presLayoutVars>
          <dgm:bulletEnabled val="1"/>
        </dgm:presLayoutVars>
      </dgm:prSet>
      <dgm:spPr/>
    </dgm:pt>
    <dgm:pt modelId="{AA189BB1-8804-4D70-99ED-A88320138290}" type="pres">
      <dgm:prSet presAssocID="{EFDE48DD-D9BB-4223-83AA-B1E461CE9827}" presName="parentText" presStyleLbl="node1" presStyleIdx="2" presStyleCnt="3">
        <dgm:presLayoutVars>
          <dgm:chMax val="0"/>
          <dgm:bulletEnabled val="1"/>
        </dgm:presLayoutVars>
      </dgm:prSet>
      <dgm:spPr/>
    </dgm:pt>
    <dgm:pt modelId="{236334D7-F661-41F9-BDDF-C2280E1C8E92}" type="pres">
      <dgm:prSet presAssocID="{EFDE48DD-D9BB-4223-83AA-B1E461CE9827}" presName="childText" presStyleLbl="revTx" presStyleIdx="2" presStyleCnt="3">
        <dgm:presLayoutVars>
          <dgm:bulletEnabled val="1"/>
        </dgm:presLayoutVars>
      </dgm:prSet>
      <dgm:spPr/>
    </dgm:pt>
  </dgm:ptLst>
  <dgm:cxnLst>
    <dgm:cxn modelId="{68D6AB01-58C5-4EE2-BEE2-1A70306BE5B7}" srcId="{E6CA41DF-092E-4787-A279-37261255A61C}" destId="{6AA0859E-3BEE-43E8-A5DB-1A1259E1838A}" srcOrd="1" destOrd="0" parTransId="{41541D2F-9CA8-468F-BEE9-12039514E638}" sibTransId="{64E9F5A5-C025-4B76-8E4E-2FD14F553867}"/>
    <dgm:cxn modelId="{B2B33F0A-86C4-4FA5-A5BF-8FCBB13A7395}" type="presOf" srcId="{D8FBA045-E4C6-4FA4-90D6-48AEE18FC7B6}" destId="{9F91E632-51BB-47EF-8684-0E2AD6150855}" srcOrd="0" destOrd="0" presId="urn:microsoft.com/office/officeart/2005/8/layout/vList2"/>
    <dgm:cxn modelId="{488B9C20-9E93-48E7-85C4-5A18158D4896}" type="presOf" srcId="{6AA0859E-3BEE-43E8-A5DB-1A1259E1838A}" destId="{69460F06-9129-4D91-953D-4667836E6AC5}" srcOrd="0" destOrd="1" presId="urn:microsoft.com/office/officeart/2005/8/layout/vList2"/>
    <dgm:cxn modelId="{F6148022-D6B0-4C6A-B7F5-036E0C127C80}" type="presOf" srcId="{C221130B-2688-4711-9D09-6F333521ADC1}" destId="{236334D7-F661-41F9-BDDF-C2280E1C8E92}" srcOrd="0" destOrd="2" presId="urn:microsoft.com/office/officeart/2005/8/layout/vList2"/>
    <dgm:cxn modelId="{791B2926-BEF5-4236-B049-F2F49FF33909}" srcId="{D8FBA045-E4C6-4FA4-90D6-48AEE18FC7B6}" destId="{CF45B4AF-2C81-48A6-B494-E7B46260532D}" srcOrd="1" destOrd="0" parTransId="{13B5E6EA-02DB-4254-B171-9AE33272AD53}" sibTransId="{1A65BE0B-ECD5-4DB1-8F08-DEC3660D54A8}"/>
    <dgm:cxn modelId="{8F1E622A-6C64-4614-B6DC-71336D911A8C}" srcId="{EFDE48DD-D9BB-4223-83AA-B1E461CE9827}" destId="{C221130B-2688-4711-9D09-6F333521ADC1}" srcOrd="2" destOrd="0" parTransId="{BEEE4D66-0440-4D4E-A22E-B88A914DE92D}" sibTransId="{84B942F5-ECEE-43B3-BD54-EAFC540B0B08}"/>
    <dgm:cxn modelId="{4F61B92B-BBA0-486C-BB03-36825A3D1844}" type="presOf" srcId="{137980DB-413C-4D0B-A30A-00FD71F49BDB}" destId="{8C02C458-D9F1-417A-920F-014A4BE9C278}" srcOrd="0" destOrd="2" presId="urn:microsoft.com/office/officeart/2005/8/layout/vList2"/>
    <dgm:cxn modelId="{D11C2933-5F73-489B-9936-8CF18C63AB96}" type="presOf" srcId="{97FF341E-2A12-4E0A-A2D6-9BB7191FE7EC}" destId="{8C02C458-D9F1-417A-920F-014A4BE9C278}" srcOrd="0" destOrd="0" presId="urn:microsoft.com/office/officeart/2005/8/layout/vList2"/>
    <dgm:cxn modelId="{2E611444-F5E8-4A6C-B688-B476B8FF97B2}" srcId="{EFDE48DD-D9BB-4223-83AA-B1E461CE9827}" destId="{C6DF6828-D5DF-4C9E-B23F-EF12C5E7E987}" srcOrd="0" destOrd="0" parTransId="{FF75CA3E-593F-4B98-B0E5-C378E97E60D2}" sibTransId="{52D823F3-4918-4891-A325-E441BCFDCDBE}"/>
    <dgm:cxn modelId="{7CEA266A-3898-4A53-9EFB-530ACCE8B4EB}" type="presOf" srcId="{CF45B4AF-2C81-48A6-B494-E7B46260532D}" destId="{378294A6-2BEA-41B9-B39E-4628EFE9B85A}" srcOrd="0" destOrd="0" presId="urn:microsoft.com/office/officeart/2005/8/layout/vList2"/>
    <dgm:cxn modelId="{CC3C6A50-E7D7-4A97-A040-0D44177133EE}" type="presOf" srcId="{E6CA41DF-092E-4787-A279-37261255A61C}" destId="{828ADC13-3728-4798-957B-B1A0B0E546CB}" srcOrd="0" destOrd="0" presId="urn:microsoft.com/office/officeart/2005/8/layout/vList2"/>
    <dgm:cxn modelId="{CC918351-D701-422C-9C0B-F7FA0F142D0F}" srcId="{E6CA41DF-092E-4787-A279-37261255A61C}" destId="{0695A824-AADD-4737-B740-D1A444781413}" srcOrd="0" destOrd="0" parTransId="{9342C59D-84EC-4CD5-92CE-ECC603FDA1D8}" sibTransId="{A005098D-92BB-485F-84EC-08C5D45A35D5}"/>
    <dgm:cxn modelId="{340F5A59-CC35-4D37-9967-487BCC695809}" srcId="{E6CA41DF-092E-4787-A279-37261255A61C}" destId="{ABEF6DF9-AF16-4B80-BDA6-5021027226F3}" srcOrd="3" destOrd="0" parTransId="{A7E99D44-1ACE-49C2-82B3-3A22DEA7B665}" sibTransId="{FE34CC27-96FA-4B79-98C4-217B708DB0E7}"/>
    <dgm:cxn modelId="{D0819386-1257-48B5-AA3F-5BE6486264B7}" type="presOf" srcId="{0695A824-AADD-4737-B740-D1A444781413}" destId="{69460F06-9129-4D91-953D-4667836E6AC5}" srcOrd="0" destOrd="0" presId="urn:microsoft.com/office/officeart/2005/8/layout/vList2"/>
    <dgm:cxn modelId="{5D48879F-DBCA-46F7-B529-A5456E7DA172}" type="presOf" srcId="{C6DF6828-D5DF-4C9E-B23F-EF12C5E7E987}" destId="{236334D7-F661-41F9-BDDF-C2280E1C8E92}" srcOrd="0" destOrd="0" presId="urn:microsoft.com/office/officeart/2005/8/layout/vList2"/>
    <dgm:cxn modelId="{FCFC62A0-99DE-4335-AF2C-5DC325147209}" type="presOf" srcId="{EFDE48DD-D9BB-4223-83AA-B1E461CE9827}" destId="{AA189BB1-8804-4D70-99ED-A88320138290}" srcOrd="0" destOrd="0" presId="urn:microsoft.com/office/officeart/2005/8/layout/vList2"/>
    <dgm:cxn modelId="{97D76DA0-F246-4E45-9975-B1BF3A6A8DE4}" srcId="{CF45B4AF-2C81-48A6-B494-E7B46260532D}" destId="{97FF341E-2A12-4E0A-A2D6-9BB7191FE7EC}" srcOrd="0" destOrd="0" parTransId="{BA93B5EA-3BD9-4E20-A033-8ABF2EC5B699}" sibTransId="{49A351EC-8568-4A20-828F-0D4661F2E8BF}"/>
    <dgm:cxn modelId="{4F400BAD-3A4F-42C8-ABE6-E1F10286CFA6}" srcId="{CF45B4AF-2C81-48A6-B494-E7B46260532D}" destId="{137980DB-413C-4D0B-A30A-00FD71F49BDB}" srcOrd="2" destOrd="0" parTransId="{EA76267B-B76F-402B-8649-73DD1C032281}" sibTransId="{E19B2107-5667-4B40-B501-2F0E3777006D}"/>
    <dgm:cxn modelId="{931DAEB5-872D-4132-819D-BDCD8342390F}" srcId="{CF45B4AF-2C81-48A6-B494-E7B46260532D}" destId="{71CFDBFA-5636-4743-93FF-46B77E49C4B9}" srcOrd="1" destOrd="0" parTransId="{10E218E9-50D2-403D-B87F-46D031E0D0D8}" sibTransId="{B66E13AB-3345-4A0D-B9AB-2E4A9E15FEFF}"/>
    <dgm:cxn modelId="{4BCC24B8-9419-436A-BA2F-A9D1A29321D2}" type="presOf" srcId="{ABEF6DF9-AF16-4B80-BDA6-5021027226F3}" destId="{69460F06-9129-4D91-953D-4667836E6AC5}" srcOrd="0" destOrd="3" presId="urn:microsoft.com/office/officeart/2005/8/layout/vList2"/>
    <dgm:cxn modelId="{76A7D9C1-B51F-4E2E-B178-FC9F8EB4C82E}" srcId="{E6CA41DF-092E-4787-A279-37261255A61C}" destId="{4D49700A-59DF-478E-9666-48A4B30BD6C5}" srcOrd="2" destOrd="0" parTransId="{2E1EAC85-F078-4D56-A673-1CC9247896DC}" sibTransId="{7CFA3643-A392-4C4B-8E68-E9D8434F4ACF}"/>
    <dgm:cxn modelId="{2A5350D3-548B-4FE5-9D88-708032F64E7A}" srcId="{EFDE48DD-D9BB-4223-83AA-B1E461CE9827}" destId="{C78907FB-459C-42C6-9882-B78538EB3821}" srcOrd="1" destOrd="0" parTransId="{03E24CB7-B9EB-45FB-B346-9ACC2DC1446C}" sibTransId="{835AE804-9672-4EB4-A2F9-578F5C0D31E5}"/>
    <dgm:cxn modelId="{FB2252D4-1DB5-4700-8D15-5B2202746D68}" type="presOf" srcId="{71CFDBFA-5636-4743-93FF-46B77E49C4B9}" destId="{8C02C458-D9F1-417A-920F-014A4BE9C278}" srcOrd="0" destOrd="1" presId="urn:microsoft.com/office/officeart/2005/8/layout/vList2"/>
    <dgm:cxn modelId="{1D3120DA-2BC3-42A7-8589-C65C0B5A356A}" type="presOf" srcId="{4D49700A-59DF-478E-9666-48A4B30BD6C5}" destId="{69460F06-9129-4D91-953D-4667836E6AC5}" srcOrd="0" destOrd="2" presId="urn:microsoft.com/office/officeart/2005/8/layout/vList2"/>
    <dgm:cxn modelId="{BA7B13E2-ADF7-4040-8B8B-1B6EC3C65FE8}" type="presOf" srcId="{C78907FB-459C-42C6-9882-B78538EB3821}" destId="{236334D7-F661-41F9-BDDF-C2280E1C8E92}" srcOrd="0" destOrd="1" presId="urn:microsoft.com/office/officeart/2005/8/layout/vList2"/>
    <dgm:cxn modelId="{55469AEF-7A2D-4800-BB61-CED94E32C803}" srcId="{D8FBA045-E4C6-4FA4-90D6-48AEE18FC7B6}" destId="{EFDE48DD-D9BB-4223-83AA-B1E461CE9827}" srcOrd="2" destOrd="0" parTransId="{A7FCAFF8-577D-4629-BE84-116568665949}" sibTransId="{85E47F41-2383-4686-AD2E-50A24FF02AD5}"/>
    <dgm:cxn modelId="{C35C7DF5-52BE-44EC-896C-64A4FCCC87D2}" srcId="{D8FBA045-E4C6-4FA4-90D6-48AEE18FC7B6}" destId="{E6CA41DF-092E-4787-A279-37261255A61C}" srcOrd="0" destOrd="0" parTransId="{1A46DCAE-C783-4AAD-9FFB-DFE9E22BA112}" sibTransId="{76C8572A-3B36-4583-BFCB-DE37A00AD769}"/>
    <dgm:cxn modelId="{F1E86ABA-C223-4A28-9B4A-92D8D34EC1A2}" type="presParOf" srcId="{9F91E632-51BB-47EF-8684-0E2AD6150855}" destId="{828ADC13-3728-4798-957B-B1A0B0E546CB}" srcOrd="0" destOrd="0" presId="urn:microsoft.com/office/officeart/2005/8/layout/vList2"/>
    <dgm:cxn modelId="{41F1D8D1-8CD1-45D9-8BF6-A016220E4469}" type="presParOf" srcId="{9F91E632-51BB-47EF-8684-0E2AD6150855}" destId="{69460F06-9129-4D91-953D-4667836E6AC5}" srcOrd="1" destOrd="0" presId="urn:microsoft.com/office/officeart/2005/8/layout/vList2"/>
    <dgm:cxn modelId="{C71A5243-2955-47F7-AC9D-517FA50445E7}" type="presParOf" srcId="{9F91E632-51BB-47EF-8684-0E2AD6150855}" destId="{378294A6-2BEA-41B9-B39E-4628EFE9B85A}" srcOrd="2" destOrd="0" presId="urn:microsoft.com/office/officeart/2005/8/layout/vList2"/>
    <dgm:cxn modelId="{A6541CFE-3EC8-49C9-AF84-6F77D9E3E0A2}" type="presParOf" srcId="{9F91E632-51BB-47EF-8684-0E2AD6150855}" destId="{8C02C458-D9F1-417A-920F-014A4BE9C278}" srcOrd="3" destOrd="0" presId="urn:microsoft.com/office/officeart/2005/8/layout/vList2"/>
    <dgm:cxn modelId="{C47AB232-F839-4CB3-BFDF-DD33BF38B7D7}" type="presParOf" srcId="{9F91E632-51BB-47EF-8684-0E2AD6150855}" destId="{AA189BB1-8804-4D70-99ED-A88320138290}" srcOrd="4" destOrd="0" presId="urn:microsoft.com/office/officeart/2005/8/layout/vList2"/>
    <dgm:cxn modelId="{9D928F33-6350-43A5-AB02-050A05034C3B}" type="presParOf" srcId="{9F91E632-51BB-47EF-8684-0E2AD6150855}" destId="{236334D7-F661-41F9-BDDF-C2280E1C8E9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FBA045-E4C6-4FA4-90D6-48AEE18FC7B6}"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E6CA41DF-092E-4787-A279-37261255A61C}">
      <dgm:prSet custT="1"/>
      <dgm:spPr/>
      <dgm:t>
        <a:bodyPr/>
        <a:lstStyle/>
        <a:p>
          <a:r>
            <a:rPr lang="en-US" sz="2000" baseline="0" dirty="0"/>
            <a:t>Azure Monitor</a:t>
          </a:r>
          <a:endParaRPr lang="en-US" sz="2000" dirty="0"/>
        </a:p>
      </dgm:t>
    </dgm:pt>
    <dgm:pt modelId="{1A46DCAE-C783-4AAD-9FFB-DFE9E22BA112}" type="parTrans" cxnId="{C35C7DF5-52BE-44EC-896C-64A4FCCC87D2}">
      <dgm:prSet/>
      <dgm:spPr/>
      <dgm:t>
        <a:bodyPr/>
        <a:lstStyle/>
        <a:p>
          <a:endParaRPr lang="en-US" sz="2000"/>
        </a:p>
      </dgm:t>
    </dgm:pt>
    <dgm:pt modelId="{76C8572A-3B36-4583-BFCB-DE37A00AD769}" type="sibTrans" cxnId="{C35C7DF5-52BE-44EC-896C-64A4FCCC87D2}">
      <dgm:prSet/>
      <dgm:spPr/>
      <dgm:t>
        <a:bodyPr/>
        <a:lstStyle/>
        <a:p>
          <a:endParaRPr lang="en-US" sz="2000"/>
        </a:p>
      </dgm:t>
    </dgm:pt>
    <dgm:pt modelId="{810CC9BB-554D-4780-A3E4-BD2C0F3B4485}">
      <dgm:prSet custT="1"/>
      <dgm:spPr/>
      <dgm:t>
        <a:bodyPr/>
        <a:lstStyle/>
        <a:p>
          <a:r>
            <a:rPr lang="en-US" sz="2000" baseline="0" dirty="0"/>
            <a:t>Service Health</a:t>
          </a:r>
          <a:endParaRPr lang="en-US" sz="2000" dirty="0"/>
        </a:p>
      </dgm:t>
    </dgm:pt>
    <dgm:pt modelId="{AA119AC1-1034-47E7-9442-EA61D40A589A}" type="parTrans" cxnId="{7302C5EB-7C78-4592-B9B6-848416047A3F}">
      <dgm:prSet/>
      <dgm:spPr/>
      <dgm:t>
        <a:bodyPr/>
        <a:lstStyle/>
        <a:p>
          <a:endParaRPr lang="en-US" sz="2000"/>
        </a:p>
      </dgm:t>
    </dgm:pt>
    <dgm:pt modelId="{32959A88-A121-470D-B6F4-CD454ECBEE9E}" type="sibTrans" cxnId="{7302C5EB-7C78-4592-B9B6-848416047A3F}">
      <dgm:prSet/>
      <dgm:spPr/>
      <dgm:t>
        <a:bodyPr/>
        <a:lstStyle/>
        <a:p>
          <a:endParaRPr lang="en-US" sz="2000"/>
        </a:p>
      </dgm:t>
    </dgm:pt>
    <dgm:pt modelId="{7699315B-75FD-41C7-83B5-378AF3A5509F}">
      <dgm:prSet custT="1"/>
      <dgm:spPr/>
      <dgm:t>
        <a:bodyPr/>
        <a:lstStyle/>
        <a:p>
          <a:r>
            <a:rPr lang="en-US" sz="1600" baseline="0"/>
            <a:t>View notifications</a:t>
          </a:r>
          <a:endParaRPr lang="en-US" sz="1600"/>
        </a:p>
      </dgm:t>
    </dgm:pt>
    <dgm:pt modelId="{346113E2-DDF2-4C10-BB6A-69E7708CD9E7}" type="parTrans" cxnId="{7C21FBE5-A8F3-4EF8-AA4C-88340A2EA1C2}">
      <dgm:prSet/>
      <dgm:spPr/>
      <dgm:t>
        <a:bodyPr/>
        <a:lstStyle/>
        <a:p>
          <a:endParaRPr lang="en-US" sz="2000"/>
        </a:p>
      </dgm:t>
    </dgm:pt>
    <dgm:pt modelId="{980A99B3-7C6C-4CC0-AD3C-7922AF2AB306}" type="sibTrans" cxnId="{7C21FBE5-A8F3-4EF8-AA4C-88340A2EA1C2}">
      <dgm:prSet/>
      <dgm:spPr/>
      <dgm:t>
        <a:bodyPr/>
        <a:lstStyle/>
        <a:p>
          <a:endParaRPr lang="en-US" sz="2000"/>
        </a:p>
      </dgm:t>
    </dgm:pt>
    <dgm:pt modelId="{5485394F-0FC5-4793-8CB3-3F4B93A6F786}">
      <dgm:prSet custT="1"/>
      <dgm:spPr/>
      <dgm:t>
        <a:bodyPr/>
        <a:lstStyle/>
        <a:p>
          <a:r>
            <a:rPr lang="en-US" sz="1600" baseline="0"/>
            <a:t>Setup alerts</a:t>
          </a:r>
          <a:endParaRPr lang="en-US" sz="1600"/>
        </a:p>
      </dgm:t>
    </dgm:pt>
    <dgm:pt modelId="{C81F2347-8CDA-4FF3-B5A4-E874F99DE618}" type="parTrans" cxnId="{3FBEE7F7-122C-4853-B056-AB3386D625B9}">
      <dgm:prSet/>
      <dgm:spPr/>
      <dgm:t>
        <a:bodyPr/>
        <a:lstStyle/>
        <a:p>
          <a:endParaRPr lang="en-US" sz="2000"/>
        </a:p>
      </dgm:t>
    </dgm:pt>
    <dgm:pt modelId="{D424EB80-6795-47D7-B1AE-BB75F2591307}" type="sibTrans" cxnId="{3FBEE7F7-122C-4853-B056-AB3386D625B9}">
      <dgm:prSet/>
      <dgm:spPr/>
      <dgm:t>
        <a:bodyPr/>
        <a:lstStyle/>
        <a:p>
          <a:endParaRPr lang="en-US" sz="2000"/>
        </a:p>
      </dgm:t>
    </dgm:pt>
    <dgm:pt modelId="{F48E6EB4-3278-4AB3-B508-BEE6E3B27938}">
      <dgm:prSet custT="1"/>
      <dgm:spPr/>
      <dgm:t>
        <a:bodyPr/>
        <a:lstStyle/>
        <a:p>
          <a:r>
            <a:rPr lang="en-US" sz="1600" baseline="0"/>
            <a:t>View scheduled maintenance</a:t>
          </a:r>
          <a:endParaRPr lang="en-US" sz="1600"/>
        </a:p>
      </dgm:t>
    </dgm:pt>
    <dgm:pt modelId="{A91F8604-C842-40CE-A27F-E15CB884186F}" type="parTrans" cxnId="{18B3AF14-F5D1-423D-B362-21D584B3A8B2}">
      <dgm:prSet/>
      <dgm:spPr/>
      <dgm:t>
        <a:bodyPr/>
        <a:lstStyle/>
        <a:p>
          <a:endParaRPr lang="en-US" sz="2000"/>
        </a:p>
      </dgm:t>
    </dgm:pt>
    <dgm:pt modelId="{073BCF03-3B6E-41EE-B310-6771D42BA720}" type="sibTrans" cxnId="{18B3AF14-F5D1-423D-B362-21D584B3A8B2}">
      <dgm:prSet/>
      <dgm:spPr/>
      <dgm:t>
        <a:bodyPr/>
        <a:lstStyle/>
        <a:p>
          <a:endParaRPr lang="en-US" sz="2000"/>
        </a:p>
      </dgm:t>
    </dgm:pt>
    <dgm:pt modelId="{D77BAA8C-2946-4744-BB6C-7F7F29695948}">
      <dgm:prSet custT="1"/>
      <dgm:spPr/>
      <dgm:t>
        <a:bodyPr/>
        <a:lstStyle/>
        <a:p>
          <a:r>
            <a:rPr lang="en-US" sz="1600" b="0" i="0" dirty="0">
              <a:hlinkClick xmlns:r="http://schemas.openxmlformats.org/officeDocument/2006/relationships" r:id="rId1"/>
            </a:rPr>
            <a:t>Azure Monitor</a:t>
          </a:r>
          <a:r>
            <a:rPr lang="en-US" sz="1600" b="0" i="0" u="none" dirty="0"/>
            <a:t> collects and aggregates data from a variety of sources into a common data platform where it can be used for analysis, visualization, and alerting. </a:t>
          </a:r>
          <a:endParaRPr lang="en-US" sz="2000" dirty="0"/>
        </a:p>
      </dgm:t>
    </dgm:pt>
    <dgm:pt modelId="{2B6DD2CC-91C8-4551-B2E2-D1C344832F63}" type="parTrans" cxnId="{52253A9A-509A-4C6D-AF5A-D8D49AB499DC}">
      <dgm:prSet/>
      <dgm:spPr/>
      <dgm:t>
        <a:bodyPr/>
        <a:lstStyle/>
        <a:p>
          <a:endParaRPr lang="en-US"/>
        </a:p>
      </dgm:t>
    </dgm:pt>
    <dgm:pt modelId="{55772444-4806-4AF4-9B4D-7BCE1E0FA787}" type="sibTrans" cxnId="{52253A9A-509A-4C6D-AF5A-D8D49AB499DC}">
      <dgm:prSet/>
      <dgm:spPr/>
      <dgm:t>
        <a:bodyPr/>
        <a:lstStyle/>
        <a:p>
          <a:endParaRPr lang="en-US"/>
        </a:p>
      </dgm:t>
    </dgm:pt>
    <dgm:pt modelId="{BE9D1078-7A23-4894-92FC-3EA43A63EF08}">
      <dgm:prSet custT="1"/>
      <dgm:spPr/>
      <dgm:t>
        <a:bodyPr/>
        <a:lstStyle/>
        <a:p>
          <a:endParaRPr lang="en-US" sz="2000" dirty="0"/>
        </a:p>
      </dgm:t>
    </dgm:pt>
    <dgm:pt modelId="{3A0D69C5-76FB-49B9-80D9-CB41BEC0190A}" type="parTrans" cxnId="{EA548701-FEF9-4BB2-8EE0-566137CAEAAB}">
      <dgm:prSet/>
      <dgm:spPr/>
      <dgm:t>
        <a:bodyPr/>
        <a:lstStyle/>
        <a:p>
          <a:endParaRPr lang="en-US"/>
        </a:p>
      </dgm:t>
    </dgm:pt>
    <dgm:pt modelId="{0D053377-A440-4677-98A6-FAEF1B4F0DDE}" type="sibTrans" cxnId="{EA548701-FEF9-4BB2-8EE0-566137CAEAAB}">
      <dgm:prSet/>
      <dgm:spPr/>
      <dgm:t>
        <a:bodyPr/>
        <a:lstStyle/>
        <a:p>
          <a:endParaRPr lang="en-US"/>
        </a:p>
      </dgm:t>
    </dgm:pt>
    <dgm:pt modelId="{9F91E632-51BB-47EF-8684-0E2AD6150855}" type="pres">
      <dgm:prSet presAssocID="{D8FBA045-E4C6-4FA4-90D6-48AEE18FC7B6}" presName="linear" presStyleCnt="0">
        <dgm:presLayoutVars>
          <dgm:animLvl val="lvl"/>
          <dgm:resizeHandles val="exact"/>
        </dgm:presLayoutVars>
      </dgm:prSet>
      <dgm:spPr/>
    </dgm:pt>
    <dgm:pt modelId="{828ADC13-3728-4798-957B-B1A0B0E546CB}" type="pres">
      <dgm:prSet presAssocID="{E6CA41DF-092E-4787-A279-37261255A61C}" presName="parentText" presStyleLbl="node1" presStyleIdx="0" presStyleCnt="2">
        <dgm:presLayoutVars>
          <dgm:chMax val="0"/>
          <dgm:bulletEnabled val="1"/>
        </dgm:presLayoutVars>
      </dgm:prSet>
      <dgm:spPr/>
    </dgm:pt>
    <dgm:pt modelId="{36D1F364-4DC9-4176-AEA3-2D95008EED7B}" type="pres">
      <dgm:prSet presAssocID="{E6CA41DF-092E-4787-A279-37261255A61C}" presName="childText" presStyleLbl="revTx" presStyleIdx="0" presStyleCnt="2">
        <dgm:presLayoutVars>
          <dgm:bulletEnabled val="1"/>
        </dgm:presLayoutVars>
      </dgm:prSet>
      <dgm:spPr/>
    </dgm:pt>
    <dgm:pt modelId="{AE18C434-2A4D-4BA1-BD91-63F6C1A61B8B}" type="pres">
      <dgm:prSet presAssocID="{810CC9BB-554D-4780-A3E4-BD2C0F3B4485}" presName="parentText" presStyleLbl="node1" presStyleIdx="1" presStyleCnt="2">
        <dgm:presLayoutVars>
          <dgm:chMax val="0"/>
          <dgm:bulletEnabled val="1"/>
        </dgm:presLayoutVars>
      </dgm:prSet>
      <dgm:spPr/>
    </dgm:pt>
    <dgm:pt modelId="{FD5F370A-58BE-4229-AB43-B26FC7308327}" type="pres">
      <dgm:prSet presAssocID="{810CC9BB-554D-4780-A3E4-BD2C0F3B4485}" presName="childText" presStyleLbl="revTx" presStyleIdx="1" presStyleCnt="2">
        <dgm:presLayoutVars>
          <dgm:bulletEnabled val="1"/>
        </dgm:presLayoutVars>
      </dgm:prSet>
      <dgm:spPr/>
    </dgm:pt>
  </dgm:ptLst>
  <dgm:cxnLst>
    <dgm:cxn modelId="{EA548701-FEF9-4BB2-8EE0-566137CAEAAB}" srcId="{E6CA41DF-092E-4787-A279-37261255A61C}" destId="{BE9D1078-7A23-4894-92FC-3EA43A63EF08}" srcOrd="1" destOrd="0" parTransId="{3A0D69C5-76FB-49B9-80D9-CB41BEC0190A}" sibTransId="{0D053377-A440-4677-98A6-FAEF1B4F0DDE}"/>
    <dgm:cxn modelId="{B2B33F0A-86C4-4FA5-A5BF-8FCBB13A7395}" type="presOf" srcId="{D8FBA045-E4C6-4FA4-90D6-48AEE18FC7B6}" destId="{9F91E632-51BB-47EF-8684-0E2AD6150855}" srcOrd="0" destOrd="0" presId="urn:microsoft.com/office/officeart/2005/8/layout/vList2"/>
    <dgm:cxn modelId="{18B3AF14-F5D1-423D-B362-21D584B3A8B2}" srcId="{810CC9BB-554D-4780-A3E4-BD2C0F3B4485}" destId="{F48E6EB4-3278-4AB3-B508-BEE6E3B27938}" srcOrd="2" destOrd="0" parTransId="{A91F8604-C842-40CE-A27F-E15CB884186F}" sibTransId="{073BCF03-3B6E-41EE-B310-6771D42BA720}"/>
    <dgm:cxn modelId="{39DF312D-60E4-4DB5-A6C7-4E9702C5E595}" type="presOf" srcId="{810CC9BB-554D-4780-A3E4-BD2C0F3B4485}" destId="{AE18C434-2A4D-4BA1-BD91-63F6C1A61B8B}" srcOrd="0" destOrd="0" presId="urn:microsoft.com/office/officeart/2005/8/layout/vList2"/>
    <dgm:cxn modelId="{E5B5A849-A2FC-42FC-BB9C-E9DAEC21DCE8}" type="presOf" srcId="{F48E6EB4-3278-4AB3-B508-BEE6E3B27938}" destId="{FD5F370A-58BE-4229-AB43-B26FC7308327}" srcOrd="0" destOrd="2" presId="urn:microsoft.com/office/officeart/2005/8/layout/vList2"/>
    <dgm:cxn modelId="{02F97A6A-2A6F-40CA-8104-5AF5B80CE8EF}" type="presOf" srcId="{5485394F-0FC5-4793-8CB3-3F4B93A6F786}" destId="{FD5F370A-58BE-4229-AB43-B26FC7308327}" srcOrd="0" destOrd="1" presId="urn:microsoft.com/office/officeart/2005/8/layout/vList2"/>
    <dgm:cxn modelId="{CC3C6A50-E7D7-4A97-A040-0D44177133EE}" type="presOf" srcId="{E6CA41DF-092E-4787-A279-37261255A61C}" destId="{828ADC13-3728-4798-957B-B1A0B0E546CB}" srcOrd="0" destOrd="0" presId="urn:microsoft.com/office/officeart/2005/8/layout/vList2"/>
    <dgm:cxn modelId="{201B309A-88BC-462D-AEAB-E40D5D97364F}" type="presOf" srcId="{BE9D1078-7A23-4894-92FC-3EA43A63EF08}" destId="{36D1F364-4DC9-4176-AEA3-2D95008EED7B}" srcOrd="0" destOrd="1" presId="urn:microsoft.com/office/officeart/2005/8/layout/vList2"/>
    <dgm:cxn modelId="{52253A9A-509A-4C6D-AF5A-D8D49AB499DC}" srcId="{E6CA41DF-092E-4787-A279-37261255A61C}" destId="{D77BAA8C-2946-4744-BB6C-7F7F29695948}" srcOrd="0" destOrd="0" parTransId="{2B6DD2CC-91C8-4551-B2E2-D1C344832F63}" sibTransId="{55772444-4806-4AF4-9B4D-7BCE1E0FA787}"/>
    <dgm:cxn modelId="{1089709B-ECF6-4232-AD06-409A433A2424}" type="presOf" srcId="{D77BAA8C-2946-4744-BB6C-7F7F29695948}" destId="{36D1F364-4DC9-4176-AEA3-2D95008EED7B}" srcOrd="0" destOrd="0" presId="urn:microsoft.com/office/officeart/2005/8/layout/vList2"/>
    <dgm:cxn modelId="{B18B5FD0-5FB0-4482-978F-23BBAC06F911}" type="presOf" srcId="{7699315B-75FD-41C7-83B5-378AF3A5509F}" destId="{FD5F370A-58BE-4229-AB43-B26FC7308327}" srcOrd="0" destOrd="0" presId="urn:microsoft.com/office/officeart/2005/8/layout/vList2"/>
    <dgm:cxn modelId="{7C21FBE5-A8F3-4EF8-AA4C-88340A2EA1C2}" srcId="{810CC9BB-554D-4780-A3E4-BD2C0F3B4485}" destId="{7699315B-75FD-41C7-83B5-378AF3A5509F}" srcOrd="0" destOrd="0" parTransId="{346113E2-DDF2-4C10-BB6A-69E7708CD9E7}" sibTransId="{980A99B3-7C6C-4CC0-AD3C-7922AF2AB306}"/>
    <dgm:cxn modelId="{7302C5EB-7C78-4592-B9B6-848416047A3F}" srcId="{D8FBA045-E4C6-4FA4-90D6-48AEE18FC7B6}" destId="{810CC9BB-554D-4780-A3E4-BD2C0F3B4485}" srcOrd="1" destOrd="0" parTransId="{AA119AC1-1034-47E7-9442-EA61D40A589A}" sibTransId="{32959A88-A121-470D-B6F4-CD454ECBEE9E}"/>
    <dgm:cxn modelId="{C35C7DF5-52BE-44EC-896C-64A4FCCC87D2}" srcId="{D8FBA045-E4C6-4FA4-90D6-48AEE18FC7B6}" destId="{E6CA41DF-092E-4787-A279-37261255A61C}" srcOrd="0" destOrd="0" parTransId="{1A46DCAE-C783-4AAD-9FFB-DFE9E22BA112}" sibTransId="{76C8572A-3B36-4583-BFCB-DE37A00AD769}"/>
    <dgm:cxn modelId="{3FBEE7F7-122C-4853-B056-AB3386D625B9}" srcId="{810CC9BB-554D-4780-A3E4-BD2C0F3B4485}" destId="{5485394F-0FC5-4793-8CB3-3F4B93A6F786}" srcOrd="1" destOrd="0" parTransId="{C81F2347-8CDA-4FF3-B5A4-E874F99DE618}" sibTransId="{D424EB80-6795-47D7-B1AE-BB75F2591307}"/>
    <dgm:cxn modelId="{F1E86ABA-C223-4A28-9B4A-92D8D34EC1A2}" type="presParOf" srcId="{9F91E632-51BB-47EF-8684-0E2AD6150855}" destId="{828ADC13-3728-4798-957B-B1A0B0E546CB}" srcOrd="0" destOrd="0" presId="urn:microsoft.com/office/officeart/2005/8/layout/vList2"/>
    <dgm:cxn modelId="{26A1855E-6F50-4DC3-BC83-96D3C18A622C}" type="presParOf" srcId="{9F91E632-51BB-47EF-8684-0E2AD6150855}" destId="{36D1F364-4DC9-4176-AEA3-2D95008EED7B}" srcOrd="1" destOrd="0" presId="urn:microsoft.com/office/officeart/2005/8/layout/vList2"/>
    <dgm:cxn modelId="{CEC22468-1FED-4ACA-A40A-3078DB740731}" type="presParOf" srcId="{9F91E632-51BB-47EF-8684-0E2AD6150855}" destId="{AE18C434-2A4D-4BA1-BD91-63F6C1A61B8B}" srcOrd="2" destOrd="0" presId="urn:microsoft.com/office/officeart/2005/8/layout/vList2"/>
    <dgm:cxn modelId="{0155DAD8-6E6E-4E9E-9D82-921D6B95D657}" type="presParOf" srcId="{9F91E632-51BB-47EF-8684-0E2AD6150855}" destId="{FD5F370A-58BE-4229-AB43-B26FC730832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9B17B1-DC0A-451C-BF6F-62F655173BE5}" type="doc">
      <dgm:prSet loTypeId="urn:microsoft.com/office/officeart/2005/8/layout/vList2" loCatId="list" qsTypeId="urn:microsoft.com/office/officeart/2005/8/quickstyle/3d4" qsCatId="3D" csTypeId="urn:microsoft.com/office/officeart/2005/8/colors/accent0_3" csCatId="mainScheme" phldr="1"/>
      <dgm:spPr/>
      <dgm:t>
        <a:bodyPr/>
        <a:lstStyle/>
        <a:p>
          <a:endParaRPr lang="en-US"/>
        </a:p>
      </dgm:t>
    </dgm:pt>
    <dgm:pt modelId="{F2F95063-AECE-45C7-9C8B-A30018F9F1DE}">
      <dgm:prSet/>
      <dgm:spPr/>
      <dgm:t>
        <a:bodyPr/>
        <a:lstStyle/>
        <a:p>
          <a:pPr algn="ctr"/>
          <a:r>
            <a:rPr lang="en-US" dirty="0"/>
            <a:t>Q&amp;A</a:t>
          </a:r>
        </a:p>
      </dgm:t>
    </dgm:pt>
    <dgm:pt modelId="{6127AD88-002F-4F40-B034-E5968CD16284}" type="parTrans" cxnId="{F4F131A0-6FFF-4D23-B125-5BCB9B3D9441}">
      <dgm:prSet/>
      <dgm:spPr/>
      <dgm:t>
        <a:bodyPr/>
        <a:lstStyle/>
        <a:p>
          <a:endParaRPr lang="en-US"/>
        </a:p>
      </dgm:t>
    </dgm:pt>
    <dgm:pt modelId="{70413F2E-7B03-4E27-8D5E-FF30B2B2BFCF}" type="sibTrans" cxnId="{F4F131A0-6FFF-4D23-B125-5BCB9B3D9441}">
      <dgm:prSet/>
      <dgm:spPr/>
      <dgm:t>
        <a:bodyPr/>
        <a:lstStyle/>
        <a:p>
          <a:endParaRPr lang="en-US"/>
        </a:p>
      </dgm:t>
    </dgm:pt>
    <dgm:pt modelId="{BBDB3960-D68C-4BF6-8F47-28B99F920A47}" type="pres">
      <dgm:prSet presAssocID="{769B17B1-DC0A-451C-BF6F-62F655173BE5}" presName="linear" presStyleCnt="0">
        <dgm:presLayoutVars>
          <dgm:animLvl val="lvl"/>
          <dgm:resizeHandles val="exact"/>
        </dgm:presLayoutVars>
      </dgm:prSet>
      <dgm:spPr/>
    </dgm:pt>
    <dgm:pt modelId="{2D8EA0E8-80B0-4C4D-89AD-F80988259E76}" type="pres">
      <dgm:prSet presAssocID="{F2F95063-AECE-45C7-9C8B-A30018F9F1DE}" presName="parentText" presStyleLbl="node1" presStyleIdx="0" presStyleCnt="1" custLinFactNeighborX="-8812" custLinFactNeighborY="-6746">
        <dgm:presLayoutVars>
          <dgm:chMax val="0"/>
          <dgm:bulletEnabled val="1"/>
        </dgm:presLayoutVars>
      </dgm:prSet>
      <dgm:spPr/>
    </dgm:pt>
  </dgm:ptLst>
  <dgm:cxnLst>
    <dgm:cxn modelId="{7BB7AB9B-B36A-400E-BEDE-10BB7B9958EA}" type="presOf" srcId="{769B17B1-DC0A-451C-BF6F-62F655173BE5}" destId="{BBDB3960-D68C-4BF6-8F47-28B99F920A47}" srcOrd="0" destOrd="0" presId="urn:microsoft.com/office/officeart/2005/8/layout/vList2"/>
    <dgm:cxn modelId="{F4F131A0-6FFF-4D23-B125-5BCB9B3D9441}" srcId="{769B17B1-DC0A-451C-BF6F-62F655173BE5}" destId="{F2F95063-AECE-45C7-9C8B-A30018F9F1DE}" srcOrd="0" destOrd="0" parTransId="{6127AD88-002F-4F40-B034-E5968CD16284}" sibTransId="{70413F2E-7B03-4E27-8D5E-FF30B2B2BFCF}"/>
    <dgm:cxn modelId="{3C7E36B7-21E9-4846-8A1A-724A2C2CBE57}" type="presOf" srcId="{F2F95063-AECE-45C7-9C8B-A30018F9F1DE}" destId="{2D8EA0E8-80B0-4C4D-89AD-F80988259E76}" srcOrd="0" destOrd="0" presId="urn:microsoft.com/office/officeart/2005/8/layout/vList2"/>
    <dgm:cxn modelId="{5F94AF54-F409-4AEC-B9F6-02BA5001B0A9}" type="presParOf" srcId="{BBDB3960-D68C-4BF6-8F47-28B99F920A47}" destId="{2D8EA0E8-80B0-4C4D-89AD-F80988259E7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E1186-09F1-4C76-B50B-192B1F7D3F97}">
      <dsp:nvSpPr>
        <dsp:cNvPr id="0" name=""/>
        <dsp:cNvSpPr/>
      </dsp:nvSpPr>
      <dsp:spPr>
        <a:xfrm>
          <a:off x="4879" y="1064398"/>
          <a:ext cx="2133230" cy="1759914"/>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u="sng" kern="1200" dirty="0">
              <a:solidFill>
                <a:srgbClr val="00B0F0"/>
              </a:solidFill>
            </a:rPr>
            <a:t>Deployment</a:t>
          </a:r>
        </a:p>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t>Single Server</a:t>
          </a:r>
        </a:p>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t>Hyperscale</a:t>
          </a:r>
        </a:p>
      </dsp:txBody>
      <dsp:txXfrm>
        <a:off x="56425" y="1115944"/>
        <a:ext cx="2030138" cy="1656822"/>
      </dsp:txXfrm>
    </dsp:sp>
    <dsp:sp modelId="{A50CB886-04DA-42F0-97AC-45B0E089531A}">
      <dsp:nvSpPr>
        <dsp:cNvPr id="0" name=""/>
        <dsp:cNvSpPr/>
      </dsp:nvSpPr>
      <dsp:spPr>
        <a:xfrm>
          <a:off x="2351432" y="1679834"/>
          <a:ext cx="452244" cy="529041"/>
        </a:xfrm>
        <a:prstGeom prst="mathPlus">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351432" y="1785642"/>
        <a:ext cx="316571" cy="317425"/>
      </dsp:txXfrm>
    </dsp:sp>
    <dsp:sp modelId="{688D9E7A-5F13-44CE-8411-C614DE7762C3}">
      <dsp:nvSpPr>
        <dsp:cNvPr id="0" name=""/>
        <dsp:cNvSpPr/>
      </dsp:nvSpPr>
      <dsp:spPr>
        <a:xfrm>
          <a:off x="2991401" y="1064398"/>
          <a:ext cx="2133230" cy="1759914"/>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u="sng" kern="1200" dirty="0">
              <a:solidFill>
                <a:srgbClr val="00B0F0"/>
              </a:solidFill>
            </a:rPr>
            <a:t>Tiers</a:t>
          </a:r>
        </a:p>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t>Basic</a:t>
          </a:r>
        </a:p>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t>General Purpose</a:t>
          </a:r>
        </a:p>
        <a:p>
          <a:pPr marL="114300" lvl="1" indent="-114300" algn="l" defTabSz="622300">
            <a:lnSpc>
              <a:spcPct val="90000"/>
            </a:lnSpc>
            <a:spcBef>
              <a:spcPct val="0"/>
            </a:spcBef>
            <a:spcAft>
              <a:spcPct val="15000"/>
            </a:spcAft>
            <a:buFont typeface="Wingdings 2" panose="05020102010507070707" pitchFamily="18" charset="2"/>
            <a:buChar char="R"/>
          </a:pPr>
          <a:r>
            <a:rPr lang="en-US" sz="1400" kern="1200" dirty="0"/>
            <a:t>Memory Optimized</a:t>
          </a:r>
        </a:p>
      </dsp:txBody>
      <dsp:txXfrm>
        <a:off x="3042947" y="1115944"/>
        <a:ext cx="2030138" cy="1656822"/>
      </dsp:txXfrm>
    </dsp:sp>
    <dsp:sp modelId="{023984AF-504C-4B91-ADAD-3E745EF0050E}">
      <dsp:nvSpPr>
        <dsp:cNvPr id="0" name=""/>
        <dsp:cNvSpPr/>
      </dsp:nvSpPr>
      <dsp:spPr>
        <a:xfrm>
          <a:off x="5337954" y="1679834"/>
          <a:ext cx="452244" cy="529041"/>
        </a:xfrm>
        <a:prstGeom prst="mathPlus">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337954" y="1785642"/>
        <a:ext cx="316571" cy="317425"/>
      </dsp:txXfrm>
    </dsp:sp>
    <dsp:sp modelId="{AB413D02-154A-4AA3-809F-43C9EFAF911B}">
      <dsp:nvSpPr>
        <dsp:cNvPr id="0" name=""/>
        <dsp:cNvSpPr/>
      </dsp:nvSpPr>
      <dsp:spPr>
        <a:xfrm>
          <a:off x="5977923" y="1064398"/>
          <a:ext cx="2133230" cy="1759914"/>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u="sng" kern="1200" dirty="0">
              <a:solidFill>
                <a:srgbClr val="00B0F0"/>
              </a:solidFill>
            </a:rPr>
            <a:t>Options</a:t>
          </a:r>
        </a:p>
        <a:p>
          <a:pPr marL="114300" lvl="1" indent="-114300" algn="l" defTabSz="622300">
            <a:lnSpc>
              <a:spcPct val="90000"/>
            </a:lnSpc>
            <a:spcBef>
              <a:spcPct val="0"/>
            </a:spcBef>
            <a:spcAft>
              <a:spcPct val="15000"/>
            </a:spcAft>
            <a:buFont typeface="Wingdings" panose="05000000000000000000" pitchFamily="2" charset="2"/>
            <a:buChar char="q"/>
          </a:pPr>
          <a:r>
            <a:rPr lang="en-US" sz="1400" kern="1200" dirty="0"/>
            <a:t>Compute</a:t>
          </a:r>
        </a:p>
        <a:p>
          <a:pPr marL="114300" lvl="1" indent="-114300" algn="l" defTabSz="622300">
            <a:lnSpc>
              <a:spcPct val="90000"/>
            </a:lnSpc>
            <a:spcBef>
              <a:spcPct val="0"/>
            </a:spcBef>
            <a:spcAft>
              <a:spcPct val="15000"/>
            </a:spcAft>
            <a:buFont typeface="Wingdings" panose="05000000000000000000" pitchFamily="2" charset="2"/>
            <a:buChar char="q"/>
          </a:pPr>
          <a:r>
            <a:rPr lang="en-US" sz="1400" kern="1200" dirty="0"/>
            <a:t>Storage</a:t>
          </a:r>
        </a:p>
        <a:p>
          <a:pPr marL="114300" lvl="1" indent="-114300" algn="l" defTabSz="622300">
            <a:lnSpc>
              <a:spcPct val="90000"/>
            </a:lnSpc>
            <a:spcBef>
              <a:spcPct val="0"/>
            </a:spcBef>
            <a:spcAft>
              <a:spcPct val="15000"/>
            </a:spcAft>
            <a:buFont typeface="Wingdings" panose="05000000000000000000" pitchFamily="2" charset="2"/>
            <a:buChar char="q"/>
          </a:pPr>
          <a:r>
            <a:rPr lang="en-US" sz="1400" kern="1200" dirty="0"/>
            <a:t>Backup</a:t>
          </a:r>
        </a:p>
        <a:p>
          <a:pPr marL="114300" lvl="1" indent="-114300" algn="l" defTabSz="622300">
            <a:lnSpc>
              <a:spcPct val="90000"/>
            </a:lnSpc>
            <a:spcBef>
              <a:spcPct val="0"/>
            </a:spcBef>
            <a:spcAft>
              <a:spcPct val="15000"/>
            </a:spcAft>
            <a:buFont typeface="Wingdings" panose="05000000000000000000" pitchFamily="2" charset="2"/>
            <a:buChar char="q"/>
          </a:pPr>
          <a:r>
            <a:rPr lang="en-US" sz="1400" kern="1200" dirty="0"/>
            <a:t>High Availability</a:t>
          </a:r>
        </a:p>
        <a:p>
          <a:pPr marL="114300" lvl="1" indent="-114300" algn="l" defTabSz="622300">
            <a:lnSpc>
              <a:spcPct val="90000"/>
            </a:lnSpc>
            <a:spcBef>
              <a:spcPct val="0"/>
            </a:spcBef>
            <a:spcAft>
              <a:spcPct val="15000"/>
            </a:spcAft>
            <a:buFont typeface="Wingdings" panose="05000000000000000000" pitchFamily="2" charset="2"/>
            <a:buChar char="q"/>
          </a:pPr>
          <a:r>
            <a:rPr lang="en-US" sz="1400" kern="1200" dirty="0"/>
            <a:t>Read Replicas</a:t>
          </a:r>
        </a:p>
      </dsp:txBody>
      <dsp:txXfrm>
        <a:off x="6029469" y="1115944"/>
        <a:ext cx="2030138" cy="1656822"/>
      </dsp:txXfrm>
    </dsp:sp>
    <dsp:sp modelId="{E5B00AFE-BC9B-4DE5-BF0E-3F24AB0BDAF4}">
      <dsp:nvSpPr>
        <dsp:cNvPr id="0" name=""/>
        <dsp:cNvSpPr/>
      </dsp:nvSpPr>
      <dsp:spPr>
        <a:xfrm>
          <a:off x="8324476" y="1679834"/>
          <a:ext cx="452244" cy="529041"/>
        </a:xfrm>
        <a:prstGeom prst="mathEqual">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8324476" y="1785642"/>
        <a:ext cx="316571" cy="317425"/>
      </dsp:txXfrm>
    </dsp:sp>
    <dsp:sp modelId="{730E224F-2345-41CB-80C7-7BDAD79795A1}">
      <dsp:nvSpPr>
        <dsp:cNvPr id="0" name=""/>
        <dsp:cNvSpPr/>
      </dsp:nvSpPr>
      <dsp:spPr>
        <a:xfrm>
          <a:off x="8964445" y="1064398"/>
          <a:ext cx="2133230" cy="1759914"/>
        </a:xfrm>
        <a:prstGeom prst="roundRect">
          <a:avLst>
            <a:gd name="adj" fmla="val 10000"/>
          </a:avLst>
        </a:prstGeom>
        <a:solidFill>
          <a:srgbClr val="D1D3D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TOTAL</a:t>
          </a:r>
        </a:p>
        <a:p>
          <a:pPr marL="0" lvl="0" indent="0" algn="ctr" defTabSz="622300">
            <a:lnSpc>
              <a:spcPct val="90000"/>
            </a:lnSpc>
            <a:spcBef>
              <a:spcPct val="0"/>
            </a:spcBef>
            <a:spcAft>
              <a:spcPct val="35000"/>
            </a:spcAft>
            <a:buNone/>
          </a:pPr>
          <a:r>
            <a:rPr lang="en-US" sz="1400" b="1" kern="1200" dirty="0">
              <a:solidFill>
                <a:schemeClr val="tx1"/>
              </a:solidFill>
            </a:rPr>
            <a:t>PRICE</a:t>
          </a:r>
        </a:p>
      </dsp:txBody>
      <dsp:txXfrm>
        <a:off x="9015991" y="1115944"/>
        <a:ext cx="2030138" cy="1656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2D7D9-5489-40C6-BF39-08AB7EC78963}">
      <dsp:nvSpPr>
        <dsp:cNvPr id="0" name=""/>
        <dsp:cNvSpPr/>
      </dsp:nvSpPr>
      <dsp:spPr>
        <a:xfrm>
          <a:off x="5587" y="0"/>
          <a:ext cx="5374910" cy="2363262"/>
        </a:xfrm>
        <a:prstGeom prst="roundRect">
          <a:avLst>
            <a:gd name="adj" fmla="val 10000"/>
          </a:avLst>
        </a:prstGeom>
        <a:solidFill>
          <a:srgbClr val="00206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Single Server (Built-in)</a:t>
          </a:r>
        </a:p>
      </dsp:txBody>
      <dsp:txXfrm>
        <a:off x="5587" y="0"/>
        <a:ext cx="5374910" cy="708978"/>
      </dsp:txXfrm>
    </dsp:sp>
    <dsp:sp modelId="{DDF5055E-0211-4BE5-B4FB-4314A4FB09A1}">
      <dsp:nvSpPr>
        <dsp:cNvPr id="0" name=""/>
        <dsp:cNvSpPr/>
      </dsp:nvSpPr>
      <dsp:spPr>
        <a:xfrm>
          <a:off x="543078" y="709180"/>
          <a:ext cx="4299928" cy="464286"/>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Financially backed service level agreement (SLA) </a:t>
          </a:r>
          <a:r>
            <a:rPr lang="en-US" sz="1200" kern="1200" dirty="0">
              <a:highlight>
                <a:srgbClr val="FF00FF"/>
              </a:highlight>
            </a:rPr>
            <a:t>99.99%</a:t>
          </a:r>
        </a:p>
      </dsp:txBody>
      <dsp:txXfrm>
        <a:off x="556676" y="722778"/>
        <a:ext cx="4272732" cy="437090"/>
      </dsp:txXfrm>
    </dsp:sp>
    <dsp:sp modelId="{C36DFB7E-7108-4F36-8820-1D198DA9559A}">
      <dsp:nvSpPr>
        <dsp:cNvPr id="0" name=""/>
        <dsp:cNvSpPr/>
      </dsp:nvSpPr>
      <dsp:spPr>
        <a:xfrm>
          <a:off x="543078" y="1244895"/>
          <a:ext cx="4299928" cy="464286"/>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b="0" i="0" u="none" kern="1200" dirty="0"/>
            <a:t>standby replicas of single node</a:t>
          </a:r>
          <a:endParaRPr lang="en-US" sz="1200" kern="1200" dirty="0"/>
        </a:p>
      </dsp:txBody>
      <dsp:txXfrm>
        <a:off x="556676" y="1258493"/>
        <a:ext cx="4272732" cy="437090"/>
      </dsp:txXfrm>
    </dsp:sp>
    <dsp:sp modelId="{26077EB1-1958-49AA-AD0D-EB7B33032790}">
      <dsp:nvSpPr>
        <dsp:cNvPr id="0" name=""/>
        <dsp:cNvSpPr/>
      </dsp:nvSpPr>
      <dsp:spPr>
        <a:xfrm>
          <a:off x="543078" y="1780610"/>
          <a:ext cx="4299928" cy="464286"/>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Note</a:t>
          </a:r>
          <a:r>
            <a:rPr lang="en-US" sz="1200" kern="1200" dirty="0"/>
            <a:t>: Built-In HA with no additional cost</a:t>
          </a:r>
        </a:p>
      </dsp:txBody>
      <dsp:txXfrm>
        <a:off x="556676" y="1794208"/>
        <a:ext cx="4272732" cy="437090"/>
      </dsp:txXfrm>
    </dsp:sp>
    <dsp:sp modelId="{11FC7940-5917-4CBD-831C-200224B76510}">
      <dsp:nvSpPr>
        <dsp:cNvPr id="0" name=""/>
        <dsp:cNvSpPr/>
      </dsp:nvSpPr>
      <dsp:spPr>
        <a:xfrm>
          <a:off x="5783616" y="0"/>
          <a:ext cx="5374910" cy="2363262"/>
        </a:xfrm>
        <a:prstGeom prst="roundRect">
          <a:avLst>
            <a:gd name="adj" fmla="val 10000"/>
          </a:avLst>
        </a:prstGeom>
        <a:solidFill>
          <a:srgbClr val="00206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Hyperscale (Optional)</a:t>
          </a:r>
        </a:p>
      </dsp:txBody>
      <dsp:txXfrm>
        <a:off x="5783616" y="0"/>
        <a:ext cx="5374910" cy="708978"/>
      </dsp:txXfrm>
    </dsp:sp>
    <dsp:sp modelId="{B34F1090-04E5-4A47-A443-BF70480711AF}">
      <dsp:nvSpPr>
        <dsp:cNvPr id="0" name=""/>
        <dsp:cNvSpPr/>
      </dsp:nvSpPr>
      <dsp:spPr>
        <a:xfrm>
          <a:off x="6321107" y="709180"/>
          <a:ext cx="4299928" cy="464286"/>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Financially backed service level agreement (SLA) </a:t>
          </a:r>
          <a:r>
            <a:rPr lang="en-US" sz="1200" kern="1200" dirty="0">
              <a:highlight>
                <a:srgbClr val="FF00FF"/>
              </a:highlight>
            </a:rPr>
            <a:t>99.95%</a:t>
          </a:r>
        </a:p>
      </dsp:txBody>
      <dsp:txXfrm>
        <a:off x="6334705" y="722778"/>
        <a:ext cx="4272732" cy="437090"/>
      </dsp:txXfrm>
    </dsp:sp>
    <dsp:sp modelId="{1948050D-5B67-4294-9B9F-8B25576C77FB}">
      <dsp:nvSpPr>
        <dsp:cNvPr id="0" name=""/>
        <dsp:cNvSpPr/>
      </dsp:nvSpPr>
      <dsp:spPr>
        <a:xfrm>
          <a:off x="6321107" y="1244895"/>
          <a:ext cx="4299928" cy="464286"/>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b="0" i="0" u="none" kern="1200" dirty="0"/>
            <a:t>standby replicas of every node in a server group</a:t>
          </a:r>
          <a:endParaRPr lang="en-US" sz="1200" kern="1200" dirty="0"/>
        </a:p>
      </dsp:txBody>
      <dsp:txXfrm>
        <a:off x="6334705" y="1258493"/>
        <a:ext cx="4272732" cy="437090"/>
      </dsp:txXfrm>
    </dsp:sp>
    <dsp:sp modelId="{8D58897B-DD2C-47D9-8E98-E1D0DEE4D504}">
      <dsp:nvSpPr>
        <dsp:cNvPr id="0" name=""/>
        <dsp:cNvSpPr/>
      </dsp:nvSpPr>
      <dsp:spPr>
        <a:xfrm>
          <a:off x="6321107" y="1780610"/>
          <a:ext cx="4299928" cy="464286"/>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Note</a:t>
          </a:r>
          <a:r>
            <a:rPr lang="en-US" sz="1200" kern="1200" dirty="0"/>
            <a:t>: Cost doubles the cluster price if HA is turned on</a:t>
          </a:r>
        </a:p>
      </dsp:txBody>
      <dsp:txXfrm>
        <a:off x="6334705" y="1794208"/>
        <a:ext cx="4272732" cy="437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1B6CE-5C5B-41DB-B297-8F5A98780BAA}">
      <dsp:nvSpPr>
        <dsp:cNvPr id="0" name=""/>
        <dsp:cNvSpPr/>
      </dsp:nvSpPr>
      <dsp:spPr>
        <a:xfrm>
          <a:off x="53" y="17030"/>
          <a:ext cx="5089660" cy="864000"/>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Minor Version</a:t>
          </a:r>
        </a:p>
      </dsp:txBody>
      <dsp:txXfrm>
        <a:off x="53" y="17030"/>
        <a:ext cx="5089660" cy="864000"/>
      </dsp:txXfrm>
    </dsp:sp>
    <dsp:sp modelId="{4F034110-2E4E-4B23-B9F3-E60928363612}">
      <dsp:nvSpPr>
        <dsp:cNvPr id="0" name=""/>
        <dsp:cNvSpPr/>
      </dsp:nvSpPr>
      <dsp:spPr>
        <a:xfrm>
          <a:off x="53" y="881031"/>
          <a:ext cx="5089660" cy="1317600"/>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Automatic minor version upgrades </a:t>
          </a:r>
          <a:r>
            <a:rPr lang="en-US" sz="2400" kern="1200" dirty="0">
              <a:solidFill>
                <a:srgbClr val="00B0F0"/>
              </a:solidFill>
            </a:rPr>
            <a:t>supported</a:t>
          </a:r>
        </a:p>
      </dsp:txBody>
      <dsp:txXfrm>
        <a:off x="53" y="881031"/>
        <a:ext cx="5089660" cy="1317600"/>
      </dsp:txXfrm>
    </dsp:sp>
    <dsp:sp modelId="{FDEA0788-1220-4A06-A599-7614BD81D548}">
      <dsp:nvSpPr>
        <dsp:cNvPr id="0" name=""/>
        <dsp:cNvSpPr/>
      </dsp:nvSpPr>
      <dsp:spPr>
        <a:xfrm>
          <a:off x="5802265" y="17030"/>
          <a:ext cx="5089660" cy="864000"/>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Major Version</a:t>
          </a:r>
        </a:p>
      </dsp:txBody>
      <dsp:txXfrm>
        <a:off x="5802265" y="17030"/>
        <a:ext cx="5089660" cy="864000"/>
      </dsp:txXfrm>
    </dsp:sp>
    <dsp:sp modelId="{A9CB0124-6378-4CE6-994D-B5FD723201BF}">
      <dsp:nvSpPr>
        <dsp:cNvPr id="0" name=""/>
        <dsp:cNvSpPr/>
      </dsp:nvSpPr>
      <dsp:spPr>
        <a:xfrm>
          <a:off x="5802265" y="881031"/>
          <a:ext cx="5089660" cy="1317600"/>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Automatic major version upgrades </a:t>
          </a:r>
          <a:r>
            <a:rPr lang="en-US" sz="2400" kern="1200" dirty="0">
              <a:solidFill>
                <a:srgbClr val="00B0F0"/>
              </a:solidFill>
            </a:rPr>
            <a:t>not supported</a:t>
          </a:r>
        </a:p>
      </dsp:txBody>
      <dsp:txXfrm>
        <a:off x="5802265" y="881031"/>
        <a:ext cx="5089660" cy="1317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ADC13-3728-4798-957B-B1A0B0E546CB}">
      <dsp:nvSpPr>
        <dsp:cNvPr id="0" name=""/>
        <dsp:cNvSpPr/>
      </dsp:nvSpPr>
      <dsp:spPr>
        <a:xfrm>
          <a:off x="0" y="2644"/>
          <a:ext cx="5591473" cy="501238"/>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Query Store (opt-in feature) </a:t>
          </a:r>
          <a:endParaRPr lang="en-US" sz="2000" kern="1200" dirty="0"/>
        </a:p>
      </dsp:txBody>
      <dsp:txXfrm>
        <a:off x="24468" y="27112"/>
        <a:ext cx="5542537" cy="452302"/>
      </dsp:txXfrm>
    </dsp:sp>
    <dsp:sp modelId="{69460F06-9129-4D91-953D-4667836E6AC5}">
      <dsp:nvSpPr>
        <dsp:cNvPr id="0" name=""/>
        <dsp:cNvSpPr/>
      </dsp:nvSpPr>
      <dsp:spPr>
        <a:xfrm>
          <a:off x="0" y="503883"/>
          <a:ext cx="5591473" cy="1148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529"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dirty="0"/>
            <a:t>Tracks query performance over time </a:t>
          </a:r>
          <a:endParaRPr lang="en-US" sz="1600" kern="1200" dirty="0"/>
        </a:p>
        <a:p>
          <a:pPr marL="171450" lvl="1" indent="-171450" algn="l" defTabSz="711200">
            <a:lnSpc>
              <a:spcPct val="90000"/>
            </a:lnSpc>
            <a:spcBef>
              <a:spcPct val="0"/>
            </a:spcBef>
            <a:spcAft>
              <a:spcPct val="20000"/>
            </a:spcAft>
            <a:buChar char="•"/>
          </a:pPr>
          <a:r>
            <a:rPr lang="en-US" sz="1600" kern="1200" dirty="0"/>
            <a:t>Automatically captures query history and runtime stats</a:t>
          </a:r>
        </a:p>
        <a:p>
          <a:pPr marL="171450" lvl="1" indent="-171450" algn="l" defTabSz="711200">
            <a:lnSpc>
              <a:spcPct val="90000"/>
            </a:lnSpc>
            <a:spcBef>
              <a:spcPct val="0"/>
            </a:spcBef>
            <a:spcAft>
              <a:spcPct val="20000"/>
            </a:spcAft>
            <a:buChar char="•"/>
          </a:pPr>
          <a:r>
            <a:rPr lang="en-US" sz="1600" kern="1200" dirty="0"/>
            <a:t>Database usage pattern</a:t>
          </a:r>
        </a:p>
        <a:p>
          <a:pPr marL="171450" lvl="1" indent="-171450" algn="l" defTabSz="711200">
            <a:lnSpc>
              <a:spcPct val="90000"/>
            </a:lnSpc>
            <a:spcBef>
              <a:spcPct val="0"/>
            </a:spcBef>
            <a:spcAft>
              <a:spcPct val="20000"/>
            </a:spcAft>
            <a:buChar char="•"/>
          </a:pPr>
          <a:endParaRPr lang="en-US" sz="1600" kern="1200" dirty="0"/>
        </a:p>
      </dsp:txBody>
      <dsp:txXfrm>
        <a:off x="0" y="503883"/>
        <a:ext cx="5591473" cy="1148818"/>
      </dsp:txXfrm>
    </dsp:sp>
    <dsp:sp modelId="{378294A6-2BEA-41B9-B39E-4628EFE9B85A}">
      <dsp:nvSpPr>
        <dsp:cNvPr id="0" name=""/>
        <dsp:cNvSpPr/>
      </dsp:nvSpPr>
      <dsp:spPr>
        <a:xfrm>
          <a:off x="0" y="1652702"/>
          <a:ext cx="5591473" cy="501238"/>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Query Performance Insight </a:t>
          </a:r>
          <a:endParaRPr lang="en-US" sz="2000" kern="1200" dirty="0"/>
        </a:p>
      </dsp:txBody>
      <dsp:txXfrm>
        <a:off x="24468" y="1677170"/>
        <a:ext cx="5542537" cy="452302"/>
      </dsp:txXfrm>
    </dsp:sp>
    <dsp:sp modelId="{8C02C458-D9F1-417A-920F-014A4BE9C278}">
      <dsp:nvSpPr>
        <dsp:cNvPr id="0" name=""/>
        <dsp:cNvSpPr/>
      </dsp:nvSpPr>
      <dsp:spPr>
        <a:xfrm>
          <a:off x="0" y="2153941"/>
          <a:ext cx="5591473" cy="866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529"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dirty="0"/>
            <a:t>Visualize long running queries</a:t>
          </a:r>
          <a:endParaRPr lang="en-US" sz="1600" kern="1200" dirty="0"/>
        </a:p>
        <a:p>
          <a:pPr marL="171450" lvl="1" indent="-171450" algn="l" defTabSz="711200">
            <a:lnSpc>
              <a:spcPct val="90000"/>
            </a:lnSpc>
            <a:spcBef>
              <a:spcPct val="0"/>
            </a:spcBef>
            <a:spcAft>
              <a:spcPct val="20000"/>
            </a:spcAft>
            <a:buChar char="•"/>
          </a:pPr>
          <a:r>
            <a:rPr lang="en-US" sz="1600" kern="1200" dirty="0"/>
            <a:t>Visualize wait statistics</a:t>
          </a:r>
        </a:p>
        <a:p>
          <a:pPr marL="171450" lvl="1" indent="-171450" algn="l" defTabSz="711200">
            <a:lnSpc>
              <a:spcPct val="90000"/>
            </a:lnSpc>
            <a:spcBef>
              <a:spcPct val="0"/>
            </a:spcBef>
            <a:spcAft>
              <a:spcPct val="20000"/>
            </a:spcAft>
            <a:buChar char="•"/>
          </a:pPr>
          <a:endParaRPr lang="en-US" sz="1600" kern="1200" dirty="0"/>
        </a:p>
      </dsp:txBody>
      <dsp:txXfrm>
        <a:off x="0" y="2153941"/>
        <a:ext cx="5591473" cy="866652"/>
      </dsp:txXfrm>
    </dsp:sp>
    <dsp:sp modelId="{AA189BB1-8804-4D70-99ED-A88320138290}">
      <dsp:nvSpPr>
        <dsp:cNvPr id="0" name=""/>
        <dsp:cNvSpPr/>
      </dsp:nvSpPr>
      <dsp:spPr>
        <a:xfrm>
          <a:off x="0" y="3020593"/>
          <a:ext cx="5591473" cy="501238"/>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Performance recommendation </a:t>
          </a:r>
          <a:endParaRPr lang="en-US" sz="2000" kern="1200"/>
        </a:p>
      </dsp:txBody>
      <dsp:txXfrm>
        <a:off x="24468" y="3045061"/>
        <a:ext cx="5542537" cy="452302"/>
      </dsp:txXfrm>
    </dsp:sp>
    <dsp:sp modelId="{236334D7-F661-41F9-BDDF-C2280E1C8E92}">
      <dsp:nvSpPr>
        <dsp:cNvPr id="0" name=""/>
        <dsp:cNvSpPr/>
      </dsp:nvSpPr>
      <dsp:spPr>
        <a:xfrm>
          <a:off x="0" y="3521832"/>
          <a:ext cx="5591473" cy="866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529"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Create index suggestions</a:t>
          </a:r>
        </a:p>
        <a:p>
          <a:pPr marL="171450" lvl="1" indent="-171450" algn="l" defTabSz="711200">
            <a:lnSpc>
              <a:spcPct val="90000"/>
            </a:lnSpc>
            <a:spcBef>
              <a:spcPct val="0"/>
            </a:spcBef>
            <a:spcAft>
              <a:spcPct val="20000"/>
            </a:spcAft>
            <a:buChar char="•"/>
          </a:pPr>
          <a:r>
            <a:rPr lang="en-US" sz="1600" kern="1200" dirty="0"/>
            <a:t>Drop index suggestions</a:t>
          </a:r>
        </a:p>
        <a:p>
          <a:pPr marL="171450" lvl="1" indent="-171450" algn="l" defTabSz="711200">
            <a:lnSpc>
              <a:spcPct val="90000"/>
            </a:lnSpc>
            <a:spcBef>
              <a:spcPct val="0"/>
            </a:spcBef>
            <a:spcAft>
              <a:spcPct val="20000"/>
            </a:spcAft>
            <a:buChar char="•"/>
          </a:pPr>
          <a:endParaRPr lang="en-US" sz="1600" kern="1200" dirty="0"/>
        </a:p>
      </dsp:txBody>
      <dsp:txXfrm>
        <a:off x="0" y="3521832"/>
        <a:ext cx="5591473" cy="8666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ADC13-3728-4798-957B-B1A0B0E546CB}">
      <dsp:nvSpPr>
        <dsp:cNvPr id="0" name=""/>
        <dsp:cNvSpPr/>
      </dsp:nvSpPr>
      <dsp:spPr>
        <a:xfrm>
          <a:off x="0" y="2137"/>
          <a:ext cx="5591473" cy="446996"/>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Azure Monitor</a:t>
          </a:r>
          <a:endParaRPr lang="en-US" sz="2000" kern="1200" dirty="0"/>
        </a:p>
      </dsp:txBody>
      <dsp:txXfrm>
        <a:off x="21821" y="23958"/>
        <a:ext cx="5547831" cy="403354"/>
      </dsp:txXfrm>
    </dsp:sp>
    <dsp:sp modelId="{36D1F364-4DC9-4176-AEA3-2D95008EED7B}">
      <dsp:nvSpPr>
        <dsp:cNvPr id="0" name=""/>
        <dsp:cNvSpPr/>
      </dsp:nvSpPr>
      <dsp:spPr>
        <a:xfrm>
          <a:off x="0" y="449134"/>
          <a:ext cx="5591473" cy="988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529"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hlinkClick xmlns:r="http://schemas.openxmlformats.org/officeDocument/2006/relationships" r:id="rId1"/>
            </a:rPr>
            <a:t>Azure Monitor</a:t>
          </a:r>
          <a:r>
            <a:rPr lang="en-US" sz="1600" b="0" i="0" u="none" kern="1200" dirty="0"/>
            <a:t> collects and aggregates data from a variety of sources into a common data platform where it can be used for analysis, visualization, and alerting. </a:t>
          </a:r>
          <a:endParaRPr lang="en-US" sz="2000" kern="1200" dirty="0"/>
        </a:p>
        <a:p>
          <a:pPr marL="228600" lvl="1" indent="-228600" algn="l" defTabSz="889000">
            <a:lnSpc>
              <a:spcPct val="90000"/>
            </a:lnSpc>
            <a:spcBef>
              <a:spcPct val="0"/>
            </a:spcBef>
            <a:spcAft>
              <a:spcPct val="20000"/>
            </a:spcAft>
            <a:buChar char="•"/>
          </a:pPr>
          <a:endParaRPr lang="en-US" sz="2000" kern="1200" dirty="0"/>
        </a:p>
      </dsp:txBody>
      <dsp:txXfrm>
        <a:off x="0" y="449134"/>
        <a:ext cx="5591473" cy="988550"/>
      </dsp:txXfrm>
    </dsp:sp>
    <dsp:sp modelId="{AE18C434-2A4D-4BA1-BD91-63F6C1A61B8B}">
      <dsp:nvSpPr>
        <dsp:cNvPr id="0" name=""/>
        <dsp:cNvSpPr/>
      </dsp:nvSpPr>
      <dsp:spPr>
        <a:xfrm>
          <a:off x="0" y="1437684"/>
          <a:ext cx="5591473" cy="446996"/>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Service Health</a:t>
          </a:r>
          <a:endParaRPr lang="en-US" sz="2000" kern="1200" dirty="0"/>
        </a:p>
      </dsp:txBody>
      <dsp:txXfrm>
        <a:off x="21821" y="1459505"/>
        <a:ext cx="5547831" cy="403354"/>
      </dsp:txXfrm>
    </dsp:sp>
    <dsp:sp modelId="{FD5F370A-58BE-4229-AB43-B26FC7308327}">
      <dsp:nvSpPr>
        <dsp:cNvPr id="0" name=""/>
        <dsp:cNvSpPr/>
      </dsp:nvSpPr>
      <dsp:spPr>
        <a:xfrm>
          <a:off x="0" y="1884681"/>
          <a:ext cx="5591473" cy="772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529"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View notifications</a:t>
          </a:r>
          <a:endParaRPr lang="en-US" sz="1600" kern="1200"/>
        </a:p>
        <a:p>
          <a:pPr marL="171450" lvl="1" indent="-171450" algn="l" defTabSz="711200">
            <a:lnSpc>
              <a:spcPct val="90000"/>
            </a:lnSpc>
            <a:spcBef>
              <a:spcPct val="0"/>
            </a:spcBef>
            <a:spcAft>
              <a:spcPct val="20000"/>
            </a:spcAft>
            <a:buChar char="•"/>
          </a:pPr>
          <a:r>
            <a:rPr lang="en-US" sz="1600" kern="1200" baseline="0"/>
            <a:t>Setup alerts</a:t>
          </a:r>
          <a:endParaRPr lang="en-US" sz="1600" kern="1200"/>
        </a:p>
        <a:p>
          <a:pPr marL="171450" lvl="1" indent="-171450" algn="l" defTabSz="711200">
            <a:lnSpc>
              <a:spcPct val="90000"/>
            </a:lnSpc>
            <a:spcBef>
              <a:spcPct val="0"/>
            </a:spcBef>
            <a:spcAft>
              <a:spcPct val="20000"/>
            </a:spcAft>
            <a:buChar char="•"/>
          </a:pPr>
          <a:r>
            <a:rPr lang="en-US" sz="1600" kern="1200" baseline="0"/>
            <a:t>View scheduled maintenance</a:t>
          </a:r>
          <a:endParaRPr lang="en-US" sz="1600" kern="1200"/>
        </a:p>
      </dsp:txBody>
      <dsp:txXfrm>
        <a:off x="0" y="1884681"/>
        <a:ext cx="5591473" cy="772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EA0E8-80B0-4C4D-89AD-F80988259E76}">
      <dsp:nvSpPr>
        <dsp:cNvPr id="0" name=""/>
        <dsp:cNvSpPr/>
      </dsp:nvSpPr>
      <dsp:spPr>
        <a:xfrm>
          <a:off x="0" y="300030"/>
          <a:ext cx="3729165" cy="1673100"/>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Q&amp;A</a:t>
          </a:r>
        </a:p>
      </dsp:txBody>
      <dsp:txXfrm>
        <a:off x="81674" y="381704"/>
        <a:ext cx="3565817" cy="15097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4/10/2020 12:57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4/10/2020 12:27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4/10/2020 12:27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417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4/10/2020 12:27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74871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4/10/2020 12:27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934995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desk with a laptop and other supplies.&#10;&#10;Description automatically generated">
            <a:extLst>
              <a:ext uri="{FF2B5EF4-FFF2-40B4-BE49-F238E27FC236}">
                <a16:creationId xmlns:a16="http://schemas.microsoft.com/office/drawing/2014/main" id="{DA9E624C-4733-4D73-92DF-7BBADBDA155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desk with a laptop and other supplies.&#10;&#10;Description automatically generated">
            <a:extLst>
              <a:ext uri="{FF2B5EF4-FFF2-40B4-BE49-F238E27FC236}">
                <a16:creationId xmlns:a16="http://schemas.microsoft.com/office/drawing/2014/main" id="{93B5358D-59E9-41B5-81E2-713C691833A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desk with a laptop and other supplies.&#10;&#10;Description automatically generated">
            <a:extLst>
              <a:ext uri="{FF2B5EF4-FFF2-40B4-BE49-F238E27FC236}">
                <a16:creationId xmlns:a16="http://schemas.microsoft.com/office/drawing/2014/main" id="{DD9A61E3-ED40-41B8-A947-F354B6C0E79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8" name="Picture 7" descr="A desk with a laptop and other supplies.&#10;&#10;Description automatically generated">
            <a:extLst>
              <a:ext uri="{FF2B5EF4-FFF2-40B4-BE49-F238E27FC236}">
                <a16:creationId xmlns:a16="http://schemas.microsoft.com/office/drawing/2014/main" id="{CC9558DD-B5AD-48A1-8447-EEDE89898C8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4.xml"/><Relationship Id="rId7" Type="http://schemas.openxmlformats.org/officeDocument/2006/relationships/image" Target="../media/image15.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azure-monitor/platform/grafana-plugin" TargetMode="External"/><Relationship Id="rId2" Type="http://schemas.openxmlformats.org/officeDocument/2006/relationships/hyperlink" Target="https://www.pagerduty.com/docs/guides/azure-integration-guide/"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azure.microsoft.com/en-us/pricing/details/postgresql/server/" TargetMode="Externa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88263" y="2867846"/>
            <a:ext cx="4581614" cy="1107996"/>
          </a:xfrm>
        </p:spPr>
        <p:txBody>
          <a:bodyPr/>
          <a:lstStyle/>
          <a:p>
            <a:r>
              <a:rPr lang="en-US" dirty="0"/>
              <a:t>PostgreSQL</a:t>
            </a:r>
            <a:br>
              <a:rPr lang="en-US" dirty="0"/>
            </a:br>
            <a:r>
              <a:rPr lang="en-US" dirty="0"/>
              <a:t>Questions</a:t>
            </a:r>
          </a:p>
        </p:txBody>
      </p:sp>
      <p:sp>
        <p:nvSpPr>
          <p:cNvPr id="6" name="Text Placeholder 4">
            <a:extLst>
              <a:ext uri="{FF2B5EF4-FFF2-40B4-BE49-F238E27FC236}">
                <a16:creationId xmlns:a16="http://schemas.microsoft.com/office/drawing/2014/main" id="{608FDB79-7F7E-42DC-8ED1-A927DF636306}"/>
              </a:ext>
            </a:extLst>
          </p:cNvPr>
          <p:cNvSpPr>
            <a:spLocks noGrp="1"/>
          </p:cNvSpPr>
          <p:nvPr>
            <p:ph type="body" sz="quarter" idx="12"/>
          </p:nvPr>
        </p:nvSpPr>
        <p:spPr>
          <a:xfrm>
            <a:off x="588263" y="4863345"/>
            <a:ext cx="4522053" cy="1015663"/>
          </a:xfrm>
        </p:spPr>
        <p:txBody>
          <a:bodyPr/>
          <a:lstStyle/>
          <a:p>
            <a:r>
              <a:rPr lang="en-US" dirty="0"/>
              <a:t>Sridhar Kothalanka (</a:t>
            </a:r>
            <a:r>
              <a:rPr lang="en-US" dirty="0" err="1"/>
              <a:t>CSA-Data&amp;AI</a:t>
            </a:r>
            <a:r>
              <a:rPr lang="en-US" dirty="0"/>
              <a:t>)</a:t>
            </a:r>
          </a:p>
          <a:p>
            <a:endParaRPr lang="en-US" dirty="0"/>
          </a:p>
          <a:p>
            <a:r>
              <a:rPr lang="en-US" dirty="0"/>
              <a:t>Jan 2020</a:t>
            </a:r>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7617-4775-4270-949C-6087C0A1A515}"/>
              </a:ext>
            </a:extLst>
          </p:cNvPr>
          <p:cNvSpPr>
            <a:spLocks noGrp="1"/>
          </p:cNvSpPr>
          <p:nvPr>
            <p:ph type="title"/>
          </p:nvPr>
        </p:nvSpPr>
        <p:spPr/>
        <p:txBody>
          <a:bodyPr/>
          <a:lstStyle/>
          <a:p>
            <a:r>
              <a:rPr lang="en-US" dirty="0"/>
              <a:t>Optimization</a:t>
            </a:r>
          </a:p>
        </p:txBody>
      </p:sp>
      <p:graphicFrame>
        <p:nvGraphicFramePr>
          <p:cNvPr id="5" name="Content Placeholder 4">
            <a:extLst>
              <a:ext uri="{FF2B5EF4-FFF2-40B4-BE49-F238E27FC236}">
                <a16:creationId xmlns:a16="http://schemas.microsoft.com/office/drawing/2014/main" id="{912BEBB4-4453-440D-B0E2-A4C687E826CD}"/>
              </a:ext>
            </a:extLst>
          </p:cNvPr>
          <p:cNvGraphicFramePr>
            <a:graphicFrameLocks noGrp="1"/>
          </p:cNvGraphicFramePr>
          <p:nvPr>
            <p:ph sz="quarter" idx="13"/>
            <p:extLst>
              <p:ext uri="{D42A27DB-BD31-4B8C-83A1-F6EECF244321}">
                <p14:modId xmlns:p14="http://schemas.microsoft.com/office/powerpoint/2010/main" val="3660229019"/>
              </p:ext>
            </p:extLst>
          </p:nvPr>
        </p:nvGraphicFramePr>
        <p:xfrm>
          <a:off x="588263" y="1602713"/>
          <a:ext cx="5591473" cy="4391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C5276E05-5235-499A-B65A-00B4814E9250}"/>
              </a:ext>
            </a:extLst>
          </p:cNvPr>
          <p:cNvSpPr/>
          <p:nvPr/>
        </p:nvSpPr>
        <p:spPr bwMode="auto">
          <a:xfrm>
            <a:off x="6743737" y="4615200"/>
            <a:ext cx="4860000" cy="1296000"/>
          </a:xfrm>
          <a:prstGeom prst="rect">
            <a:avLst/>
          </a:prstGeom>
          <a:blipFill>
            <a:blip r:embed="rId7"/>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809E96A0-FB19-4B88-835A-8584B12A655B}"/>
              </a:ext>
            </a:extLst>
          </p:cNvPr>
          <p:cNvSpPr/>
          <p:nvPr/>
        </p:nvSpPr>
        <p:spPr bwMode="auto">
          <a:xfrm>
            <a:off x="6743735" y="3108956"/>
            <a:ext cx="4859999" cy="1296000"/>
          </a:xfrm>
          <a:prstGeom prst="rect">
            <a:avLst/>
          </a:prstGeom>
          <a:blipFill>
            <a:blip r:embed="rId8"/>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4F34B7A0-B876-4060-9D5A-2A9DF755E36C}"/>
              </a:ext>
            </a:extLst>
          </p:cNvPr>
          <p:cNvSpPr/>
          <p:nvPr/>
        </p:nvSpPr>
        <p:spPr bwMode="auto">
          <a:xfrm>
            <a:off x="6743735" y="1602713"/>
            <a:ext cx="4859999" cy="1296000"/>
          </a:xfrm>
          <a:prstGeom prst="rect">
            <a:avLst/>
          </a:prstGeom>
          <a:blipFill>
            <a:blip r:embed="rId9"/>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060888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BAF6-63AD-40E2-A2E1-D83EA34757E4}"/>
              </a:ext>
            </a:extLst>
          </p:cNvPr>
          <p:cNvSpPr>
            <a:spLocks noGrp="1"/>
          </p:cNvSpPr>
          <p:nvPr>
            <p:ph type="title"/>
          </p:nvPr>
        </p:nvSpPr>
        <p:spPr/>
        <p:txBody>
          <a:bodyPr/>
          <a:lstStyle/>
          <a:p>
            <a:r>
              <a:rPr lang="en-US" dirty="0"/>
              <a:t>Monitoring</a:t>
            </a:r>
          </a:p>
        </p:txBody>
      </p:sp>
      <p:sp>
        <p:nvSpPr>
          <p:cNvPr id="5" name="Rectangle: Rounded Corners 4">
            <a:extLst>
              <a:ext uri="{FF2B5EF4-FFF2-40B4-BE49-F238E27FC236}">
                <a16:creationId xmlns:a16="http://schemas.microsoft.com/office/drawing/2014/main" id="{E1431B96-04A6-42F0-802A-EF0B00326B9A}"/>
              </a:ext>
            </a:extLst>
          </p:cNvPr>
          <p:cNvSpPr/>
          <p:nvPr/>
        </p:nvSpPr>
        <p:spPr bwMode="auto">
          <a:xfrm>
            <a:off x="6626888" y="1971989"/>
            <a:ext cx="5285434" cy="2914022"/>
          </a:xfrm>
          <a:prstGeom prst="roundRect">
            <a:avLst/>
          </a:prstGeom>
          <a:solidFill>
            <a:srgbClr val="D1D3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050" b="1" dirty="0">
                <a:solidFill>
                  <a:schemeClr val="tx1"/>
                </a:solidFill>
              </a:rPr>
              <a:t>Metrics</a:t>
            </a:r>
          </a:p>
          <a:p>
            <a:pPr marL="171450" indent="-171450">
              <a:buFont typeface="Arial" panose="020B0604020202020204" pitchFamily="34" charset="0"/>
              <a:buChar char="•"/>
            </a:pPr>
            <a:r>
              <a:rPr lang="en-US" sz="900" dirty="0">
                <a:solidFill>
                  <a:schemeClr val="tx1"/>
                </a:solidFill>
              </a:rPr>
              <a:t>The percentage of CPU in use</a:t>
            </a:r>
          </a:p>
          <a:p>
            <a:pPr marL="171450" indent="-171450">
              <a:buFont typeface="Arial" panose="020B0604020202020204" pitchFamily="34" charset="0"/>
              <a:buChar char="•"/>
            </a:pPr>
            <a:r>
              <a:rPr lang="en-US" sz="900" dirty="0">
                <a:solidFill>
                  <a:schemeClr val="tx1"/>
                </a:solidFill>
              </a:rPr>
              <a:t>The percentage of memory in use</a:t>
            </a:r>
          </a:p>
          <a:p>
            <a:pPr marL="171450" indent="-171450">
              <a:buFont typeface="Arial" panose="020B0604020202020204" pitchFamily="34" charset="0"/>
              <a:buChar char="•"/>
            </a:pPr>
            <a:r>
              <a:rPr lang="en-US" sz="900" dirty="0">
                <a:solidFill>
                  <a:schemeClr val="tx1"/>
                </a:solidFill>
              </a:rPr>
              <a:t>The percentage of IO in use</a:t>
            </a:r>
          </a:p>
          <a:p>
            <a:pPr marL="171450" indent="-171450">
              <a:buFont typeface="Arial" panose="020B0604020202020204" pitchFamily="34" charset="0"/>
              <a:buChar char="•"/>
            </a:pPr>
            <a:r>
              <a:rPr lang="en-US" sz="900" dirty="0">
                <a:solidFill>
                  <a:schemeClr val="tx1"/>
                </a:solidFill>
              </a:rPr>
              <a:t>The percentage of storage used out of the server's maximum</a:t>
            </a:r>
          </a:p>
          <a:p>
            <a:pPr marL="171450" indent="-171450">
              <a:buFont typeface="Arial" panose="020B0604020202020204" pitchFamily="34" charset="0"/>
              <a:buChar char="•"/>
            </a:pPr>
            <a:r>
              <a:rPr lang="en-US" sz="900" dirty="0">
                <a:solidFill>
                  <a:schemeClr val="tx1"/>
                </a:solidFill>
              </a:rPr>
              <a:t>The amount of storage in use</a:t>
            </a:r>
          </a:p>
          <a:p>
            <a:pPr marL="171450" indent="-171450">
              <a:buFont typeface="Arial" panose="020B0604020202020204" pitchFamily="34" charset="0"/>
              <a:buChar char="•"/>
            </a:pPr>
            <a:r>
              <a:rPr lang="en-US" sz="900" dirty="0">
                <a:solidFill>
                  <a:schemeClr val="tx1"/>
                </a:solidFill>
              </a:rPr>
              <a:t>The maximum storage limit for server</a:t>
            </a:r>
          </a:p>
          <a:p>
            <a:pPr marL="171450" indent="-171450">
              <a:buFont typeface="Arial" panose="020B0604020202020204" pitchFamily="34" charset="0"/>
              <a:buChar char="•"/>
            </a:pPr>
            <a:r>
              <a:rPr lang="en-US" sz="900" dirty="0">
                <a:solidFill>
                  <a:schemeClr val="tx1"/>
                </a:solidFill>
              </a:rPr>
              <a:t>The percentage of server log storage used </a:t>
            </a:r>
          </a:p>
          <a:p>
            <a:pPr marL="171450" indent="-171450">
              <a:buFont typeface="Arial" panose="020B0604020202020204" pitchFamily="34" charset="0"/>
              <a:buChar char="•"/>
            </a:pPr>
            <a:r>
              <a:rPr lang="en-US" sz="900" dirty="0">
                <a:solidFill>
                  <a:schemeClr val="tx1"/>
                </a:solidFill>
              </a:rPr>
              <a:t>The amount (Bytes) of server log storage used</a:t>
            </a:r>
          </a:p>
          <a:p>
            <a:pPr marL="171450" indent="-171450">
              <a:buFont typeface="Arial" panose="020B0604020202020204" pitchFamily="34" charset="0"/>
              <a:buChar char="•"/>
            </a:pPr>
            <a:r>
              <a:rPr lang="en-US" sz="900" dirty="0">
                <a:solidFill>
                  <a:schemeClr val="tx1"/>
                </a:solidFill>
              </a:rPr>
              <a:t>The maximum server log storage for server</a:t>
            </a:r>
          </a:p>
          <a:p>
            <a:pPr marL="171450" indent="-171450">
              <a:buFont typeface="Arial" panose="020B0604020202020204" pitchFamily="34" charset="0"/>
              <a:buChar char="•"/>
            </a:pPr>
            <a:r>
              <a:rPr lang="en-US" sz="900" dirty="0">
                <a:solidFill>
                  <a:schemeClr val="tx1"/>
                </a:solidFill>
              </a:rPr>
              <a:t>The number of active connections to the server</a:t>
            </a:r>
          </a:p>
          <a:p>
            <a:pPr marL="171450" indent="-171450">
              <a:buFont typeface="Arial" panose="020B0604020202020204" pitchFamily="34" charset="0"/>
              <a:buChar char="•"/>
            </a:pPr>
            <a:r>
              <a:rPr lang="en-US" sz="900" dirty="0">
                <a:solidFill>
                  <a:schemeClr val="tx1"/>
                </a:solidFill>
              </a:rPr>
              <a:t>The number of failed connections to the server</a:t>
            </a:r>
          </a:p>
          <a:p>
            <a:pPr marL="171450" indent="-171450">
              <a:buFont typeface="Arial" panose="020B0604020202020204" pitchFamily="34" charset="0"/>
              <a:buChar char="•"/>
            </a:pPr>
            <a:r>
              <a:rPr lang="en-US" sz="900" dirty="0">
                <a:solidFill>
                  <a:schemeClr val="tx1"/>
                </a:solidFill>
              </a:rPr>
              <a:t>Network ingress across active connections</a:t>
            </a:r>
          </a:p>
          <a:p>
            <a:pPr marL="171450" indent="-171450">
              <a:buFont typeface="Arial" panose="020B0604020202020204" pitchFamily="34" charset="0"/>
              <a:buChar char="•"/>
            </a:pPr>
            <a:r>
              <a:rPr lang="en-US" sz="900" dirty="0">
                <a:solidFill>
                  <a:schemeClr val="tx1"/>
                </a:solidFill>
              </a:rPr>
              <a:t>The amount of backup storage used</a:t>
            </a:r>
          </a:p>
          <a:p>
            <a:pPr marL="171450" indent="-171450">
              <a:buFont typeface="Arial" panose="020B0604020202020204" pitchFamily="34" charset="0"/>
              <a:buChar char="•"/>
            </a:pPr>
            <a:r>
              <a:rPr lang="en-US" sz="900" dirty="0">
                <a:solidFill>
                  <a:schemeClr val="tx1"/>
                </a:solidFill>
              </a:rPr>
              <a:t>The lag in bytes between the master and the most lagging replica (master server only)</a:t>
            </a:r>
          </a:p>
          <a:p>
            <a:pPr marL="171450" indent="-171450">
              <a:buFont typeface="Arial" panose="020B0604020202020204" pitchFamily="34" charset="0"/>
              <a:buChar char="•"/>
            </a:pPr>
            <a:r>
              <a:rPr lang="en-US" sz="900" dirty="0">
                <a:solidFill>
                  <a:schemeClr val="tx1"/>
                </a:solidFill>
              </a:rPr>
              <a:t>The time since the last replayed transaction (replica servers only)</a:t>
            </a:r>
          </a:p>
        </p:txBody>
      </p:sp>
      <p:graphicFrame>
        <p:nvGraphicFramePr>
          <p:cNvPr id="6" name="Content Placeholder 4">
            <a:extLst>
              <a:ext uri="{FF2B5EF4-FFF2-40B4-BE49-F238E27FC236}">
                <a16:creationId xmlns:a16="http://schemas.microsoft.com/office/drawing/2014/main" id="{62BE1939-0745-4344-895A-981B1E97B9A4}"/>
              </a:ext>
            </a:extLst>
          </p:cNvPr>
          <p:cNvGraphicFramePr>
            <a:graphicFrameLocks/>
          </p:cNvGraphicFramePr>
          <p:nvPr>
            <p:extLst>
              <p:ext uri="{D42A27DB-BD31-4B8C-83A1-F6EECF244321}">
                <p14:modId xmlns:p14="http://schemas.microsoft.com/office/powerpoint/2010/main" val="394173671"/>
              </p:ext>
            </p:extLst>
          </p:nvPr>
        </p:nvGraphicFramePr>
        <p:xfrm>
          <a:off x="588263" y="1602714"/>
          <a:ext cx="5591473" cy="265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16439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43BC-0776-481B-BC01-7913DEA99445}"/>
              </a:ext>
            </a:extLst>
          </p:cNvPr>
          <p:cNvSpPr>
            <a:spLocks noGrp="1"/>
          </p:cNvSpPr>
          <p:nvPr>
            <p:ph type="title"/>
          </p:nvPr>
        </p:nvSpPr>
        <p:spPr/>
        <p:txBody>
          <a:bodyPr/>
          <a:lstStyle/>
          <a:p>
            <a:r>
              <a:rPr lang="en-US" dirty="0"/>
              <a:t>Backup &amp; Restore (</a:t>
            </a:r>
            <a:r>
              <a:rPr lang="en-US" dirty="0">
                <a:sym typeface="Wingdings 2" panose="05020102010507070707" pitchFamily="18" charset="2"/>
              </a:rPr>
              <a:t></a:t>
            </a:r>
            <a:r>
              <a:rPr lang="en-US" dirty="0"/>
              <a:t>Single Server, </a:t>
            </a:r>
            <a:r>
              <a:rPr lang="en-US" dirty="0">
                <a:sym typeface="Wingdings 2" panose="05020102010507070707" pitchFamily="18" charset="2"/>
              </a:rPr>
              <a:t></a:t>
            </a:r>
            <a:r>
              <a:rPr lang="en-US" dirty="0"/>
              <a:t>Hyperscale)</a:t>
            </a:r>
          </a:p>
        </p:txBody>
      </p:sp>
      <p:sp>
        <p:nvSpPr>
          <p:cNvPr id="3" name="Content Placeholder 2">
            <a:extLst>
              <a:ext uri="{FF2B5EF4-FFF2-40B4-BE49-F238E27FC236}">
                <a16:creationId xmlns:a16="http://schemas.microsoft.com/office/drawing/2014/main" id="{468CF61F-B1F5-412A-B2A9-D5CC1766C46D}"/>
              </a:ext>
            </a:extLst>
          </p:cNvPr>
          <p:cNvSpPr>
            <a:spLocks noGrp="1"/>
          </p:cNvSpPr>
          <p:nvPr>
            <p:ph sz="quarter" idx="12"/>
          </p:nvPr>
        </p:nvSpPr>
        <p:spPr>
          <a:xfrm>
            <a:off x="584200" y="1314524"/>
            <a:ext cx="5211763" cy="2757678"/>
          </a:xfrm>
        </p:spPr>
        <p:txBody>
          <a:bodyPr/>
          <a:lstStyle/>
          <a:p>
            <a:pPr marL="0" indent="0">
              <a:buNone/>
            </a:pPr>
            <a:r>
              <a:rPr lang="en-US" sz="1400" b="1" dirty="0"/>
              <a:t>Redundancy options</a:t>
            </a:r>
          </a:p>
          <a:p>
            <a:r>
              <a:rPr lang="en-US" sz="1400" dirty="0"/>
              <a:t>Local redundancy (basic tier)</a:t>
            </a:r>
          </a:p>
          <a:p>
            <a:r>
              <a:rPr lang="en-US" sz="1400" dirty="0"/>
              <a:t>Geo redundancy (local + paired region)</a:t>
            </a:r>
          </a:p>
          <a:p>
            <a:pPr marL="0" indent="0">
              <a:buNone/>
            </a:pPr>
            <a:r>
              <a:rPr lang="en-US" sz="1400" b="1" dirty="0"/>
              <a:t>Retention period</a:t>
            </a:r>
          </a:p>
          <a:p>
            <a:r>
              <a:rPr lang="en-US" sz="1400" dirty="0"/>
              <a:t>7 days (default)</a:t>
            </a:r>
          </a:p>
          <a:p>
            <a:r>
              <a:rPr lang="en-US" sz="1400" dirty="0"/>
              <a:t>Max 35 days (optional config)</a:t>
            </a:r>
          </a:p>
          <a:p>
            <a:pPr marL="0" indent="0">
              <a:buNone/>
            </a:pPr>
            <a:r>
              <a:rPr lang="en-US" sz="1400" b="1" dirty="0"/>
              <a:t>Backup frequency</a:t>
            </a:r>
          </a:p>
          <a:p>
            <a:r>
              <a:rPr lang="en-US" sz="1400" dirty="0"/>
              <a:t>Full backup – weekly</a:t>
            </a:r>
          </a:p>
          <a:p>
            <a:r>
              <a:rPr lang="en-US" sz="1400" dirty="0"/>
              <a:t>Differential backup – twice a day (</a:t>
            </a:r>
            <a:r>
              <a:rPr lang="en-US" sz="1400" dirty="0" err="1"/>
              <a:t>upto</a:t>
            </a:r>
            <a:r>
              <a:rPr lang="en-US" sz="1400" dirty="0"/>
              <a:t> 4TB)  *or* Snapshot backup – once a day (</a:t>
            </a:r>
            <a:r>
              <a:rPr lang="en-US" sz="1400" dirty="0" err="1"/>
              <a:t>upto</a:t>
            </a:r>
            <a:r>
              <a:rPr lang="en-US" sz="1400" dirty="0"/>
              <a:t> 16TB)</a:t>
            </a:r>
          </a:p>
          <a:p>
            <a:r>
              <a:rPr lang="en-US" sz="1400" dirty="0"/>
              <a:t>Transaction log – every 5 minutes</a:t>
            </a:r>
          </a:p>
        </p:txBody>
      </p:sp>
      <p:sp>
        <p:nvSpPr>
          <p:cNvPr id="4" name="Content Placeholder 3">
            <a:extLst>
              <a:ext uri="{FF2B5EF4-FFF2-40B4-BE49-F238E27FC236}">
                <a16:creationId xmlns:a16="http://schemas.microsoft.com/office/drawing/2014/main" id="{518A6206-5692-403C-B45A-6AFD24DB4095}"/>
              </a:ext>
            </a:extLst>
          </p:cNvPr>
          <p:cNvSpPr>
            <a:spLocks noGrp="1"/>
          </p:cNvSpPr>
          <p:nvPr>
            <p:ph sz="quarter" idx="13"/>
          </p:nvPr>
        </p:nvSpPr>
        <p:spPr>
          <a:xfrm>
            <a:off x="6389688" y="1314524"/>
            <a:ext cx="5219700" cy="732508"/>
          </a:xfrm>
        </p:spPr>
        <p:txBody>
          <a:bodyPr/>
          <a:lstStyle/>
          <a:p>
            <a:pPr marL="0" indent="0">
              <a:buNone/>
            </a:pPr>
            <a:r>
              <a:rPr lang="en-US" sz="1400" b="1" dirty="0"/>
              <a:t>Restore</a:t>
            </a:r>
          </a:p>
          <a:p>
            <a:r>
              <a:rPr lang="en-US" sz="1400" dirty="0"/>
              <a:t>Point-in-time restore (same region)</a:t>
            </a:r>
          </a:p>
          <a:p>
            <a:r>
              <a:rPr lang="en-US" sz="1400" dirty="0"/>
              <a:t>Geo restore (only available if configured)</a:t>
            </a:r>
          </a:p>
        </p:txBody>
      </p:sp>
      <p:sp>
        <p:nvSpPr>
          <p:cNvPr id="5" name="Double Bracket 4">
            <a:extLst>
              <a:ext uri="{FF2B5EF4-FFF2-40B4-BE49-F238E27FC236}">
                <a16:creationId xmlns:a16="http://schemas.microsoft.com/office/drawing/2014/main" id="{79DE99E6-3B4B-4AD9-9E61-10096FB66FE0}"/>
              </a:ext>
            </a:extLst>
          </p:cNvPr>
          <p:cNvSpPr/>
          <p:nvPr/>
        </p:nvSpPr>
        <p:spPr>
          <a:xfrm>
            <a:off x="577532" y="4345916"/>
            <a:ext cx="11025188" cy="2275950"/>
          </a:xfrm>
          <a:prstGeom prst="bracketPair">
            <a:avLst/>
          </a:prstGeom>
          <a:solidFill>
            <a:srgbClr val="D1D3D6"/>
          </a:solidFill>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r>
              <a:rPr lang="en-US" sz="1400" b="1" dirty="0"/>
              <a:t>Note:</a:t>
            </a:r>
          </a:p>
          <a:p>
            <a:endParaRPr lang="en-US" sz="1400" b="1" dirty="0"/>
          </a:p>
          <a:p>
            <a:r>
              <a:rPr lang="en-US" sz="1400" b="1" dirty="0"/>
              <a:t>Configuring locally redundant or geo-redundant storage for backup is </a:t>
            </a:r>
            <a:r>
              <a:rPr lang="en-US" sz="1400" b="1" dirty="0">
                <a:solidFill>
                  <a:srgbClr val="00B0F0"/>
                </a:solidFill>
              </a:rPr>
              <a:t>only allowed during server creation</a:t>
            </a:r>
            <a:r>
              <a:rPr lang="en-US" sz="1400" b="1" dirty="0"/>
              <a:t>. Once the server is provisioned, you cannot change the backup storage redundancy option.</a:t>
            </a:r>
          </a:p>
          <a:p>
            <a:endParaRPr lang="en-US" sz="1400" b="1" dirty="0"/>
          </a:p>
          <a:p>
            <a:r>
              <a:rPr lang="en-US" sz="1400" b="1" dirty="0"/>
              <a:t>Azure Database for PostgreSQL provides up to 100% of your provisioned server storage as backup storage at no additional cost. Typically, this is suitable for a backup retention of seven days. Any additional backup storage used is charged in GB-month. For example, if you have provisioned a server with 250 GB, you have 250 GB of backup storage at no additional charge. Storage in excess of 250 GB is charged.</a:t>
            </a:r>
          </a:p>
          <a:p>
            <a:endParaRPr lang="en-US" sz="1400" b="1" dirty="0"/>
          </a:p>
        </p:txBody>
      </p:sp>
    </p:spTree>
    <p:extLst>
      <p:ext uri="{BB962C8B-B14F-4D97-AF65-F5344CB8AC3E}">
        <p14:creationId xmlns:p14="http://schemas.microsoft.com/office/powerpoint/2010/main" val="27078929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6582-C33D-409C-B8E9-F0A7EC5D76BA}"/>
              </a:ext>
            </a:extLst>
          </p:cNvPr>
          <p:cNvSpPr>
            <a:spLocks noGrp="1"/>
          </p:cNvSpPr>
          <p:nvPr>
            <p:ph type="title"/>
          </p:nvPr>
        </p:nvSpPr>
        <p:spPr/>
        <p:txBody>
          <a:bodyPr/>
          <a:lstStyle/>
          <a:p>
            <a:r>
              <a:rPr lang="en-US" dirty="0" err="1"/>
              <a:t>PgBouncer</a:t>
            </a:r>
            <a:endParaRPr lang="en-US" dirty="0"/>
          </a:p>
        </p:txBody>
      </p:sp>
      <p:sp>
        <p:nvSpPr>
          <p:cNvPr id="3" name="Content Placeholder 2">
            <a:extLst>
              <a:ext uri="{FF2B5EF4-FFF2-40B4-BE49-F238E27FC236}">
                <a16:creationId xmlns:a16="http://schemas.microsoft.com/office/drawing/2014/main" id="{7E9CBA8A-796D-4407-87CA-2B8C07CE3562}"/>
              </a:ext>
            </a:extLst>
          </p:cNvPr>
          <p:cNvSpPr>
            <a:spLocks noGrp="1"/>
          </p:cNvSpPr>
          <p:nvPr>
            <p:ph sz="quarter" idx="12"/>
          </p:nvPr>
        </p:nvSpPr>
        <p:spPr>
          <a:xfrm>
            <a:off x="590551" y="3548884"/>
            <a:ext cx="5211763" cy="2856167"/>
          </a:xfrm>
        </p:spPr>
        <p:txBody>
          <a:bodyPr/>
          <a:lstStyle/>
          <a:p>
            <a:pPr marL="0" indent="0">
              <a:buNone/>
            </a:pPr>
            <a:r>
              <a:rPr lang="en-US" sz="1600" b="1" dirty="0"/>
              <a:t>Highlights</a:t>
            </a:r>
          </a:p>
          <a:p>
            <a:r>
              <a:rPr lang="en-US" sz="1600" dirty="0"/>
              <a:t>It is highly recommended to use a connection pool while running applications against Azure Database for </a:t>
            </a:r>
            <a:r>
              <a:rPr lang="en-US" sz="1600" dirty="0" err="1"/>
              <a:t>PostgresSQL</a:t>
            </a:r>
            <a:endParaRPr lang="en-US" sz="1600" dirty="0"/>
          </a:p>
          <a:p>
            <a:r>
              <a:rPr lang="en-US" sz="1600" dirty="0" err="1"/>
              <a:t>PgBouncer</a:t>
            </a:r>
            <a:r>
              <a:rPr lang="en-US" sz="1600" dirty="0"/>
              <a:t> can run as a sidecar proxy, </a:t>
            </a:r>
            <a:r>
              <a:rPr lang="en-US" sz="1600" dirty="0" err="1"/>
              <a:t>PgBouncer</a:t>
            </a:r>
            <a:r>
              <a:rPr lang="en-US" sz="1600" dirty="0"/>
              <a:t> sidecar proxy image is available in Microsoft container registry</a:t>
            </a:r>
          </a:p>
          <a:p>
            <a:r>
              <a:rPr lang="en-US" sz="1600" dirty="0" err="1"/>
              <a:t>PgBouncer</a:t>
            </a:r>
            <a:r>
              <a:rPr lang="en-US" sz="1600" dirty="0"/>
              <a:t>, built-in retry logic further ensures connection resilience, high availability, and transparent application failover during the planned or unplanned failover of the database server</a:t>
            </a:r>
          </a:p>
        </p:txBody>
      </p:sp>
      <p:sp>
        <p:nvSpPr>
          <p:cNvPr id="4" name="Content Placeholder 3">
            <a:extLst>
              <a:ext uri="{FF2B5EF4-FFF2-40B4-BE49-F238E27FC236}">
                <a16:creationId xmlns:a16="http://schemas.microsoft.com/office/drawing/2014/main" id="{0246CF3C-1A78-442F-8AC7-FBCE8C6D9EDB}"/>
              </a:ext>
            </a:extLst>
          </p:cNvPr>
          <p:cNvSpPr>
            <a:spLocks noGrp="1"/>
          </p:cNvSpPr>
          <p:nvPr>
            <p:ph sz="quarter" idx="13"/>
          </p:nvPr>
        </p:nvSpPr>
        <p:spPr>
          <a:xfrm>
            <a:off x="6396039" y="3548884"/>
            <a:ext cx="5219700" cy="1674305"/>
          </a:xfrm>
        </p:spPr>
        <p:txBody>
          <a:bodyPr/>
          <a:lstStyle/>
          <a:p>
            <a:pPr marL="0" indent="0">
              <a:buNone/>
            </a:pPr>
            <a:r>
              <a:rPr lang="en-US" sz="1600" b="1" dirty="0"/>
              <a:t>Advantages</a:t>
            </a:r>
          </a:p>
          <a:p>
            <a:r>
              <a:rPr lang="en-US" sz="1600" dirty="0"/>
              <a:t>Improved throughput and performance</a:t>
            </a:r>
          </a:p>
          <a:p>
            <a:r>
              <a:rPr lang="en-US" sz="1600" dirty="0"/>
              <a:t>No connection leaks by defining the maximum number of connections to the database server</a:t>
            </a:r>
          </a:p>
          <a:p>
            <a:r>
              <a:rPr lang="en-US" sz="1600" dirty="0"/>
              <a:t>Improved connection resilience against restarts</a:t>
            </a:r>
          </a:p>
          <a:p>
            <a:r>
              <a:rPr lang="en-US" sz="1600" dirty="0"/>
              <a:t>Reduced memory fragmentation</a:t>
            </a:r>
          </a:p>
        </p:txBody>
      </p:sp>
      <p:sp>
        <p:nvSpPr>
          <p:cNvPr id="5" name="TextBox 4">
            <a:extLst>
              <a:ext uri="{FF2B5EF4-FFF2-40B4-BE49-F238E27FC236}">
                <a16:creationId xmlns:a16="http://schemas.microsoft.com/office/drawing/2014/main" id="{38C321EF-34CF-4B43-8868-FA3B0A2CE3AB}"/>
              </a:ext>
            </a:extLst>
          </p:cNvPr>
          <p:cNvSpPr txBox="1"/>
          <p:nvPr/>
        </p:nvSpPr>
        <p:spPr>
          <a:xfrm>
            <a:off x="576410" y="2716363"/>
            <a:ext cx="11074220" cy="492443"/>
          </a:xfrm>
          <a:prstGeom prst="rect">
            <a:avLst/>
          </a:prstGeom>
          <a:noFill/>
        </p:spPr>
        <p:txBody>
          <a:bodyPr wrap="square" lIns="0" tIns="0" rIns="0" bIns="0" rtlCol="0">
            <a:spAutoFit/>
          </a:bodyPr>
          <a:lstStyle/>
          <a:p>
            <a:pPr algn="l"/>
            <a:r>
              <a:rPr lang="en-US" sz="1600" b="1" dirty="0">
                <a:gradFill>
                  <a:gsLst>
                    <a:gs pos="2917">
                      <a:schemeClr val="tx1"/>
                    </a:gs>
                    <a:gs pos="30000">
                      <a:schemeClr val="tx1"/>
                    </a:gs>
                  </a:gsLst>
                  <a:lin ang="5400000" scaled="0"/>
                </a:gradFill>
              </a:rPr>
              <a:t>Assumption</a:t>
            </a:r>
            <a:r>
              <a:rPr lang="en-US" sz="1600" dirty="0">
                <a:gradFill>
                  <a:gsLst>
                    <a:gs pos="2917">
                      <a:schemeClr val="tx1"/>
                    </a:gs>
                    <a:gs pos="30000">
                      <a:schemeClr val="tx1"/>
                    </a:gs>
                  </a:gsLst>
                  <a:lin ang="5400000" scaled="0"/>
                </a:gradFill>
              </a:rPr>
              <a:t>: Application is containerized and running on Azure Kubernetes Service (AKS). An Azure Database for PostgreSQL server is created and blinded to the AKS cluster.</a:t>
            </a:r>
          </a:p>
        </p:txBody>
      </p:sp>
      <p:grpSp>
        <p:nvGrpSpPr>
          <p:cNvPr id="9" name="Group 8">
            <a:extLst>
              <a:ext uri="{FF2B5EF4-FFF2-40B4-BE49-F238E27FC236}">
                <a16:creationId xmlns:a16="http://schemas.microsoft.com/office/drawing/2014/main" id="{3734511B-79C2-4B8B-85EE-C05D4474D991}"/>
              </a:ext>
            </a:extLst>
          </p:cNvPr>
          <p:cNvGrpSpPr/>
          <p:nvPr/>
        </p:nvGrpSpPr>
        <p:grpSpPr>
          <a:xfrm>
            <a:off x="2557865" y="1378254"/>
            <a:ext cx="6824329" cy="925425"/>
            <a:chOff x="2557865" y="1644533"/>
            <a:chExt cx="6824329" cy="925425"/>
          </a:xfrm>
        </p:grpSpPr>
        <p:sp>
          <p:nvSpPr>
            <p:cNvPr id="6" name="TextBox 5">
              <a:extLst>
                <a:ext uri="{FF2B5EF4-FFF2-40B4-BE49-F238E27FC236}">
                  <a16:creationId xmlns:a16="http://schemas.microsoft.com/office/drawing/2014/main" id="{C6C1B47E-884D-4696-9864-D415E1D9B6FE}"/>
                </a:ext>
              </a:extLst>
            </p:cNvPr>
            <p:cNvSpPr txBox="1"/>
            <p:nvPr/>
          </p:nvSpPr>
          <p:spPr>
            <a:xfrm>
              <a:off x="2557865" y="1646628"/>
              <a:ext cx="1683099" cy="923330"/>
            </a:xfrm>
            <a:prstGeom prst="rect">
              <a:avLst/>
            </a:prstGeom>
            <a:solidFill>
              <a:schemeClr val="accent2"/>
            </a:solidFill>
          </p:spPr>
          <p:txBody>
            <a:bodyPr wrap="square" lIns="0" tIns="0" rIns="0" bIns="0" rtlCol="0" anchor="ctr">
              <a:spAutoFit/>
            </a:bodyPr>
            <a:lstStyle/>
            <a:p>
              <a:pPr algn="ctr"/>
              <a:endParaRPr lang="en-US" sz="2000" dirty="0">
                <a:solidFill>
                  <a:schemeClr val="bg1"/>
                </a:solidFill>
              </a:endParaRPr>
            </a:p>
            <a:p>
              <a:pPr algn="ctr"/>
              <a:r>
                <a:rPr lang="en-US" sz="2000" dirty="0">
                  <a:solidFill>
                    <a:schemeClr val="bg1"/>
                  </a:solidFill>
                </a:rPr>
                <a:t>Application</a:t>
              </a:r>
            </a:p>
            <a:p>
              <a:pPr algn="ctr"/>
              <a:endParaRPr lang="en-US" sz="2000" dirty="0">
                <a:solidFill>
                  <a:schemeClr val="bg1"/>
                </a:solidFill>
              </a:endParaRPr>
            </a:p>
          </p:txBody>
        </p:sp>
        <p:sp>
          <p:nvSpPr>
            <p:cNvPr id="7" name="TextBox 6">
              <a:extLst>
                <a:ext uri="{FF2B5EF4-FFF2-40B4-BE49-F238E27FC236}">
                  <a16:creationId xmlns:a16="http://schemas.microsoft.com/office/drawing/2014/main" id="{EBEA794B-8542-4A7C-A231-DB1FC79AF1C3}"/>
                </a:ext>
              </a:extLst>
            </p:cNvPr>
            <p:cNvSpPr txBox="1"/>
            <p:nvPr/>
          </p:nvSpPr>
          <p:spPr>
            <a:xfrm>
              <a:off x="5634335" y="1644533"/>
              <a:ext cx="1683099" cy="923330"/>
            </a:xfrm>
            <a:prstGeom prst="rect">
              <a:avLst/>
            </a:prstGeom>
            <a:solidFill>
              <a:schemeClr val="accent2"/>
            </a:solidFill>
          </p:spPr>
          <p:txBody>
            <a:bodyPr wrap="square" lIns="0" tIns="0" rIns="0" bIns="0" rtlCol="0" anchor="ctr">
              <a:spAutoFit/>
            </a:bodyPr>
            <a:lstStyle/>
            <a:p>
              <a:pPr algn="ctr"/>
              <a:endParaRPr lang="en-US" sz="2000" dirty="0">
                <a:solidFill>
                  <a:schemeClr val="bg1"/>
                </a:solidFill>
              </a:endParaRPr>
            </a:p>
            <a:p>
              <a:pPr algn="ctr"/>
              <a:r>
                <a:rPr lang="en-US" sz="2000" dirty="0" err="1">
                  <a:solidFill>
                    <a:schemeClr val="bg1"/>
                  </a:solidFill>
                </a:rPr>
                <a:t>PgBounder</a:t>
              </a:r>
              <a:endParaRPr lang="en-US" sz="2000" dirty="0">
                <a:solidFill>
                  <a:schemeClr val="bg1"/>
                </a:solidFill>
              </a:endParaRPr>
            </a:p>
            <a:p>
              <a:pPr algn="ctr"/>
              <a:endParaRPr lang="en-US" sz="2000" dirty="0">
                <a:solidFill>
                  <a:schemeClr val="bg1"/>
                </a:solidFill>
              </a:endParaRPr>
            </a:p>
          </p:txBody>
        </p:sp>
        <p:cxnSp>
          <p:nvCxnSpPr>
            <p:cNvPr id="10" name="Straight Arrow Connector 9">
              <a:extLst>
                <a:ext uri="{FF2B5EF4-FFF2-40B4-BE49-F238E27FC236}">
                  <a16:creationId xmlns:a16="http://schemas.microsoft.com/office/drawing/2014/main" id="{2C3684E2-52D0-46EF-BD2B-7DB708D8269D}"/>
                </a:ext>
              </a:extLst>
            </p:cNvPr>
            <p:cNvCxnSpPr>
              <a:cxnSpLocks/>
            </p:cNvCxnSpPr>
            <p:nvPr/>
          </p:nvCxnSpPr>
          <p:spPr>
            <a:xfrm>
              <a:off x="4311300" y="1868992"/>
              <a:ext cx="124097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80A45CF-101A-4FD0-8FAD-B890442AA74A}"/>
                </a:ext>
              </a:extLst>
            </p:cNvPr>
            <p:cNvCxnSpPr>
              <a:cxnSpLocks/>
            </p:cNvCxnSpPr>
            <p:nvPr/>
          </p:nvCxnSpPr>
          <p:spPr>
            <a:xfrm>
              <a:off x="4311300" y="2063818"/>
              <a:ext cx="124097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0DAF99A-DE08-4CD5-9A88-244BBF575F7C}"/>
                </a:ext>
              </a:extLst>
            </p:cNvPr>
            <p:cNvCxnSpPr>
              <a:cxnSpLocks/>
            </p:cNvCxnSpPr>
            <p:nvPr/>
          </p:nvCxnSpPr>
          <p:spPr>
            <a:xfrm>
              <a:off x="4311300" y="2258644"/>
              <a:ext cx="124097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F8C238-9275-417E-8BB5-350DFB5509B5}"/>
                </a:ext>
              </a:extLst>
            </p:cNvPr>
            <p:cNvCxnSpPr>
              <a:cxnSpLocks/>
            </p:cNvCxnSpPr>
            <p:nvPr/>
          </p:nvCxnSpPr>
          <p:spPr>
            <a:xfrm>
              <a:off x="4311300" y="2453471"/>
              <a:ext cx="124097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18865B6-795F-4E5F-BA4E-CC77F95D311B}"/>
                </a:ext>
              </a:extLst>
            </p:cNvPr>
            <p:cNvCxnSpPr>
              <a:cxnSpLocks/>
            </p:cNvCxnSpPr>
            <p:nvPr/>
          </p:nvCxnSpPr>
          <p:spPr>
            <a:xfrm>
              <a:off x="7434666" y="2044279"/>
              <a:ext cx="124097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EEAB8B-4993-4AE5-9D78-3E97C5A8A37C}"/>
                </a:ext>
              </a:extLst>
            </p:cNvPr>
            <p:cNvCxnSpPr>
              <a:cxnSpLocks/>
            </p:cNvCxnSpPr>
            <p:nvPr/>
          </p:nvCxnSpPr>
          <p:spPr>
            <a:xfrm>
              <a:off x="7434666" y="2239105"/>
              <a:ext cx="124097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7" name="Postgres QL" descr="Postgres QL">
              <a:extLst>
                <a:ext uri="{FF2B5EF4-FFF2-40B4-BE49-F238E27FC236}">
                  <a16:creationId xmlns:a16="http://schemas.microsoft.com/office/drawing/2014/main" id="{E9E5AC3D-92F2-4D10-8FBB-93FFD70F22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51147" y="1697206"/>
              <a:ext cx="831047" cy="831047"/>
            </a:xfrm>
            <a:prstGeom prst="rect">
              <a:avLst/>
            </a:prstGeom>
          </p:spPr>
        </p:pic>
      </p:grpSp>
    </p:spTree>
    <p:extLst>
      <p:ext uri="{BB962C8B-B14F-4D97-AF65-F5344CB8AC3E}">
        <p14:creationId xmlns:p14="http://schemas.microsoft.com/office/powerpoint/2010/main" val="18778008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2F3C-1BD4-427A-A134-EB739F147255}"/>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Best Practices</a:t>
            </a:r>
          </a:p>
        </p:txBody>
      </p:sp>
      <p:sp>
        <p:nvSpPr>
          <p:cNvPr id="11" name="Content Placeholder 10">
            <a:extLst>
              <a:ext uri="{FF2B5EF4-FFF2-40B4-BE49-F238E27FC236}">
                <a16:creationId xmlns:a16="http://schemas.microsoft.com/office/drawing/2014/main" id="{EBAE64F6-90BE-43F1-BDB2-F0EC709388B5}"/>
              </a:ext>
            </a:extLst>
          </p:cNvPr>
          <p:cNvSpPr>
            <a:spLocks noGrp="1"/>
          </p:cNvSpPr>
          <p:nvPr>
            <p:ph sz="quarter" idx="13"/>
          </p:nvPr>
        </p:nvSpPr>
        <p:spPr>
          <a:xfrm>
            <a:off x="6389688" y="1435100"/>
            <a:ext cx="5219700" cy="2831544"/>
          </a:xfrm>
        </p:spPr>
        <p:txBody>
          <a:bodyPr/>
          <a:lstStyle/>
          <a:p>
            <a:pPr marL="0" lvl="0" indent="0">
              <a:buNone/>
            </a:pPr>
            <a:r>
              <a:rPr lang="en-US" sz="1000" b="1" baseline="0" dirty="0"/>
              <a:t>Hyperscale</a:t>
            </a:r>
            <a:endParaRPr lang="en-US" sz="1000" dirty="0"/>
          </a:p>
          <a:p>
            <a:pPr marL="228600" lvl="1" indent="0">
              <a:buNone/>
            </a:pPr>
            <a:r>
              <a:rPr lang="en-US" sz="1000" baseline="0" dirty="0"/>
              <a:t>Multi-tenant apps</a:t>
            </a:r>
            <a:endParaRPr lang="en-US" sz="1000" dirty="0"/>
          </a:p>
          <a:p>
            <a:pPr lvl="2">
              <a:buFont typeface="Wingdings" panose="05000000000000000000" pitchFamily="2" charset="2"/>
              <a:buChar char="Ø"/>
            </a:pPr>
            <a:r>
              <a:rPr lang="en-US" sz="1000" baseline="0" dirty="0"/>
              <a:t>Partition distributed tables by a common </a:t>
            </a:r>
            <a:r>
              <a:rPr lang="en-US" sz="1000" baseline="0" dirty="0" err="1"/>
              <a:t>tenant_id</a:t>
            </a:r>
            <a:r>
              <a:rPr lang="en-US" sz="1000" baseline="0" dirty="0"/>
              <a:t> column</a:t>
            </a:r>
            <a:endParaRPr lang="en-US" sz="1000" dirty="0"/>
          </a:p>
          <a:p>
            <a:pPr lvl="2">
              <a:buFont typeface="Wingdings" panose="05000000000000000000" pitchFamily="2" charset="2"/>
              <a:buChar char="Ø"/>
            </a:pPr>
            <a:r>
              <a:rPr lang="en-US" sz="1000" baseline="0" dirty="0"/>
              <a:t>Convert small cross-tenant tables to reference tables</a:t>
            </a:r>
            <a:endParaRPr lang="en-US" sz="1000" dirty="0"/>
          </a:p>
          <a:p>
            <a:pPr lvl="2">
              <a:buFont typeface="Wingdings" panose="05000000000000000000" pitchFamily="2" charset="2"/>
              <a:buChar char="Ø"/>
            </a:pPr>
            <a:r>
              <a:rPr lang="en-US" sz="1000" baseline="0" dirty="0"/>
              <a:t>Restrict filter all application queries by </a:t>
            </a:r>
            <a:r>
              <a:rPr lang="en-US" sz="1000" baseline="0" dirty="0" err="1"/>
              <a:t>tenant_id</a:t>
            </a:r>
            <a:endParaRPr lang="en-US" sz="1000" dirty="0"/>
          </a:p>
          <a:p>
            <a:pPr marL="228600" lvl="1" indent="0">
              <a:buNone/>
            </a:pPr>
            <a:r>
              <a:rPr lang="en-US" sz="1000" baseline="0" dirty="0"/>
              <a:t>Real time Apps</a:t>
            </a:r>
            <a:endParaRPr lang="en-US" sz="1000" dirty="0"/>
          </a:p>
          <a:p>
            <a:pPr lvl="2">
              <a:buFont typeface="Wingdings" panose="05000000000000000000" pitchFamily="2" charset="2"/>
              <a:buChar char="Ø"/>
            </a:pPr>
            <a:r>
              <a:rPr lang="en-US" sz="1000" baseline="0" dirty="0"/>
              <a:t>Choose a column with high cardinality as the distributed column (e.g., user, hosts or devices)</a:t>
            </a:r>
            <a:endParaRPr lang="en-US" sz="1000" dirty="0"/>
          </a:p>
          <a:p>
            <a:pPr lvl="2">
              <a:buFont typeface="Wingdings" panose="05000000000000000000" pitchFamily="2" charset="2"/>
              <a:buChar char="Ø"/>
            </a:pPr>
            <a:r>
              <a:rPr lang="en-US" sz="1000" baseline="0" dirty="0"/>
              <a:t>Choose a column with even distribution</a:t>
            </a:r>
            <a:endParaRPr lang="en-US" sz="1000" dirty="0"/>
          </a:p>
          <a:p>
            <a:pPr lvl="2">
              <a:buFont typeface="Wingdings" panose="05000000000000000000" pitchFamily="2" charset="2"/>
              <a:buChar char="Ø"/>
            </a:pPr>
            <a:r>
              <a:rPr lang="en-US" sz="1000" baseline="0" dirty="0"/>
              <a:t>Distribute fact and dimension tables on their common columns</a:t>
            </a:r>
            <a:endParaRPr lang="en-US" sz="1000" dirty="0"/>
          </a:p>
          <a:p>
            <a:pPr lvl="2">
              <a:buFont typeface="Wingdings" panose="05000000000000000000" pitchFamily="2" charset="2"/>
              <a:buChar char="Ø"/>
            </a:pPr>
            <a:r>
              <a:rPr lang="en-US" sz="1000" baseline="0" dirty="0"/>
              <a:t>Change some dimension tables into reference tables</a:t>
            </a:r>
            <a:endParaRPr lang="en-US" sz="1000" dirty="0"/>
          </a:p>
          <a:p>
            <a:pPr marL="228600" lvl="1" indent="0">
              <a:buNone/>
            </a:pPr>
            <a:r>
              <a:rPr lang="en-US" sz="1000" baseline="0" dirty="0"/>
              <a:t>Time-series data</a:t>
            </a:r>
            <a:endParaRPr lang="en-US" sz="1000" dirty="0"/>
          </a:p>
          <a:p>
            <a:pPr lvl="2">
              <a:buFont typeface="Wingdings" panose="05000000000000000000" pitchFamily="2" charset="2"/>
              <a:buChar char="Ø"/>
            </a:pPr>
            <a:r>
              <a:rPr lang="en-US" sz="1000" baseline="0" dirty="0"/>
              <a:t>Don’t choose a timestamp as the distributed column</a:t>
            </a:r>
            <a:endParaRPr lang="en-US" sz="1000" dirty="0"/>
          </a:p>
          <a:p>
            <a:pPr lvl="2">
              <a:buFont typeface="Wingdings" panose="05000000000000000000" pitchFamily="2" charset="2"/>
              <a:buChar char="Ø"/>
            </a:pPr>
            <a:r>
              <a:rPr lang="en-US" sz="1000" baseline="0" dirty="0"/>
              <a:t>Use PostgreSQL table partitioning for time instead (break a large table of time-ordered data into multiple inherited tables with each table containing different time ranges</a:t>
            </a:r>
            <a:endParaRPr lang="en-US" sz="1000" dirty="0"/>
          </a:p>
        </p:txBody>
      </p:sp>
      <p:sp>
        <p:nvSpPr>
          <p:cNvPr id="12" name="Content Placeholder 11">
            <a:extLst>
              <a:ext uri="{FF2B5EF4-FFF2-40B4-BE49-F238E27FC236}">
                <a16:creationId xmlns:a16="http://schemas.microsoft.com/office/drawing/2014/main" id="{1056A619-C3A2-4AA1-9692-537B23F0DF87}"/>
              </a:ext>
            </a:extLst>
          </p:cNvPr>
          <p:cNvSpPr>
            <a:spLocks noGrp="1"/>
          </p:cNvSpPr>
          <p:nvPr>
            <p:ph sz="quarter" idx="12"/>
          </p:nvPr>
        </p:nvSpPr>
        <p:spPr>
          <a:xfrm>
            <a:off x="584200" y="1435100"/>
            <a:ext cx="5211763" cy="4647426"/>
          </a:xfrm>
        </p:spPr>
        <p:txBody>
          <a:bodyPr/>
          <a:lstStyle/>
          <a:p>
            <a:pPr marL="0" lvl="0" indent="0">
              <a:buNone/>
            </a:pPr>
            <a:r>
              <a:rPr lang="en-US" sz="1000" b="1" baseline="0" dirty="0"/>
              <a:t>Single Server</a:t>
            </a:r>
            <a:endParaRPr lang="en-US" sz="1000" dirty="0"/>
          </a:p>
          <a:p>
            <a:pPr marL="228600" lvl="1" indent="0">
              <a:buNone/>
            </a:pPr>
            <a:r>
              <a:rPr lang="en-US" sz="1000" baseline="0" dirty="0"/>
              <a:t>Query performance tuning</a:t>
            </a:r>
            <a:endParaRPr lang="en-US" sz="1000" dirty="0"/>
          </a:p>
          <a:p>
            <a:pPr lvl="2">
              <a:buFont typeface="Wingdings" panose="05000000000000000000" pitchFamily="2" charset="2"/>
              <a:buChar char="Ø"/>
            </a:pPr>
            <a:r>
              <a:rPr lang="en-US" sz="1000" baseline="0" dirty="0"/>
              <a:t>Enable </a:t>
            </a:r>
            <a:r>
              <a:rPr lang="en-US" sz="1000" i="1" baseline="0" dirty="0">
                <a:solidFill>
                  <a:srgbClr val="00B0F0"/>
                </a:solidFill>
              </a:rPr>
              <a:t>Query Store </a:t>
            </a:r>
            <a:r>
              <a:rPr lang="en-US" sz="1000" baseline="0" dirty="0"/>
              <a:t>(opt-in feature) this helps with identifying and tuning top expensive queries, identify and improve ad hoc workloads etc.,</a:t>
            </a:r>
            <a:endParaRPr lang="en-US" sz="1000" dirty="0"/>
          </a:p>
          <a:p>
            <a:pPr lvl="2">
              <a:buFont typeface="Wingdings" panose="05000000000000000000" pitchFamily="2" charset="2"/>
              <a:buChar char="Ø"/>
            </a:pPr>
            <a:r>
              <a:rPr lang="en-US" sz="1000" baseline="0" dirty="0"/>
              <a:t>Use </a:t>
            </a:r>
            <a:r>
              <a:rPr lang="en-US" sz="1000" i="1" baseline="0" dirty="0">
                <a:solidFill>
                  <a:srgbClr val="00B0F0"/>
                </a:solidFill>
              </a:rPr>
              <a:t>Query Performance Insight</a:t>
            </a:r>
            <a:r>
              <a:rPr lang="en-US" sz="1000" baseline="0" dirty="0">
                <a:solidFill>
                  <a:srgbClr val="00B0F0"/>
                </a:solidFill>
              </a:rPr>
              <a:t> </a:t>
            </a:r>
            <a:r>
              <a:rPr lang="en-US" sz="1000" baseline="0" dirty="0"/>
              <a:t>feature to help you to quickly identify what your longest running queries are, how they change over time, and what waits are affecting them</a:t>
            </a:r>
            <a:endParaRPr lang="en-US" sz="1000" dirty="0"/>
          </a:p>
          <a:p>
            <a:pPr lvl="2">
              <a:buFont typeface="Wingdings" panose="05000000000000000000" pitchFamily="2" charset="2"/>
              <a:buChar char="Ø"/>
            </a:pPr>
            <a:r>
              <a:rPr lang="en-US" sz="1000" baseline="0" dirty="0"/>
              <a:t>Use </a:t>
            </a:r>
            <a:r>
              <a:rPr lang="en-US" sz="1000" i="1" baseline="0" dirty="0">
                <a:solidFill>
                  <a:srgbClr val="00B0F0"/>
                </a:solidFill>
              </a:rPr>
              <a:t>Performance Recommendations </a:t>
            </a:r>
            <a:r>
              <a:rPr lang="en-US" sz="1000" baseline="0" dirty="0"/>
              <a:t>feature to analyze workloads across your server to identify indexes with the potential to improve performance</a:t>
            </a:r>
            <a:endParaRPr lang="en-US" sz="1000" dirty="0"/>
          </a:p>
          <a:p>
            <a:pPr marL="228600" lvl="1" indent="0">
              <a:buNone/>
            </a:pPr>
            <a:r>
              <a:rPr lang="en-US" sz="1000" baseline="0" dirty="0"/>
              <a:t>Connectivity errors</a:t>
            </a:r>
            <a:endParaRPr lang="en-US" sz="1000" dirty="0"/>
          </a:p>
          <a:p>
            <a:pPr lvl="2">
              <a:buFont typeface="Wingdings" panose="05000000000000000000" pitchFamily="2" charset="2"/>
              <a:buChar char="Ø"/>
            </a:pPr>
            <a:r>
              <a:rPr lang="en-US" sz="1000" baseline="0" dirty="0"/>
              <a:t>Transient connection errors should be handled using retry logic</a:t>
            </a:r>
            <a:endParaRPr lang="en-US" sz="1000" dirty="0"/>
          </a:p>
          <a:p>
            <a:pPr lvl="2">
              <a:buFont typeface="Wingdings" panose="05000000000000000000" pitchFamily="2" charset="2"/>
              <a:buChar char="Ø"/>
            </a:pPr>
            <a:r>
              <a:rPr lang="en-US" sz="1000" baseline="0" dirty="0"/>
              <a:t>Connection </a:t>
            </a:r>
            <a:r>
              <a:rPr lang="en-US" sz="1000" i="1" baseline="0" dirty="0">
                <a:solidFill>
                  <a:srgbClr val="00B0F0"/>
                </a:solidFill>
              </a:rPr>
              <a:t>retry pattern</a:t>
            </a:r>
            <a:endParaRPr lang="en-US" sz="1000" i="1" dirty="0">
              <a:solidFill>
                <a:srgbClr val="00B0F0"/>
              </a:solidFill>
            </a:endParaRPr>
          </a:p>
          <a:p>
            <a:pPr lvl="3">
              <a:buFont typeface="Arial" panose="020B0604020202020204" pitchFamily="34" charset="0"/>
              <a:buChar char="•"/>
            </a:pPr>
            <a:r>
              <a:rPr lang="en-US" sz="1000" baseline="0" dirty="0"/>
              <a:t>Wait for 5 seconds before your first retry</a:t>
            </a:r>
            <a:endParaRPr lang="en-US" sz="1000" dirty="0"/>
          </a:p>
          <a:p>
            <a:pPr lvl="3">
              <a:buFont typeface="Arial" panose="020B0604020202020204" pitchFamily="34" charset="0"/>
              <a:buChar char="•"/>
            </a:pPr>
            <a:r>
              <a:rPr lang="en-US" sz="1000" baseline="0" dirty="0"/>
              <a:t>For each following retry, increase the wait exponentially up to 60 seconds</a:t>
            </a:r>
            <a:endParaRPr lang="en-US" sz="1000" dirty="0"/>
          </a:p>
          <a:p>
            <a:pPr lvl="3">
              <a:buFont typeface="Arial" panose="020B0604020202020204" pitchFamily="34" charset="0"/>
              <a:buChar char="•"/>
            </a:pPr>
            <a:r>
              <a:rPr lang="en-US" sz="1000" baseline="0" dirty="0"/>
              <a:t>Set a max number of retries at which point your application considers the operation failed</a:t>
            </a:r>
            <a:endParaRPr lang="en-US" sz="1000" dirty="0"/>
          </a:p>
          <a:p>
            <a:pPr marL="228600" lvl="1" indent="0">
              <a:buNone/>
            </a:pPr>
            <a:r>
              <a:rPr lang="en-US" sz="1000" baseline="0" dirty="0"/>
              <a:t>Monitoring</a:t>
            </a:r>
            <a:endParaRPr lang="en-US" sz="1000" dirty="0"/>
          </a:p>
          <a:p>
            <a:pPr lvl="2">
              <a:buFont typeface="Wingdings" panose="05000000000000000000" pitchFamily="2" charset="2"/>
              <a:buChar char="Ø"/>
            </a:pPr>
            <a:r>
              <a:rPr lang="en-US" sz="1000" baseline="0" dirty="0"/>
              <a:t>Review the health of your apps with </a:t>
            </a:r>
            <a:r>
              <a:rPr lang="en-US" sz="1000" i="1" baseline="0" dirty="0">
                <a:solidFill>
                  <a:srgbClr val="00B0F0"/>
                </a:solidFill>
              </a:rPr>
              <a:t>Azure Monitor</a:t>
            </a:r>
            <a:r>
              <a:rPr lang="en-US" sz="1000" baseline="0" dirty="0"/>
              <a:t>. Use Azure Monitor to monitor metrics and configure alerts</a:t>
            </a:r>
            <a:endParaRPr lang="en-US" sz="1000" dirty="0"/>
          </a:p>
          <a:p>
            <a:pPr lvl="2">
              <a:buFont typeface="Wingdings" panose="05000000000000000000" pitchFamily="2" charset="2"/>
              <a:buChar char="Ø"/>
            </a:pPr>
            <a:r>
              <a:rPr lang="en-US" sz="1000" baseline="0" dirty="0"/>
              <a:t>Enable server logs</a:t>
            </a:r>
            <a:endParaRPr lang="en-US" sz="1000" dirty="0"/>
          </a:p>
          <a:p>
            <a:pPr lvl="2">
              <a:buClr>
                <a:schemeClr val="tx1"/>
              </a:buClr>
              <a:buFont typeface="Wingdings" panose="05000000000000000000" pitchFamily="2" charset="2"/>
              <a:buChar char="Ø"/>
            </a:pPr>
            <a:r>
              <a:rPr lang="en-US" sz="1000" i="1" baseline="0" dirty="0">
                <a:solidFill>
                  <a:srgbClr val="00B0F0"/>
                </a:solidFill>
              </a:rPr>
              <a:t>Azure Service health </a:t>
            </a:r>
            <a:r>
              <a:rPr lang="en-US" sz="1000" baseline="0" dirty="0"/>
              <a:t>helps you stay informed and act when Azure service issues like outages and planned maintenance affects you. Setup alerts to be notified</a:t>
            </a:r>
            <a:endParaRPr lang="en-US" sz="1000" dirty="0"/>
          </a:p>
          <a:p>
            <a:pPr marL="228600" lvl="1" indent="0">
              <a:buNone/>
            </a:pPr>
            <a:r>
              <a:rPr lang="en-US" sz="1000" baseline="0" dirty="0"/>
              <a:t>Connection pooling</a:t>
            </a:r>
            <a:endParaRPr lang="en-US" sz="1000" dirty="0"/>
          </a:p>
          <a:p>
            <a:pPr lvl="2">
              <a:buFont typeface="Wingdings" panose="05000000000000000000" pitchFamily="2" charset="2"/>
              <a:buChar char="Ø"/>
            </a:pPr>
            <a:r>
              <a:rPr lang="en-US" sz="1000" baseline="0" dirty="0"/>
              <a:t>Microsoft Container Registry provides a lightweight containerized </a:t>
            </a:r>
            <a:r>
              <a:rPr lang="en-US" sz="1000" i="1" baseline="0" dirty="0" err="1">
                <a:solidFill>
                  <a:srgbClr val="00B0F0"/>
                </a:solidFill>
              </a:rPr>
              <a:t>PgBouncer</a:t>
            </a:r>
            <a:r>
              <a:rPr lang="en-US" sz="1000" baseline="0" dirty="0"/>
              <a:t> that can be used in a sidecar to pool connections from AKS to Azure Database for PostgreSQL</a:t>
            </a:r>
            <a:endParaRPr lang="en-US" sz="1000" dirty="0"/>
          </a:p>
        </p:txBody>
      </p:sp>
    </p:spTree>
    <p:extLst>
      <p:ext uri="{BB962C8B-B14F-4D97-AF65-F5344CB8AC3E}">
        <p14:creationId xmlns:p14="http://schemas.microsoft.com/office/powerpoint/2010/main" val="174987777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6E67-2D2A-4EB1-B6C1-586F38D0A79E}"/>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Questions</a:t>
            </a:r>
          </a:p>
        </p:txBody>
      </p:sp>
      <p:sp>
        <p:nvSpPr>
          <p:cNvPr id="3" name="Content Placeholder 2">
            <a:extLst>
              <a:ext uri="{FF2B5EF4-FFF2-40B4-BE49-F238E27FC236}">
                <a16:creationId xmlns:a16="http://schemas.microsoft.com/office/drawing/2014/main" id="{ECE29213-226B-4AD0-8F7B-095BBC979D4C}"/>
              </a:ext>
            </a:extLst>
          </p:cNvPr>
          <p:cNvSpPr>
            <a:spLocks noGrp="1"/>
          </p:cNvSpPr>
          <p:nvPr>
            <p:ph type="body" sz="quarter" idx="10"/>
          </p:nvPr>
        </p:nvSpPr>
        <p:spPr>
          <a:xfrm>
            <a:off x="586390" y="1434370"/>
            <a:ext cx="11018520" cy="2308324"/>
          </a:xfrm>
          <a:prstGeom prst="rect">
            <a:avLst/>
          </a:prstGeom>
        </p:spPr>
        <p:txBody>
          <a:bodyPr wrap="square">
            <a:normAutofit/>
          </a:bodyPr>
          <a:lstStyle/>
          <a:p>
            <a:pPr>
              <a:lnSpc>
                <a:spcPct val="90000"/>
              </a:lnSpc>
            </a:pPr>
            <a:r>
              <a:rPr lang="en-US" sz="1800" dirty="0"/>
              <a:t>PagerDuty Integration</a:t>
            </a:r>
          </a:p>
          <a:p>
            <a:pPr lvl="1">
              <a:lnSpc>
                <a:spcPct val="90000"/>
              </a:lnSpc>
            </a:pPr>
            <a:r>
              <a:rPr lang="en-US" sz="1800" dirty="0">
                <a:hlinkClick r:id="rId2"/>
              </a:rPr>
              <a:t>https://www.pagerduty.com/docs/guides/azure-integration-guide/</a:t>
            </a:r>
            <a:endParaRPr lang="en-US" sz="1800" dirty="0"/>
          </a:p>
          <a:p>
            <a:pPr>
              <a:lnSpc>
                <a:spcPct val="90000"/>
              </a:lnSpc>
            </a:pPr>
            <a:r>
              <a:rPr lang="en-US" sz="1800" dirty="0" err="1"/>
              <a:t>InfluxDB</a:t>
            </a:r>
            <a:endParaRPr lang="en-US" sz="1800" dirty="0"/>
          </a:p>
          <a:p>
            <a:pPr>
              <a:lnSpc>
                <a:spcPct val="90000"/>
              </a:lnSpc>
            </a:pPr>
            <a:r>
              <a:rPr lang="en-US" sz="1800" dirty="0"/>
              <a:t>    Alternate, is to use </a:t>
            </a:r>
            <a:r>
              <a:rPr lang="en-US" sz="1800" dirty="0" err="1"/>
              <a:t>TimescaleDB</a:t>
            </a:r>
            <a:r>
              <a:rPr lang="en-US" sz="1800" dirty="0"/>
              <a:t>, as a PostgreSQL extension</a:t>
            </a:r>
          </a:p>
          <a:p>
            <a:pPr>
              <a:lnSpc>
                <a:spcPct val="90000"/>
              </a:lnSpc>
            </a:pPr>
            <a:r>
              <a:rPr lang="en-US" sz="1800" dirty="0"/>
              <a:t>Grafana</a:t>
            </a:r>
          </a:p>
          <a:p>
            <a:pPr>
              <a:lnSpc>
                <a:spcPct val="90000"/>
              </a:lnSpc>
            </a:pPr>
            <a:r>
              <a:rPr lang="en-US" sz="1800" dirty="0"/>
              <a:t>    Use Azure Monitor as a data source using a </a:t>
            </a:r>
            <a:r>
              <a:rPr lang="en-US" sz="1800" dirty="0">
                <a:hlinkClick r:id="rId3"/>
              </a:rPr>
              <a:t>plugin</a:t>
            </a:r>
            <a:endParaRPr lang="en-US" sz="1800" dirty="0"/>
          </a:p>
          <a:p>
            <a:pPr>
              <a:lnSpc>
                <a:spcPct val="90000"/>
              </a:lnSpc>
            </a:pPr>
            <a:endParaRPr lang="en-US" sz="1800" dirty="0"/>
          </a:p>
          <a:p>
            <a:pPr>
              <a:lnSpc>
                <a:spcPct val="90000"/>
              </a:lnSpc>
            </a:pPr>
            <a:endParaRPr lang="en-US" sz="1800" dirty="0"/>
          </a:p>
        </p:txBody>
      </p:sp>
    </p:spTree>
    <p:extLst>
      <p:ext uri="{BB962C8B-B14F-4D97-AF65-F5344CB8AC3E}">
        <p14:creationId xmlns:p14="http://schemas.microsoft.com/office/powerpoint/2010/main" val="139600103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88972D4-988C-48FD-B5B9-3EBB155C1AE1}"/>
              </a:ext>
            </a:extLst>
          </p:cNvPr>
          <p:cNvGraphicFramePr/>
          <p:nvPr/>
        </p:nvGraphicFramePr>
        <p:xfrm>
          <a:off x="4231417" y="1865445"/>
          <a:ext cx="3729165" cy="24988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224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9642E-F07D-4426-AFA2-103098D63D3C}"/>
              </a:ext>
            </a:extLst>
          </p:cNvPr>
          <p:cNvSpPr>
            <a:spLocks noGrp="1"/>
          </p:cNvSpPr>
          <p:nvPr>
            <p:ph type="title"/>
          </p:nvPr>
        </p:nvSpPr>
        <p:spPr>
          <a:xfrm>
            <a:off x="588263" y="3150414"/>
            <a:ext cx="3461223" cy="553998"/>
          </a:xfrm>
        </p:spPr>
        <p:txBody>
          <a:bodyPr/>
          <a:lstStyle/>
          <a:p>
            <a:r>
              <a:rPr lang="en-US" dirty="0"/>
              <a:t>Introduction</a:t>
            </a:r>
          </a:p>
        </p:txBody>
      </p:sp>
      <p:sp>
        <p:nvSpPr>
          <p:cNvPr id="5" name="Text Placeholder 4">
            <a:extLst>
              <a:ext uri="{FF2B5EF4-FFF2-40B4-BE49-F238E27FC236}">
                <a16:creationId xmlns:a16="http://schemas.microsoft.com/office/drawing/2014/main" id="{DAFA0495-8BE7-4CEC-B567-604DFD385BD8}"/>
              </a:ext>
            </a:extLst>
          </p:cNvPr>
          <p:cNvSpPr>
            <a:spLocks noGrp="1"/>
          </p:cNvSpPr>
          <p:nvPr>
            <p:ph type="body" sz="quarter" idx="10"/>
          </p:nvPr>
        </p:nvSpPr>
        <p:spPr>
          <a:xfrm>
            <a:off x="4445141" y="589509"/>
            <a:ext cx="7500831" cy="3074688"/>
          </a:xfrm>
        </p:spPr>
        <p:txBody>
          <a:bodyPr anchor="t"/>
          <a:lstStyle/>
          <a:p>
            <a:pPr lvl="1">
              <a:lnSpc>
                <a:spcPct val="90000"/>
              </a:lnSpc>
            </a:pPr>
            <a:r>
              <a:rPr lang="en-US" sz="1800" b="1" dirty="0"/>
              <a:t>Overview</a:t>
            </a:r>
          </a:p>
          <a:p>
            <a:pPr lvl="1">
              <a:lnSpc>
                <a:spcPct val="90000"/>
              </a:lnSpc>
            </a:pPr>
            <a:r>
              <a:rPr lang="en-US" sz="1800" dirty="0"/>
              <a:t>Customer is currently exploring Azure cloud services and evaluating if the below PaaS solutions meet their needs</a:t>
            </a:r>
          </a:p>
          <a:p>
            <a:pPr marL="514350" lvl="1" indent="-285750">
              <a:lnSpc>
                <a:spcPct val="90000"/>
              </a:lnSpc>
              <a:buFont typeface="Arial" panose="020B0604020202020204" pitchFamily="34" charset="0"/>
              <a:buChar char="•"/>
            </a:pPr>
            <a:r>
              <a:rPr lang="en-US" sz="1800" dirty="0"/>
              <a:t>Kubernetes</a:t>
            </a:r>
          </a:p>
          <a:p>
            <a:pPr marL="514350" lvl="1" indent="-285750">
              <a:lnSpc>
                <a:spcPct val="90000"/>
              </a:lnSpc>
              <a:buFont typeface="Arial" panose="020B0604020202020204" pitchFamily="34" charset="0"/>
              <a:buChar char="•"/>
            </a:pPr>
            <a:r>
              <a:rPr lang="en-US" sz="1800" dirty="0"/>
              <a:t>PostgreSQL</a:t>
            </a:r>
          </a:p>
          <a:p>
            <a:pPr marL="514350" lvl="1" indent="-285750">
              <a:lnSpc>
                <a:spcPct val="90000"/>
              </a:lnSpc>
              <a:buFont typeface="Arial" panose="020B0604020202020204" pitchFamily="34" charset="0"/>
              <a:buChar char="•"/>
            </a:pPr>
            <a:r>
              <a:rPr lang="en-US" sz="1800" dirty="0"/>
              <a:t>Redis</a:t>
            </a:r>
          </a:p>
          <a:p>
            <a:pPr marL="514350" lvl="1" indent="-285750">
              <a:lnSpc>
                <a:spcPct val="90000"/>
              </a:lnSpc>
              <a:buFont typeface="Arial" panose="020B0604020202020204" pitchFamily="34" charset="0"/>
              <a:buChar char="•"/>
            </a:pPr>
            <a:endParaRPr lang="en-US" sz="1800" dirty="0"/>
          </a:p>
          <a:p>
            <a:pPr lvl="1">
              <a:lnSpc>
                <a:spcPct val="90000"/>
              </a:lnSpc>
            </a:pPr>
            <a:r>
              <a:rPr lang="en-US" sz="1800" dirty="0"/>
              <a:t>Customer has used these open source products available on AWS and is technically aware of the products and features however would like to understand how these PaaS solutions are offered by Azure as a managed service.</a:t>
            </a:r>
          </a:p>
        </p:txBody>
      </p:sp>
      <p:sp>
        <p:nvSpPr>
          <p:cNvPr id="7" name="Text Placeholder 4">
            <a:extLst>
              <a:ext uri="{FF2B5EF4-FFF2-40B4-BE49-F238E27FC236}">
                <a16:creationId xmlns:a16="http://schemas.microsoft.com/office/drawing/2014/main" id="{5AF9EF99-74DE-44C8-8DE5-EC1BFF7B1AFC}"/>
              </a:ext>
            </a:extLst>
          </p:cNvPr>
          <p:cNvSpPr txBox="1">
            <a:spLocks/>
          </p:cNvSpPr>
          <p:nvPr/>
        </p:nvSpPr>
        <p:spPr>
          <a:xfrm>
            <a:off x="4445141" y="4359316"/>
            <a:ext cx="4864658" cy="1551194"/>
          </a:xfrm>
          <a:prstGeom prst="rect">
            <a:avLst/>
          </a:prstGeom>
        </p:spPr>
        <p:txBody>
          <a:bodyPr vert="horz" wrap="square" lIns="0" tIns="0" rIns="0" bIns="0" rtlCol="0" anchor="t" anchorCtr="0">
            <a:spAutoFit/>
          </a:bodyPr>
          <a:lstStyle>
            <a:lvl1pPr marL="0" marR="0" indent="0" algn="l" defTabSz="932742" rtl="0" eaLnBrk="1" fontAlgn="auto" latinLnBrk="0" hangingPunct="1">
              <a:lnSpc>
                <a:spcPct val="100000"/>
              </a:lnSpc>
              <a:spcBef>
                <a:spcPct val="20000"/>
              </a:spcBef>
              <a:spcAft>
                <a:spcPts val="120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90000"/>
              </a:lnSpc>
            </a:pPr>
            <a:r>
              <a:rPr lang="en-US" sz="1800" b="1" dirty="0"/>
              <a:t>High level use case</a:t>
            </a:r>
          </a:p>
          <a:p>
            <a:pPr lvl="1">
              <a:lnSpc>
                <a:spcPct val="90000"/>
              </a:lnSpc>
            </a:pPr>
            <a:r>
              <a:rPr lang="en-US" sz="1800" dirty="0"/>
              <a:t>End devices will need to communicate in real time to a cloud infrastructure where a proprietary solution is deployed as a microservice in Kubernetes (Pls see backup slide).</a:t>
            </a:r>
          </a:p>
        </p:txBody>
      </p:sp>
      <p:sp>
        <p:nvSpPr>
          <p:cNvPr id="8" name="Rectangle 7">
            <a:hlinkClick r:id="" action="ppaction://noaction"/>
            <a:extLst>
              <a:ext uri="{FF2B5EF4-FFF2-40B4-BE49-F238E27FC236}">
                <a16:creationId xmlns:a16="http://schemas.microsoft.com/office/drawing/2014/main" id="{F3BE3DFB-E28B-40A7-A496-BE1B7A05E77B}"/>
              </a:ext>
            </a:extLst>
          </p:cNvPr>
          <p:cNvSpPr/>
          <p:nvPr/>
        </p:nvSpPr>
        <p:spPr bwMode="auto">
          <a:xfrm>
            <a:off x="9520814" y="4270961"/>
            <a:ext cx="2371411" cy="1639549"/>
          </a:xfrm>
          <a:prstGeom prst="rect">
            <a:avLst/>
          </a:prstGeom>
          <a:blipFill>
            <a:blip r:embed="rId2"/>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752306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09124-A224-4F5D-AB93-56BF02102EED}"/>
              </a:ext>
            </a:extLst>
          </p:cNvPr>
          <p:cNvSpPr>
            <a:spLocks noGrp="1"/>
          </p:cNvSpPr>
          <p:nvPr>
            <p:ph type="title"/>
          </p:nvPr>
        </p:nvSpPr>
        <p:spPr>
          <a:xfrm>
            <a:off x="397987" y="311963"/>
            <a:ext cx="11018520" cy="553998"/>
          </a:xfrm>
          <a:prstGeom prst="rect">
            <a:avLst/>
          </a:prstGeom>
        </p:spPr>
        <p:txBody>
          <a:bodyPr wrap="square" anchor="t">
            <a:noAutofit/>
          </a:bodyPr>
          <a:lstStyle/>
          <a:p>
            <a:r>
              <a:rPr lang="en-US" dirty="0"/>
              <a:t>Azure </a:t>
            </a:r>
            <a:br>
              <a:rPr lang="en-US" dirty="0"/>
            </a:br>
            <a:r>
              <a:rPr lang="en-US" dirty="0"/>
              <a:t>Database for PostgreSQL</a:t>
            </a:r>
            <a:br>
              <a:rPr lang="en-US" dirty="0"/>
            </a:br>
            <a:r>
              <a:rPr lang="en-US" dirty="0"/>
              <a:t>Questions</a:t>
            </a:r>
          </a:p>
        </p:txBody>
      </p:sp>
      <p:sp>
        <p:nvSpPr>
          <p:cNvPr id="7" name="Content Placeholder 6">
            <a:extLst>
              <a:ext uri="{FF2B5EF4-FFF2-40B4-BE49-F238E27FC236}">
                <a16:creationId xmlns:a16="http://schemas.microsoft.com/office/drawing/2014/main" id="{CC4D3926-CE13-4D8B-9ED7-D58F1FDBE777}"/>
              </a:ext>
            </a:extLst>
          </p:cNvPr>
          <p:cNvSpPr>
            <a:spLocks noGrp="1"/>
          </p:cNvSpPr>
          <p:nvPr>
            <p:ph sz="quarter" idx="12"/>
          </p:nvPr>
        </p:nvSpPr>
        <p:spPr>
          <a:xfrm>
            <a:off x="331394" y="2344301"/>
            <a:ext cx="5922120" cy="4142416"/>
          </a:xfrm>
          <a:prstGeom prst="rect">
            <a:avLst/>
          </a:prstGeom>
        </p:spPr>
        <p:txBody>
          <a:bodyPr wrap="square">
            <a:normAutofit lnSpcReduction="10000"/>
          </a:bodyPr>
          <a:lstStyle/>
          <a:p>
            <a:pPr marL="0" indent="0">
              <a:lnSpc>
                <a:spcPct val="90000"/>
              </a:lnSpc>
              <a:buNone/>
            </a:pPr>
            <a:r>
              <a:rPr lang="en-US" sz="1500" b="1" dirty="0"/>
              <a:t>Pricing</a:t>
            </a:r>
          </a:p>
          <a:p>
            <a:pPr marL="0" indent="0">
              <a:lnSpc>
                <a:spcPct val="90000"/>
              </a:lnSpc>
              <a:buNone/>
            </a:pPr>
            <a:r>
              <a:rPr lang="en-US" sz="1500" dirty="0"/>
              <a:t>What are the pricing options available?</a:t>
            </a:r>
          </a:p>
          <a:p>
            <a:pPr marL="0" indent="0">
              <a:lnSpc>
                <a:spcPct val="90000"/>
              </a:lnSpc>
              <a:buNone/>
            </a:pPr>
            <a:endParaRPr lang="en-US" sz="1500" dirty="0"/>
          </a:p>
          <a:p>
            <a:pPr marL="0" indent="0">
              <a:lnSpc>
                <a:spcPct val="90000"/>
              </a:lnSpc>
              <a:buNone/>
            </a:pPr>
            <a:r>
              <a:rPr lang="en-US" sz="1500" b="1" dirty="0"/>
              <a:t>High Availability</a:t>
            </a:r>
          </a:p>
          <a:p>
            <a:pPr marL="0" indent="0">
              <a:lnSpc>
                <a:spcPct val="90000"/>
              </a:lnSpc>
              <a:buNone/>
            </a:pPr>
            <a:r>
              <a:rPr lang="en-US" sz="1500" dirty="0"/>
              <a:t>High availability with no additional cost (99.99% SLA), need details?</a:t>
            </a:r>
          </a:p>
          <a:p>
            <a:pPr marL="0" indent="0">
              <a:lnSpc>
                <a:spcPct val="90000"/>
              </a:lnSpc>
              <a:buNone/>
            </a:pPr>
            <a:endParaRPr lang="en-US" sz="1500" dirty="0"/>
          </a:p>
          <a:p>
            <a:pPr marL="0" indent="0">
              <a:lnSpc>
                <a:spcPct val="90000"/>
              </a:lnSpc>
              <a:buNone/>
            </a:pPr>
            <a:r>
              <a:rPr lang="en-US" sz="1500" b="1" dirty="0"/>
              <a:t>Upgrades</a:t>
            </a:r>
          </a:p>
          <a:p>
            <a:pPr marL="0" indent="0">
              <a:lnSpc>
                <a:spcPct val="90000"/>
              </a:lnSpc>
              <a:buNone/>
            </a:pPr>
            <a:r>
              <a:rPr lang="en-US" sz="1500" dirty="0"/>
              <a:t>How are upgrades handled as a managed service?</a:t>
            </a:r>
          </a:p>
          <a:p>
            <a:pPr marL="0" indent="0">
              <a:lnSpc>
                <a:spcPct val="90000"/>
              </a:lnSpc>
              <a:buNone/>
            </a:pPr>
            <a:endParaRPr lang="en-US" sz="1500" dirty="0"/>
          </a:p>
          <a:p>
            <a:pPr marL="0" indent="0">
              <a:lnSpc>
                <a:spcPct val="90000"/>
              </a:lnSpc>
              <a:buNone/>
            </a:pPr>
            <a:r>
              <a:rPr lang="en-US" sz="1500" b="1" dirty="0"/>
              <a:t>DB Schema Versioning</a:t>
            </a:r>
          </a:p>
          <a:p>
            <a:pPr marL="0" indent="0">
              <a:lnSpc>
                <a:spcPct val="90000"/>
              </a:lnSpc>
              <a:buNone/>
            </a:pPr>
            <a:r>
              <a:rPr lang="en-US" sz="1500" dirty="0"/>
              <a:t>How is DB schema handled?</a:t>
            </a:r>
          </a:p>
          <a:p>
            <a:pPr marL="0" indent="0">
              <a:lnSpc>
                <a:spcPct val="90000"/>
              </a:lnSpc>
              <a:buNone/>
            </a:pPr>
            <a:endParaRPr lang="en-US" sz="1500" dirty="0"/>
          </a:p>
          <a:p>
            <a:pPr marL="0" indent="0">
              <a:lnSpc>
                <a:spcPct val="90000"/>
              </a:lnSpc>
              <a:buNone/>
            </a:pPr>
            <a:r>
              <a:rPr lang="en-US" sz="1500" b="1" dirty="0"/>
              <a:t>Optimization</a:t>
            </a:r>
          </a:p>
          <a:p>
            <a:pPr marL="0" indent="0">
              <a:lnSpc>
                <a:spcPct val="90000"/>
              </a:lnSpc>
              <a:buNone/>
            </a:pPr>
            <a:r>
              <a:rPr lang="en-US" sz="1500" dirty="0"/>
              <a:t>How is optimization handled on the database?</a:t>
            </a:r>
          </a:p>
          <a:p>
            <a:pPr marL="0" indent="0">
              <a:lnSpc>
                <a:spcPct val="90000"/>
              </a:lnSpc>
              <a:buNone/>
            </a:pPr>
            <a:endParaRPr lang="en-US" sz="1500" dirty="0"/>
          </a:p>
          <a:p>
            <a:pPr marL="0" indent="0">
              <a:lnSpc>
                <a:spcPct val="90000"/>
              </a:lnSpc>
              <a:buNone/>
            </a:pPr>
            <a:r>
              <a:rPr lang="en-US" sz="1500" b="1" dirty="0"/>
              <a:t>Maintenance (Backup &amp; Restore)</a:t>
            </a:r>
          </a:p>
          <a:p>
            <a:pPr marL="0" indent="0">
              <a:lnSpc>
                <a:spcPct val="90000"/>
              </a:lnSpc>
              <a:buNone/>
            </a:pPr>
            <a:r>
              <a:rPr lang="en-US" sz="1500" dirty="0"/>
              <a:t>How is backup and restore handled?</a:t>
            </a:r>
          </a:p>
        </p:txBody>
      </p:sp>
      <p:pic>
        <p:nvPicPr>
          <p:cNvPr id="6" name="Postgres QL" descr="Postgres QL">
            <a:extLst>
              <a:ext uri="{FF2B5EF4-FFF2-40B4-BE49-F238E27FC236}">
                <a16:creationId xmlns:a16="http://schemas.microsoft.com/office/drawing/2014/main" id="{400980D9-C0D8-4894-B2FB-F5E62536CE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3165" y="-18413"/>
            <a:ext cx="6862471" cy="6862471"/>
          </a:xfrm>
          <a:prstGeom prst="rect">
            <a:avLst/>
          </a:prstGeom>
        </p:spPr>
      </p:pic>
    </p:spTree>
    <p:extLst>
      <p:ext uri="{BB962C8B-B14F-4D97-AF65-F5344CB8AC3E}">
        <p14:creationId xmlns:p14="http://schemas.microsoft.com/office/powerpoint/2010/main" val="41423710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A7C5850-A5D4-4F7B-B60E-D943F339200A}"/>
              </a:ext>
            </a:extLst>
          </p:cNvPr>
          <p:cNvSpPr/>
          <p:nvPr/>
        </p:nvSpPr>
        <p:spPr>
          <a:xfrm>
            <a:off x="5754221" y="6275194"/>
            <a:ext cx="6345533" cy="523220"/>
          </a:xfrm>
          <a:prstGeom prst="rect">
            <a:avLst/>
          </a:prstGeom>
        </p:spPr>
        <p:txBody>
          <a:bodyPr wrap="square">
            <a:spAutoFit/>
          </a:bodyPr>
          <a:lstStyle/>
          <a:p>
            <a:pPr algn="r"/>
            <a:r>
              <a:rPr lang="en-US" sz="1400" dirty="0"/>
              <a:t>To get an estimate of the price please refer to below link</a:t>
            </a:r>
          </a:p>
          <a:p>
            <a:pPr algn="r"/>
            <a:r>
              <a:rPr lang="en-US" sz="1400" dirty="0">
                <a:hlinkClick r:id="rId2"/>
              </a:rPr>
              <a:t>https://azure.microsoft.com/en-us/pricing/details/postgresql/server/</a:t>
            </a:r>
            <a:endParaRPr lang="en-US" sz="1400" dirty="0"/>
          </a:p>
        </p:txBody>
      </p:sp>
      <p:graphicFrame>
        <p:nvGraphicFramePr>
          <p:cNvPr id="13" name="Diagram 12">
            <a:extLst>
              <a:ext uri="{FF2B5EF4-FFF2-40B4-BE49-F238E27FC236}">
                <a16:creationId xmlns:a16="http://schemas.microsoft.com/office/drawing/2014/main" id="{63A24ECA-6143-49B1-BD87-B59DF9EA0D82}"/>
              </a:ext>
            </a:extLst>
          </p:cNvPr>
          <p:cNvGraphicFramePr/>
          <p:nvPr>
            <p:extLst>
              <p:ext uri="{D42A27DB-BD31-4B8C-83A1-F6EECF244321}">
                <p14:modId xmlns:p14="http://schemas.microsoft.com/office/powerpoint/2010/main" val="2990676158"/>
              </p:ext>
            </p:extLst>
          </p:nvPr>
        </p:nvGraphicFramePr>
        <p:xfrm>
          <a:off x="585217" y="492370"/>
          <a:ext cx="11102555" cy="38887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7">
            <a:extLst>
              <a:ext uri="{FF2B5EF4-FFF2-40B4-BE49-F238E27FC236}">
                <a16:creationId xmlns:a16="http://schemas.microsoft.com/office/drawing/2014/main" id="{125F56D1-77C2-429B-9FDC-58CC957B8E94}"/>
              </a:ext>
            </a:extLst>
          </p:cNvPr>
          <p:cNvSpPr txBox="1"/>
          <p:nvPr/>
        </p:nvSpPr>
        <p:spPr>
          <a:xfrm>
            <a:off x="585216" y="3793823"/>
            <a:ext cx="5510784" cy="2369880"/>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Basic:</a:t>
            </a:r>
          </a:p>
          <a:p>
            <a:pPr marL="342900" indent="-342900" algn="l">
              <a:buFont typeface="Arial" panose="020B0604020202020204" pitchFamily="34" charset="0"/>
              <a:buChar char="•"/>
            </a:pPr>
            <a:r>
              <a:rPr lang="en-US" sz="1400" dirty="0">
                <a:gradFill>
                  <a:gsLst>
                    <a:gs pos="2917">
                      <a:schemeClr val="tx1"/>
                    </a:gs>
                    <a:gs pos="30000">
                      <a:schemeClr val="tx1"/>
                    </a:gs>
                  </a:gsLst>
                  <a:lin ang="5400000" scaled="0"/>
                </a:gradFill>
              </a:rPr>
              <a:t>Light compute &amp; IO Performance</a:t>
            </a:r>
          </a:p>
          <a:p>
            <a:pPr marL="342900" indent="-342900" algn="l">
              <a:buFont typeface="Arial" panose="020B0604020202020204" pitchFamily="34" charset="0"/>
              <a:buChar char="•"/>
            </a:pPr>
            <a:r>
              <a:rPr lang="en-US" sz="1400" dirty="0">
                <a:gradFill>
                  <a:gsLst>
                    <a:gs pos="2917">
                      <a:schemeClr val="tx1"/>
                    </a:gs>
                    <a:gs pos="30000">
                      <a:schemeClr val="tx1"/>
                    </a:gs>
                  </a:gsLst>
                  <a:lin ang="5400000" scaled="0"/>
                </a:gradFill>
              </a:rPr>
              <a:t>Example: Dev/Test/Small scale infrequent applications</a:t>
            </a:r>
          </a:p>
          <a:p>
            <a:pPr algn="l"/>
            <a:endParaRPr lang="en-US" sz="1400" dirty="0">
              <a:gradFill>
                <a:gsLst>
                  <a:gs pos="2917">
                    <a:schemeClr val="tx1"/>
                  </a:gs>
                  <a:gs pos="30000">
                    <a:schemeClr val="tx1"/>
                  </a:gs>
                </a:gsLst>
                <a:lin ang="5400000" scaled="0"/>
              </a:gradFill>
            </a:endParaRPr>
          </a:p>
          <a:p>
            <a:pPr algn="l"/>
            <a:r>
              <a:rPr lang="en-US" sz="1400" dirty="0">
                <a:gradFill>
                  <a:gsLst>
                    <a:gs pos="2917">
                      <a:schemeClr val="tx1"/>
                    </a:gs>
                    <a:gs pos="30000">
                      <a:schemeClr val="tx1"/>
                    </a:gs>
                  </a:gsLst>
                  <a:lin ang="5400000" scaled="0"/>
                </a:gradFill>
              </a:rPr>
              <a:t>General Purpose:</a:t>
            </a:r>
          </a:p>
          <a:p>
            <a:pPr marL="342900" indent="-342900" algn="l">
              <a:buFont typeface="Arial" panose="020B0604020202020204" pitchFamily="34" charset="0"/>
              <a:buChar char="•"/>
            </a:pPr>
            <a:r>
              <a:rPr lang="en-US" sz="1400" dirty="0">
                <a:gradFill>
                  <a:gsLst>
                    <a:gs pos="2917">
                      <a:schemeClr val="tx1"/>
                    </a:gs>
                    <a:gs pos="30000">
                      <a:schemeClr val="tx1"/>
                    </a:gs>
                  </a:gsLst>
                  <a:lin ang="5400000" scaled="0"/>
                </a:gradFill>
              </a:rPr>
              <a:t>Most business workloads</a:t>
            </a:r>
          </a:p>
          <a:p>
            <a:pPr marL="342900" indent="-342900" algn="l">
              <a:buFont typeface="Arial" panose="020B0604020202020204" pitchFamily="34" charset="0"/>
              <a:buChar char="•"/>
            </a:pPr>
            <a:r>
              <a:rPr lang="en-US" sz="1400" dirty="0">
                <a:gradFill>
                  <a:gsLst>
                    <a:gs pos="2917">
                      <a:schemeClr val="tx1"/>
                    </a:gs>
                    <a:gs pos="30000">
                      <a:schemeClr val="tx1"/>
                    </a:gs>
                  </a:gsLst>
                  <a:lin ang="5400000" scaled="0"/>
                </a:gradFill>
              </a:rPr>
              <a:t>Example: Web/Mobile applications, Enterprise applications</a:t>
            </a:r>
          </a:p>
          <a:p>
            <a:pPr algn="l"/>
            <a:endParaRPr lang="en-US" sz="1400" dirty="0">
              <a:gradFill>
                <a:gsLst>
                  <a:gs pos="2917">
                    <a:schemeClr val="tx1"/>
                  </a:gs>
                  <a:gs pos="30000">
                    <a:schemeClr val="tx1"/>
                  </a:gs>
                </a:gsLst>
                <a:lin ang="5400000" scaled="0"/>
              </a:gradFill>
            </a:endParaRPr>
          </a:p>
          <a:p>
            <a:pPr algn="l"/>
            <a:r>
              <a:rPr lang="en-US" sz="1400" dirty="0">
                <a:gradFill>
                  <a:gsLst>
                    <a:gs pos="2917">
                      <a:schemeClr val="tx1"/>
                    </a:gs>
                    <a:gs pos="30000">
                      <a:schemeClr val="tx1"/>
                    </a:gs>
                  </a:gsLst>
                  <a:lin ang="5400000" scaled="0"/>
                </a:gradFill>
              </a:rPr>
              <a:t>Memory Optimized:</a:t>
            </a:r>
          </a:p>
          <a:p>
            <a:pPr marL="342900" indent="-342900" algn="l">
              <a:buFont typeface="Arial" panose="020B0604020202020204" pitchFamily="34" charset="0"/>
              <a:buChar char="•"/>
            </a:pPr>
            <a:r>
              <a:rPr lang="en-US" sz="1400" dirty="0">
                <a:gradFill>
                  <a:gsLst>
                    <a:gs pos="2917">
                      <a:schemeClr val="tx1"/>
                    </a:gs>
                    <a:gs pos="30000">
                      <a:schemeClr val="tx1"/>
                    </a:gs>
                  </a:gsLst>
                  <a:lin ang="5400000" scaled="0"/>
                </a:gradFill>
              </a:rPr>
              <a:t>High performance database workloads</a:t>
            </a:r>
          </a:p>
          <a:p>
            <a:pPr marL="342900" indent="-342900" algn="l">
              <a:buFont typeface="Arial" panose="020B0604020202020204" pitchFamily="34" charset="0"/>
              <a:buChar char="•"/>
            </a:pPr>
            <a:r>
              <a:rPr lang="en-US" sz="1400" dirty="0">
                <a:gradFill>
                  <a:gsLst>
                    <a:gs pos="2917">
                      <a:schemeClr val="tx1"/>
                    </a:gs>
                    <a:gs pos="30000">
                      <a:schemeClr val="tx1"/>
                    </a:gs>
                  </a:gsLst>
                  <a:lin ang="5400000" scaled="0"/>
                </a:gradFill>
              </a:rPr>
              <a:t>Example: Realtime data, Transactional or Analytic apps</a:t>
            </a:r>
          </a:p>
        </p:txBody>
      </p:sp>
      <p:sp>
        <p:nvSpPr>
          <p:cNvPr id="20" name="Double Bracket 19">
            <a:extLst>
              <a:ext uri="{FF2B5EF4-FFF2-40B4-BE49-F238E27FC236}">
                <a16:creationId xmlns:a16="http://schemas.microsoft.com/office/drawing/2014/main" id="{2AABB0BC-2A38-49F4-A5EB-B5B8AD659074}"/>
              </a:ext>
            </a:extLst>
          </p:cNvPr>
          <p:cNvSpPr/>
          <p:nvPr/>
        </p:nvSpPr>
        <p:spPr>
          <a:xfrm>
            <a:off x="7571433" y="4381081"/>
            <a:ext cx="2949192" cy="1205802"/>
          </a:xfrm>
          <a:prstGeom prst="bracketPair">
            <a:avLst/>
          </a:prstGeom>
          <a:solidFill>
            <a:srgbClr val="FFC000"/>
          </a:solidFill>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r>
              <a:rPr lang="en-US" b="1" dirty="0"/>
              <a:t>Recommendation:</a:t>
            </a:r>
          </a:p>
          <a:p>
            <a:r>
              <a:rPr lang="en-US" b="1" dirty="0">
                <a:sym typeface="Wingdings 2" panose="05020102010507070707" pitchFamily="18" charset="2"/>
              </a:rPr>
              <a:t></a:t>
            </a:r>
            <a:r>
              <a:rPr lang="en-US" b="1" dirty="0"/>
              <a:t> Memory Optimized</a:t>
            </a:r>
          </a:p>
        </p:txBody>
      </p:sp>
      <p:sp>
        <p:nvSpPr>
          <p:cNvPr id="22" name="Title 21">
            <a:extLst>
              <a:ext uri="{FF2B5EF4-FFF2-40B4-BE49-F238E27FC236}">
                <a16:creationId xmlns:a16="http://schemas.microsoft.com/office/drawing/2014/main" id="{CDD7168D-6034-45FE-8994-644649A04FFD}"/>
              </a:ext>
            </a:extLst>
          </p:cNvPr>
          <p:cNvSpPr>
            <a:spLocks noGrp="1"/>
          </p:cNvSpPr>
          <p:nvPr>
            <p:ph type="title"/>
          </p:nvPr>
        </p:nvSpPr>
        <p:spPr/>
        <p:txBody>
          <a:bodyPr/>
          <a:lstStyle/>
          <a:p>
            <a:r>
              <a:rPr lang="en-US" dirty="0"/>
              <a:t>Pricing</a:t>
            </a:r>
          </a:p>
        </p:txBody>
      </p:sp>
    </p:spTree>
    <p:extLst>
      <p:ext uri="{BB962C8B-B14F-4D97-AF65-F5344CB8AC3E}">
        <p14:creationId xmlns:p14="http://schemas.microsoft.com/office/powerpoint/2010/main" val="1826275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75D565A2-645E-428B-99AF-6E233ADC864D}"/>
              </a:ext>
            </a:extLst>
          </p:cNvPr>
          <p:cNvSpPr/>
          <p:nvPr/>
        </p:nvSpPr>
        <p:spPr bwMode="auto">
          <a:xfrm>
            <a:off x="1515492" y="3075783"/>
            <a:ext cx="544708" cy="9437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AEA8867-E07F-423F-A0D7-AECB5CF0B8C8}"/>
              </a:ext>
            </a:extLst>
          </p:cNvPr>
          <p:cNvSpPr>
            <a:spLocks noGrp="1"/>
          </p:cNvSpPr>
          <p:nvPr>
            <p:ph type="title"/>
          </p:nvPr>
        </p:nvSpPr>
        <p:spPr/>
        <p:txBody>
          <a:bodyPr/>
          <a:lstStyle/>
          <a:p>
            <a:r>
              <a:rPr lang="en-US" dirty="0"/>
              <a:t>Deployment Options</a:t>
            </a:r>
          </a:p>
        </p:txBody>
      </p:sp>
      <p:sp>
        <p:nvSpPr>
          <p:cNvPr id="5" name="Rectangle 4">
            <a:extLst>
              <a:ext uri="{FF2B5EF4-FFF2-40B4-BE49-F238E27FC236}">
                <a16:creationId xmlns:a16="http://schemas.microsoft.com/office/drawing/2014/main" id="{6FD5ED02-CFBD-4EBB-B0A8-1DEC6C81503A}"/>
              </a:ext>
            </a:extLst>
          </p:cNvPr>
          <p:cNvSpPr/>
          <p:nvPr/>
        </p:nvSpPr>
        <p:spPr bwMode="auto">
          <a:xfrm>
            <a:off x="585218" y="1231900"/>
            <a:ext cx="5217095" cy="5238750"/>
          </a:xfrm>
          <a:prstGeom prst="rect">
            <a:avLst/>
          </a:prstGeom>
          <a:no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E0337AA7-8061-4BE8-AEE6-819CD6BC131F}"/>
              </a:ext>
            </a:extLst>
          </p:cNvPr>
          <p:cNvSpPr/>
          <p:nvPr/>
        </p:nvSpPr>
        <p:spPr bwMode="auto">
          <a:xfrm>
            <a:off x="6389689" y="1231900"/>
            <a:ext cx="5217095" cy="5238750"/>
          </a:xfrm>
          <a:prstGeom prst="rect">
            <a:avLst/>
          </a:prstGeom>
          <a:no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Arrow Connector 15">
            <a:extLst>
              <a:ext uri="{FF2B5EF4-FFF2-40B4-BE49-F238E27FC236}">
                <a16:creationId xmlns:a16="http://schemas.microsoft.com/office/drawing/2014/main" id="{E78BDEEA-B1E2-4267-A831-981BEC1FAB27}"/>
              </a:ext>
            </a:extLst>
          </p:cNvPr>
          <p:cNvCxnSpPr>
            <a:cxnSpLocks/>
          </p:cNvCxnSpPr>
          <p:nvPr/>
        </p:nvCxnSpPr>
        <p:spPr>
          <a:xfrm flipV="1">
            <a:off x="2924600" y="2593841"/>
            <a:ext cx="0" cy="499073"/>
          </a:xfrm>
          <a:prstGeom prst="straightConnector1">
            <a:avLst/>
          </a:prstGeom>
          <a:ln>
            <a:solidFill>
              <a:schemeClr val="bg1">
                <a:lumMod val="65000"/>
              </a:schemeClr>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DF29A22-16B4-433F-99C7-21FBBEB332FF}"/>
              </a:ext>
            </a:extLst>
          </p:cNvPr>
          <p:cNvSpPr txBox="1"/>
          <p:nvPr/>
        </p:nvSpPr>
        <p:spPr>
          <a:xfrm>
            <a:off x="2678799" y="2765394"/>
            <a:ext cx="476250"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Async</a:t>
            </a:r>
          </a:p>
        </p:txBody>
      </p:sp>
      <p:grpSp>
        <p:nvGrpSpPr>
          <p:cNvPr id="248" name="Group 247">
            <a:extLst>
              <a:ext uri="{FF2B5EF4-FFF2-40B4-BE49-F238E27FC236}">
                <a16:creationId xmlns:a16="http://schemas.microsoft.com/office/drawing/2014/main" id="{0642AF0C-BD64-4A49-8D84-86608016362E}"/>
              </a:ext>
            </a:extLst>
          </p:cNvPr>
          <p:cNvGrpSpPr/>
          <p:nvPr/>
        </p:nvGrpSpPr>
        <p:grpSpPr>
          <a:xfrm>
            <a:off x="2705731" y="3035852"/>
            <a:ext cx="2367854" cy="670959"/>
            <a:chOff x="2705731" y="3035852"/>
            <a:chExt cx="2367854" cy="670959"/>
          </a:xfrm>
        </p:grpSpPr>
        <p:sp>
          <p:nvSpPr>
            <p:cNvPr id="33" name="Rectangle 32">
              <a:extLst>
                <a:ext uri="{FF2B5EF4-FFF2-40B4-BE49-F238E27FC236}">
                  <a16:creationId xmlns:a16="http://schemas.microsoft.com/office/drawing/2014/main" id="{710CFC58-F94B-4D3F-88EF-FDC9B30DE714}"/>
                </a:ext>
              </a:extLst>
            </p:cNvPr>
            <p:cNvSpPr/>
            <p:nvPr/>
          </p:nvSpPr>
          <p:spPr bwMode="auto">
            <a:xfrm>
              <a:off x="2738113" y="3035852"/>
              <a:ext cx="2335472" cy="6709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ostgres QL" descr="Postgres QL">
              <a:extLst>
                <a:ext uri="{FF2B5EF4-FFF2-40B4-BE49-F238E27FC236}">
                  <a16:creationId xmlns:a16="http://schemas.microsoft.com/office/drawing/2014/main" id="{FF10816B-6AB9-4981-961E-4997FC0372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5581" y="3190084"/>
              <a:ext cx="313836" cy="313836"/>
            </a:xfrm>
            <a:prstGeom prst="rect">
              <a:avLst/>
            </a:prstGeom>
          </p:spPr>
        </p:pic>
        <p:sp>
          <p:nvSpPr>
            <p:cNvPr id="8" name="TextBox 7">
              <a:extLst>
                <a:ext uri="{FF2B5EF4-FFF2-40B4-BE49-F238E27FC236}">
                  <a16:creationId xmlns:a16="http://schemas.microsoft.com/office/drawing/2014/main" id="{A58676F2-4CF0-4D85-BEF4-944C8D767696}"/>
                </a:ext>
              </a:extLst>
            </p:cNvPr>
            <p:cNvSpPr txBox="1"/>
            <p:nvPr/>
          </p:nvSpPr>
          <p:spPr>
            <a:xfrm>
              <a:off x="2705731" y="3515878"/>
              <a:ext cx="476250"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Server</a:t>
              </a:r>
            </a:p>
          </p:txBody>
        </p:sp>
        <p:grpSp>
          <p:nvGrpSpPr>
            <p:cNvPr id="32" name="Group 31">
              <a:extLst>
                <a:ext uri="{FF2B5EF4-FFF2-40B4-BE49-F238E27FC236}">
                  <a16:creationId xmlns:a16="http://schemas.microsoft.com/office/drawing/2014/main" id="{4F1D9C02-1547-40DD-988F-8A859117E7C8}"/>
                </a:ext>
              </a:extLst>
            </p:cNvPr>
            <p:cNvGrpSpPr/>
            <p:nvPr/>
          </p:nvGrpSpPr>
          <p:grpSpPr>
            <a:xfrm>
              <a:off x="4187147" y="3075784"/>
              <a:ext cx="817284" cy="602793"/>
              <a:chOff x="3176866" y="3771900"/>
              <a:chExt cx="817284" cy="602793"/>
            </a:xfrm>
          </p:grpSpPr>
          <p:pic>
            <p:nvPicPr>
              <p:cNvPr id="18" name="Postgres QL" descr="Postgres QL">
                <a:extLst>
                  <a:ext uri="{FF2B5EF4-FFF2-40B4-BE49-F238E27FC236}">
                    <a16:creationId xmlns:a16="http://schemas.microsoft.com/office/drawing/2014/main" id="{1091E2E2-AAF5-4B71-92EC-86B91AA1F4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98044" y="3771900"/>
                <a:ext cx="313836" cy="313836"/>
              </a:xfrm>
              <a:prstGeom prst="rect">
                <a:avLst/>
              </a:prstGeom>
            </p:spPr>
          </p:pic>
          <p:sp>
            <p:nvSpPr>
              <p:cNvPr id="19" name="TextBox 18">
                <a:extLst>
                  <a:ext uri="{FF2B5EF4-FFF2-40B4-BE49-F238E27FC236}">
                    <a16:creationId xmlns:a16="http://schemas.microsoft.com/office/drawing/2014/main" id="{CFF1C5FD-C7F8-4945-A745-3BFDB754D64F}"/>
                  </a:ext>
                </a:extLst>
              </p:cNvPr>
              <p:cNvSpPr txBox="1"/>
              <p:nvPr/>
            </p:nvSpPr>
            <p:spPr>
              <a:xfrm>
                <a:off x="3176866" y="4097694"/>
                <a:ext cx="817284" cy="276999"/>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Standby Replica</a:t>
                </a:r>
              </a:p>
              <a:p>
                <a:pPr algn="ctr"/>
                <a:r>
                  <a:rPr lang="en-US" sz="500" dirty="0">
                    <a:gradFill>
                      <a:gsLst>
                        <a:gs pos="2917">
                          <a:schemeClr val="tx1"/>
                        </a:gs>
                        <a:gs pos="30000">
                          <a:schemeClr val="tx1"/>
                        </a:gs>
                      </a:gsLst>
                      <a:lin ang="5400000" scaled="0"/>
                    </a:gradFill>
                  </a:rPr>
                  <a:t>(In-Built HA,</a:t>
                </a:r>
              </a:p>
              <a:p>
                <a:pPr algn="ctr"/>
                <a:r>
                  <a:rPr lang="en-US" sz="500" dirty="0">
                    <a:gradFill>
                      <a:gsLst>
                        <a:gs pos="2917">
                          <a:schemeClr val="tx1"/>
                        </a:gs>
                        <a:gs pos="30000">
                          <a:schemeClr val="tx1"/>
                        </a:gs>
                      </a:gsLst>
                      <a:lin ang="5400000" scaled="0"/>
                    </a:gradFill>
                  </a:rPr>
                  <a:t> no additional cost)</a:t>
                </a:r>
              </a:p>
            </p:txBody>
          </p:sp>
        </p:grpSp>
        <p:cxnSp>
          <p:nvCxnSpPr>
            <p:cNvPr id="21" name="Straight Arrow Connector 20">
              <a:extLst>
                <a:ext uri="{FF2B5EF4-FFF2-40B4-BE49-F238E27FC236}">
                  <a16:creationId xmlns:a16="http://schemas.microsoft.com/office/drawing/2014/main" id="{73F7FEF6-9274-482A-9343-9D857A8E6526}"/>
                </a:ext>
              </a:extLst>
            </p:cNvPr>
            <p:cNvCxnSpPr/>
            <p:nvPr/>
          </p:nvCxnSpPr>
          <p:spPr>
            <a:xfrm>
              <a:off x="3258181" y="3367884"/>
              <a:ext cx="730250" cy="0"/>
            </a:xfrm>
            <a:prstGeom prst="straightConnector1">
              <a:avLst/>
            </a:prstGeom>
            <a:ln>
              <a:solidFill>
                <a:schemeClr val="bg1">
                  <a:lumMod val="65000"/>
                </a:schemeClr>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BE9EE1C-D529-4D0B-B7FB-4788089902B0}"/>
                </a:ext>
              </a:extLst>
            </p:cNvPr>
            <p:cNvSpPr txBox="1"/>
            <p:nvPr/>
          </p:nvSpPr>
          <p:spPr>
            <a:xfrm>
              <a:off x="3346287" y="3259352"/>
              <a:ext cx="476250"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Sync</a:t>
              </a:r>
            </a:p>
          </p:txBody>
        </p:sp>
      </p:grpSp>
      <p:grpSp>
        <p:nvGrpSpPr>
          <p:cNvPr id="243" name="Group 242">
            <a:extLst>
              <a:ext uri="{FF2B5EF4-FFF2-40B4-BE49-F238E27FC236}">
                <a16:creationId xmlns:a16="http://schemas.microsoft.com/office/drawing/2014/main" id="{97337BDA-C879-42CE-8D9D-DBBCC6DAF3F3}"/>
              </a:ext>
            </a:extLst>
          </p:cNvPr>
          <p:cNvGrpSpPr/>
          <p:nvPr/>
        </p:nvGrpSpPr>
        <p:grpSpPr>
          <a:xfrm>
            <a:off x="2381774" y="1731892"/>
            <a:ext cx="3219070" cy="813364"/>
            <a:chOff x="2090073" y="1926899"/>
            <a:chExt cx="3219070" cy="813364"/>
          </a:xfrm>
        </p:grpSpPr>
        <p:sp>
          <p:nvSpPr>
            <p:cNvPr id="31" name="Rectangle 30">
              <a:extLst>
                <a:ext uri="{FF2B5EF4-FFF2-40B4-BE49-F238E27FC236}">
                  <a16:creationId xmlns:a16="http://schemas.microsoft.com/office/drawing/2014/main" id="{1B9F9955-B119-4609-B593-4D2499013E9A}"/>
                </a:ext>
              </a:extLst>
            </p:cNvPr>
            <p:cNvSpPr/>
            <p:nvPr/>
          </p:nvSpPr>
          <p:spPr bwMode="auto">
            <a:xfrm>
              <a:off x="2090073" y="1926899"/>
              <a:ext cx="1880394" cy="81336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ostgres QL" descr="Postgres QL">
              <a:extLst>
                <a:ext uri="{FF2B5EF4-FFF2-40B4-BE49-F238E27FC236}">
                  <a16:creationId xmlns:a16="http://schemas.microsoft.com/office/drawing/2014/main" id="{016ED615-32A1-4A48-93C6-CC54D8DB58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5317" y="2193599"/>
              <a:ext cx="313836" cy="313836"/>
            </a:xfrm>
            <a:prstGeom prst="rect">
              <a:avLst/>
            </a:prstGeom>
          </p:spPr>
        </p:pic>
        <p:pic>
          <p:nvPicPr>
            <p:cNvPr id="10" name="Postgres QL" descr="Postgres QL">
              <a:extLst>
                <a:ext uri="{FF2B5EF4-FFF2-40B4-BE49-F238E27FC236}">
                  <a16:creationId xmlns:a16="http://schemas.microsoft.com/office/drawing/2014/main" id="{588B9369-4BA2-4559-9A52-4DC1FFA088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0993" y="2193599"/>
              <a:ext cx="313836" cy="313836"/>
            </a:xfrm>
            <a:prstGeom prst="rect">
              <a:avLst/>
            </a:prstGeom>
          </p:spPr>
        </p:pic>
        <p:pic>
          <p:nvPicPr>
            <p:cNvPr id="11" name="Postgres QL" descr="Postgres QL">
              <a:extLst>
                <a:ext uri="{FF2B5EF4-FFF2-40B4-BE49-F238E27FC236}">
                  <a16:creationId xmlns:a16="http://schemas.microsoft.com/office/drawing/2014/main" id="{49958EB2-E0AE-429B-9F1F-A3F201B79F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2275" y="2193599"/>
              <a:ext cx="313836" cy="313836"/>
            </a:xfrm>
            <a:prstGeom prst="rect">
              <a:avLst/>
            </a:prstGeom>
          </p:spPr>
        </p:pic>
        <p:pic>
          <p:nvPicPr>
            <p:cNvPr id="12" name="Postgres QL" descr="Postgres QL">
              <a:extLst>
                <a:ext uri="{FF2B5EF4-FFF2-40B4-BE49-F238E27FC236}">
                  <a16:creationId xmlns:a16="http://schemas.microsoft.com/office/drawing/2014/main" id="{E99D6118-8417-4F1E-BC2E-9665864EA7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23557" y="2189935"/>
              <a:ext cx="313836" cy="313836"/>
            </a:xfrm>
            <a:prstGeom prst="rect">
              <a:avLst/>
            </a:prstGeom>
          </p:spPr>
        </p:pic>
        <p:pic>
          <p:nvPicPr>
            <p:cNvPr id="13" name="Postgres QL" descr="Postgres QL">
              <a:extLst>
                <a:ext uri="{FF2B5EF4-FFF2-40B4-BE49-F238E27FC236}">
                  <a16:creationId xmlns:a16="http://schemas.microsoft.com/office/drawing/2014/main" id="{AF6D36AE-29D4-4525-B6C9-4919AE7B3D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4839" y="2189935"/>
              <a:ext cx="313836" cy="313836"/>
            </a:xfrm>
            <a:prstGeom prst="rect">
              <a:avLst/>
            </a:prstGeom>
          </p:spPr>
        </p:pic>
        <p:sp>
          <p:nvSpPr>
            <p:cNvPr id="14" name="TextBox 13">
              <a:extLst>
                <a:ext uri="{FF2B5EF4-FFF2-40B4-BE49-F238E27FC236}">
                  <a16:creationId xmlns:a16="http://schemas.microsoft.com/office/drawing/2014/main" id="{74492D53-8397-47B5-BBAB-29AA8C78F280}"/>
                </a:ext>
              </a:extLst>
            </p:cNvPr>
            <p:cNvSpPr txBox="1"/>
            <p:nvPr/>
          </p:nvSpPr>
          <p:spPr>
            <a:xfrm>
              <a:off x="2439806" y="2580856"/>
              <a:ext cx="1166534"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Read Replicas (optional)</a:t>
              </a:r>
            </a:p>
          </p:txBody>
        </p:sp>
        <p:sp>
          <p:nvSpPr>
            <p:cNvPr id="23" name="Oval 22">
              <a:extLst>
                <a:ext uri="{FF2B5EF4-FFF2-40B4-BE49-F238E27FC236}">
                  <a16:creationId xmlns:a16="http://schemas.microsoft.com/office/drawing/2014/main" id="{1DD33307-4FA4-43F4-B651-539E1F827AB9}"/>
                </a:ext>
              </a:extLst>
            </p:cNvPr>
            <p:cNvSpPr/>
            <p:nvPr/>
          </p:nvSpPr>
          <p:spPr bwMode="auto">
            <a:xfrm>
              <a:off x="2247991" y="2095088"/>
              <a:ext cx="88489" cy="88489"/>
            </a:xfrm>
            <a:prstGeom prst="ellipse">
              <a:avLst/>
            </a:pr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500" dirty="0">
                  <a:solidFill>
                    <a:schemeClr val="tx1"/>
                  </a:solidFill>
                  <a:ea typeface="Segoe UI" pitchFamily="34" charset="0"/>
                  <a:cs typeface="Segoe UI" pitchFamily="34" charset="0"/>
                </a:rPr>
                <a:t>1</a:t>
              </a:r>
            </a:p>
          </p:txBody>
        </p:sp>
        <p:sp>
          <p:nvSpPr>
            <p:cNvPr id="25" name="Oval 24">
              <a:extLst>
                <a:ext uri="{FF2B5EF4-FFF2-40B4-BE49-F238E27FC236}">
                  <a16:creationId xmlns:a16="http://schemas.microsoft.com/office/drawing/2014/main" id="{66016302-745E-49B2-95B4-19BC4D882F41}"/>
                </a:ext>
              </a:extLst>
            </p:cNvPr>
            <p:cNvSpPr/>
            <p:nvPr/>
          </p:nvSpPr>
          <p:spPr bwMode="auto">
            <a:xfrm>
              <a:off x="2618772" y="2095088"/>
              <a:ext cx="88489" cy="88489"/>
            </a:xfrm>
            <a:prstGeom prst="ellipse">
              <a:avLst/>
            </a:pr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500" dirty="0">
                  <a:solidFill>
                    <a:schemeClr val="tx1"/>
                  </a:solidFill>
                  <a:ea typeface="Segoe UI" pitchFamily="34" charset="0"/>
                  <a:cs typeface="Segoe UI" pitchFamily="34" charset="0"/>
                </a:rPr>
                <a:t>2</a:t>
              </a:r>
            </a:p>
          </p:txBody>
        </p:sp>
        <p:sp>
          <p:nvSpPr>
            <p:cNvPr id="26" name="Oval 25">
              <a:extLst>
                <a:ext uri="{FF2B5EF4-FFF2-40B4-BE49-F238E27FC236}">
                  <a16:creationId xmlns:a16="http://schemas.microsoft.com/office/drawing/2014/main" id="{E5D5F76D-AC74-4B0E-A3D0-2234200033A4}"/>
                </a:ext>
              </a:extLst>
            </p:cNvPr>
            <p:cNvSpPr/>
            <p:nvPr/>
          </p:nvSpPr>
          <p:spPr bwMode="auto">
            <a:xfrm>
              <a:off x="2972684" y="2095088"/>
              <a:ext cx="88489" cy="88489"/>
            </a:xfrm>
            <a:prstGeom prst="ellipse">
              <a:avLst/>
            </a:pr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500" dirty="0">
                  <a:solidFill>
                    <a:schemeClr val="tx1"/>
                  </a:solidFill>
                  <a:ea typeface="Segoe UI" pitchFamily="34" charset="0"/>
                  <a:cs typeface="Segoe UI" pitchFamily="34" charset="0"/>
                </a:rPr>
                <a:t>3</a:t>
              </a:r>
            </a:p>
          </p:txBody>
        </p:sp>
        <p:sp>
          <p:nvSpPr>
            <p:cNvPr id="27" name="Oval 26">
              <a:extLst>
                <a:ext uri="{FF2B5EF4-FFF2-40B4-BE49-F238E27FC236}">
                  <a16:creationId xmlns:a16="http://schemas.microsoft.com/office/drawing/2014/main" id="{D535EBEA-C9B6-47D1-B638-B22527223AB3}"/>
                </a:ext>
              </a:extLst>
            </p:cNvPr>
            <p:cNvSpPr/>
            <p:nvPr/>
          </p:nvSpPr>
          <p:spPr bwMode="auto">
            <a:xfrm>
              <a:off x="3350780" y="2095088"/>
              <a:ext cx="88489" cy="88489"/>
            </a:xfrm>
            <a:prstGeom prst="ellipse">
              <a:avLst/>
            </a:pr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500" dirty="0">
                  <a:solidFill>
                    <a:schemeClr val="tx1"/>
                  </a:solidFill>
                  <a:ea typeface="Segoe UI" pitchFamily="34" charset="0"/>
                  <a:cs typeface="Segoe UI" pitchFamily="34" charset="0"/>
                </a:rPr>
                <a:t>4</a:t>
              </a:r>
            </a:p>
          </p:txBody>
        </p:sp>
        <p:sp>
          <p:nvSpPr>
            <p:cNvPr id="28" name="Oval 27">
              <a:extLst>
                <a:ext uri="{FF2B5EF4-FFF2-40B4-BE49-F238E27FC236}">
                  <a16:creationId xmlns:a16="http://schemas.microsoft.com/office/drawing/2014/main" id="{47C95921-66A8-4014-BB26-12D160B74740}"/>
                </a:ext>
              </a:extLst>
            </p:cNvPr>
            <p:cNvSpPr/>
            <p:nvPr/>
          </p:nvSpPr>
          <p:spPr bwMode="auto">
            <a:xfrm>
              <a:off x="3697377" y="2095088"/>
              <a:ext cx="88489" cy="88489"/>
            </a:xfrm>
            <a:prstGeom prst="ellipse">
              <a:avLst/>
            </a:pr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500" dirty="0">
                  <a:solidFill>
                    <a:schemeClr val="tx1"/>
                  </a:solidFill>
                  <a:ea typeface="Segoe UI" pitchFamily="34" charset="0"/>
                  <a:cs typeface="Segoe UI" pitchFamily="34" charset="0"/>
                </a:rPr>
                <a:t>5</a:t>
              </a:r>
            </a:p>
          </p:txBody>
        </p:sp>
        <p:sp>
          <p:nvSpPr>
            <p:cNvPr id="29" name="Left Brace 28">
              <a:extLst>
                <a:ext uri="{FF2B5EF4-FFF2-40B4-BE49-F238E27FC236}">
                  <a16:creationId xmlns:a16="http://schemas.microsoft.com/office/drawing/2014/main" id="{FE85D198-5554-4FD2-AB72-65EEAF055DE6}"/>
                </a:ext>
              </a:extLst>
            </p:cNvPr>
            <p:cNvSpPr/>
            <p:nvPr/>
          </p:nvSpPr>
          <p:spPr>
            <a:xfrm>
              <a:off x="4026645" y="2095088"/>
              <a:ext cx="169880" cy="408683"/>
            </a:xfrm>
            <a:prstGeom prst="leftBrace">
              <a:avLst/>
            </a:prstGeom>
            <a:ln>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D632BCA4-9EDB-460E-9CCB-10AE4AA25111}"/>
                </a:ext>
              </a:extLst>
            </p:cNvPr>
            <p:cNvSpPr txBox="1"/>
            <p:nvPr/>
          </p:nvSpPr>
          <p:spPr>
            <a:xfrm>
              <a:off x="4169964" y="2148771"/>
              <a:ext cx="1139179" cy="307777"/>
            </a:xfrm>
            <a:prstGeom prst="rect">
              <a:avLst/>
            </a:prstGeom>
            <a:noFill/>
          </p:spPr>
          <p:txBody>
            <a:bodyPr wrap="square" lIns="0" tIns="0" rIns="0" bIns="0" rtlCol="0">
              <a:spAutoFit/>
            </a:bodyPr>
            <a:lstStyle/>
            <a:p>
              <a:pPr marL="57150" indent="-57150" algn="l">
                <a:buFont typeface="Arial" panose="020B0604020202020204" pitchFamily="34" charset="0"/>
                <a:buChar char="•"/>
              </a:pPr>
              <a:r>
                <a:rPr lang="en-US" sz="500" dirty="0">
                  <a:gradFill>
                    <a:gsLst>
                      <a:gs pos="2917">
                        <a:schemeClr val="tx1"/>
                      </a:gs>
                      <a:gs pos="30000">
                        <a:schemeClr val="tx1"/>
                      </a:gs>
                    </a:gsLst>
                    <a:lin ang="5400000" scaled="0"/>
                  </a:gradFill>
                </a:rPr>
                <a:t>Max of 5 replicas in the same region</a:t>
              </a:r>
            </a:p>
            <a:p>
              <a:pPr marL="57150" indent="-57150" algn="l">
                <a:buFont typeface="Arial" panose="020B0604020202020204" pitchFamily="34" charset="0"/>
                <a:buChar char="•"/>
              </a:pPr>
              <a:r>
                <a:rPr lang="en-US" sz="500" dirty="0">
                  <a:gradFill>
                    <a:gsLst>
                      <a:gs pos="2917">
                        <a:schemeClr val="tx1"/>
                      </a:gs>
                      <a:gs pos="30000">
                        <a:schemeClr val="tx1"/>
                      </a:gs>
                    </a:gsLst>
                    <a:lin ang="5400000" scaled="0"/>
                  </a:gradFill>
                </a:rPr>
                <a:t>Cross region replication</a:t>
              </a:r>
            </a:p>
            <a:p>
              <a:pPr marL="114300" lvl="1" indent="-57150">
                <a:buFont typeface="Arial" panose="020B0604020202020204" pitchFamily="34" charset="0"/>
                <a:buChar char="•"/>
              </a:pPr>
              <a:r>
                <a:rPr lang="en-US" sz="500" dirty="0">
                  <a:gradFill>
                    <a:gsLst>
                      <a:gs pos="2917">
                        <a:schemeClr val="tx1"/>
                      </a:gs>
                      <a:gs pos="30000">
                        <a:schemeClr val="tx1"/>
                      </a:gs>
                    </a:gsLst>
                    <a:lin ang="5400000" scaled="0"/>
                  </a:gradFill>
                </a:rPr>
                <a:t>Universal replication regions</a:t>
              </a:r>
            </a:p>
            <a:p>
              <a:pPr marL="114300" lvl="1" indent="-57150">
                <a:buFont typeface="Arial" panose="020B0604020202020204" pitchFamily="34" charset="0"/>
                <a:buChar char="•"/>
              </a:pPr>
              <a:r>
                <a:rPr lang="en-US" sz="500" dirty="0">
                  <a:gradFill>
                    <a:gsLst>
                      <a:gs pos="2917">
                        <a:schemeClr val="tx1"/>
                      </a:gs>
                      <a:gs pos="30000">
                        <a:schemeClr val="tx1"/>
                      </a:gs>
                    </a:gsLst>
                    <a:lin ang="5400000" scaled="0"/>
                  </a:gradFill>
                </a:rPr>
                <a:t>Paired regions</a:t>
              </a:r>
            </a:p>
          </p:txBody>
        </p:sp>
      </p:grpSp>
      <p:sp>
        <p:nvSpPr>
          <p:cNvPr id="36" name="TextBox 35">
            <a:extLst>
              <a:ext uri="{FF2B5EF4-FFF2-40B4-BE49-F238E27FC236}">
                <a16:creationId xmlns:a16="http://schemas.microsoft.com/office/drawing/2014/main" id="{1C20DBF9-E981-46A4-8025-C70F864CA14D}"/>
              </a:ext>
            </a:extLst>
          </p:cNvPr>
          <p:cNvSpPr txBox="1"/>
          <p:nvPr/>
        </p:nvSpPr>
        <p:spPr>
          <a:xfrm>
            <a:off x="585217" y="1217461"/>
            <a:ext cx="5217095" cy="313799"/>
          </a:xfrm>
          <a:prstGeom prst="rect">
            <a:avLst/>
          </a:prstGeom>
          <a:solidFill>
            <a:srgbClr val="002060"/>
          </a:solidFill>
          <a:ln>
            <a:noFill/>
          </a:ln>
        </p:spPr>
        <p:txBody>
          <a:bodyPr wrap="square" lIns="0" tIns="0" rIns="0" bIns="0" rtlCol="0">
            <a:spAutoFit/>
          </a:bodyPr>
          <a:lstStyle/>
          <a:p>
            <a:pPr algn="l"/>
            <a:r>
              <a:rPr lang="en-US" sz="2000" b="1" dirty="0">
                <a:solidFill>
                  <a:schemeClr val="bg1"/>
                </a:solidFill>
              </a:rPr>
              <a:t>Single Server</a:t>
            </a:r>
          </a:p>
        </p:txBody>
      </p:sp>
      <p:sp>
        <p:nvSpPr>
          <p:cNvPr id="37" name="TextBox 36">
            <a:extLst>
              <a:ext uri="{FF2B5EF4-FFF2-40B4-BE49-F238E27FC236}">
                <a16:creationId xmlns:a16="http://schemas.microsoft.com/office/drawing/2014/main" id="{0232C1A1-3D90-4A51-B9DE-85882F894B59}"/>
              </a:ext>
            </a:extLst>
          </p:cNvPr>
          <p:cNvSpPr txBox="1"/>
          <p:nvPr/>
        </p:nvSpPr>
        <p:spPr>
          <a:xfrm>
            <a:off x="693367" y="4347044"/>
            <a:ext cx="4749800" cy="2200602"/>
          </a:xfrm>
          <a:prstGeom prst="rect">
            <a:avLst/>
          </a:prstGeom>
          <a:noFill/>
        </p:spPr>
        <p:txBody>
          <a:bodyPr wrap="square" lIns="0" tIns="0" rIns="0" bIns="0" rtlCol="0">
            <a:spAutoFit/>
          </a:bodyPr>
          <a:lstStyle/>
          <a:p>
            <a:pPr algn="l"/>
            <a:r>
              <a:rPr lang="en-US" sz="1100" u="sng" dirty="0">
                <a:gradFill>
                  <a:gsLst>
                    <a:gs pos="2917">
                      <a:schemeClr val="tx1"/>
                    </a:gs>
                    <a:gs pos="30000">
                      <a:schemeClr val="tx1"/>
                    </a:gs>
                  </a:gsLst>
                  <a:lin ang="5400000" scaled="0"/>
                </a:gradFill>
              </a:rPr>
              <a:t>In a nutshell:</a:t>
            </a:r>
          </a:p>
          <a:p>
            <a:pPr marL="171450" indent="-171450" algn="l">
              <a:buFont typeface="Arial" panose="020B0604020202020204" pitchFamily="34" charset="0"/>
              <a:buChar char="•"/>
            </a:pPr>
            <a:r>
              <a:rPr lang="en-US" sz="1100" dirty="0">
                <a:gradFill>
                  <a:gsLst>
                    <a:gs pos="2917">
                      <a:schemeClr val="tx1"/>
                    </a:gs>
                    <a:gs pos="30000">
                      <a:schemeClr val="tx1"/>
                    </a:gs>
                  </a:gsLst>
                  <a:lin ang="5400000" scaled="0"/>
                </a:gradFill>
              </a:rPr>
              <a:t>Enterprise-grade security and compliance</a:t>
            </a:r>
          </a:p>
          <a:p>
            <a:pPr marL="171450" indent="-171450" algn="l">
              <a:buFont typeface="Arial" panose="020B0604020202020204" pitchFamily="34" charset="0"/>
              <a:buChar char="•"/>
            </a:pPr>
            <a:r>
              <a:rPr lang="en-US" sz="1100" dirty="0">
                <a:gradFill>
                  <a:gsLst>
                    <a:gs pos="2917">
                      <a:schemeClr val="tx1"/>
                    </a:gs>
                    <a:gs pos="30000">
                      <a:schemeClr val="tx1"/>
                    </a:gs>
                  </a:gsLst>
                  <a:lin ang="5400000" scaled="0"/>
                </a:gradFill>
                <a:highlight>
                  <a:srgbClr val="00FF00"/>
                </a:highlight>
              </a:rPr>
              <a:t>Built-in high availability, no additional cost</a:t>
            </a:r>
          </a:p>
          <a:p>
            <a:pPr marL="171450" indent="-171450" algn="l">
              <a:buFont typeface="Arial" panose="020B0604020202020204" pitchFamily="34" charset="0"/>
              <a:buChar char="•"/>
            </a:pPr>
            <a:r>
              <a:rPr lang="en-US" sz="1100" dirty="0">
                <a:gradFill>
                  <a:gsLst>
                    <a:gs pos="2917">
                      <a:schemeClr val="tx1"/>
                    </a:gs>
                    <a:gs pos="30000">
                      <a:schemeClr val="tx1"/>
                    </a:gs>
                  </a:gsLst>
                  <a:lin ang="5400000" scaled="0"/>
                </a:gradFill>
                <a:highlight>
                  <a:srgbClr val="FFFF00"/>
                </a:highlight>
              </a:rPr>
              <a:t>Vertical scale as needed</a:t>
            </a:r>
          </a:p>
          <a:p>
            <a:pPr marL="171450" indent="-171450" algn="l">
              <a:buFont typeface="Arial" panose="020B0604020202020204" pitchFamily="34" charset="0"/>
              <a:buChar char="•"/>
            </a:pPr>
            <a:r>
              <a:rPr lang="en-US" sz="1100" dirty="0">
                <a:gradFill>
                  <a:gsLst>
                    <a:gs pos="2917">
                      <a:schemeClr val="tx1"/>
                    </a:gs>
                    <a:gs pos="30000">
                      <a:schemeClr val="tx1"/>
                    </a:gs>
                  </a:gsLst>
                  <a:lin ang="5400000" scaled="0"/>
                </a:gradFill>
              </a:rPr>
              <a:t>Secured to protect data at-rest and in-motion</a:t>
            </a:r>
          </a:p>
          <a:p>
            <a:pPr marL="171450" indent="-171450" algn="l">
              <a:buFont typeface="Arial" panose="020B0604020202020204" pitchFamily="34" charset="0"/>
              <a:buChar char="•"/>
            </a:pPr>
            <a:r>
              <a:rPr lang="en-US" sz="1100" dirty="0">
                <a:gradFill>
                  <a:gsLst>
                    <a:gs pos="2917">
                      <a:schemeClr val="tx1"/>
                    </a:gs>
                    <a:gs pos="30000">
                      <a:schemeClr val="tx1"/>
                    </a:gs>
                  </a:gsLst>
                  <a:lin ang="5400000" scaled="0"/>
                </a:gradFill>
              </a:rPr>
              <a:t>Automatic backups and point-in-time restore</a:t>
            </a:r>
          </a:p>
          <a:p>
            <a:pPr marL="171450" indent="-171450" algn="l">
              <a:buFont typeface="Arial" panose="020B0604020202020204" pitchFamily="34" charset="0"/>
              <a:buChar char="•"/>
            </a:pPr>
            <a:r>
              <a:rPr lang="en-US" sz="1100" dirty="0">
                <a:gradFill>
                  <a:gsLst>
                    <a:gs pos="2917">
                      <a:schemeClr val="tx1"/>
                    </a:gs>
                    <a:gs pos="30000">
                      <a:schemeClr val="tx1"/>
                    </a:gs>
                  </a:gsLst>
                  <a:lin ang="5400000" scaled="0"/>
                </a:gradFill>
              </a:rPr>
              <a:t>Monitoring and alerting to assess your server</a:t>
            </a:r>
          </a:p>
          <a:p>
            <a:pPr marL="171450" indent="-171450" algn="l">
              <a:buFont typeface="Arial" panose="020B0604020202020204" pitchFamily="34" charset="0"/>
              <a:buChar char="•"/>
            </a:pPr>
            <a:endParaRPr lang="en-US" sz="1100" dirty="0">
              <a:gradFill>
                <a:gsLst>
                  <a:gs pos="2917">
                    <a:schemeClr val="tx1"/>
                  </a:gs>
                  <a:gs pos="30000">
                    <a:schemeClr val="tx1"/>
                  </a:gs>
                </a:gsLst>
                <a:lin ang="5400000" scaled="0"/>
              </a:gradFill>
            </a:endParaRPr>
          </a:p>
          <a:p>
            <a:pPr algn="l"/>
            <a:r>
              <a:rPr lang="en-US" sz="1100" u="sng" dirty="0">
                <a:gradFill>
                  <a:gsLst>
                    <a:gs pos="2917">
                      <a:schemeClr val="tx1"/>
                    </a:gs>
                    <a:gs pos="30000">
                      <a:schemeClr val="tx1"/>
                    </a:gs>
                  </a:gsLst>
                  <a:lin ang="5400000" scaled="0"/>
                </a:gradFill>
              </a:rPr>
              <a:t>Workloads:</a:t>
            </a:r>
          </a:p>
          <a:p>
            <a:pPr marL="171450" indent="-171450">
              <a:buFont typeface="Arial" panose="020B0604020202020204" pitchFamily="34" charset="0"/>
              <a:buChar char="•"/>
            </a:pPr>
            <a:r>
              <a:rPr lang="en-US" sz="1100" dirty="0"/>
              <a:t>Transactional and operational analytics workloads</a:t>
            </a:r>
          </a:p>
          <a:p>
            <a:pPr marL="171450" indent="-171450">
              <a:buFont typeface="Arial" panose="020B0604020202020204" pitchFamily="34" charset="0"/>
              <a:buChar char="•"/>
            </a:pPr>
            <a:r>
              <a:rPr lang="en-US" sz="1100" dirty="0"/>
              <a:t>Apps requiring JSON, geospatial support, or full-text search</a:t>
            </a:r>
          </a:p>
          <a:p>
            <a:pPr marL="171450" indent="-171450">
              <a:buFont typeface="Arial" panose="020B0604020202020204" pitchFamily="34" charset="0"/>
              <a:buChar char="•"/>
            </a:pPr>
            <a:r>
              <a:rPr lang="en-US" sz="1100" dirty="0"/>
              <a:t>Cloud-native apps built with modern frameworks</a:t>
            </a:r>
          </a:p>
          <a:p>
            <a:pPr marL="171450" indent="-171450" algn="l">
              <a:buFont typeface="Arial" panose="020B0604020202020204" pitchFamily="34" charset="0"/>
              <a:buChar char="•"/>
            </a:pPr>
            <a:endParaRPr lang="en-US" sz="1100" dirty="0">
              <a:gradFill>
                <a:gsLst>
                  <a:gs pos="2917">
                    <a:schemeClr val="tx1"/>
                  </a:gs>
                  <a:gs pos="30000">
                    <a:schemeClr val="tx1"/>
                  </a:gs>
                </a:gsLst>
                <a:lin ang="5400000" scaled="0"/>
              </a:gradFill>
            </a:endParaRPr>
          </a:p>
        </p:txBody>
      </p:sp>
      <p:sp>
        <p:nvSpPr>
          <p:cNvPr id="39" name="TextBox 38">
            <a:extLst>
              <a:ext uri="{FF2B5EF4-FFF2-40B4-BE49-F238E27FC236}">
                <a16:creationId xmlns:a16="http://schemas.microsoft.com/office/drawing/2014/main" id="{4F24D636-CB60-45AA-87D8-BD5054B11A2C}"/>
              </a:ext>
            </a:extLst>
          </p:cNvPr>
          <p:cNvSpPr txBox="1"/>
          <p:nvPr/>
        </p:nvSpPr>
        <p:spPr>
          <a:xfrm>
            <a:off x="6389689" y="1232818"/>
            <a:ext cx="5217093" cy="313799"/>
          </a:xfrm>
          <a:prstGeom prst="rect">
            <a:avLst/>
          </a:prstGeom>
          <a:solidFill>
            <a:srgbClr val="002060"/>
          </a:solidFill>
          <a:ln>
            <a:noFill/>
          </a:ln>
        </p:spPr>
        <p:txBody>
          <a:bodyPr wrap="square" lIns="0" tIns="0" rIns="0" bIns="0" rtlCol="0">
            <a:spAutoFit/>
          </a:bodyPr>
          <a:lstStyle/>
          <a:p>
            <a:pPr algn="l"/>
            <a:r>
              <a:rPr lang="en-US" sz="2000" b="1" dirty="0">
                <a:solidFill>
                  <a:schemeClr val="bg1"/>
                </a:solidFill>
              </a:rPr>
              <a:t>Hyperscale</a:t>
            </a:r>
          </a:p>
        </p:txBody>
      </p:sp>
      <p:sp>
        <p:nvSpPr>
          <p:cNvPr id="41" name="TextBox 40">
            <a:extLst>
              <a:ext uri="{FF2B5EF4-FFF2-40B4-BE49-F238E27FC236}">
                <a16:creationId xmlns:a16="http://schemas.microsoft.com/office/drawing/2014/main" id="{040F5160-22FD-4207-887F-48CD4F822D7A}"/>
              </a:ext>
            </a:extLst>
          </p:cNvPr>
          <p:cNvSpPr txBox="1"/>
          <p:nvPr/>
        </p:nvSpPr>
        <p:spPr>
          <a:xfrm>
            <a:off x="6590436" y="4333945"/>
            <a:ext cx="4749800" cy="2000548"/>
          </a:xfrm>
          <a:prstGeom prst="rect">
            <a:avLst/>
          </a:prstGeom>
          <a:noFill/>
        </p:spPr>
        <p:txBody>
          <a:bodyPr wrap="square" lIns="0" tIns="0" rIns="0" bIns="0" rtlCol="0">
            <a:spAutoFit/>
          </a:bodyPr>
          <a:lstStyle/>
          <a:p>
            <a:pPr algn="l"/>
            <a:r>
              <a:rPr lang="en-US" sz="1000" u="sng" dirty="0">
                <a:gradFill>
                  <a:gsLst>
                    <a:gs pos="2917">
                      <a:schemeClr val="tx1"/>
                    </a:gs>
                    <a:gs pos="30000">
                      <a:schemeClr val="tx1"/>
                    </a:gs>
                  </a:gsLst>
                  <a:lin ang="5400000" scaled="0"/>
                </a:gradFill>
              </a:rPr>
              <a:t>In a nutshell:</a:t>
            </a:r>
          </a:p>
          <a:p>
            <a:pPr marL="171450" indent="-171450">
              <a:buFont typeface="Arial" panose="020B0604020202020204" pitchFamily="34" charset="0"/>
              <a:buChar char="•"/>
            </a:pPr>
            <a:r>
              <a:rPr lang="en-US" sz="1000" dirty="0">
                <a:gradFill>
                  <a:gsLst>
                    <a:gs pos="2917">
                      <a:schemeClr val="tx1"/>
                    </a:gs>
                    <a:gs pos="30000">
                      <a:schemeClr val="tx1"/>
                    </a:gs>
                  </a:gsLst>
                  <a:lin ang="5400000" scaled="0"/>
                </a:gradFill>
              </a:rPr>
              <a:t>Enterprise-grade security and compliance</a:t>
            </a:r>
          </a:p>
          <a:p>
            <a:pPr marL="171450" indent="-171450">
              <a:buFont typeface="Arial" panose="020B0604020202020204" pitchFamily="34" charset="0"/>
              <a:buChar char="•"/>
            </a:pPr>
            <a:r>
              <a:rPr lang="en-US" sz="1000" dirty="0">
                <a:gradFill>
                  <a:gsLst>
                    <a:gs pos="2917">
                      <a:schemeClr val="tx1"/>
                    </a:gs>
                    <a:gs pos="30000">
                      <a:schemeClr val="tx1"/>
                    </a:gs>
                  </a:gsLst>
                  <a:lin ang="5400000" scaled="0"/>
                </a:gradFill>
                <a:highlight>
                  <a:srgbClr val="00FF00"/>
                </a:highlight>
              </a:rPr>
              <a:t>High availability (optional), cost will double if enabled</a:t>
            </a: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highlight>
                  <a:srgbClr val="FFFF00"/>
                </a:highlight>
              </a:rPr>
              <a:t>Horizontal scaling across multiple machines using </a:t>
            </a:r>
            <a:r>
              <a:rPr lang="en-US" sz="1000" dirty="0" err="1">
                <a:gradFill>
                  <a:gsLst>
                    <a:gs pos="2917">
                      <a:schemeClr val="tx1"/>
                    </a:gs>
                    <a:gs pos="30000">
                      <a:schemeClr val="tx1"/>
                    </a:gs>
                  </a:gsLst>
                  <a:lin ang="5400000" scaled="0"/>
                </a:gradFill>
                <a:highlight>
                  <a:srgbClr val="FFFF00"/>
                </a:highlight>
              </a:rPr>
              <a:t>Sharding</a:t>
            </a:r>
            <a:endParaRPr lang="en-US" sz="1000" dirty="0">
              <a:gradFill>
                <a:gsLst>
                  <a:gs pos="2917">
                    <a:schemeClr val="tx1"/>
                  </a:gs>
                  <a:gs pos="30000">
                    <a:schemeClr val="tx1"/>
                  </a:gs>
                </a:gsLst>
                <a:lin ang="5400000" scaled="0"/>
              </a:gradFill>
              <a:highlight>
                <a:srgbClr val="FFFF00"/>
              </a:highlight>
            </a:endParaRP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rPr>
              <a:t>Query parallelization across the servers</a:t>
            </a: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rPr>
              <a:t>Excellent support for multi-tenant applications, Realtime operational analytics, and high throughput transaction workloads (&gt;100GB of data)</a:t>
            </a:r>
          </a:p>
          <a:p>
            <a:pPr marL="171450" indent="-171450">
              <a:buFont typeface="Arial" panose="020B0604020202020204" pitchFamily="34" charset="0"/>
              <a:buChar char="•"/>
            </a:pPr>
            <a:r>
              <a:rPr lang="en-US" sz="1000" dirty="0">
                <a:gradFill>
                  <a:gsLst>
                    <a:gs pos="2917">
                      <a:schemeClr val="tx1"/>
                    </a:gs>
                    <a:gs pos="30000">
                      <a:schemeClr val="tx1"/>
                    </a:gs>
                  </a:gsLst>
                  <a:lin ang="5400000" scaled="0"/>
                </a:gradFill>
              </a:rPr>
              <a:t>Monitoring and alerting to assess the nodes in your server group</a:t>
            </a:r>
          </a:p>
          <a:p>
            <a:pPr algn="l"/>
            <a:endParaRPr lang="en-US" sz="1000" dirty="0">
              <a:gradFill>
                <a:gsLst>
                  <a:gs pos="2917">
                    <a:schemeClr val="tx1"/>
                  </a:gs>
                  <a:gs pos="30000">
                    <a:schemeClr val="tx1"/>
                  </a:gs>
                </a:gsLst>
                <a:lin ang="5400000" scaled="0"/>
              </a:gradFill>
            </a:endParaRPr>
          </a:p>
          <a:p>
            <a:pPr algn="l"/>
            <a:r>
              <a:rPr lang="en-US" sz="1000" u="sng" dirty="0">
                <a:gradFill>
                  <a:gsLst>
                    <a:gs pos="2917">
                      <a:schemeClr val="tx1"/>
                    </a:gs>
                    <a:gs pos="30000">
                      <a:schemeClr val="tx1"/>
                    </a:gs>
                  </a:gsLst>
                  <a:lin ang="5400000" scaled="0"/>
                </a:gradFill>
              </a:rPr>
              <a:t>Workloads:</a:t>
            </a:r>
          </a:p>
          <a:p>
            <a:pPr marL="171450" indent="-171450">
              <a:buFont typeface="Arial" panose="020B0604020202020204" pitchFamily="34" charset="0"/>
              <a:buChar char="•"/>
            </a:pPr>
            <a:r>
              <a:rPr lang="en-US" sz="1000" dirty="0">
                <a:gradFill>
                  <a:gsLst>
                    <a:gs pos="2917">
                      <a:schemeClr val="tx1"/>
                    </a:gs>
                    <a:gs pos="30000">
                      <a:schemeClr val="tx1"/>
                    </a:gs>
                  </a:gsLst>
                  <a:lin ang="5400000" scaled="0"/>
                </a:gradFill>
              </a:rPr>
              <a:t>Multi-tenant SaaS applications</a:t>
            </a:r>
          </a:p>
          <a:p>
            <a:pPr marL="171450" indent="-171450">
              <a:buFont typeface="Arial" panose="020B0604020202020204" pitchFamily="34" charset="0"/>
              <a:buChar char="•"/>
            </a:pPr>
            <a:r>
              <a:rPr lang="en-US" sz="1000" dirty="0">
                <a:gradFill>
                  <a:gsLst>
                    <a:gs pos="2917">
                      <a:schemeClr val="tx1"/>
                    </a:gs>
                    <a:gs pos="30000">
                      <a:schemeClr val="tx1"/>
                    </a:gs>
                  </a:gsLst>
                  <a:lin ang="5400000" scaled="0"/>
                </a:gradFill>
              </a:rPr>
              <a:t>Real-time operational analytics</a:t>
            </a:r>
          </a:p>
          <a:p>
            <a:pPr marL="171450" indent="-171450">
              <a:buFont typeface="Arial" panose="020B0604020202020204" pitchFamily="34" charset="0"/>
              <a:buChar char="•"/>
            </a:pPr>
            <a:r>
              <a:rPr lang="en-US" sz="1000" dirty="0">
                <a:gradFill>
                  <a:gsLst>
                    <a:gs pos="2917">
                      <a:schemeClr val="tx1"/>
                    </a:gs>
                    <a:gs pos="30000">
                      <a:schemeClr val="tx1"/>
                    </a:gs>
                  </a:gsLst>
                  <a:lin ang="5400000" scaled="0"/>
                </a:gradFill>
              </a:rPr>
              <a:t>High-throughput transactional applications</a:t>
            </a:r>
          </a:p>
        </p:txBody>
      </p:sp>
      <p:grpSp>
        <p:nvGrpSpPr>
          <p:cNvPr id="75" name="Group 74">
            <a:extLst>
              <a:ext uri="{FF2B5EF4-FFF2-40B4-BE49-F238E27FC236}">
                <a16:creationId xmlns:a16="http://schemas.microsoft.com/office/drawing/2014/main" id="{146FA967-DA34-4597-A664-DE972EDD2EBC}"/>
              </a:ext>
            </a:extLst>
          </p:cNvPr>
          <p:cNvGrpSpPr/>
          <p:nvPr/>
        </p:nvGrpSpPr>
        <p:grpSpPr>
          <a:xfrm>
            <a:off x="2439031" y="3725861"/>
            <a:ext cx="1331798" cy="472105"/>
            <a:chOff x="1584954" y="3871119"/>
            <a:chExt cx="1331798" cy="472105"/>
          </a:xfrm>
        </p:grpSpPr>
        <p:grpSp>
          <p:nvGrpSpPr>
            <p:cNvPr id="66" name="Group 65">
              <a:extLst>
                <a:ext uri="{FF2B5EF4-FFF2-40B4-BE49-F238E27FC236}">
                  <a16:creationId xmlns:a16="http://schemas.microsoft.com/office/drawing/2014/main" id="{833120AE-B7F9-4FC8-B02A-A8FC46480C86}"/>
                </a:ext>
              </a:extLst>
            </p:cNvPr>
            <p:cNvGrpSpPr/>
            <p:nvPr/>
          </p:nvGrpSpPr>
          <p:grpSpPr>
            <a:xfrm>
              <a:off x="1584954" y="4106220"/>
              <a:ext cx="336550" cy="227586"/>
              <a:chOff x="1584954" y="4106220"/>
              <a:chExt cx="336550" cy="227586"/>
            </a:xfrm>
          </p:grpSpPr>
          <p:pic>
            <p:nvPicPr>
              <p:cNvPr id="43" name="Graphic 42" descr="Database">
                <a:extLst>
                  <a:ext uri="{FF2B5EF4-FFF2-40B4-BE49-F238E27FC236}">
                    <a16:creationId xmlns:a16="http://schemas.microsoft.com/office/drawing/2014/main" id="{A11F9506-5B6B-4099-8461-A57DAEE55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87015" y="4106220"/>
                <a:ext cx="132428" cy="132428"/>
              </a:xfrm>
              <a:prstGeom prst="rect">
                <a:avLst/>
              </a:prstGeom>
            </p:spPr>
          </p:pic>
          <p:sp>
            <p:nvSpPr>
              <p:cNvPr id="45" name="TextBox 44">
                <a:extLst>
                  <a:ext uri="{FF2B5EF4-FFF2-40B4-BE49-F238E27FC236}">
                    <a16:creationId xmlns:a16="http://schemas.microsoft.com/office/drawing/2014/main" id="{46A212A1-27A7-47D6-84ED-F8E9CEE105CF}"/>
                  </a:ext>
                </a:extLst>
              </p:cNvPr>
              <p:cNvSpPr txBox="1"/>
              <p:nvPr/>
            </p:nvSpPr>
            <p:spPr>
              <a:xfrm>
                <a:off x="1584954" y="4256862"/>
                <a:ext cx="336550" cy="76944"/>
              </a:xfrm>
              <a:prstGeom prst="rect">
                <a:avLst/>
              </a:prstGeom>
              <a:noFill/>
            </p:spPr>
            <p:txBody>
              <a:bodyPr wrap="square" lIns="0" tIns="0" rIns="0" bIns="0" rtlCol="0" anchor="ctr">
                <a:spAutoFit/>
              </a:bodyPr>
              <a:lstStyle/>
              <a:p>
                <a:pPr algn="ctr"/>
                <a:r>
                  <a:rPr lang="en-US" sz="500" dirty="0">
                    <a:gradFill>
                      <a:gsLst>
                        <a:gs pos="2917">
                          <a:schemeClr val="tx1"/>
                        </a:gs>
                        <a:gs pos="30000">
                          <a:schemeClr val="tx1"/>
                        </a:gs>
                      </a:gsLst>
                      <a:lin ang="5400000" scaled="0"/>
                    </a:gradFill>
                  </a:rPr>
                  <a:t>Database 1</a:t>
                </a:r>
              </a:p>
            </p:txBody>
          </p:sp>
        </p:grpSp>
        <p:sp>
          <p:nvSpPr>
            <p:cNvPr id="60" name="TextBox 59">
              <a:extLst>
                <a:ext uri="{FF2B5EF4-FFF2-40B4-BE49-F238E27FC236}">
                  <a16:creationId xmlns:a16="http://schemas.microsoft.com/office/drawing/2014/main" id="{C519691A-92CD-4F92-BDE6-6C061958B951}"/>
                </a:ext>
              </a:extLst>
            </p:cNvPr>
            <p:cNvSpPr txBox="1"/>
            <p:nvPr/>
          </p:nvSpPr>
          <p:spPr>
            <a:xfrm>
              <a:off x="2289978" y="4236703"/>
              <a:ext cx="244874" cy="76944"/>
            </a:xfrm>
            <a:prstGeom prst="rect">
              <a:avLst/>
            </a:prstGeom>
            <a:noFill/>
          </p:spPr>
          <p:txBody>
            <a:bodyPr wrap="square" lIns="0" tIns="0" rIns="0" bIns="0" rtlCol="0" anchor="ctr">
              <a:spAutoFit/>
            </a:bodyPr>
            <a:lstStyle/>
            <a:p>
              <a:pPr algn="ctr"/>
              <a:r>
                <a:rPr lang="en-US" sz="500" b="1" spc="300" dirty="0"/>
                <a:t>...</a:t>
              </a:r>
            </a:p>
          </p:txBody>
        </p:sp>
        <p:cxnSp>
          <p:nvCxnSpPr>
            <p:cNvPr id="62" name="Straight Connector 61">
              <a:extLst>
                <a:ext uri="{FF2B5EF4-FFF2-40B4-BE49-F238E27FC236}">
                  <a16:creationId xmlns:a16="http://schemas.microsoft.com/office/drawing/2014/main" id="{1D9A4535-E1AF-40D3-AD2F-07F6F2C030E5}"/>
                </a:ext>
              </a:extLst>
            </p:cNvPr>
            <p:cNvCxnSpPr/>
            <p:nvPr/>
          </p:nvCxnSpPr>
          <p:spPr>
            <a:xfrm>
              <a:off x="2083429" y="3871119"/>
              <a:ext cx="0" cy="11033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BA643F5-5D7B-478D-B1F3-A08344BD010E}"/>
                </a:ext>
              </a:extLst>
            </p:cNvPr>
            <p:cNvCxnSpPr/>
            <p:nvPr/>
          </p:nvCxnSpPr>
          <p:spPr>
            <a:xfrm>
              <a:off x="1745162" y="3987800"/>
              <a:ext cx="100848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6E741BB-2E7E-44DE-87EB-6C87D598B5C5}"/>
                </a:ext>
              </a:extLst>
            </p:cNvPr>
            <p:cNvCxnSpPr/>
            <p:nvPr/>
          </p:nvCxnSpPr>
          <p:spPr>
            <a:xfrm>
              <a:off x="1753229" y="3981450"/>
              <a:ext cx="0" cy="11033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213E770-5263-416D-9178-8B469E3E2A5F}"/>
                </a:ext>
              </a:extLst>
            </p:cNvPr>
            <p:cNvCxnSpPr/>
            <p:nvPr/>
          </p:nvCxnSpPr>
          <p:spPr>
            <a:xfrm>
              <a:off x="2083429" y="3981450"/>
              <a:ext cx="0" cy="11033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F11A7A12-A64D-4F38-987A-AAEE00552775}"/>
                </a:ext>
              </a:extLst>
            </p:cNvPr>
            <p:cNvGrpSpPr/>
            <p:nvPr/>
          </p:nvGrpSpPr>
          <p:grpSpPr>
            <a:xfrm>
              <a:off x="1912101" y="4098615"/>
              <a:ext cx="336550" cy="227586"/>
              <a:chOff x="1584954" y="4106220"/>
              <a:chExt cx="336550" cy="227586"/>
            </a:xfrm>
          </p:grpSpPr>
          <p:pic>
            <p:nvPicPr>
              <p:cNvPr id="69" name="Graphic 68" descr="Database">
                <a:extLst>
                  <a:ext uri="{FF2B5EF4-FFF2-40B4-BE49-F238E27FC236}">
                    <a16:creationId xmlns:a16="http://schemas.microsoft.com/office/drawing/2014/main" id="{8B3100EB-259E-4330-B405-0B7711D33450}"/>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1687015" y="4106220"/>
                <a:ext cx="132428" cy="132428"/>
              </a:xfrm>
              <a:prstGeom prst="rect">
                <a:avLst/>
              </a:prstGeom>
            </p:spPr>
          </p:pic>
          <p:sp>
            <p:nvSpPr>
              <p:cNvPr id="70" name="TextBox 69">
                <a:extLst>
                  <a:ext uri="{FF2B5EF4-FFF2-40B4-BE49-F238E27FC236}">
                    <a16:creationId xmlns:a16="http://schemas.microsoft.com/office/drawing/2014/main" id="{398D4FA1-0141-48F1-8D26-EDA98273CB88}"/>
                  </a:ext>
                </a:extLst>
              </p:cNvPr>
              <p:cNvSpPr txBox="1"/>
              <p:nvPr/>
            </p:nvSpPr>
            <p:spPr>
              <a:xfrm>
                <a:off x="1584954" y="4256862"/>
                <a:ext cx="336550" cy="76944"/>
              </a:xfrm>
              <a:prstGeom prst="rect">
                <a:avLst/>
              </a:prstGeom>
              <a:noFill/>
            </p:spPr>
            <p:txBody>
              <a:bodyPr wrap="square" lIns="0" tIns="0" rIns="0" bIns="0" rtlCol="0" anchor="ctr">
                <a:spAutoFit/>
              </a:bodyPr>
              <a:lstStyle/>
              <a:p>
                <a:pPr algn="ctr"/>
                <a:r>
                  <a:rPr lang="en-US" sz="500" dirty="0">
                    <a:gradFill>
                      <a:gsLst>
                        <a:gs pos="2917">
                          <a:schemeClr val="tx1"/>
                        </a:gs>
                        <a:gs pos="30000">
                          <a:schemeClr val="tx1"/>
                        </a:gs>
                      </a:gsLst>
                      <a:lin ang="5400000" scaled="0"/>
                    </a:gradFill>
                  </a:rPr>
                  <a:t>Database 2</a:t>
                </a:r>
              </a:p>
            </p:txBody>
          </p:sp>
        </p:grpSp>
        <p:grpSp>
          <p:nvGrpSpPr>
            <p:cNvPr id="71" name="Group 70">
              <a:extLst>
                <a:ext uri="{FF2B5EF4-FFF2-40B4-BE49-F238E27FC236}">
                  <a16:creationId xmlns:a16="http://schemas.microsoft.com/office/drawing/2014/main" id="{1B1F3D70-09AC-473B-B5EE-D5B8EBD3F8CF}"/>
                </a:ext>
              </a:extLst>
            </p:cNvPr>
            <p:cNvGrpSpPr/>
            <p:nvPr/>
          </p:nvGrpSpPr>
          <p:grpSpPr>
            <a:xfrm>
              <a:off x="2580202" y="4115638"/>
              <a:ext cx="336550" cy="227586"/>
              <a:chOff x="1584954" y="4106220"/>
              <a:chExt cx="336550" cy="227586"/>
            </a:xfrm>
          </p:grpSpPr>
          <p:pic>
            <p:nvPicPr>
              <p:cNvPr id="72" name="Graphic 71" descr="Database">
                <a:extLst>
                  <a:ext uri="{FF2B5EF4-FFF2-40B4-BE49-F238E27FC236}">
                    <a16:creationId xmlns:a16="http://schemas.microsoft.com/office/drawing/2014/main" id="{371AB81D-5EF7-451A-874A-E966314EA395}"/>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1687015" y="4106220"/>
                <a:ext cx="132428" cy="132428"/>
              </a:xfrm>
              <a:prstGeom prst="rect">
                <a:avLst/>
              </a:prstGeom>
            </p:spPr>
          </p:pic>
          <p:sp>
            <p:nvSpPr>
              <p:cNvPr id="73" name="TextBox 72">
                <a:extLst>
                  <a:ext uri="{FF2B5EF4-FFF2-40B4-BE49-F238E27FC236}">
                    <a16:creationId xmlns:a16="http://schemas.microsoft.com/office/drawing/2014/main" id="{E3142DF8-B501-422D-BBF6-8F17F00F1EB9}"/>
                  </a:ext>
                </a:extLst>
              </p:cNvPr>
              <p:cNvSpPr txBox="1"/>
              <p:nvPr/>
            </p:nvSpPr>
            <p:spPr>
              <a:xfrm>
                <a:off x="1584954" y="4256862"/>
                <a:ext cx="336550" cy="76944"/>
              </a:xfrm>
              <a:prstGeom prst="rect">
                <a:avLst/>
              </a:prstGeom>
              <a:noFill/>
            </p:spPr>
            <p:txBody>
              <a:bodyPr wrap="square" lIns="0" tIns="0" rIns="0" bIns="0" rtlCol="0" anchor="ctr">
                <a:spAutoFit/>
              </a:bodyPr>
              <a:lstStyle/>
              <a:p>
                <a:pPr algn="ctr"/>
                <a:r>
                  <a:rPr lang="en-US" sz="500" dirty="0">
                    <a:gradFill>
                      <a:gsLst>
                        <a:gs pos="2917">
                          <a:schemeClr val="tx1"/>
                        </a:gs>
                        <a:gs pos="30000">
                          <a:schemeClr val="tx1"/>
                        </a:gs>
                      </a:gsLst>
                      <a:lin ang="5400000" scaled="0"/>
                    </a:gradFill>
                  </a:rPr>
                  <a:t>Database n</a:t>
                </a:r>
              </a:p>
            </p:txBody>
          </p:sp>
        </p:grpSp>
        <p:cxnSp>
          <p:nvCxnSpPr>
            <p:cNvPr id="74" name="Straight Connector 73">
              <a:extLst>
                <a:ext uri="{FF2B5EF4-FFF2-40B4-BE49-F238E27FC236}">
                  <a16:creationId xmlns:a16="http://schemas.microsoft.com/office/drawing/2014/main" id="{22387070-AE3F-47E6-87A8-BE1D0FA771CF}"/>
                </a:ext>
              </a:extLst>
            </p:cNvPr>
            <p:cNvCxnSpPr/>
            <p:nvPr/>
          </p:nvCxnSpPr>
          <p:spPr>
            <a:xfrm>
              <a:off x="2750179" y="3981450"/>
              <a:ext cx="0" cy="11033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6" name="Rectangle 75">
            <a:extLst>
              <a:ext uri="{FF2B5EF4-FFF2-40B4-BE49-F238E27FC236}">
                <a16:creationId xmlns:a16="http://schemas.microsoft.com/office/drawing/2014/main" id="{7C1B5545-1962-472E-AFF0-87E3EC3B19C6}"/>
              </a:ext>
            </a:extLst>
          </p:cNvPr>
          <p:cNvSpPr/>
          <p:nvPr/>
        </p:nvSpPr>
        <p:spPr bwMode="auto">
          <a:xfrm rot="16200000">
            <a:off x="1707406" y="3496706"/>
            <a:ext cx="1238073" cy="164443"/>
          </a:xfrm>
          <a:prstGeom prst="rect">
            <a:avLst/>
          </a:prstGeom>
          <a:solidFill>
            <a:srgbClr val="FA690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600" dirty="0">
                <a:solidFill>
                  <a:schemeClr val="tx1"/>
                </a:solidFill>
                <a:ea typeface="Segoe UI" pitchFamily="34" charset="0"/>
                <a:cs typeface="Segoe UI" pitchFamily="34" charset="0"/>
              </a:rPr>
              <a:t>Server-level Firewall Rules</a:t>
            </a:r>
          </a:p>
        </p:txBody>
      </p:sp>
      <p:grpSp>
        <p:nvGrpSpPr>
          <p:cNvPr id="95" name="Group 94">
            <a:extLst>
              <a:ext uri="{FF2B5EF4-FFF2-40B4-BE49-F238E27FC236}">
                <a16:creationId xmlns:a16="http://schemas.microsoft.com/office/drawing/2014/main" id="{EF65EC2B-2B13-4FAD-9144-A4D2CF3179DD}"/>
              </a:ext>
            </a:extLst>
          </p:cNvPr>
          <p:cNvGrpSpPr/>
          <p:nvPr/>
        </p:nvGrpSpPr>
        <p:grpSpPr>
          <a:xfrm>
            <a:off x="667107" y="3099525"/>
            <a:ext cx="558420" cy="307830"/>
            <a:chOff x="1388629" y="3236047"/>
            <a:chExt cx="558420" cy="307830"/>
          </a:xfrm>
        </p:grpSpPr>
        <p:sp>
          <p:nvSpPr>
            <p:cNvPr id="78" name="cloud 4" descr="cloud">
              <a:extLst>
                <a:ext uri="{FF2B5EF4-FFF2-40B4-BE49-F238E27FC236}">
                  <a16:creationId xmlns:a16="http://schemas.microsoft.com/office/drawing/2014/main" id="{B2DA6388-B1AF-4E49-AD6E-43BBD868FB76}"/>
                </a:ext>
              </a:extLst>
            </p:cNvPr>
            <p:cNvSpPr>
              <a:spLocks noChangeAspect="1"/>
            </p:cNvSpPr>
            <p:nvPr/>
          </p:nvSpPr>
          <p:spPr bwMode="auto">
            <a:xfrm flipV="1">
              <a:off x="1388629" y="3236047"/>
              <a:ext cx="558420" cy="307830"/>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accent1">
                <a:lumMod val="40000"/>
                <a:lumOff val="60000"/>
              </a:schemeClr>
            </a:solidFill>
            <a:ln w="25400" cap="flat">
              <a:noFill/>
              <a:prstDash val="solid"/>
              <a:miter lim="800000"/>
              <a:headEnd/>
              <a:tailEnd/>
            </a:ln>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80" name="TextBox 79">
              <a:extLst>
                <a:ext uri="{FF2B5EF4-FFF2-40B4-BE49-F238E27FC236}">
                  <a16:creationId xmlns:a16="http://schemas.microsoft.com/office/drawing/2014/main" id="{3FA5ED3E-5CFE-434B-A90E-BFDF7E7F371A}"/>
                </a:ext>
              </a:extLst>
            </p:cNvPr>
            <p:cNvSpPr txBox="1"/>
            <p:nvPr/>
          </p:nvSpPr>
          <p:spPr>
            <a:xfrm>
              <a:off x="1514156" y="3351171"/>
              <a:ext cx="316028" cy="123111"/>
            </a:xfrm>
            <a:prstGeom prst="rect">
              <a:avLst/>
            </a:prstGeom>
            <a:noFill/>
          </p:spPr>
          <p:txBody>
            <a:bodyPr wrap="square" lIns="0" tIns="0" rIns="0" bIns="0" rtlCol="0" anchor="ctr">
              <a:spAutoFit/>
            </a:bodyPr>
            <a:lstStyle/>
            <a:p>
              <a:pPr algn="ctr"/>
              <a:r>
                <a:rPr lang="en-US" sz="800" dirty="0">
                  <a:gradFill>
                    <a:gsLst>
                      <a:gs pos="2917">
                        <a:schemeClr val="tx1"/>
                      </a:gs>
                      <a:gs pos="30000">
                        <a:schemeClr val="tx1"/>
                      </a:gs>
                    </a:gsLst>
                    <a:lin ang="5400000" scaled="0"/>
                  </a:gradFill>
                </a:rPr>
                <a:t>Azure</a:t>
              </a:r>
            </a:p>
          </p:txBody>
        </p:sp>
      </p:grpSp>
      <p:grpSp>
        <p:nvGrpSpPr>
          <p:cNvPr id="96" name="Group 95">
            <a:extLst>
              <a:ext uri="{FF2B5EF4-FFF2-40B4-BE49-F238E27FC236}">
                <a16:creationId xmlns:a16="http://schemas.microsoft.com/office/drawing/2014/main" id="{4B8B8366-CE5C-4172-B58E-0FA7E135051B}"/>
              </a:ext>
            </a:extLst>
          </p:cNvPr>
          <p:cNvGrpSpPr/>
          <p:nvPr/>
        </p:nvGrpSpPr>
        <p:grpSpPr>
          <a:xfrm>
            <a:off x="667107" y="3654263"/>
            <a:ext cx="558420" cy="307830"/>
            <a:chOff x="627730" y="3790785"/>
            <a:chExt cx="558420" cy="307830"/>
          </a:xfrm>
        </p:grpSpPr>
        <p:sp>
          <p:nvSpPr>
            <p:cNvPr id="79" name="cloud 4" descr="cloud">
              <a:extLst>
                <a:ext uri="{FF2B5EF4-FFF2-40B4-BE49-F238E27FC236}">
                  <a16:creationId xmlns:a16="http://schemas.microsoft.com/office/drawing/2014/main" id="{0998441C-E5FF-4675-88A2-99B7812246FC}"/>
                </a:ext>
              </a:extLst>
            </p:cNvPr>
            <p:cNvSpPr>
              <a:spLocks noChangeAspect="1"/>
            </p:cNvSpPr>
            <p:nvPr/>
          </p:nvSpPr>
          <p:spPr bwMode="auto">
            <a:xfrm flipV="1">
              <a:off x="627730" y="3790785"/>
              <a:ext cx="558420" cy="307830"/>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accent1">
                <a:lumMod val="40000"/>
                <a:lumOff val="60000"/>
              </a:schemeClr>
            </a:solidFill>
            <a:ln w="25400" cap="flat">
              <a:noFill/>
              <a:prstDash val="solid"/>
              <a:miter lim="800000"/>
              <a:headEnd/>
              <a:tailEnd/>
            </a:ln>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81" name="TextBox 80">
              <a:extLst>
                <a:ext uri="{FF2B5EF4-FFF2-40B4-BE49-F238E27FC236}">
                  <a16:creationId xmlns:a16="http://schemas.microsoft.com/office/drawing/2014/main" id="{EB339FA8-0EC9-4F36-AC72-B532F000A7BC}"/>
                </a:ext>
              </a:extLst>
            </p:cNvPr>
            <p:cNvSpPr txBox="1"/>
            <p:nvPr/>
          </p:nvSpPr>
          <p:spPr>
            <a:xfrm>
              <a:off x="742826" y="3910016"/>
              <a:ext cx="378415" cy="123111"/>
            </a:xfrm>
            <a:prstGeom prst="rect">
              <a:avLst/>
            </a:prstGeom>
            <a:noFill/>
          </p:spPr>
          <p:txBody>
            <a:bodyPr wrap="square" lIns="0" tIns="0" rIns="0" bIns="0" rtlCol="0" anchor="ctr">
              <a:spAutoFit/>
            </a:bodyPr>
            <a:lstStyle/>
            <a:p>
              <a:pPr algn="ctr"/>
              <a:r>
                <a:rPr lang="en-US" sz="800" dirty="0">
                  <a:gradFill>
                    <a:gsLst>
                      <a:gs pos="2917">
                        <a:schemeClr val="tx1"/>
                      </a:gs>
                      <a:gs pos="30000">
                        <a:schemeClr val="tx1"/>
                      </a:gs>
                    </a:gsLst>
                    <a:lin ang="5400000" scaled="0"/>
                  </a:gradFill>
                </a:rPr>
                <a:t>Internet</a:t>
              </a:r>
            </a:p>
          </p:txBody>
        </p:sp>
      </p:grpSp>
      <p:cxnSp>
        <p:nvCxnSpPr>
          <p:cNvPr id="83" name="Straight Arrow Connector 82">
            <a:extLst>
              <a:ext uri="{FF2B5EF4-FFF2-40B4-BE49-F238E27FC236}">
                <a16:creationId xmlns:a16="http://schemas.microsoft.com/office/drawing/2014/main" id="{DC7C767B-9319-4DDD-B80B-C672AAA67B55}"/>
              </a:ext>
            </a:extLst>
          </p:cNvPr>
          <p:cNvCxnSpPr>
            <a:cxnSpLocks/>
          </p:cNvCxnSpPr>
          <p:nvPr/>
        </p:nvCxnSpPr>
        <p:spPr>
          <a:xfrm>
            <a:off x="1279279" y="3280788"/>
            <a:ext cx="199473"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D4ADE37-384C-4785-84F5-E76183F5EDEB}"/>
              </a:ext>
            </a:extLst>
          </p:cNvPr>
          <p:cNvCxnSpPr>
            <a:cxnSpLocks/>
          </p:cNvCxnSpPr>
          <p:nvPr/>
        </p:nvCxnSpPr>
        <p:spPr>
          <a:xfrm>
            <a:off x="1267651" y="3857054"/>
            <a:ext cx="199473"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7DDB4B9-4EC6-4D94-8891-BF8F0BEC883F}"/>
              </a:ext>
            </a:extLst>
          </p:cNvPr>
          <p:cNvCxnSpPr>
            <a:cxnSpLocks/>
          </p:cNvCxnSpPr>
          <p:nvPr/>
        </p:nvCxnSpPr>
        <p:spPr>
          <a:xfrm>
            <a:off x="2530735" y="3389620"/>
            <a:ext cx="199473"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6BD2A2A0-2BD9-45EB-A672-EDC750803196}"/>
              </a:ext>
            </a:extLst>
          </p:cNvPr>
          <p:cNvGrpSpPr/>
          <p:nvPr/>
        </p:nvGrpSpPr>
        <p:grpSpPr>
          <a:xfrm>
            <a:off x="1643119" y="3469094"/>
            <a:ext cx="357409" cy="357409"/>
            <a:chOff x="1618838" y="3803395"/>
            <a:chExt cx="357409" cy="357409"/>
          </a:xfrm>
        </p:grpSpPr>
        <p:sp>
          <p:nvSpPr>
            <p:cNvPr id="92" name="Rectangle 91">
              <a:extLst>
                <a:ext uri="{FF2B5EF4-FFF2-40B4-BE49-F238E27FC236}">
                  <a16:creationId xmlns:a16="http://schemas.microsoft.com/office/drawing/2014/main" id="{A0CF0118-6B08-4238-9B60-8399AE438BF5}"/>
                </a:ext>
              </a:extLst>
            </p:cNvPr>
            <p:cNvSpPr/>
            <p:nvPr/>
          </p:nvSpPr>
          <p:spPr bwMode="auto">
            <a:xfrm>
              <a:off x="1618838" y="3803395"/>
              <a:ext cx="357409" cy="3574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TextBox 90">
              <a:extLst>
                <a:ext uri="{FF2B5EF4-FFF2-40B4-BE49-F238E27FC236}">
                  <a16:creationId xmlns:a16="http://schemas.microsoft.com/office/drawing/2014/main" id="{F74C5B39-33AE-4558-A71A-7AA732F30F83}"/>
                </a:ext>
              </a:extLst>
            </p:cNvPr>
            <p:cNvSpPr txBox="1"/>
            <p:nvPr/>
          </p:nvSpPr>
          <p:spPr>
            <a:xfrm>
              <a:off x="1705966" y="3920284"/>
              <a:ext cx="182081" cy="123111"/>
            </a:xfrm>
            <a:prstGeom prst="rect">
              <a:avLst/>
            </a:prstGeom>
            <a:noFill/>
          </p:spPr>
          <p:txBody>
            <a:bodyPr wrap="square" lIns="0" tIns="0" rIns="0" bIns="0" rtlCol="0" anchor="b">
              <a:spAutoFit/>
            </a:bodyPr>
            <a:lstStyle/>
            <a:p>
              <a:pPr algn="ctr"/>
              <a:r>
                <a:rPr lang="en-US" sz="800" b="1" dirty="0"/>
                <a:t>GW</a:t>
              </a:r>
            </a:p>
          </p:txBody>
        </p:sp>
      </p:grpSp>
      <p:cxnSp>
        <p:nvCxnSpPr>
          <p:cNvPr id="93" name="Straight Arrow Connector 92">
            <a:extLst>
              <a:ext uri="{FF2B5EF4-FFF2-40B4-BE49-F238E27FC236}">
                <a16:creationId xmlns:a16="http://schemas.microsoft.com/office/drawing/2014/main" id="{055BADD3-F352-407D-976E-1D125058699F}"/>
              </a:ext>
            </a:extLst>
          </p:cNvPr>
          <p:cNvCxnSpPr>
            <a:cxnSpLocks/>
          </p:cNvCxnSpPr>
          <p:nvPr/>
        </p:nvCxnSpPr>
        <p:spPr>
          <a:xfrm>
            <a:off x="2005845" y="3537953"/>
            <a:ext cx="199473"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7F8707AE-9825-491B-9078-43527D004556}"/>
              </a:ext>
            </a:extLst>
          </p:cNvPr>
          <p:cNvSpPr/>
          <p:nvPr/>
        </p:nvSpPr>
        <p:spPr bwMode="auto">
          <a:xfrm>
            <a:off x="1589745" y="3386913"/>
            <a:ext cx="357409" cy="357409"/>
          </a:xfrm>
          <a:prstGeom prst="rect">
            <a:avLst/>
          </a:prstGeom>
          <a:solidFill>
            <a:schemeClr val="accent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TextBox 98">
            <a:extLst>
              <a:ext uri="{FF2B5EF4-FFF2-40B4-BE49-F238E27FC236}">
                <a16:creationId xmlns:a16="http://schemas.microsoft.com/office/drawing/2014/main" id="{F948AC4F-306F-4FD8-B156-ABC7660334CA}"/>
              </a:ext>
            </a:extLst>
          </p:cNvPr>
          <p:cNvSpPr txBox="1"/>
          <p:nvPr/>
        </p:nvSpPr>
        <p:spPr>
          <a:xfrm>
            <a:off x="1674061" y="3518467"/>
            <a:ext cx="182081" cy="123111"/>
          </a:xfrm>
          <a:prstGeom prst="rect">
            <a:avLst/>
          </a:prstGeom>
          <a:noFill/>
        </p:spPr>
        <p:txBody>
          <a:bodyPr wrap="square" lIns="0" tIns="0" rIns="0" bIns="0" rtlCol="0" anchor="ctr">
            <a:spAutoFit/>
          </a:bodyPr>
          <a:lstStyle/>
          <a:p>
            <a:pPr algn="ctr"/>
            <a:r>
              <a:rPr lang="en-US" sz="800" b="1" dirty="0"/>
              <a:t>GW</a:t>
            </a:r>
          </a:p>
        </p:txBody>
      </p:sp>
      <p:sp>
        <p:nvSpPr>
          <p:cNvPr id="101" name="Rectangle 100">
            <a:extLst>
              <a:ext uri="{FF2B5EF4-FFF2-40B4-BE49-F238E27FC236}">
                <a16:creationId xmlns:a16="http://schemas.microsoft.com/office/drawing/2014/main" id="{25EA92A3-701D-4E07-8EBD-9619A690EF8A}"/>
              </a:ext>
            </a:extLst>
          </p:cNvPr>
          <p:cNvSpPr/>
          <p:nvPr/>
        </p:nvSpPr>
        <p:spPr bwMode="auto">
          <a:xfrm>
            <a:off x="7432710" y="2607645"/>
            <a:ext cx="544708" cy="9437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6" name="Graphic 125" descr="Database">
            <a:extLst>
              <a:ext uri="{FF2B5EF4-FFF2-40B4-BE49-F238E27FC236}">
                <a16:creationId xmlns:a16="http://schemas.microsoft.com/office/drawing/2014/main" id="{9ACB3BC0-B9CA-45BA-98FE-DE95B86CBAA8}"/>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9043895" y="3401601"/>
            <a:ext cx="132428" cy="132428"/>
          </a:xfrm>
          <a:prstGeom prst="rect">
            <a:avLst/>
          </a:prstGeom>
        </p:spPr>
      </p:pic>
      <p:sp>
        <p:nvSpPr>
          <p:cNvPr id="127" name="TextBox 126">
            <a:extLst>
              <a:ext uri="{FF2B5EF4-FFF2-40B4-BE49-F238E27FC236}">
                <a16:creationId xmlns:a16="http://schemas.microsoft.com/office/drawing/2014/main" id="{95B82A89-503A-42B8-82CD-9D4BB8BB0A5D}"/>
              </a:ext>
            </a:extLst>
          </p:cNvPr>
          <p:cNvSpPr txBox="1"/>
          <p:nvPr/>
        </p:nvSpPr>
        <p:spPr>
          <a:xfrm>
            <a:off x="8862626" y="3553629"/>
            <a:ext cx="496390" cy="76944"/>
          </a:xfrm>
          <a:prstGeom prst="rect">
            <a:avLst/>
          </a:prstGeom>
          <a:noFill/>
        </p:spPr>
        <p:txBody>
          <a:bodyPr wrap="square" lIns="0" tIns="0" rIns="0" bIns="0" rtlCol="0" anchor="ctr">
            <a:spAutoFit/>
          </a:bodyPr>
          <a:lstStyle/>
          <a:p>
            <a:pPr algn="ctr"/>
            <a:r>
              <a:rPr lang="en-US" sz="500" dirty="0">
                <a:gradFill>
                  <a:gsLst>
                    <a:gs pos="2917">
                      <a:schemeClr val="tx1"/>
                    </a:gs>
                    <a:gs pos="30000">
                      <a:schemeClr val="tx1"/>
                    </a:gs>
                  </a:gsLst>
                  <a:lin ang="5400000" scaled="0"/>
                </a:gradFill>
              </a:rPr>
              <a:t>Single Database</a:t>
            </a:r>
          </a:p>
        </p:txBody>
      </p:sp>
      <p:cxnSp>
        <p:nvCxnSpPr>
          <p:cNvPr id="115" name="Straight Connector 114">
            <a:extLst>
              <a:ext uri="{FF2B5EF4-FFF2-40B4-BE49-F238E27FC236}">
                <a16:creationId xmlns:a16="http://schemas.microsoft.com/office/drawing/2014/main" id="{398868F6-BADE-4A52-902D-11F42EF42BC1}"/>
              </a:ext>
            </a:extLst>
          </p:cNvPr>
          <p:cNvCxnSpPr/>
          <p:nvPr/>
        </p:nvCxnSpPr>
        <p:spPr>
          <a:xfrm>
            <a:off x="9108507" y="3236453"/>
            <a:ext cx="0" cy="11033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3B9C061B-92F8-4C7A-B109-D5FB40F12E20}"/>
              </a:ext>
            </a:extLst>
          </p:cNvPr>
          <p:cNvSpPr/>
          <p:nvPr/>
        </p:nvSpPr>
        <p:spPr bwMode="auto">
          <a:xfrm rot="16200000">
            <a:off x="7624624" y="3028568"/>
            <a:ext cx="1238073" cy="164443"/>
          </a:xfrm>
          <a:prstGeom prst="rect">
            <a:avLst/>
          </a:prstGeom>
          <a:solidFill>
            <a:srgbClr val="FA690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600" dirty="0">
                <a:solidFill>
                  <a:schemeClr val="tx1"/>
                </a:solidFill>
                <a:ea typeface="Segoe UI" pitchFamily="34" charset="0"/>
                <a:cs typeface="Segoe UI" pitchFamily="34" charset="0"/>
              </a:rPr>
              <a:t>Server-level Firewall Rules</a:t>
            </a:r>
          </a:p>
        </p:txBody>
      </p:sp>
      <p:grpSp>
        <p:nvGrpSpPr>
          <p:cNvPr id="129" name="Group 128">
            <a:extLst>
              <a:ext uri="{FF2B5EF4-FFF2-40B4-BE49-F238E27FC236}">
                <a16:creationId xmlns:a16="http://schemas.microsoft.com/office/drawing/2014/main" id="{068731FE-573F-4858-BA64-0C0B2F34F908}"/>
              </a:ext>
            </a:extLst>
          </p:cNvPr>
          <p:cNvGrpSpPr/>
          <p:nvPr/>
        </p:nvGrpSpPr>
        <p:grpSpPr>
          <a:xfrm>
            <a:off x="6584325" y="2644087"/>
            <a:ext cx="558420" cy="307830"/>
            <a:chOff x="1388629" y="3236047"/>
            <a:chExt cx="558420" cy="307830"/>
          </a:xfrm>
        </p:grpSpPr>
        <p:sp>
          <p:nvSpPr>
            <p:cNvPr id="130" name="cloud 4" descr="cloud">
              <a:extLst>
                <a:ext uri="{FF2B5EF4-FFF2-40B4-BE49-F238E27FC236}">
                  <a16:creationId xmlns:a16="http://schemas.microsoft.com/office/drawing/2014/main" id="{45CAB5F1-BE67-4BD4-8E80-C530361CC87F}"/>
                </a:ext>
              </a:extLst>
            </p:cNvPr>
            <p:cNvSpPr>
              <a:spLocks noChangeAspect="1"/>
            </p:cNvSpPr>
            <p:nvPr/>
          </p:nvSpPr>
          <p:spPr bwMode="auto">
            <a:xfrm flipV="1">
              <a:off x="1388629" y="3236047"/>
              <a:ext cx="558420" cy="307830"/>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accent1">
                <a:lumMod val="40000"/>
                <a:lumOff val="60000"/>
              </a:schemeClr>
            </a:solidFill>
            <a:ln w="25400" cap="flat">
              <a:noFill/>
              <a:prstDash val="solid"/>
              <a:miter lim="800000"/>
              <a:headEnd/>
              <a:tailEnd/>
            </a:ln>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131" name="TextBox 130">
              <a:extLst>
                <a:ext uri="{FF2B5EF4-FFF2-40B4-BE49-F238E27FC236}">
                  <a16:creationId xmlns:a16="http://schemas.microsoft.com/office/drawing/2014/main" id="{315403C6-85E6-4CBD-93DB-71E5D7BD1309}"/>
                </a:ext>
              </a:extLst>
            </p:cNvPr>
            <p:cNvSpPr txBox="1"/>
            <p:nvPr/>
          </p:nvSpPr>
          <p:spPr>
            <a:xfrm>
              <a:off x="1514156" y="3351171"/>
              <a:ext cx="316028" cy="123111"/>
            </a:xfrm>
            <a:prstGeom prst="rect">
              <a:avLst/>
            </a:prstGeom>
            <a:noFill/>
          </p:spPr>
          <p:txBody>
            <a:bodyPr wrap="square" lIns="0" tIns="0" rIns="0" bIns="0" rtlCol="0" anchor="ctr">
              <a:spAutoFit/>
            </a:bodyPr>
            <a:lstStyle/>
            <a:p>
              <a:pPr algn="ctr"/>
              <a:r>
                <a:rPr lang="en-US" sz="800" dirty="0">
                  <a:gradFill>
                    <a:gsLst>
                      <a:gs pos="2917">
                        <a:schemeClr val="tx1"/>
                      </a:gs>
                      <a:gs pos="30000">
                        <a:schemeClr val="tx1"/>
                      </a:gs>
                    </a:gsLst>
                    <a:lin ang="5400000" scaled="0"/>
                  </a:gradFill>
                </a:rPr>
                <a:t>Azure</a:t>
              </a:r>
            </a:p>
          </p:txBody>
        </p:sp>
      </p:grpSp>
      <p:grpSp>
        <p:nvGrpSpPr>
          <p:cNvPr id="132" name="Group 131">
            <a:extLst>
              <a:ext uri="{FF2B5EF4-FFF2-40B4-BE49-F238E27FC236}">
                <a16:creationId xmlns:a16="http://schemas.microsoft.com/office/drawing/2014/main" id="{CC1EAB4B-8C93-42DA-ABFE-8A43B82460F7}"/>
              </a:ext>
            </a:extLst>
          </p:cNvPr>
          <p:cNvGrpSpPr/>
          <p:nvPr/>
        </p:nvGrpSpPr>
        <p:grpSpPr>
          <a:xfrm>
            <a:off x="6584325" y="3198825"/>
            <a:ext cx="558420" cy="307830"/>
            <a:chOff x="627730" y="3790785"/>
            <a:chExt cx="558420" cy="307830"/>
          </a:xfrm>
        </p:grpSpPr>
        <p:sp>
          <p:nvSpPr>
            <p:cNvPr id="133" name="cloud 4" descr="cloud">
              <a:extLst>
                <a:ext uri="{FF2B5EF4-FFF2-40B4-BE49-F238E27FC236}">
                  <a16:creationId xmlns:a16="http://schemas.microsoft.com/office/drawing/2014/main" id="{8FFE2773-B385-4A64-AB9A-7F6382E30D59}"/>
                </a:ext>
              </a:extLst>
            </p:cNvPr>
            <p:cNvSpPr>
              <a:spLocks noChangeAspect="1"/>
            </p:cNvSpPr>
            <p:nvPr/>
          </p:nvSpPr>
          <p:spPr bwMode="auto">
            <a:xfrm flipV="1">
              <a:off x="627730" y="3790785"/>
              <a:ext cx="558420" cy="307830"/>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accent1">
                <a:lumMod val="40000"/>
                <a:lumOff val="60000"/>
              </a:schemeClr>
            </a:solidFill>
            <a:ln w="25400" cap="flat">
              <a:noFill/>
              <a:prstDash val="solid"/>
              <a:miter lim="800000"/>
              <a:headEnd/>
              <a:tailEnd/>
            </a:ln>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134" name="TextBox 133">
              <a:extLst>
                <a:ext uri="{FF2B5EF4-FFF2-40B4-BE49-F238E27FC236}">
                  <a16:creationId xmlns:a16="http://schemas.microsoft.com/office/drawing/2014/main" id="{BF891941-0DAA-446F-A222-8A0289391847}"/>
                </a:ext>
              </a:extLst>
            </p:cNvPr>
            <p:cNvSpPr txBox="1"/>
            <p:nvPr/>
          </p:nvSpPr>
          <p:spPr>
            <a:xfrm>
              <a:off x="742826" y="3910016"/>
              <a:ext cx="378415" cy="123111"/>
            </a:xfrm>
            <a:prstGeom prst="rect">
              <a:avLst/>
            </a:prstGeom>
            <a:noFill/>
          </p:spPr>
          <p:txBody>
            <a:bodyPr wrap="square" lIns="0" tIns="0" rIns="0" bIns="0" rtlCol="0" anchor="ctr">
              <a:spAutoFit/>
            </a:bodyPr>
            <a:lstStyle/>
            <a:p>
              <a:pPr algn="ctr"/>
              <a:r>
                <a:rPr lang="en-US" sz="800" dirty="0">
                  <a:gradFill>
                    <a:gsLst>
                      <a:gs pos="2917">
                        <a:schemeClr val="tx1"/>
                      </a:gs>
                      <a:gs pos="30000">
                        <a:schemeClr val="tx1"/>
                      </a:gs>
                    </a:gsLst>
                    <a:lin ang="5400000" scaled="0"/>
                  </a:gradFill>
                </a:rPr>
                <a:t>Internet</a:t>
              </a:r>
            </a:p>
          </p:txBody>
        </p:sp>
      </p:grpSp>
      <p:cxnSp>
        <p:nvCxnSpPr>
          <p:cNvPr id="135" name="Straight Arrow Connector 134">
            <a:extLst>
              <a:ext uri="{FF2B5EF4-FFF2-40B4-BE49-F238E27FC236}">
                <a16:creationId xmlns:a16="http://schemas.microsoft.com/office/drawing/2014/main" id="{08ECB4DF-2FB0-4E3D-92E4-8127D9553BAF}"/>
              </a:ext>
            </a:extLst>
          </p:cNvPr>
          <p:cNvCxnSpPr>
            <a:cxnSpLocks/>
          </p:cNvCxnSpPr>
          <p:nvPr/>
        </p:nvCxnSpPr>
        <p:spPr>
          <a:xfrm>
            <a:off x="7196497" y="2812650"/>
            <a:ext cx="199473"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D20B7703-3DA2-459B-947B-1811F24E973E}"/>
              </a:ext>
            </a:extLst>
          </p:cNvPr>
          <p:cNvCxnSpPr>
            <a:cxnSpLocks/>
          </p:cNvCxnSpPr>
          <p:nvPr/>
        </p:nvCxnSpPr>
        <p:spPr>
          <a:xfrm>
            <a:off x="7184869" y="3388916"/>
            <a:ext cx="199473"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26F736FA-321D-497A-8348-A4C989649C27}"/>
              </a:ext>
            </a:extLst>
          </p:cNvPr>
          <p:cNvCxnSpPr>
            <a:cxnSpLocks/>
          </p:cNvCxnSpPr>
          <p:nvPr/>
        </p:nvCxnSpPr>
        <p:spPr>
          <a:xfrm>
            <a:off x="8397945" y="2921482"/>
            <a:ext cx="199473"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7CB2D0D4-E563-4BA7-B67F-C010B207F64C}"/>
              </a:ext>
            </a:extLst>
          </p:cNvPr>
          <p:cNvGrpSpPr/>
          <p:nvPr/>
        </p:nvGrpSpPr>
        <p:grpSpPr>
          <a:xfrm>
            <a:off x="7560337" y="3000956"/>
            <a:ext cx="357409" cy="357409"/>
            <a:chOff x="1618838" y="3803395"/>
            <a:chExt cx="357409" cy="357409"/>
          </a:xfrm>
        </p:grpSpPr>
        <p:sp>
          <p:nvSpPr>
            <p:cNvPr id="139" name="Rectangle 138">
              <a:extLst>
                <a:ext uri="{FF2B5EF4-FFF2-40B4-BE49-F238E27FC236}">
                  <a16:creationId xmlns:a16="http://schemas.microsoft.com/office/drawing/2014/main" id="{444EB297-A12C-454E-AAE6-2684EB8FF886}"/>
                </a:ext>
              </a:extLst>
            </p:cNvPr>
            <p:cNvSpPr/>
            <p:nvPr/>
          </p:nvSpPr>
          <p:spPr bwMode="auto">
            <a:xfrm>
              <a:off x="1618838" y="3803395"/>
              <a:ext cx="357409" cy="3574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TextBox 139">
              <a:extLst>
                <a:ext uri="{FF2B5EF4-FFF2-40B4-BE49-F238E27FC236}">
                  <a16:creationId xmlns:a16="http://schemas.microsoft.com/office/drawing/2014/main" id="{54C34214-F69E-4467-8499-607D191F903C}"/>
                </a:ext>
              </a:extLst>
            </p:cNvPr>
            <p:cNvSpPr txBox="1"/>
            <p:nvPr/>
          </p:nvSpPr>
          <p:spPr>
            <a:xfrm>
              <a:off x="1705966" y="3920284"/>
              <a:ext cx="182081" cy="123111"/>
            </a:xfrm>
            <a:prstGeom prst="rect">
              <a:avLst/>
            </a:prstGeom>
            <a:noFill/>
          </p:spPr>
          <p:txBody>
            <a:bodyPr wrap="square" lIns="0" tIns="0" rIns="0" bIns="0" rtlCol="0" anchor="b">
              <a:spAutoFit/>
            </a:bodyPr>
            <a:lstStyle/>
            <a:p>
              <a:pPr algn="ctr"/>
              <a:r>
                <a:rPr lang="en-US" sz="800" b="1" dirty="0"/>
                <a:t>GW</a:t>
              </a:r>
            </a:p>
          </p:txBody>
        </p:sp>
      </p:grpSp>
      <p:cxnSp>
        <p:nvCxnSpPr>
          <p:cNvPr id="141" name="Straight Arrow Connector 140">
            <a:extLst>
              <a:ext uri="{FF2B5EF4-FFF2-40B4-BE49-F238E27FC236}">
                <a16:creationId xmlns:a16="http://schemas.microsoft.com/office/drawing/2014/main" id="{9C00A46A-73C9-4D09-938E-86CC9B1E95BD}"/>
              </a:ext>
            </a:extLst>
          </p:cNvPr>
          <p:cNvCxnSpPr>
            <a:cxnSpLocks/>
          </p:cNvCxnSpPr>
          <p:nvPr/>
        </p:nvCxnSpPr>
        <p:spPr>
          <a:xfrm>
            <a:off x="7923063" y="3069815"/>
            <a:ext cx="199473"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D69FBBCC-E920-4963-9E4D-C2734C15C060}"/>
              </a:ext>
            </a:extLst>
          </p:cNvPr>
          <p:cNvSpPr/>
          <p:nvPr/>
        </p:nvSpPr>
        <p:spPr bwMode="auto">
          <a:xfrm>
            <a:off x="7506963" y="2918775"/>
            <a:ext cx="357409" cy="357409"/>
          </a:xfrm>
          <a:prstGeom prst="rect">
            <a:avLst/>
          </a:prstGeom>
          <a:solidFill>
            <a:schemeClr val="accent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3" name="TextBox 142">
            <a:extLst>
              <a:ext uri="{FF2B5EF4-FFF2-40B4-BE49-F238E27FC236}">
                <a16:creationId xmlns:a16="http://schemas.microsoft.com/office/drawing/2014/main" id="{F57672C6-92C5-4ADE-8F1C-82801A77FD07}"/>
              </a:ext>
            </a:extLst>
          </p:cNvPr>
          <p:cNvSpPr txBox="1"/>
          <p:nvPr/>
        </p:nvSpPr>
        <p:spPr>
          <a:xfrm>
            <a:off x="7591279" y="3050329"/>
            <a:ext cx="182081" cy="123111"/>
          </a:xfrm>
          <a:prstGeom prst="rect">
            <a:avLst/>
          </a:prstGeom>
          <a:noFill/>
        </p:spPr>
        <p:txBody>
          <a:bodyPr wrap="square" lIns="0" tIns="0" rIns="0" bIns="0" rtlCol="0" anchor="ctr">
            <a:spAutoFit/>
          </a:bodyPr>
          <a:lstStyle/>
          <a:p>
            <a:pPr algn="ctr"/>
            <a:r>
              <a:rPr lang="en-US" sz="800" b="1" dirty="0"/>
              <a:t>GW</a:t>
            </a:r>
          </a:p>
        </p:txBody>
      </p:sp>
      <p:grpSp>
        <p:nvGrpSpPr>
          <p:cNvPr id="213" name="Group 212">
            <a:extLst>
              <a:ext uri="{FF2B5EF4-FFF2-40B4-BE49-F238E27FC236}">
                <a16:creationId xmlns:a16="http://schemas.microsoft.com/office/drawing/2014/main" id="{C0A082D6-E603-441F-97D6-8212E20FBE9D}"/>
              </a:ext>
            </a:extLst>
          </p:cNvPr>
          <p:cNvGrpSpPr/>
          <p:nvPr/>
        </p:nvGrpSpPr>
        <p:grpSpPr>
          <a:xfrm>
            <a:off x="8618597" y="2619914"/>
            <a:ext cx="1269690" cy="603135"/>
            <a:chOff x="8786238" y="3245402"/>
            <a:chExt cx="1269690" cy="603135"/>
          </a:xfrm>
        </p:grpSpPr>
        <p:sp>
          <p:nvSpPr>
            <p:cNvPr id="211" name="Rectangle 210">
              <a:extLst>
                <a:ext uri="{FF2B5EF4-FFF2-40B4-BE49-F238E27FC236}">
                  <a16:creationId xmlns:a16="http://schemas.microsoft.com/office/drawing/2014/main" id="{43D7E706-DA98-472B-A9EA-258F66D1C198}"/>
                </a:ext>
              </a:extLst>
            </p:cNvPr>
            <p:cNvSpPr/>
            <p:nvPr/>
          </p:nvSpPr>
          <p:spPr bwMode="auto">
            <a:xfrm>
              <a:off x="8809592" y="3245402"/>
              <a:ext cx="1233956" cy="6031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2" name="Group 211">
              <a:extLst>
                <a:ext uri="{FF2B5EF4-FFF2-40B4-BE49-F238E27FC236}">
                  <a16:creationId xmlns:a16="http://schemas.microsoft.com/office/drawing/2014/main" id="{DA237546-827F-4AC2-BFB3-9A4BE2BD9BA6}"/>
                </a:ext>
              </a:extLst>
            </p:cNvPr>
            <p:cNvGrpSpPr/>
            <p:nvPr/>
          </p:nvGrpSpPr>
          <p:grpSpPr>
            <a:xfrm>
              <a:off x="8786238" y="3386318"/>
              <a:ext cx="682314" cy="434000"/>
              <a:chOff x="8786238" y="3386318"/>
              <a:chExt cx="682314" cy="434000"/>
            </a:xfrm>
          </p:grpSpPr>
          <p:pic>
            <p:nvPicPr>
              <p:cNvPr id="102" name="Postgres QL" descr="Postgres QL">
                <a:extLst>
                  <a:ext uri="{FF2B5EF4-FFF2-40B4-BE49-F238E27FC236}">
                    <a16:creationId xmlns:a16="http://schemas.microsoft.com/office/drawing/2014/main" id="{9B5AA5B5-0769-4F4C-BAB8-FCE006A674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49977" y="3386318"/>
                <a:ext cx="313836" cy="313836"/>
              </a:xfrm>
              <a:prstGeom prst="rect">
                <a:avLst/>
              </a:prstGeom>
            </p:spPr>
          </p:pic>
          <p:sp>
            <p:nvSpPr>
              <p:cNvPr id="103" name="TextBox 102">
                <a:extLst>
                  <a:ext uri="{FF2B5EF4-FFF2-40B4-BE49-F238E27FC236}">
                    <a16:creationId xmlns:a16="http://schemas.microsoft.com/office/drawing/2014/main" id="{94A150FA-2F37-4B76-99A5-E658F47E2625}"/>
                  </a:ext>
                </a:extLst>
              </p:cNvPr>
              <p:cNvSpPr txBox="1"/>
              <p:nvPr/>
            </p:nvSpPr>
            <p:spPr>
              <a:xfrm>
                <a:off x="8786238" y="3697207"/>
                <a:ext cx="682314" cy="123111"/>
              </a:xfrm>
              <a:prstGeom prst="rect">
                <a:avLst/>
              </a:prstGeom>
              <a:noFill/>
            </p:spPr>
            <p:txBody>
              <a:bodyPr wrap="square" lIns="0" tIns="0" rIns="0" bIns="0" rtlCol="0" anchor="ctr">
                <a:spAutoFit/>
              </a:bodyPr>
              <a:lstStyle/>
              <a:p>
                <a:pPr algn="ctr"/>
                <a:r>
                  <a:rPr lang="en-US" sz="800" dirty="0">
                    <a:gradFill>
                      <a:gsLst>
                        <a:gs pos="2917">
                          <a:schemeClr val="tx1"/>
                        </a:gs>
                        <a:gs pos="30000">
                          <a:schemeClr val="tx1"/>
                        </a:gs>
                      </a:gsLst>
                      <a:lin ang="5400000" scaled="0"/>
                    </a:gradFill>
                  </a:rPr>
                  <a:t>Coordinator</a:t>
                </a:r>
              </a:p>
            </p:txBody>
          </p:sp>
        </p:grpSp>
        <p:grpSp>
          <p:nvGrpSpPr>
            <p:cNvPr id="210" name="Group 209">
              <a:extLst>
                <a:ext uri="{FF2B5EF4-FFF2-40B4-BE49-F238E27FC236}">
                  <a16:creationId xmlns:a16="http://schemas.microsoft.com/office/drawing/2014/main" id="{A6925CD8-4DFA-4DD0-841F-93A87FFAD835}"/>
                </a:ext>
              </a:extLst>
            </p:cNvPr>
            <p:cNvGrpSpPr/>
            <p:nvPr/>
          </p:nvGrpSpPr>
          <p:grpSpPr>
            <a:xfrm>
              <a:off x="9547176" y="3272610"/>
              <a:ext cx="508752" cy="550836"/>
              <a:chOff x="9467373" y="3245402"/>
              <a:chExt cx="508752" cy="550836"/>
            </a:xfrm>
          </p:grpSpPr>
          <p:grpSp>
            <p:nvGrpSpPr>
              <p:cNvPr id="208" name="Group 207">
                <a:extLst>
                  <a:ext uri="{FF2B5EF4-FFF2-40B4-BE49-F238E27FC236}">
                    <a16:creationId xmlns:a16="http://schemas.microsoft.com/office/drawing/2014/main" id="{464A30E6-E080-4DA8-B021-7DCF4875AA21}"/>
                  </a:ext>
                </a:extLst>
              </p:cNvPr>
              <p:cNvGrpSpPr/>
              <p:nvPr/>
            </p:nvGrpSpPr>
            <p:grpSpPr>
              <a:xfrm>
                <a:off x="9513925" y="3245402"/>
                <a:ext cx="425776" cy="464575"/>
                <a:chOff x="9400851" y="3295722"/>
                <a:chExt cx="425776" cy="425825"/>
              </a:xfrm>
            </p:grpSpPr>
            <p:pic>
              <p:nvPicPr>
                <p:cNvPr id="190" name="Postgres QL" descr="Postgres QL">
                  <a:extLst>
                    <a:ext uri="{FF2B5EF4-FFF2-40B4-BE49-F238E27FC236}">
                      <a16:creationId xmlns:a16="http://schemas.microsoft.com/office/drawing/2014/main" id="{899C0CF2-E0EA-46D9-852E-97249C5F35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00851" y="3295722"/>
                  <a:ext cx="207824" cy="207824"/>
                </a:xfrm>
                <a:prstGeom prst="rect">
                  <a:avLst/>
                </a:prstGeom>
              </p:spPr>
            </p:pic>
            <p:pic>
              <p:nvPicPr>
                <p:cNvPr id="203" name="Postgres QL" descr="Postgres QL">
                  <a:extLst>
                    <a:ext uri="{FF2B5EF4-FFF2-40B4-BE49-F238E27FC236}">
                      <a16:creationId xmlns:a16="http://schemas.microsoft.com/office/drawing/2014/main" id="{F538D960-668E-40E9-BED7-069C3667DE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77725" y="3363845"/>
                  <a:ext cx="207824" cy="207824"/>
                </a:xfrm>
                <a:prstGeom prst="rect">
                  <a:avLst/>
                </a:prstGeom>
              </p:spPr>
            </p:pic>
            <p:pic>
              <p:nvPicPr>
                <p:cNvPr id="204" name="Postgres QL" descr="Postgres QL">
                  <a:extLst>
                    <a:ext uri="{FF2B5EF4-FFF2-40B4-BE49-F238E27FC236}">
                      <a16:creationId xmlns:a16="http://schemas.microsoft.com/office/drawing/2014/main" id="{FBF09088-46F6-4465-A3EC-F6A0CB439E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2962" y="3441107"/>
                  <a:ext cx="207824" cy="207824"/>
                </a:xfrm>
                <a:prstGeom prst="rect">
                  <a:avLst/>
                </a:prstGeom>
              </p:spPr>
            </p:pic>
            <p:pic>
              <p:nvPicPr>
                <p:cNvPr id="205" name="Postgres QL" descr="Postgres QL">
                  <a:extLst>
                    <a:ext uri="{FF2B5EF4-FFF2-40B4-BE49-F238E27FC236}">
                      <a16:creationId xmlns:a16="http://schemas.microsoft.com/office/drawing/2014/main" id="{E0EA0E78-2790-4234-999A-B43B956459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52774" y="3446977"/>
                  <a:ext cx="207824" cy="207824"/>
                </a:xfrm>
                <a:prstGeom prst="rect">
                  <a:avLst/>
                </a:prstGeom>
              </p:spPr>
            </p:pic>
            <p:pic>
              <p:nvPicPr>
                <p:cNvPr id="206" name="Postgres QL" descr="Postgres QL">
                  <a:extLst>
                    <a:ext uri="{FF2B5EF4-FFF2-40B4-BE49-F238E27FC236}">
                      <a16:creationId xmlns:a16="http://schemas.microsoft.com/office/drawing/2014/main" id="{43B69A27-CE11-4F99-BEBD-949B288B96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8803" y="3513723"/>
                  <a:ext cx="207824" cy="207824"/>
                </a:xfrm>
                <a:prstGeom prst="rect">
                  <a:avLst/>
                </a:prstGeom>
              </p:spPr>
            </p:pic>
          </p:grpSp>
          <p:sp>
            <p:nvSpPr>
              <p:cNvPr id="209" name="TextBox 208">
                <a:extLst>
                  <a:ext uri="{FF2B5EF4-FFF2-40B4-BE49-F238E27FC236}">
                    <a16:creationId xmlns:a16="http://schemas.microsoft.com/office/drawing/2014/main" id="{F3FEE29E-1C70-4ABC-8C5E-B193E4B53173}"/>
                  </a:ext>
                </a:extLst>
              </p:cNvPr>
              <p:cNvSpPr txBox="1"/>
              <p:nvPr/>
            </p:nvSpPr>
            <p:spPr>
              <a:xfrm>
                <a:off x="9467373" y="3670956"/>
                <a:ext cx="508752" cy="125282"/>
              </a:xfrm>
              <a:prstGeom prst="rect">
                <a:avLst/>
              </a:prstGeom>
              <a:noFill/>
            </p:spPr>
            <p:txBody>
              <a:bodyPr wrap="square" lIns="0" tIns="0" rIns="0" bIns="0" rtlCol="0" anchor="ctr">
                <a:spAutoFit/>
              </a:bodyPr>
              <a:lstStyle/>
              <a:p>
                <a:pPr algn="ctr"/>
                <a:r>
                  <a:rPr lang="en-US" sz="800" dirty="0">
                    <a:gradFill>
                      <a:gsLst>
                        <a:gs pos="2917">
                          <a:schemeClr val="tx1"/>
                        </a:gs>
                        <a:gs pos="30000">
                          <a:schemeClr val="tx1"/>
                        </a:gs>
                      </a:gsLst>
                      <a:lin ang="5400000" scaled="0"/>
                    </a:gradFill>
                  </a:rPr>
                  <a:t>Workers</a:t>
                </a:r>
              </a:p>
            </p:txBody>
          </p:sp>
        </p:grpSp>
      </p:grpSp>
      <p:grpSp>
        <p:nvGrpSpPr>
          <p:cNvPr id="214" name="Group 213">
            <a:extLst>
              <a:ext uri="{FF2B5EF4-FFF2-40B4-BE49-F238E27FC236}">
                <a16:creationId xmlns:a16="http://schemas.microsoft.com/office/drawing/2014/main" id="{39B4E610-F3AB-488A-A766-70FD4CBAD806}"/>
              </a:ext>
            </a:extLst>
          </p:cNvPr>
          <p:cNvGrpSpPr/>
          <p:nvPr/>
        </p:nvGrpSpPr>
        <p:grpSpPr>
          <a:xfrm>
            <a:off x="10248048" y="2623941"/>
            <a:ext cx="1269690" cy="603135"/>
            <a:chOff x="8786238" y="3245402"/>
            <a:chExt cx="1269690" cy="603135"/>
          </a:xfrm>
        </p:grpSpPr>
        <p:sp>
          <p:nvSpPr>
            <p:cNvPr id="215" name="Rectangle 214">
              <a:extLst>
                <a:ext uri="{FF2B5EF4-FFF2-40B4-BE49-F238E27FC236}">
                  <a16:creationId xmlns:a16="http://schemas.microsoft.com/office/drawing/2014/main" id="{BC921E9B-0B00-4621-9724-4A5B780D16E9}"/>
                </a:ext>
              </a:extLst>
            </p:cNvPr>
            <p:cNvSpPr/>
            <p:nvPr/>
          </p:nvSpPr>
          <p:spPr bwMode="auto">
            <a:xfrm>
              <a:off x="8809592" y="3245402"/>
              <a:ext cx="1233956" cy="6031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6" name="Group 215">
              <a:extLst>
                <a:ext uri="{FF2B5EF4-FFF2-40B4-BE49-F238E27FC236}">
                  <a16:creationId xmlns:a16="http://schemas.microsoft.com/office/drawing/2014/main" id="{7D726D41-BA00-420F-9428-55798F8FA308}"/>
                </a:ext>
              </a:extLst>
            </p:cNvPr>
            <p:cNvGrpSpPr/>
            <p:nvPr/>
          </p:nvGrpSpPr>
          <p:grpSpPr>
            <a:xfrm>
              <a:off x="8786238" y="3386318"/>
              <a:ext cx="682314" cy="434000"/>
              <a:chOff x="8786238" y="3386318"/>
              <a:chExt cx="682314" cy="434000"/>
            </a:xfrm>
          </p:grpSpPr>
          <p:pic>
            <p:nvPicPr>
              <p:cNvPr id="225" name="Postgres QL" descr="Postgres QL">
                <a:extLst>
                  <a:ext uri="{FF2B5EF4-FFF2-40B4-BE49-F238E27FC236}">
                    <a16:creationId xmlns:a16="http://schemas.microsoft.com/office/drawing/2014/main" id="{D2A010D0-27D6-4206-AB6E-A247F7B049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49977" y="3386318"/>
                <a:ext cx="313836" cy="313836"/>
              </a:xfrm>
              <a:prstGeom prst="rect">
                <a:avLst/>
              </a:prstGeom>
            </p:spPr>
          </p:pic>
          <p:sp>
            <p:nvSpPr>
              <p:cNvPr id="226" name="TextBox 225">
                <a:extLst>
                  <a:ext uri="{FF2B5EF4-FFF2-40B4-BE49-F238E27FC236}">
                    <a16:creationId xmlns:a16="http://schemas.microsoft.com/office/drawing/2014/main" id="{5DBA74C1-13C8-4DC1-804E-2885519B0571}"/>
                  </a:ext>
                </a:extLst>
              </p:cNvPr>
              <p:cNvSpPr txBox="1"/>
              <p:nvPr/>
            </p:nvSpPr>
            <p:spPr>
              <a:xfrm>
                <a:off x="8786238" y="3697207"/>
                <a:ext cx="682314" cy="123111"/>
              </a:xfrm>
              <a:prstGeom prst="rect">
                <a:avLst/>
              </a:prstGeom>
              <a:noFill/>
            </p:spPr>
            <p:txBody>
              <a:bodyPr wrap="square" lIns="0" tIns="0" rIns="0" bIns="0" rtlCol="0" anchor="ctr">
                <a:spAutoFit/>
              </a:bodyPr>
              <a:lstStyle/>
              <a:p>
                <a:pPr algn="ctr"/>
                <a:r>
                  <a:rPr lang="en-US" sz="800" dirty="0">
                    <a:gradFill>
                      <a:gsLst>
                        <a:gs pos="2917">
                          <a:schemeClr val="tx1"/>
                        </a:gs>
                        <a:gs pos="30000">
                          <a:schemeClr val="tx1"/>
                        </a:gs>
                      </a:gsLst>
                      <a:lin ang="5400000" scaled="0"/>
                    </a:gradFill>
                  </a:rPr>
                  <a:t>Coordinator</a:t>
                </a:r>
              </a:p>
            </p:txBody>
          </p:sp>
        </p:grpSp>
        <p:grpSp>
          <p:nvGrpSpPr>
            <p:cNvPr id="217" name="Group 216">
              <a:extLst>
                <a:ext uri="{FF2B5EF4-FFF2-40B4-BE49-F238E27FC236}">
                  <a16:creationId xmlns:a16="http://schemas.microsoft.com/office/drawing/2014/main" id="{D4B0BF2C-F647-4A34-B92B-16694FBDF75D}"/>
                </a:ext>
              </a:extLst>
            </p:cNvPr>
            <p:cNvGrpSpPr/>
            <p:nvPr/>
          </p:nvGrpSpPr>
          <p:grpSpPr>
            <a:xfrm>
              <a:off x="9547176" y="3272610"/>
              <a:ext cx="508752" cy="550836"/>
              <a:chOff x="9467373" y="3245402"/>
              <a:chExt cx="508752" cy="550836"/>
            </a:xfrm>
          </p:grpSpPr>
          <p:grpSp>
            <p:nvGrpSpPr>
              <p:cNvPr id="218" name="Group 217">
                <a:extLst>
                  <a:ext uri="{FF2B5EF4-FFF2-40B4-BE49-F238E27FC236}">
                    <a16:creationId xmlns:a16="http://schemas.microsoft.com/office/drawing/2014/main" id="{8C0EE29A-88B5-4FE8-9E70-FE1910EBB7FA}"/>
                  </a:ext>
                </a:extLst>
              </p:cNvPr>
              <p:cNvGrpSpPr/>
              <p:nvPr/>
            </p:nvGrpSpPr>
            <p:grpSpPr>
              <a:xfrm>
                <a:off x="9513925" y="3245402"/>
                <a:ext cx="425776" cy="464575"/>
                <a:chOff x="9400851" y="3295722"/>
                <a:chExt cx="425776" cy="425825"/>
              </a:xfrm>
            </p:grpSpPr>
            <p:pic>
              <p:nvPicPr>
                <p:cNvPr id="220" name="Postgres QL" descr="Postgres QL">
                  <a:extLst>
                    <a:ext uri="{FF2B5EF4-FFF2-40B4-BE49-F238E27FC236}">
                      <a16:creationId xmlns:a16="http://schemas.microsoft.com/office/drawing/2014/main" id="{EC479259-C0FB-47FD-A0CC-C028B6293E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00851" y="3295722"/>
                  <a:ext cx="207824" cy="207824"/>
                </a:xfrm>
                <a:prstGeom prst="rect">
                  <a:avLst/>
                </a:prstGeom>
              </p:spPr>
            </p:pic>
            <p:pic>
              <p:nvPicPr>
                <p:cNvPr id="221" name="Postgres QL" descr="Postgres QL">
                  <a:extLst>
                    <a:ext uri="{FF2B5EF4-FFF2-40B4-BE49-F238E27FC236}">
                      <a16:creationId xmlns:a16="http://schemas.microsoft.com/office/drawing/2014/main" id="{77908EBD-D7F4-4A35-A4F2-D4C620F611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77725" y="3363845"/>
                  <a:ext cx="207824" cy="207824"/>
                </a:xfrm>
                <a:prstGeom prst="rect">
                  <a:avLst/>
                </a:prstGeom>
              </p:spPr>
            </p:pic>
            <p:pic>
              <p:nvPicPr>
                <p:cNvPr id="222" name="Postgres QL" descr="Postgres QL">
                  <a:extLst>
                    <a:ext uri="{FF2B5EF4-FFF2-40B4-BE49-F238E27FC236}">
                      <a16:creationId xmlns:a16="http://schemas.microsoft.com/office/drawing/2014/main" id="{B579231A-DA99-4807-86CA-C4227C57BA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2962" y="3441107"/>
                  <a:ext cx="207824" cy="207824"/>
                </a:xfrm>
                <a:prstGeom prst="rect">
                  <a:avLst/>
                </a:prstGeom>
              </p:spPr>
            </p:pic>
            <p:pic>
              <p:nvPicPr>
                <p:cNvPr id="223" name="Postgres QL" descr="Postgres QL">
                  <a:extLst>
                    <a:ext uri="{FF2B5EF4-FFF2-40B4-BE49-F238E27FC236}">
                      <a16:creationId xmlns:a16="http://schemas.microsoft.com/office/drawing/2014/main" id="{DCB56561-09FE-4455-BC78-7D4A6CD852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52774" y="3446977"/>
                  <a:ext cx="207824" cy="207824"/>
                </a:xfrm>
                <a:prstGeom prst="rect">
                  <a:avLst/>
                </a:prstGeom>
              </p:spPr>
            </p:pic>
            <p:pic>
              <p:nvPicPr>
                <p:cNvPr id="224" name="Postgres QL" descr="Postgres QL">
                  <a:extLst>
                    <a:ext uri="{FF2B5EF4-FFF2-40B4-BE49-F238E27FC236}">
                      <a16:creationId xmlns:a16="http://schemas.microsoft.com/office/drawing/2014/main" id="{ED3DFE93-B2A8-4754-8A04-7E4A9E5660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8803" y="3513723"/>
                  <a:ext cx="207824" cy="207824"/>
                </a:xfrm>
                <a:prstGeom prst="rect">
                  <a:avLst/>
                </a:prstGeom>
              </p:spPr>
            </p:pic>
          </p:grpSp>
          <p:sp>
            <p:nvSpPr>
              <p:cNvPr id="219" name="TextBox 218">
                <a:extLst>
                  <a:ext uri="{FF2B5EF4-FFF2-40B4-BE49-F238E27FC236}">
                    <a16:creationId xmlns:a16="http://schemas.microsoft.com/office/drawing/2014/main" id="{A6B0B5EF-3C19-49C2-B9E1-AD17E23D1F4B}"/>
                  </a:ext>
                </a:extLst>
              </p:cNvPr>
              <p:cNvSpPr txBox="1"/>
              <p:nvPr/>
            </p:nvSpPr>
            <p:spPr>
              <a:xfrm>
                <a:off x="9467373" y="3670956"/>
                <a:ext cx="508752" cy="125282"/>
              </a:xfrm>
              <a:prstGeom prst="rect">
                <a:avLst/>
              </a:prstGeom>
              <a:noFill/>
            </p:spPr>
            <p:txBody>
              <a:bodyPr wrap="square" lIns="0" tIns="0" rIns="0" bIns="0" rtlCol="0" anchor="ctr">
                <a:spAutoFit/>
              </a:bodyPr>
              <a:lstStyle/>
              <a:p>
                <a:pPr algn="ctr"/>
                <a:r>
                  <a:rPr lang="en-US" sz="800" dirty="0">
                    <a:gradFill>
                      <a:gsLst>
                        <a:gs pos="2917">
                          <a:schemeClr val="tx1"/>
                        </a:gs>
                        <a:gs pos="30000">
                          <a:schemeClr val="tx1"/>
                        </a:gs>
                      </a:gsLst>
                      <a:lin ang="5400000" scaled="0"/>
                    </a:gradFill>
                  </a:rPr>
                  <a:t>Workers</a:t>
                </a:r>
              </a:p>
            </p:txBody>
          </p:sp>
        </p:grpSp>
      </p:grpSp>
      <p:sp>
        <p:nvSpPr>
          <p:cNvPr id="227" name="TextBox 226">
            <a:extLst>
              <a:ext uri="{FF2B5EF4-FFF2-40B4-BE49-F238E27FC236}">
                <a16:creationId xmlns:a16="http://schemas.microsoft.com/office/drawing/2014/main" id="{4B3D9D82-D27A-4CCF-BD1C-8618861E5F82}"/>
              </a:ext>
            </a:extLst>
          </p:cNvPr>
          <p:cNvSpPr txBox="1"/>
          <p:nvPr/>
        </p:nvSpPr>
        <p:spPr>
          <a:xfrm>
            <a:off x="10204494" y="2389785"/>
            <a:ext cx="1359424" cy="200055"/>
          </a:xfrm>
          <a:prstGeom prst="rect">
            <a:avLst/>
          </a:prstGeom>
          <a:noFill/>
        </p:spPr>
        <p:txBody>
          <a:bodyPr wrap="square" lIns="0" tIns="0" rIns="0" bIns="0" rtlCol="0" anchor="ctr">
            <a:spAutoFit/>
          </a:bodyPr>
          <a:lstStyle/>
          <a:p>
            <a:pPr algn="ctr"/>
            <a:r>
              <a:rPr lang="en-US" sz="800" dirty="0">
                <a:gradFill>
                  <a:gsLst>
                    <a:gs pos="2917">
                      <a:schemeClr val="tx1"/>
                    </a:gs>
                    <a:gs pos="30000">
                      <a:schemeClr val="tx1"/>
                    </a:gs>
                  </a:gsLst>
                  <a:lin ang="5400000" scaled="0"/>
                </a:gradFill>
              </a:rPr>
              <a:t>Standby replica </a:t>
            </a:r>
          </a:p>
          <a:p>
            <a:pPr algn="ctr"/>
            <a:r>
              <a:rPr lang="en-US" sz="500" dirty="0">
                <a:gradFill>
                  <a:gsLst>
                    <a:gs pos="2917">
                      <a:schemeClr val="tx1"/>
                    </a:gs>
                    <a:gs pos="30000">
                      <a:schemeClr val="tx1"/>
                    </a:gs>
                  </a:gsLst>
                  <a:lin ang="5400000" scaled="0"/>
                </a:gradFill>
              </a:rPr>
              <a:t>(for every node in server group)</a:t>
            </a:r>
          </a:p>
        </p:txBody>
      </p:sp>
      <p:sp>
        <p:nvSpPr>
          <p:cNvPr id="228" name="TextBox 227">
            <a:extLst>
              <a:ext uri="{FF2B5EF4-FFF2-40B4-BE49-F238E27FC236}">
                <a16:creationId xmlns:a16="http://schemas.microsoft.com/office/drawing/2014/main" id="{E45AE7FB-2131-4771-B70A-9AFB9338BD4F}"/>
              </a:ext>
            </a:extLst>
          </p:cNvPr>
          <p:cNvSpPr txBox="1"/>
          <p:nvPr/>
        </p:nvSpPr>
        <p:spPr>
          <a:xfrm>
            <a:off x="8407902" y="2393134"/>
            <a:ext cx="1719209" cy="200055"/>
          </a:xfrm>
          <a:prstGeom prst="rect">
            <a:avLst/>
          </a:prstGeom>
          <a:noFill/>
        </p:spPr>
        <p:txBody>
          <a:bodyPr wrap="square" lIns="0" tIns="0" rIns="0" bIns="0" rtlCol="0" anchor="ctr">
            <a:spAutoFit/>
          </a:bodyPr>
          <a:lstStyle/>
          <a:p>
            <a:pPr algn="ctr"/>
            <a:r>
              <a:rPr lang="en-US" sz="800" dirty="0">
                <a:gradFill>
                  <a:gsLst>
                    <a:gs pos="2917">
                      <a:schemeClr val="tx1"/>
                    </a:gs>
                    <a:gs pos="30000">
                      <a:schemeClr val="tx1"/>
                    </a:gs>
                  </a:gsLst>
                  <a:lin ang="5400000" scaled="0"/>
                </a:gradFill>
              </a:rPr>
              <a:t>Server Group</a:t>
            </a:r>
          </a:p>
          <a:p>
            <a:pPr algn="ctr"/>
            <a:r>
              <a:rPr lang="en-US" sz="500" dirty="0">
                <a:gradFill>
                  <a:gsLst>
                    <a:gs pos="2917">
                      <a:schemeClr val="tx1"/>
                    </a:gs>
                    <a:gs pos="30000">
                      <a:schemeClr val="tx1"/>
                    </a:gs>
                  </a:gsLst>
                  <a:lin ang="5400000" scaled="0"/>
                </a:gradFill>
              </a:rPr>
              <a:t>(single coordinator, multiple workers)</a:t>
            </a:r>
          </a:p>
        </p:txBody>
      </p:sp>
      <p:cxnSp>
        <p:nvCxnSpPr>
          <p:cNvPr id="229" name="Straight Arrow Connector 228">
            <a:extLst>
              <a:ext uri="{FF2B5EF4-FFF2-40B4-BE49-F238E27FC236}">
                <a16:creationId xmlns:a16="http://schemas.microsoft.com/office/drawing/2014/main" id="{E5A6C14B-187E-4644-8736-A4CED74A22E0}"/>
              </a:ext>
            </a:extLst>
          </p:cNvPr>
          <p:cNvCxnSpPr>
            <a:cxnSpLocks/>
          </p:cNvCxnSpPr>
          <p:nvPr/>
        </p:nvCxnSpPr>
        <p:spPr>
          <a:xfrm>
            <a:off x="9906496" y="2942733"/>
            <a:ext cx="340667" cy="0"/>
          </a:xfrm>
          <a:prstGeom prst="straightConnector1">
            <a:avLst/>
          </a:prstGeom>
          <a:ln>
            <a:solidFill>
              <a:schemeClr val="bg1">
                <a:lumMod val="65000"/>
              </a:schemeClr>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0" name="TextBox 229">
            <a:extLst>
              <a:ext uri="{FF2B5EF4-FFF2-40B4-BE49-F238E27FC236}">
                <a16:creationId xmlns:a16="http://schemas.microsoft.com/office/drawing/2014/main" id="{DD3D24BA-DD66-4557-9181-D3075245ABEF}"/>
              </a:ext>
            </a:extLst>
          </p:cNvPr>
          <p:cNvSpPr txBox="1"/>
          <p:nvPr/>
        </p:nvSpPr>
        <p:spPr>
          <a:xfrm>
            <a:off x="9806954" y="2834201"/>
            <a:ext cx="476250"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Sync</a:t>
            </a:r>
          </a:p>
        </p:txBody>
      </p:sp>
      <p:grpSp>
        <p:nvGrpSpPr>
          <p:cNvPr id="237" name="Group 236">
            <a:extLst>
              <a:ext uri="{FF2B5EF4-FFF2-40B4-BE49-F238E27FC236}">
                <a16:creationId xmlns:a16="http://schemas.microsoft.com/office/drawing/2014/main" id="{CF25B05B-6D3A-46C5-BF44-58ECA898A36A}"/>
              </a:ext>
            </a:extLst>
          </p:cNvPr>
          <p:cNvGrpSpPr/>
          <p:nvPr/>
        </p:nvGrpSpPr>
        <p:grpSpPr>
          <a:xfrm>
            <a:off x="9103452" y="2828287"/>
            <a:ext cx="463359" cy="200024"/>
            <a:chOff x="9103452" y="2828287"/>
            <a:chExt cx="463359" cy="200024"/>
          </a:xfrm>
        </p:grpSpPr>
        <p:cxnSp>
          <p:nvCxnSpPr>
            <p:cNvPr id="233" name="Straight Arrow Connector 232">
              <a:extLst>
                <a:ext uri="{FF2B5EF4-FFF2-40B4-BE49-F238E27FC236}">
                  <a16:creationId xmlns:a16="http://schemas.microsoft.com/office/drawing/2014/main" id="{B59FD88C-D277-4038-AB69-5B0480C1270D}"/>
                </a:ext>
              </a:extLst>
            </p:cNvPr>
            <p:cNvCxnSpPr/>
            <p:nvPr/>
          </p:nvCxnSpPr>
          <p:spPr>
            <a:xfrm>
              <a:off x="9136791" y="2890199"/>
              <a:ext cx="334772" cy="0"/>
            </a:xfrm>
            <a:prstGeom prst="straightConnector1">
              <a:avLst/>
            </a:prstGeom>
            <a:ln>
              <a:solidFill>
                <a:schemeClr val="bg1">
                  <a:lumMod val="8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BB6F1866-F77D-4686-89FE-AA3A24BBF396}"/>
                </a:ext>
              </a:extLst>
            </p:cNvPr>
            <p:cNvCxnSpPr/>
            <p:nvPr/>
          </p:nvCxnSpPr>
          <p:spPr>
            <a:xfrm>
              <a:off x="9189175" y="2964015"/>
              <a:ext cx="334772" cy="0"/>
            </a:xfrm>
            <a:prstGeom prst="straightConnector1">
              <a:avLst/>
            </a:prstGeom>
            <a:ln>
              <a:solidFill>
                <a:schemeClr val="bg1">
                  <a:lumMod val="8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210545DD-35A5-4FC2-A03B-759AAD59A84A}"/>
                </a:ext>
              </a:extLst>
            </p:cNvPr>
            <p:cNvCxnSpPr/>
            <p:nvPr/>
          </p:nvCxnSpPr>
          <p:spPr>
            <a:xfrm>
              <a:off x="9232039" y="3028311"/>
              <a:ext cx="334772" cy="0"/>
            </a:xfrm>
            <a:prstGeom prst="straightConnector1">
              <a:avLst/>
            </a:prstGeom>
            <a:ln>
              <a:solidFill>
                <a:schemeClr val="bg1">
                  <a:lumMod val="8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DEB62DFC-1E39-4E2D-8FE4-E88BF4766ADA}"/>
                </a:ext>
              </a:extLst>
            </p:cNvPr>
            <p:cNvCxnSpPr/>
            <p:nvPr/>
          </p:nvCxnSpPr>
          <p:spPr>
            <a:xfrm>
              <a:off x="9103452" y="2828287"/>
              <a:ext cx="334772" cy="0"/>
            </a:xfrm>
            <a:prstGeom prst="straightConnector1">
              <a:avLst/>
            </a:prstGeom>
            <a:ln>
              <a:solidFill>
                <a:schemeClr val="bg1">
                  <a:lumMod val="8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47" name="TextBox 246">
            <a:extLst>
              <a:ext uri="{FF2B5EF4-FFF2-40B4-BE49-F238E27FC236}">
                <a16:creationId xmlns:a16="http://schemas.microsoft.com/office/drawing/2014/main" id="{06CFF303-BBFF-49CA-BDFF-211B9CB02A34}"/>
              </a:ext>
            </a:extLst>
          </p:cNvPr>
          <p:cNvSpPr txBox="1"/>
          <p:nvPr/>
        </p:nvSpPr>
        <p:spPr>
          <a:xfrm>
            <a:off x="10496550" y="3259536"/>
            <a:ext cx="766810" cy="76944"/>
          </a:xfrm>
          <a:prstGeom prst="rect">
            <a:avLst/>
          </a:prstGeom>
          <a:noFill/>
        </p:spPr>
        <p:txBody>
          <a:bodyPr wrap="square" lIns="0" tIns="0" rIns="0" bIns="0" rtlCol="0" anchor="ctr">
            <a:spAutoFit/>
          </a:bodyPr>
          <a:lstStyle/>
          <a:p>
            <a:pPr algn="ctr"/>
            <a:r>
              <a:rPr lang="en-US" sz="500" dirty="0">
                <a:gradFill>
                  <a:gsLst>
                    <a:gs pos="2917">
                      <a:schemeClr val="tx1"/>
                    </a:gs>
                    <a:gs pos="30000">
                      <a:schemeClr val="tx1"/>
                    </a:gs>
                  </a:gsLst>
                  <a:lin ang="5400000" scaled="0"/>
                </a:gradFill>
              </a:rPr>
              <a:t>(HA is Optional)</a:t>
            </a:r>
          </a:p>
        </p:txBody>
      </p:sp>
      <p:sp>
        <p:nvSpPr>
          <p:cNvPr id="3" name="Rectangle 2">
            <a:extLst>
              <a:ext uri="{FF2B5EF4-FFF2-40B4-BE49-F238E27FC236}">
                <a16:creationId xmlns:a16="http://schemas.microsoft.com/office/drawing/2014/main" id="{7BE496F6-19BA-4377-8E19-886FCD85EBEE}"/>
              </a:ext>
            </a:extLst>
          </p:cNvPr>
          <p:cNvSpPr/>
          <p:nvPr/>
        </p:nvSpPr>
        <p:spPr bwMode="auto">
          <a:xfrm>
            <a:off x="2738111" y="3024235"/>
            <a:ext cx="2323949" cy="67776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558C0BD9-C5AB-422B-98BC-D3C553CE1FBA}"/>
              </a:ext>
            </a:extLst>
          </p:cNvPr>
          <p:cNvSpPr txBox="1"/>
          <p:nvPr/>
        </p:nvSpPr>
        <p:spPr>
          <a:xfrm>
            <a:off x="4470565" y="2907932"/>
            <a:ext cx="755239" cy="123111"/>
          </a:xfrm>
          <a:prstGeom prst="rect">
            <a:avLst/>
          </a:prstGeom>
          <a:noFill/>
        </p:spPr>
        <p:txBody>
          <a:bodyPr wrap="square" lIns="0" tIns="0" rIns="0" bIns="0" rtlCol="0">
            <a:spAutoFit/>
          </a:bodyPr>
          <a:lstStyle/>
          <a:p>
            <a:pPr algn="l"/>
            <a:r>
              <a:rPr lang="en-US" sz="800" dirty="0">
                <a:gradFill>
                  <a:gsLst>
                    <a:gs pos="2917">
                      <a:schemeClr val="tx1"/>
                    </a:gs>
                    <a:gs pos="30000">
                      <a:schemeClr val="tx1"/>
                    </a:gs>
                  </a:gsLst>
                  <a:lin ang="5400000" scaled="0"/>
                </a:gradFill>
              </a:rPr>
              <a:t>Same Region</a:t>
            </a:r>
          </a:p>
        </p:txBody>
      </p:sp>
      <p:sp>
        <p:nvSpPr>
          <p:cNvPr id="144" name="Rectangle 143">
            <a:extLst>
              <a:ext uri="{FF2B5EF4-FFF2-40B4-BE49-F238E27FC236}">
                <a16:creationId xmlns:a16="http://schemas.microsoft.com/office/drawing/2014/main" id="{9B4A3187-E09F-414C-9FF5-475FC64937D3}"/>
              </a:ext>
            </a:extLst>
          </p:cNvPr>
          <p:cNvSpPr/>
          <p:nvPr/>
        </p:nvSpPr>
        <p:spPr bwMode="auto">
          <a:xfrm>
            <a:off x="8615223" y="2355016"/>
            <a:ext cx="2948695" cy="1332698"/>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5" name="TextBox 144">
            <a:extLst>
              <a:ext uri="{FF2B5EF4-FFF2-40B4-BE49-F238E27FC236}">
                <a16:creationId xmlns:a16="http://schemas.microsoft.com/office/drawing/2014/main" id="{821172A8-212E-473D-B8BA-7FB4B449B97C}"/>
              </a:ext>
            </a:extLst>
          </p:cNvPr>
          <p:cNvSpPr txBox="1"/>
          <p:nvPr/>
        </p:nvSpPr>
        <p:spPr>
          <a:xfrm>
            <a:off x="10794922" y="2240146"/>
            <a:ext cx="755239" cy="123111"/>
          </a:xfrm>
          <a:prstGeom prst="rect">
            <a:avLst/>
          </a:prstGeom>
          <a:noFill/>
        </p:spPr>
        <p:txBody>
          <a:bodyPr wrap="square" lIns="0" tIns="0" rIns="0" bIns="0" rtlCol="0">
            <a:spAutoFit/>
          </a:bodyPr>
          <a:lstStyle/>
          <a:p>
            <a:pPr algn="r"/>
            <a:r>
              <a:rPr lang="en-US" sz="800" dirty="0">
                <a:gradFill>
                  <a:gsLst>
                    <a:gs pos="2917">
                      <a:schemeClr val="tx1"/>
                    </a:gs>
                    <a:gs pos="30000">
                      <a:schemeClr val="tx1"/>
                    </a:gs>
                  </a:gsLst>
                  <a:lin ang="5400000" scaled="0"/>
                </a:gradFill>
              </a:rPr>
              <a:t>Same Region</a:t>
            </a:r>
          </a:p>
        </p:txBody>
      </p:sp>
    </p:spTree>
    <p:extLst>
      <p:ext uri="{BB962C8B-B14F-4D97-AF65-F5344CB8AC3E}">
        <p14:creationId xmlns:p14="http://schemas.microsoft.com/office/powerpoint/2010/main" val="19471155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F0EC-B7AA-4367-8822-B211D1BD2628}"/>
              </a:ext>
            </a:extLst>
          </p:cNvPr>
          <p:cNvSpPr>
            <a:spLocks noGrp="1"/>
          </p:cNvSpPr>
          <p:nvPr>
            <p:ph type="title"/>
          </p:nvPr>
        </p:nvSpPr>
        <p:spPr/>
        <p:txBody>
          <a:bodyPr/>
          <a:lstStyle/>
          <a:p>
            <a:r>
              <a:rPr lang="en-US" dirty="0"/>
              <a:t>High Availability </a:t>
            </a:r>
          </a:p>
        </p:txBody>
      </p:sp>
      <p:sp>
        <p:nvSpPr>
          <p:cNvPr id="8" name="Double Bracket 7">
            <a:extLst>
              <a:ext uri="{FF2B5EF4-FFF2-40B4-BE49-F238E27FC236}">
                <a16:creationId xmlns:a16="http://schemas.microsoft.com/office/drawing/2014/main" id="{73821B90-10AD-40F5-92EE-1A6C9102469F}"/>
              </a:ext>
            </a:extLst>
          </p:cNvPr>
          <p:cNvSpPr/>
          <p:nvPr/>
        </p:nvSpPr>
        <p:spPr>
          <a:xfrm>
            <a:off x="552262" y="4201998"/>
            <a:ext cx="11164114" cy="2124035"/>
          </a:xfrm>
          <a:prstGeom prst="bracketPair">
            <a:avLst/>
          </a:prstGeom>
          <a:solidFill>
            <a:srgbClr val="D1D3D6"/>
          </a:solidFill>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r>
              <a:rPr lang="en-US" sz="1400" b="1" dirty="0"/>
              <a:t>NOTE: </a:t>
            </a:r>
          </a:p>
          <a:p>
            <a:endParaRPr lang="en-US" sz="1400" b="1" dirty="0"/>
          </a:p>
          <a:p>
            <a:r>
              <a:rPr lang="en-US" sz="1400" b="1" dirty="0"/>
              <a:t>At all times, changes made to an Azure Database for PostgreSQL database server occur in the context of a transaction. Changes are recorded synchronously in Azure storage when the transaction is committed. If a node-level interruption occurs, the database server automatically creates a new node and attaches data storage to the new node. Any active connections are dropped, and any inflight transactions are not committed.</a:t>
            </a:r>
          </a:p>
          <a:p>
            <a:endParaRPr lang="en-US" sz="1400" b="1" dirty="0"/>
          </a:p>
          <a:p>
            <a:r>
              <a:rPr lang="en-US" sz="1400" b="1" dirty="0"/>
              <a:t>It is important that </a:t>
            </a:r>
            <a:r>
              <a:rPr lang="en-US" sz="1200" b="1" dirty="0"/>
              <a:t>PostgreSQL</a:t>
            </a:r>
            <a:r>
              <a:rPr lang="en-US" sz="1400" b="1" dirty="0"/>
              <a:t> database applications are built to detect and retry dropped connections and failed transactions.</a:t>
            </a:r>
          </a:p>
          <a:p>
            <a:endParaRPr lang="en-US" sz="1400" b="1" dirty="0"/>
          </a:p>
        </p:txBody>
      </p:sp>
      <p:graphicFrame>
        <p:nvGraphicFramePr>
          <p:cNvPr id="10" name="Diagram 9">
            <a:extLst>
              <a:ext uri="{FF2B5EF4-FFF2-40B4-BE49-F238E27FC236}">
                <a16:creationId xmlns:a16="http://schemas.microsoft.com/office/drawing/2014/main" id="{6A31EF95-138D-4DEB-8C3E-CFC280E9FAF7}"/>
              </a:ext>
            </a:extLst>
          </p:cNvPr>
          <p:cNvGraphicFramePr/>
          <p:nvPr>
            <p:extLst>
              <p:ext uri="{D42A27DB-BD31-4B8C-83A1-F6EECF244321}">
                <p14:modId xmlns:p14="http://schemas.microsoft.com/office/powerpoint/2010/main" val="1175636967"/>
              </p:ext>
            </p:extLst>
          </p:nvPr>
        </p:nvGraphicFramePr>
        <p:xfrm>
          <a:off x="552263" y="1424967"/>
          <a:ext cx="11164115" cy="2363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id="{4C5F6EE6-81AC-4A33-A481-360101C8D02F}"/>
              </a:ext>
            </a:extLst>
          </p:cNvPr>
          <p:cNvGrpSpPr/>
          <p:nvPr/>
        </p:nvGrpSpPr>
        <p:grpSpPr>
          <a:xfrm>
            <a:off x="10751616" y="1783302"/>
            <a:ext cx="964760" cy="539751"/>
            <a:chOff x="10535090" y="1536699"/>
            <a:chExt cx="964760" cy="539751"/>
          </a:xfrm>
        </p:grpSpPr>
        <p:sp>
          <p:nvSpPr>
            <p:cNvPr id="3" name="Explosion: 14 Points 2">
              <a:extLst>
                <a:ext uri="{FF2B5EF4-FFF2-40B4-BE49-F238E27FC236}">
                  <a16:creationId xmlns:a16="http://schemas.microsoft.com/office/drawing/2014/main" id="{BCBDB571-70FA-4774-AFEC-710C51F121E9}"/>
                </a:ext>
              </a:extLst>
            </p:cNvPr>
            <p:cNvSpPr/>
            <p:nvPr/>
          </p:nvSpPr>
          <p:spPr bwMode="auto">
            <a:xfrm>
              <a:off x="10535090" y="1536699"/>
              <a:ext cx="964760" cy="539751"/>
            </a:xfrm>
            <a:prstGeom prst="irregularSeal2">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FE33A825-88AD-4C65-B802-BA80B1E1C054}"/>
                </a:ext>
              </a:extLst>
            </p:cNvPr>
            <p:cNvSpPr txBox="1"/>
            <p:nvPr/>
          </p:nvSpPr>
          <p:spPr>
            <a:xfrm>
              <a:off x="10665139" y="1750474"/>
              <a:ext cx="628650" cy="123111"/>
            </a:xfrm>
            <a:prstGeom prst="rect">
              <a:avLst/>
            </a:prstGeom>
            <a:noFill/>
          </p:spPr>
          <p:txBody>
            <a:bodyPr wrap="square" lIns="0" tIns="0" rIns="0" bIns="0" rtlCol="0" anchor="ctr">
              <a:spAutoFit/>
            </a:bodyPr>
            <a:lstStyle/>
            <a:p>
              <a:pPr algn="ctr"/>
              <a:r>
                <a:rPr lang="en-US" sz="400" dirty="0">
                  <a:gradFill>
                    <a:gsLst>
                      <a:gs pos="2917">
                        <a:schemeClr val="tx1"/>
                      </a:gs>
                      <a:gs pos="30000">
                        <a:schemeClr val="tx1"/>
                      </a:gs>
                    </a:gsLst>
                    <a:lin ang="5400000" scaled="0"/>
                  </a:gradFill>
                </a:rPr>
                <a:t>MSFT documentation will be updated shortly</a:t>
              </a:r>
            </a:p>
          </p:txBody>
        </p:sp>
      </p:grpSp>
    </p:spTree>
    <p:extLst>
      <p:ext uri="{BB962C8B-B14F-4D97-AF65-F5344CB8AC3E}">
        <p14:creationId xmlns:p14="http://schemas.microsoft.com/office/powerpoint/2010/main" val="30966551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C32F-B941-41FC-8A5C-B05EAF0BA074}"/>
              </a:ext>
            </a:extLst>
          </p:cNvPr>
          <p:cNvSpPr>
            <a:spLocks noGrp="1"/>
          </p:cNvSpPr>
          <p:nvPr>
            <p:ph type="title"/>
          </p:nvPr>
        </p:nvSpPr>
        <p:spPr/>
        <p:txBody>
          <a:bodyPr/>
          <a:lstStyle/>
          <a:p>
            <a:r>
              <a:rPr lang="en-US" dirty="0"/>
              <a:t>Read Replica (</a:t>
            </a:r>
            <a:r>
              <a:rPr lang="en-US" dirty="0">
                <a:sym typeface="Wingdings 2" panose="05020102010507070707" pitchFamily="18" charset="2"/>
              </a:rPr>
              <a:t></a:t>
            </a:r>
            <a:r>
              <a:rPr lang="en-US" dirty="0"/>
              <a:t>Single Server, </a:t>
            </a:r>
            <a:r>
              <a:rPr lang="en-US" dirty="0">
                <a:sym typeface="Wingdings 2" panose="05020102010507070707" pitchFamily="18" charset="2"/>
              </a:rPr>
              <a:t></a:t>
            </a:r>
            <a:r>
              <a:rPr lang="en-US" dirty="0"/>
              <a:t>Hyperscale)</a:t>
            </a:r>
          </a:p>
        </p:txBody>
      </p:sp>
      <p:sp>
        <p:nvSpPr>
          <p:cNvPr id="3" name="Content Placeholder 2">
            <a:extLst>
              <a:ext uri="{FF2B5EF4-FFF2-40B4-BE49-F238E27FC236}">
                <a16:creationId xmlns:a16="http://schemas.microsoft.com/office/drawing/2014/main" id="{ADDE4643-E042-46A8-8F91-4B20FA93631B}"/>
              </a:ext>
            </a:extLst>
          </p:cNvPr>
          <p:cNvSpPr>
            <a:spLocks noGrp="1"/>
          </p:cNvSpPr>
          <p:nvPr>
            <p:ph sz="quarter" idx="12"/>
          </p:nvPr>
        </p:nvSpPr>
        <p:spPr>
          <a:xfrm>
            <a:off x="588262" y="2746406"/>
            <a:ext cx="5115622" cy="3194721"/>
          </a:xfrm>
        </p:spPr>
        <p:txBody>
          <a:bodyPr/>
          <a:lstStyle/>
          <a:p>
            <a:pPr marL="0" indent="0">
              <a:buNone/>
            </a:pPr>
            <a:r>
              <a:rPr lang="en-US" sz="1800" b="1" dirty="0"/>
              <a:t>Highlights</a:t>
            </a:r>
          </a:p>
          <a:p>
            <a:r>
              <a:rPr lang="en-US" sz="1800" dirty="0"/>
              <a:t>Up to 5 replicas</a:t>
            </a:r>
          </a:p>
          <a:p>
            <a:r>
              <a:rPr lang="en-US" sz="1800" dirty="0"/>
              <a:t>Each replica is billed separately</a:t>
            </a:r>
          </a:p>
          <a:p>
            <a:r>
              <a:rPr lang="en-US" sz="1800" dirty="0"/>
              <a:t>Uses PostgreSQL asynchronous replication</a:t>
            </a:r>
          </a:p>
          <a:p>
            <a:r>
              <a:rPr lang="en-US" sz="1800" dirty="0"/>
              <a:t>Cross-region replication is supported and can help in scenarios like disaster recovery or bringing data closer to the consumers</a:t>
            </a:r>
          </a:p>
          <a:p>
            <a:pPr lvl="1"/>
            <a:r>
              <a:rPr lang="en-US" sz="1100" dirty="0"/>
              <a:t>Universal replica regions</a:t>
            </a:r>
          </a:p>
          <a:p>
            <a:pPr lvl="1"/>
            <a:r>
              <a:rPr lang="en-US" sz="1100" dirty="0"/>
              <a:t>Paired regions</a:t>
            </a:r>
          </a:p>
          <a:p>
            <a:r>
              <a:rPr lang="en-US" sz="1800" dirty="0"/>
              <a:t>Replications can be monitored</a:t>
            </a:r>
          </a:p>
          <a:p>
            <a:pPr lvl="1"/>
            <a:endParaRPr lang="en-US" sz="1100" dirty="0"/>
          </a:p>
        </p:txBody>
      </p:sp>
      <p:sp>
        <p:nvSpPr>
          <p:cNvPr id="4" name="Content Placeholder 3">
            <a:extLst>
              <a:ext uri="{FF2B5EF4-FFF2-40B4-BE49-F238E27FC236}">
                <a16:creationId xmlns:a16="http://schemas.microsoft.com/office/drawing/2014/main" id="{813ED309-659B-466E-8AE9-E693AE9D9625}"/>
              </a:ext>
            </a:extLst>
          </p:cNvPr>
          <p:cNvSpPr>
            <a:spLocks noGrp="1"/>
          </p:cNvSpPr>
          <p:nvPr>
            <p:ph sz="quarter" idx="13"/>
          </p:nvPr>
        </p:nvSpPr>
        <p:spPr>
          <a:xfrm>
            <a:off x="6297609" y="2746406"/>
            <a:ext cx="5183134" cy="3268587"/>
          </a:xfrm>
        </p:spPr>
        <p:txBody>
          <a:bodyPr/>
          <a:lstStyle/>
          <a:p>
            <a:pPr marL="0" indent="0">
              <a:buNone/>
            </a:pPr>
            <a:r>
              <a:rPr lang="en-US" sz="1800" b="1" dirty="0"/>
              <a:t>Limitation</a:t>
            </a:r>
          </a:p>
          <a:p>
            <a:pPr>
              <a:buClr>
                <a:schemeClr val="tx1"/>
              </a:buClr>
            </a:pPr>
            <a:r>
              <a:rPr lang="en-US" sz="1800" dirty="0">
                <a:solidFill>
                  <a:srgbClr val="00B0F0"/>
                </a:solidFill>
              </a:rPr>
              <a:t>Asynchronous replication</a:t>
            </a:r>
            <a:r>
              <a:rPr lang="en-US" sz="1800" dirty="0"/>
              <a:t>, replica will eventually become consistent with the master but there will be a delay</a:t>
            </a:r>
          </a:p>
          <a:p>
            <a:r>
              <a:rPr lang="en-US" sz="1800" dirty="0"/>
              <a:t>Paired regions may not be available in a region. Some regions are paired in one direction only</a:t>
            </a:r>
          </a:p>
          <a:p>
            <a:r>
              <a:rPr lang="en-US" sz="1800" dirty="0"/>
              <a:t>If replication is stopped the replica becomes a standalone server. Standalone server cannot be made into a replica again</a:t>
            </a:r>
          </a:p>
          <a:p>
            <a:r>
              <a:rPr lang="en-US" sz="1800" dirty="0"/>
              <a:t>There is </a:t>
            </a:r>
            <a:r>
              <a:rPr lang="en-US" sz="1800" dirty="0">
                <a:solidFill>
                  <a:srgbClr val="00B0F0"/>
                </a:solidFill>
              </a:rPr>
              <a:t>no automated failover</a:t>
            </a:r>
            <a:r>
              <a:rPr lang="en-US" sz="1800" dirty="0"/>
              <a:t> between master and replica servers</a:t>
            </a:r>
          </a:p>
        </p:txBody>
      </p:sp>
      <p:sp>
        <p:nvSpPr>
          <p:cNvPr id="5" name="TextBox 4">
            <a:extLst>
              <a:ext uri="{FF2B5EF4-FFF2-40B4-BE49-F238E27FC236}">
                <a16:creationId xmlns:a16="http://schemas.microsoft.com/office/drawing/2014/main" id="{D7140DC5-4597-4BCC-97B8-F6A7F46C7CB8}"/>
              </a:ext>
            </a:extLst>
          </p:cNvPr>
          <p:cNvSpPr txBox="1"/>
          <p:nvPr/>
        </p:nvSpPr>
        <p:spPr>
          <a:xfrm>
            <a:off x="588262" y="1381649"/>
            <a:ext cx="10892481" cy="923330"/>
          </a:xfrm>
          <a:prstGeom prst="rect">
            <a:avLst/>
          </a:prstGeom>
          <a:solidFill>
            <a:schemeClr val="accent2"/>
          </a:solidFill>
        </p:spPr>
        <p:txBody>
          <a:bodyPr wrap="square" lIns="0" tIns="0" rIns="0" bIns="0" rtlCol="0">
            <a:spAutoFit/>
          </a:bodyPr>
          <a:lstStyle/>
          <a:p>
            <a:pPr algn="l"/>
            <a:r>
              <a:rPr lang="en-US" sz="2000" b="1" dirty="0">
                <a:solidFill>
                  <a:schemeClr val="bg1"/>
                </a:solidFill>
              </a:rPr>
              <a:t>When to use</a:t>
            </a:r>
          </a:p>
          <a:p>
            <a:pPr algn="l"/>
            <a:r>
              <a:rPr lang="en-US" sz="2000" dirty="0">
                <a:solidFill>
                  <a:schemeClr val="bg1"/>
                </a:solidFill>
              </a:rPr>
              <a:t>Read replica help to improve the performance and scale of read-intensive workloads. Read workloads can be isolated to the replicas, while write workloads can be directed to the master</a:t>
            </a:r>
          </a:p>
        </p:txBody>
      </p:sp>
    </p:spTree>
    <p:extLst>
      <p:ext uri="{BB962C8B-B14F-4D97-AF65-F5344CB8AC3E}">
        <p14:creationId xmlns:p14="http://schemas.microsoft.com/office/powerpoint/2010/main" val="7532883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ACBF-E0C7-49FC-85EB-D88BC76D6F2C}"/>
              </a:ext>
            </a:extLst>
          </p:cNvPr>
          <p:cNvSpPr>
            <a:spLocks noGrp="1"/>
          </p:cNvSpPr>
          <p:nvPr>
            <p:ph type="title"/>
          </p:nvPr>
        </p:nvSpPr>
        <p:spPr/>
        <p:txBody>
          <a:bodyPr/>
          <a:lstStyle/>
          <a:p>
            <a:r>
              <a:rPr lang="en-US" dirty="0"/>
              <a:t>Upgrades</a:t>
            </a:r>
          </a:p>
        </p:txBody>
      </p:sp>
      <p:sp>
        <p:nvSpPr>
          <p:cNvPr id="7" name="TextBox 6">
            <a:extLst>
              <a:ext uri="{FF2B5EF4-FFF2-40B4-BE49-F238E27FC236}">
                <a16:creationId xmlns:a16="http://schemas.microsoft.com/office/drawing/2014/main" id="{8B8D2350-C566-46FD-9737-5A4EAE4B6206}"/>
              </a:ext>
            </a:extLst>
          </p:cNvPr>
          <p:cNvSpPr txBox="1"/>
          <p:nvPr/>
        </p:nvSpPr>
        <p:spPr>
          <a:xfrm>
            <a:off x="588263" y="1419086"/>
            <a:ext cx="10836713" cy="764248"/>
          </a:xfrm>
          <a:prstGeom prst="rect">
            <a:avLst/>
          </a:prstGeom>
          <a:noFill/>
        </p:spPr>
        <p:txBody>
          <a:bodyPr wrap="square" lIns="0" tIns="0" rIns="0" bIns="0" rtlCol="0">
            <a:spAutoFit/>
          </a:bodyPr>
          <a:lstStyle/>
          <a:p>
            <a:pPr>
              <a:lnSpc>
                <a:spcPct val="150000"/>
              </a:lnSpc>
            </a:pPr>
            <a:r>
              <a:rPr lang="en-US" dirty="0"/>
              <a:t>Microsoft aims to support n-2 versions of the PostgreSQL engine in Azure Database for PostgreSQL. </a:t>
            </a:r>
          </a:p>
          <a:p>
            <a:pPr>
              <a:lnSpc>
                <a:spcPct val="150000"/>
              </a:lnSpc>
            </a:pPr>
            <a:r>
              <a:rPr lang="en-US" dirty="0"/>
              <a:t>Current supported PostgreSQL versions: 11, 10, 9.6, 9.5</a:t>
            </a:r>
            <a:endParaRPr lang="en-US" sz="2000" dirty="0">
              <a:gradFill>
                <a:gsLst>
                  <a:gs pos="2917">
                    <a:schemeClr val="tx1"/>
                  </a:gs>
                  <a:gs pos="30000">
                    <a:schemeClr val="tx1"/>
                  </a:gs>
                </a:gsLst>
                <a:lin ang="5400000" scaled="0"/>
              </a:gradFill>
            </a:endParaRPr>
          </a:p>
        </p:txBody>
      </p:sp>
      <p:graphicFrame>
        <p:nvGraphicFramePr>
          <p:cNvPr id="14" name="Diagram 13">
            <a:extLst>
              <a:ext uri="{FF2B5EF4-FFF2-40B4-BE49-F238E27FC236}">
                <a16:creationId xmlns:a16="http://schemas.microsoft.com/office/drawing/2014/main" id="{87D03B30-18FD-421C-A7AB-AF474C3F55E4}"/>
              </a:ext>
            </a:extLst>
          </p:cNvPr>
          <p:cNvGraphicFramePr/>
          <p:nvPr>
            <p:extLst>
              <p:ext uri="{D42A27DB-BD31-4B8C-83A1-F6EECF244321}">
                <p14:modId xmlns:p14="http://schemas.microsoft.com/office/powerpoint/2010/main" val="1369395098"/>
              </p:ext>
            </p:extLst>
          </p:nvPr>
        </p:nvGraphicFramePr>
        <p:xfrm>
          <a:off x="588263" y="2667838"/>
          <a:ext cx="10891979" cy="2215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49656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B608-48B1-46BA-A2ED-D4F58B8EFD80}"/>
              </a:ext>
            </a:extLst>
          </p:cNvPr>
          <p:cNvSpPr>
            <a:spLocks noGrp="1"/>
          </p:cNvSpPr>
          <p:nvPr>
            <p:ph type="title"/>
          </p:nvPr>
        </p:nvSpPr>
        <p:spPr/>
        <p:txBody>
          <a:bodyPr/>
          <a:lstStyle/>
          <a:p>
            <a:r>
              <a:rPr lang="en-US" dirty="0"/>
              <a:t>DB Schema Versioning</a:t>
            </a:r>
          </a:p>
        </p:txBody>
      </p:sp>
      <p:sp>
        <p:nvSpPr>
          <p:cNvPr id="3" name="Content Placeholder 2">
            <a:extLst>
              <a:ext uri="{FF2B5EF4-FFF2-40B4-BE49-F238E27FC236}">
                <a16:creationId xmlns:a16="http://schemas.microsoft.com/office/drawing/2014/main" id="{E47C6864-FB23-4489-84BC-F87EC514DF1B}"/>
              </a:ext>
            </a:extLst>
          </p:cNvPr>
          <p:cNvSpPr>
            <a:spLocks noGrp="1"/>
          </p:cNvSpPr>
          <p:nvPr>
            <p:ph sz="quarter" idx="12"/>
          </p:nvPr>
        </p:nvSpPr>
        <p:spPr>
          <a:xfrm>
            <a:off x="584200" y="1435100"/>
            <a:ext cx="9333523" cy="1895904"/>
          </a:xfrm>
        </p:spPr>
        <p:txBody>
          <a:bodyPr/>
          <a:lstStyle/>
          <a:p>
            <a:r>
              <a:rPr lang="en-US" dirty="0"/>
              <a:t>Not Supported</a:t>
            </a:r>
          </a:p>
          <a:p>
            <a:r>
              <a:rPr lang="en-US" dirty="0"/>
              <a:t>PostgreSQL does not support DB schema versioning</a:t>
            </a:r>
          </a:p>
          <a:p>
            <a:r>
              <a:rPr lang="en-US" dirty="0"/>
              <a:t>Need to use a 3</a:t>
            </a:r>
            <a:r>
              <a:rPr lang="en-US" baseline="30000" dirty="0"/>
              <a:t>rd</a:t>
            </a:r>
            <a:r>
              <a:rPr lang="en-US" dirty="0"/>
              <a:t> party solution</a:t>
            </a:r>
          </a:p>
        </p:txBody>
      </p:sp>
    </p:spTree>
    <p:extLst>
      <p:ext uri="{BB962C8B-B14F-4D97-AF65-F5344CB8AC3E}">
        <p14:creationId xmlns:p14="http://schemas.microsoft.com/office/powerpoint/2010/main" val="182920795"/>
      </p:ext>
    </p:extLst>
  </p:cSld>
  <p:clrMapOvr>
    <a:masterClrMapping/>
  </p:clrMapOvr>
  <p:transition>
    <p:fade/>
  </p:transition>
</p:sld>
</file>

<file path=ppt/theme/theme1.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Education_2019_01.potx" id="{B92F1A48-DEE9-48F5-AAC9-DFF5938A8CFD}" vid="{C792CC7E-08FE-42B5-BB09-2694ECCB7BA9}"/>
    </a:ext>
  </a:extLst>
</a:theme>
</file>

<file path=ppt/theme/theme2.xml><?xml version="1.0" encoding="utf-8"?>
<a:theme xmlns:a="http://schemas.openxmlformats.org/drawingml/2006/main" name="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Education_2019_01.potx" id="{B92F1A48-DEE9-48F5-AAC9-DFF5938A8CFD}" vid="{D88BB652-E15D-4F18-866C-7B957B7F9D1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86418EBC-4BF0-4CC7-86D5-8285185E9F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dcf5ddc1-fb1d-440f-849a-6450bddbaed7"/>
    <ds:schemaRef ds:uri="http://schemas.microsoft.com/office/2006/documentManagement/types"/>
    <ds:schemaRef ds:uri="http://schemas.openxmlformats.org/package/2006/metadata/core-properties"/>
    <ds:schemaRef ds:uri="http://purl.org/dc/dcmitype/"/>
    <ds:schemaRef ds:uri="http://www.w3.org/XML/1998/namespace"/>
    <ds:schemaRef ds:uri="http://schemas.microsoft.com/office/infopath/2007/PartnerControls"/>
    <ds:schemaRef ds:uri="965de625-df5b-42e9-a277-2113da4f1195"/>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4590</TotalTime>
  <Words>1870</Words>
  <Application>Microsoft Office PowerPoint</Application>
  <PresentationFormat>Widescreen</PresentationFormat>
  <Paragraphs>291</Paragraphs>
  <Slides>16</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Consolas</vt:lpstr>
      <vt:lpstr>Segoe UI</vt:lpstr>
      <vt:lpstr>Segoe UI Semibold</vt:lpstr>
      <vt:lpstr>Segoe UI Semilight</vt:lpstr>
      <vt:lpstr>Wingdings</vt:lpstr>
      <vt:lpstr>Wingdings 2</vt:lpstr>
      <vt:lpstr>White Template</vt:lpstr>
      <vt:lpstr>Black Template</vt:lpstr>
      <vt:lpstr>PostgreSQL Questions</vt:lpstr>
      <vt:lpstr>Introduction</vt:lpstr>
      <vt:lpstr>Azure  Database for PostgreSQL Questions</vt:lpstr>
      <vt:lpstr>Pricing</vt:lpstr>
      <vt:lpstr>Deployment Options</vt:lpstr>
      <vt:lpstr>High Availability </vt:lpstr>
      <vt:lpstr>Read Replica (Single Server, Hyperscale)</vt:lpstr>
      <vt:lpstr>Upgrades</vt:lpstr>
      <vt:lpstr>DB Schema Versioning</vt:lpstr>
      <vt:lpstr>Optimization</vt:lpstr>
      <vt:lpstr>Monitoring</vt:lpstr>
      <vt:lpstr>Backup &amp; Restore (Single Server, Hyperscale)</vt:lpstr>
      <vt:lpstr>PgBouncer</vt:lpstr>
      <vt:lpstr>Best Practices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  Azure PaaS Questions</dc:title>
  <dc:creator>Sridhar Kothalanka</dc:creator>
  <cp:lastModifiedBy>Sridhar Kothalanka</cp:lastModifiedBy>
  <cp:revision>65</cp:revision>
  <dcterms:created xsi:type="dcterms:W3CDTF">2019-12-25T13:10:09Z</dcterms:created>
  <dcterms:modified xsi:type="dcterms:W3CDTF">2020-04-10T17:59:35Z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srkothal@microsoft.com</vt:lpwstr>
  </property>
  <property fmtid="{D5CDD505-2E9C-101B-9397-08002B2CF9AE}" pid="5" name="MSIP_Label_f42aa342-8706-4288-bd11-ebb85995028c_SetDate">
    <vt:lpwstr>2019-12-25T13:10:22.9435943Z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aabaefe9-3b9e-4057-adee-ecbc2e9cccb3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