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0" r:id="rId4"/>
    <p:sldId id="257" r:id="rId5"/>
    <p:sldId id="262" r:id="rId6"/>
    <p:sldId id="261" r:id="rId7"/>
    <p:sldId id="267" r:id="rId8"/>
    <p:sldId id="268" r:id="rId9"/>
    <p:sldId id="263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1815-849C-224B-D366-851EE8EC9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CC60A-10C9-2905-93AA-12517D0D1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BBC1-3C81-0EA9-6952-D25A5BA2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C31-BA43-442B-B1CA-C4EEA29DFE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384F-68AC-7C02-3908-60201FE5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6755F-EAAF-C3BB-458F-B958C93A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4BE7-D21F-4B21-B7F7-2344A9E7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9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8EC4-88F9-7074-A57E-359BAADF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50C0A-B9C0-8008-C2BA-D2B6453B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7D72-F447-2F9F-D8C9-55E11C99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C31-BA43-442B-B1CA-C4EEA29DFE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A357-80D3-97F6-693B-4D9A625E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5A207-06D1-33C3-A547-8DBA73BC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4BE7-D21F-4B21-B7F7-2344A9E7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2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FFD20-C7EC-DFA4-345E-B7A2C9ECB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8FAE8-2820-2D8E-212E-85DF7D01B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7089-4F33-AA55-C1A9-D3B4AAE8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C31-BA43-442B-B1CA-C4EEA29DFE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35A4-58E5-FCC2-F44E-1AC0FAFD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2D221-FF23-2967-05BC-566BDA63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4BE7-D21F-4B21-B7F7-2344A9E7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3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5309-DE50-A47D-2AC2-7F32231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AC50-3574-0B23-AEE1-07E8E038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1E454-6E4B-6C42-4FC3-BE42F9D0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C31-BA43-442B-B1CA-C4EEA29DFE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4C50-C9E5-261E-D176-CB468DFE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9E00-791E-521C-2938-378D90A8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4BE7-D21F-4B21-B7F7-2344A9E7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B095-C43D-0CC5-EDC4-7C0903F1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AF136-BBD0-09CC-4F06-16378244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A8AB-A7B8-AB34-151C-2E29F0FA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C31-BA43-442B-B1CA-C4EEA29DFE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6397F-6DAD-77E0-0B51-22EA9A20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F8A29-F88F-5070-17F8-1961173A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4BE7-D21F-4B21-B7F7-2344A9E7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A0EA-25CA-72C6-5415-4423C9B5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947D-ED00-ED26-C310-B331A98FD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50520-8C5A-DC52-BF92-6FCD7B0B7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D671-FD9A-B92F-A5CC-03B1D426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C31-BA43-442B-B1CA-C4EEA29DFE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AFB00-FC91-A343-0544-321D9A31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B3705-C6BA-AE8E-4601-C31F49D5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4BE7-D21F-4B21-B7F7-2344A9E7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7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5DE1-309D-9B52-DDE3-9BA88539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92B0E-111E-0643-E9AB-2781638F7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4C960-43C6-2FC9-13E1-F738CBB26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40485-8ED4-8854-9163-AA0671693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7D34F-B332-3287-DD36-C672989D7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5AC2C-E632-C188-D200-DBC64DB4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C31-BA43-442B-B1CA-C4EEA29DFE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456AB-8109-316E-4C0E-1C5624F9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2B80D-4622-DC42-B441-245928AF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4BE7-D21F-4B21-B7F7-2344A9E7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1B0A-191D-CE5A-4852-531CD2A6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67AA6-AEBA-735B-44D8-6003FED8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C31-BA43-442B-B1CA-C4EEA29DFE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C6994-A1CE-729D-40C0-DABD48DE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F1D30-EE0C-1D9D-333F-C00E6C02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4BE7-D21F-4B21-B7F7-2344A9E7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169EF-61A9-AFE3-A0E0-72B87786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C31-BA43-442B-B1CA-C4EEA29DFE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8AACA-5CE7-5702-5EAC-E7C8EDFB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F124-00DA-2DBF-1A88-D76964FC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4BE7-D21F-4B21-B7F7-2344A9E7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1D9A-DEA1-9932-AAF0-D5767D4E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59F5-D1AF-B9B3-4263-70E2EC3B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EB74-55C9-4600-5EE0-E7BA11A17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B69A2-69F1-DB3C-716D-67179CE9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C31-BA43-442B-B1CA-C4EEA29DFE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F8A3D-47AD-7D20-13D5-6BDEAC8F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B1A96-8F6B-06C7-659A-267AF19A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4BE7-D21F-4B21-B7F7-2344A9E7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9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BB39-6E25-D2BB-E726-9975F378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098D3-64B4-CC67-F232-6AE4D3891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63119-35EC-2161-E9B8-4F0C1C16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E3650-41DD-4DF3-117C-6E741486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C31-BA43-442B-B1CA-C4EEA29DFE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847A6-5FA2-BDF6-A5F6-E0FD01D1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6C1B6-004A-4282-743E-C0C8852C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4BE7-D21F-4B21-B7F7-2344A9E7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7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DA157-6F3E-5B40-8DD5-634220F7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890E-E7E7-4F76-6B61-3E8AFAE4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0CAD-DD4E-8489-F12F-AA27F3FF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7C31-BA43-442B-B1CA-C4EEA29DFE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E8BA-560E-897F-6709-D1C009F2E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991F-C4F6-DFB8-2772-533F693D1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4BE7-D21F-4B21-B7F7-2344A9E7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97553E-8633-DF2F-F5BD-853861824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Numeric Performance Evaluation of Centralized Uplink Operation in User-Centric Cell-Free Massive MIMO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9CDE73-8667-0F91-B161-2FABA761E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4620712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- Dhanraj Murali (734003894)</a:t>
            </a:r>
          </a:p>
        </p:txBody>
      </p:sp>
    </p:spTree>
    <p:extLst>
      <p:ext uri="{BB962C8B-B14F-4D97-AF65-F5344CB8AC3E}">
        <p14:creationId xmlns:p14="http://schemas.microsoft.com/office/powerpoint/2010/main" val="383532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DBEF9-F69A-13FA-04AE-257BFF2D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72" y="1871081"/>
            <a:ext cx="6358028" cy="47685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30EE1E4-E5EE-4DCF-8B12-72C7642A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745" y="1187114"/>
            <a:ext cx="3932237" cy="573505"/>
          </a:xfrm>
        </p:spPr>
        <p:txBody>
          <a:bodyPr/>
          <a:lstStyle/>
          <a:p>
            <a:pPr algn="ctr"/>
            <a:r>
              <a:rPr lang="en-US" dirty="0"/>
              <a:t>L = 400 / N =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5EDCFF-C3F3-A029-93D1-D0AC46E4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0" y="1871081"/>
            <a:ext cx="6200048" cy="46500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D074515-5A30-29FD-DCA8-66E60DD68A77}"/>
              </a:ext>
            </a:extLst>
          </p:cNvPr>
          <p:cNvSpPr txBox="1">
            <a:spLocks/>
          </p:cNvSpPr>
          <p:nvPr/>
        </p:nvSpPr>
        <p:spPr>
          <a:xfrm>
            <a:off x="7176418" y="1187114"/>
            <a:ext cx="3932237" cy="573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 = 100 / N =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FEAB7-A71E-900F-0160-53BBDCA2FFB6}"/>
              </a:ext>
            </a:extLst>
          </p:cNvPr>
          <p:cNvSpPr txBox="1"/>
          <p:nvPr/>
        </p:nvSpPr>
        <p:spPr>
          <a:xfrm>
            <a:off x="770021" y="457200"/>
            <a:ext cx="715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INFERENCE:</a:t>
            </a:r>
          </a:p>
        </p:txBody>
      </p:sp>
    </p:spTree>
    <p:extLst>
      <p:ext uri="{BB962C8B-B14F-4D97-AF65-F5344CB8AC3E}">
        <p14:creationId xmlns:p14="http://schemas.microsoft.com/office/powerpoint/2010/main" val="255547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2D36-A859-7662-9352-7F764311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D192-007D-F62A-661B-DCD4320C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Generating a simulation setup considering wraparound situation and choosing which US is served by which AP based on the channel strength between the nodes.</a:t>
            </a:r>
          </a:p>
          <a:p>
            <a:pPr algn="just"/>
            <a:r>
              <a:rPr lang="en-US" dirty="0"/>
              <a:t>Pilot assignment keeping in mind the limitation posed by the number of orthogonal pilot sequences available and in turn forming cooperative cluster surrounding the UE (User centric)</a:t>
            </a:r>
          </a:p>
          <a:p>
            <a:pPr algn="just"/>
            <a:r>
              <a:rPr lang="en-US" dirty="0"/>
              <a:t>Chanel estimation based on the pilot sequence.</a:t>
            </a:r>
          </a:p>
          <a:p>
            <a:pPr algn="just"/>
            <a:r>
              <a:rPr lang="en-US" dirty="0"/>
              <a:t>Receive combining – MMSE, MR</a:t>
            </a:r>
          </a:p>
        </p:txBody>
      </p:sp>
    </p:spTree>
    <p:extLst>
      <p:ext uri="{BB962C8B-B14F-4D97-AF65-F5344CB8AC3E}">
        <p14:creationId xmlns:p14="http://schemas.microsoft.com/office/powerpoint/2010/main" val="336537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9372-8DB4-EAFD-7D04-F5C8C676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9DE5-2F26-E249-9C72-13B70E95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vs Distributed</a:t>
            </a:r>
          </a:p>
          <a:p>
            <a:r>
              <a:rPr lang="en-US" dirty="0"/>
              <a:t>Cell-Free Massive MIMO</a:t>
            </a:r>
          </a:p>
          <a:p>
            <a:r>
              <a:rPr lang="en-US" dirty="0"/>
              <a:t>Spectral Efficiency</a:t>
            </a:r>
          </a:p>
          <a:p>
            <a:r>
              <a:rPr lang="en-US" dirty="0"/>
              <a:t>Throughput = Spectral Efficiency * Bandwidth</a:t>
            </a:r>
          </a:p>
          <a:p>
            <a:r>
              <a:rPr lang="en-US" dirty="0"/>
              <a:t>Receive Combining – MR with DCC, MMSE with DCC, MMSE</a:t>
            </a:r>
          </a:p>
        </p:txBody>
      </p:sp>
    </p:spTree>
    <p:extLst>
      <p:ext uri="{BB962C8B-B14F-4D97-AF65-F5344CB8AC3E}">
        <p14:creationId xmlns:p14="http://schemas.microsoft.com/office/powerpoint/2010/main" val="55416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6520-D903-E146-4546-7DE22597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C37E-6F66-5521-DDA4-AC46FFBDF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03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Deploy the APs in the simulation area either in a random manner with independent uniform distribution or using a square grid.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Randomly drop the UEs one by one.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Compute the distance from the considered UE to each AP by using the wrap-around topology.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Compute the channel gain from the considered UE to each AP by using (5.42). The shadow fading realizations are generated using the conditional Gaussian distribution recursively from [98, Theorem 10.2] to simulate the shadowing according to (5.43).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Generate spatial correlation matrices </a:t>
            </a:r>
            <a:r>
              <a:rPr lang="en-US" dirty="0" err="1"/>
              <a:t>Rkl</a:t>
            </a:r>
            <a:r>
              <a:rPr lang="en-US" dirty="0"/>
              <a:t> and estimation error correlation matrices </a:t>
            </a:r>
            <a:r>
              <a:rPr lang="en-US" dirty="0" err="1"/>
              <a:t>Ckl</a:t>
            </a:r>
            <a:r>
              <a:rPr lang="en-US" dirty="0"/>
              <a:t>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Determine the pilot assignment and DCC by implementing Algorithm 4.1 on p. 288.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Generate the estimated channels </a:t>
            </a:r>
            <a:r>
              <a:rPr lang="en-US" dirty="0" err="1"/>
              <a:t>hb</a:t>
            </a:r>
            <a:r>
              <a:rPr lang="en-US" dirty="0"/>
              <a:t> kl and use them to compute sample averages that approximate all the expectations in the SE expressions.</a:t>
            </a:r>
          </a:p>
        </p:txBody>
      </p:sp>
    </p:spTree>
    <p:extLst>
      <p:ext uri="{BB962C8B-B14F-4D97-AF65-F5344CB8AC3E}">
        <p14:creationId xmlns:p14="http://schemas.microsoft.com/office/powerpoint/2010/main" val="166487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E4D8-B1C4-D39F-AF6E-9AF36974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808D0A-724F-0EEA-06BC-13788C09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750"/>
            <a:ext cx="4327358" cy="4351338"/>
          </a:xfrm>
        </p:spPr>
        <p:txBody>
          <a:bodyPr/>
          <a:lstStyle/>
          <a:p>
            <a:r>
              <a:rPr lang="en-US" dirty="0"/>
              <a:t>L  - No of APs</a:t>
            </a:r>
          </a:p>
          <a:p>
            <a:r>
              <a:rPr lang="en-US" dirty="0"/>
              <a:t>N – No of Antennas per AP</a:t>
            </a:r>
          </a:p>
          <a:p>
            <a:r>
              <a:rPr lang="en-US" dirty="0"/>
              <a:t>K – No of Users</a:t>
            </a:r>
          </a:p>
          <a:p>
            <a:r>
              <a:rPr lang="en-US" dirty="0"/>
              <a:t>Azimuth Angle – 30</a:t>
            </a:r>
          </a:p>
          <a:p>
            <a:r>
              <a:rPr lang="en-US" dirty="0"/>
              <a:t>Elevation Angle – 15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91F6D-983F-8F43-813F-F53B3E1D5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740" y="1460500"/>
            <a:ext cx="6692803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0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2A63-0D69-D709-896D-1225ECC8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254"/>
            <a:ext cx="10515600" cy="1325563"/>
          </a:xfrm>
        </p:spPr>
        <p:txBody>
          <a:bodyPr/>
          <a:lstStyle/>
          <a:p>
            <a:r>
              <a:rPr lang="en-US" dirty="0"/>
              <a:t>PILOT ASSIGNMENT AND DCC FORMATION: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A96F5-85C2-EC34-A0E6-8E3FF77AF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80" y="1154008"/>
            <a:ext cx="6015921" cy="5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8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70DF-588D-BEC6-6112-E847418F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WRAP-AROUND TOPOLOGY:</a:t>
            </a:r>
          </a:p>
        </p:txBody>
      </p:sp>
      <p:pic>
        <p:nvPicPr>
          <p:cNvPr id="5" name="Content Placeholder 4" descr="A black and white spiral&#10;&#10;Description automatically generated">
            <a:extLst>
              <a:ext uri="{FF2B5EF4-FFF2-40B4-BE49-F238E27FC236}">
                <a16:creationId xmlns:a16="http://schemas.microsoft.com/office/drawing/2014/main" id="{C908C0CA-D06C-F486-83BA-2C1CB384E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59" y="1809750"/>
            <a:ext cx="4857750" cy="3238500"/>
          </a:xfrm>
        </p:spPr>
      </p:pic>
    </p:spTree>
    <p:extLst>
      <p:ext uri="{BB962C8B-B14F-4D97-AF65-F5344CB8AC3E}">
        <p14:creationId xmlns:p14="http://schemas.microsoft.com/office/powerpoint/2010/main" val="344073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BADA-D317-789B-9EF1-51F9875A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Scattering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DB77-502F-F0C4-B1F0-CD119B31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518DB-27CE-D75F-F372-F277E7E3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53" y="1825625"/>
            <a:ext cx="6111770" cy="112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D5401-D531-375A-A188-28FF8A1F1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3369"/>
            <a:ext cx="744538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429E-9DEC-1641-04F2-4FB883A2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Estimation – MMSE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52F67-D028-F2F4-C86B-13395F449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47135" cy="4351338"/>
          </a:xfrm>
        </p:spPr>
      </p:pic>
    </p:spTree>
    <p:extLst>
      <p:ext uri="{BB962C8B-B14F-4D97-AF65-F5344CB8AC3E}">
        <p14:creationId xmlns:p14="http://schemas.microsoft.com/office/powerpoint/2010/main" val="102397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FDF7-53B0-C41D-4F17-0E8E283E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 CLUSTER FORMATION: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8B7A7-443F-4766-8338-E736A123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91" y="1690688"/>
            <a:ext cx="8047417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8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322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Numeric Performance Evaluation of Centralized Uplink Operation in User-Centric Cell-Free Massive MIMO</vt:lpstr>
      <vt:lpstr>CONCEPTS:</vt:lpstr>
      <vt:lpstr>STEPS:</vt:lpstr>
      <vt:lpstr>PARAMETERS:</vt:lpstr>
      <vt:lpstr>PILOT ASSIGNMENT AND DCC FORMATION:</vt:lpstr>
      <vt:lpstr>WRAP-AROUND TOPOLOGY:</vt:lpstr>
      <vt:lpstr>Local Scattering Model</vt:lpstr>
      <vt:lpstr>Channel Estimation – MMSE </vt:lpstr>
      <vt:lpstr>UE CLUSTER FORMATION:</vt:lpstr>
      <vt:lpstr>L = 400 / N = 1</vt:lpstr>
      <vt:lpstr>CHALLENGES: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Murali, Dhanraj</dc:creator>
  <cp:lastModifiedBy>Murali, Dhanraj</cp:lastModifiedBy>
  <cp:revision>11</cp:revision>
  <dcterms:created xsi:type="dcterms:W3CDTF">2023-12-11T20:35:33Z</dcterms:created>
  <dcterms:modified xsi:type="dcterms:W3CDTF">2023-12-12T15:35:22Z</dcterms:modified>
</cp:coreProperties>
</file>