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1" r:id="rId6"/>
    <p:sldId id="262" r:id="rId7"/>
    <p:sldId id="259" r:id="rId8"/>
    <p:sldId id="260" r:id="rId9"/>
    <p:sldId id="265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27833-7C3C-48A3-8C7F-A572720E4197}" v="181" dt="2020-03-16T16:52:33.974"/>
    <p1510:client id="{4568739B-4F2C-46FB-8AAD-406F8DD5625C}" v="819" dt="2020-03-16T17:24:18.408"/>
    <p1510:client id="{480A2256-7F12-4C71-A2FF-A165CE8B8D39}" v="3055" dt="2020-05-03T20:53:01.035"/>
    <p1510:client id="{661D8AD9-6D2A-4DF5-BD24-C0E7D8A74C41}" v="787" dt="2020-05-03T13:03:53.450"/>
    <p1510:client id="{B8240D26-7657-477D-A64D-AE49E44880D5}" v="35" dt="2020-05-03T13:18:41.931"/>
    <p1510:client id="{D47E0CB7-BF33-4B43-AD1E-B6FDDDC6C517}" v="2361" dt="2020-05-04T05:30:39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6055" y="780057"/>
            <a:ext cx="4947745" cy="2828462"/>
          </a:xfrm>
        </p:spPr>
        <p:txBody>
          <a:bodyPr>
            <a:normAutofit/>
          </a:bodyPr>
          <a:lstStyle/>
          <a:p>
            <a:pPr algn="l"/>
            <a:r>
              <a:rPr lang="en-US" sz="5500" b="1" dirty="0">
                <a:solidFill>
                  <a:srgbClr val="00B050"/>
                </a:solidFill>
                <a:cs typeface="Calibri Light"/>
              </a:rPr>
              <a:t>Team – One Click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6055" y="3700594"/>
            <a:ext cx="4947745" cy="174680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>
                <a:cs typeface="Calibri"/>
              </a:rPr>
              <a:t>Lowe's hackathon submission</a:t>
            </a:r>
          </a:p>
          <a:p>
            <a:pPr algn="l"/>
            <a:r>
              <a:rPr lang="en-US" i="1">
                <a:cs typeface="Calibri"/>
              </a:rPr>
              <a:t>-Internal store guidance system-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lock Arc 3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FDCF-7B7D-4938-B1D7-45348F96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/>
                <a:cs typeface="Calibri"/>
              </a:rPr>
              <a:t>                       </a:t>
            </a:r>
            <a:r>
              <a:rPr lang="en-US" b="1" u="sng" dirty="0">
                <a:solidFill>
                  <a:srgbClr val="0070C0"/>
                </a:solidFill>
                <a:latin typeface="Calibri"/>
                <a:cs typeface="Calibri"/>
              </a:rPr>
              <a:t>Build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30F9-7EFF-4B9C-9599-A2C061768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25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1) Download </a:t>
            </a:r>
            <a:r>
              <a:rPr lang="en-US" dirty="0" err="1">
                <a:ea typeface="+mn-lt"/>
                <a:cs typeface="+mn-lt"/>
              </a:rPr>
              <a:t>Jupyter</a:t>
            </a:r>
            <a:r>
              <a:rPr lang="en-US" dirty="0">
                <a:ea typeface="+mn-lt"/>
                <a:cs typeface="+mn-lt"/>
              </a:rPr>
              <a:t> notebook as this has all required libraries inbuilt.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2) Copy code in a new python notebook.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3) Run code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</a:t>
            </a:r>
            <a:r>
              <a:rPr lang="en-US" dirty="0">
                <a:ea typeface="+mn-lt"/>
                <a:cs typeface="+mn-lt"/>
              </a:rPr>
              <a:t>   OR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You can just run the .exe file which can easily be deployed. </a:t>
            </a:r>
          </a:p>
        </p:txBody>
      </p:sp>
    </p:spTree>
    <p:extLst>
      <p:ext uri="{BB962C8B-B14F-4D97-AF65-F5344CB8AC3E}">
        <p14:creationId xmlns:p14="http://schemas.microsoft.com/office/powerpoint/2010/main" val="58598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EB7A-4670-42BA-A089-8DC5EA8E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                               </a:t>
            </a:r>
            <a:r>
              <a:rPr lang="en-US" b="1" u="sng" dirty="0">
                <a:solidFill>
                  <a:srgbClr val="0070C0"/>
                </a:solidFill>
                <a:cs typeface="Calibri Light"/>
              </a:rPr>
              <a:t>Team</a:t>
            </a:r>
            <a:endParaRPr lang="en-US" u="sng" dirty="0">
              <a:solidFill>
                <a:srgbClr val="0070C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F9CA-F3F7-4FBD-A843-31AA08D2D1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  </a:t>
            </a:r>
          </a:p>
        </p:txBody>
      </p:sp>
      <p:pic>
        <p:nvPicPr>
          <p:cNvPr id="9" name="Picture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0AF9A610-AE1A-4125-9389-ACB08D910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9013" y="1721241"/>
            <a:ext cx="2499009" cy="3351866"/>
          </a:xfrm>
        </p:spPr>
      </p:pic>
      <p:pic>
        <p:nvPicPr>
          <p:cNvPr id="4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0B2CE6EE-B3BA-4237-8064-D00D77E9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53" y="2169962"/>
            <a:ext cx="2910213" cy="3034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B26E65-4BCE-488A-8E19-69423FDA3B34}"/>
              </a:ext>
            </a:extLst>
          </p:cNvPr>
          <p:cNvSpPr txBox="1"/>
          <p:nvPr/>
        </p:nvSpPr>
        <p:spPr>
          <a:xfrm>
            <a:off x="1177145" y="5308948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Arnav </a:t>
            </a:r>
            <a:r>
              <a:rPr lang="en-US" b="1" dirty="0" err="1">
                <a:cs typeface="Calibri"/>
              </a:rPr>
              <a:t>Khandekar</a:t>
            </a:r>
            <a:endParaRPr lang="en-US" b="1">
              <a:cs typeface="Calibri"/>
            </a:endParaRPr>
          </a:p>
          <a:p>
            <a:r>
              <a:rPr lang="en-US" dirty="0" err="1">
                <a:cs typeface="Calibri"/>
              </a:rPr>
              <a:t>B.Tech</a:t>
            </a:r>
            <a:r>
              <a:rPr lang="en-US" dirty="0">
                <a:cs typeface="Calibri"/>
              </a:rPr>
              <a:t> - ECE</a:t>
            </a:r>
            <a:endParaRPr lang="en-US"/>
          </a:p>
          <a:p>
            <a:r>
              <a:rPr lang="en-US" dirty="0">
                <a:cs typeface="Calibri"/>
              </a:rPr>
              <a:t>3rd year </a:t>
            </a:r>
          </a:p>
          <a:p>
            <a:r>
              <a:rPr lang="en-US" dirty="0">
                <a:cs typeface="Calibri"/>
              </a:rPr>
              <a:t>IIIT Nagpur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0B660-A98A-40FE-A338-5F264268A47E}"/>
              </a:ext>
            </a:extLst>
          </p:cNvPr>
          <p:cNvSpPr txBox="1"/>
          <p:nvPr/>
        </p:nvSpPr>
        <p:spPr>
          <a:xfrm>
            <a:off x="7217829" y="5312004"/>
            <a:ext cx="33046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Dhanraj </a:t>
            </a:r>
            <a:r>
              <a:rPr lang="en-US" b="1" dirty="0" err="1">
                <a:ea typeface="+mn-lt"/>
                <a:cs typeface="+mn-lt"/>
              </a:rPr>
              <a:t>Mahurkar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B.Tech</a:t>
            </a:r>
            <a:r>
              <a:rPr lang="en-US" dirty="0">
                <a:ea typeface="+mn-lt"/>
                <a:cs typeface="+mn-lt"/>
              </a:rPr>
              <a:t> - ECE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3rd year </a:t>
            </a:r>
          </a:p>
          <a:p>
            <a:r>
              <a:rPr lang="en-US" dirty="0">
                <a:ea typeface="+mn-lt"/>
                <a:cs typeface="+mn-lt"/>
              </a:rPr>
              <a:t>IIIT Nagpur</a:t>
            </a:r>
          </a:p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29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FCE2-FFAC-45F5-9453-C88C0F1D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</a:t>
            </a:r>
            <a:r>
              <a:rPr lang="en-US" b="1" u="sng" dirty="0">
                <a:solidFill>
                  <a:srgbClr val="0070C0"/>
                </a:solidFill>
                <a:cs typeface="Calibri Light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FEB5-E2BA-45AD-AD21-33BE858E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0585" cy="49150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Our solution allows customers to locate an item easily and navigate the store quickly.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</a:t>
            </a:r>
            <a:r>
              <a:rPr lang="en-US" b="1" dirty="0">
                <a:cs typeface="Calibri"/>
              </a:rPr>
              <a:t>saves time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avoids overcrowding </a:t>
            </a:r>
            <a:r>
              <a:rPr lang="en-US" dirty="0">
                <a:cs typeface="Calibri"/>
              </a:rPr>
              <a:t>and provides </a:t>
            </a:r>
            <a:r>
              <a:rPr lang="en-US" b="1" dirty="0">
                <a:cs typeface="Calibri"/>
              </a:rPr>
              <a:t>user analytics</a:t>
            </a:r>
            <a:r>
              <a:rPr lang="en-US" dirty="0">
                <a:cs typeface="Calibri"/>
              </a:rPr>
              <a:t> useful for the store owner</a:t>
            </a:r>
            <a:r>
              <a:rPr lang="en-US" b="1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uses </a:t>
            </a:r>
            <a:r>
              <a:rPr lang="en-US" b="1" dirty="0" err="1">
                <a:cs typeface="Calibri"/>
              </a:rPr>
              <a:t>Christofides</a:t>
            </a:r>
            <a:r>
              <a:rPr lang="en-US" b="1" dirty="0">
                <a:cs typeface="Calibri"/>
              </a:rPr>
              <a:t> and BFS Algorithm</a:t>
            </a:r>
            <a:r>
              <a:rPr lang="en-US" dirty="0">
                <a:cs typeface="Calibri"/>
              </a:rPr>
              <a:t> to find shortest path in minimum time and avoids obstacles</a:t>
            </a:r>
            <a:r>
              <a:rPr lang="en-US" b="1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Simple UI -</a:t>
            </a:r>
            <a:r>
              <a:rPr lang="en-US" b="1" dirty="0">
                <a:cs typeface="Calibri"/>
              </a:rPr>
              <a:t> </a:t>
            </a:r>
            <a:r>
              <a:rPr lang="en-US" dirty="0">
                <a:cs typeface="Calibri"/>
              </a:rPr>
              <a:t>Anyone can build a store easily with a mouse click.</a:t>
            </a:r>
          </a:p>
        </p:txBody>
      </p:sp>
    </p:spTree>
    <p:extLst>
      <p:ext uri="{BB962C8B-B14F-4D97-AF65-F5344CB8AC3E}">
        <p14:creationId xmlns:p14="http://schemas.microsoft.com/office/powerpoint/2010/main" val="300878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4BAF-BA47-4882-8386-70AABFEF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                    </a:t>
            </a:r>
            <a:r>
              <a:rPr lang="en-US" b="1" u="sng" dirty="0">
                <a:solidFill>
                  <a:srgbClr val="0070C0"/>
                </a:solidFill>
                <a:cs typeface="Calibri Ligh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E48E-D3C9-41EA-BCC9-3EBFFD95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2175" cy="466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Whenever you go to a store/mall for shopping, time is wasted in finding and navigating an item/shelf. There is a need to make the navigation simple and fast.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Also, due to coronavirus many stores are operating under-capacity and often gets overcrowded which increases risk of infection.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need to have a solution that can enable user find items quickly so that purchases are faster, efficient and avoid overcrowding.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834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CA73-F2E7-41E3-BB61-331A137C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735990" cy="1339242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0070C0"/>
                </a:solidFill>
                <a:cs typeface="Calibri Light"/>
              </a:rPr>
              <a:t>Solution Approach</a:t>
            </a:r>
            <a:endParaRPr lang="en-US" sz="4400" u="sng" dirty="0">
              <a:cs typeface="Calibri Ligh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3BE389B-932F-4B3E-88C4-4903A5867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9900" y="496822"/>
            <a:ext cx="5303488" cy="61992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70A9C-CC65-4838-99D7-5DD6E9197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254" y="2057400"/>
            <a:ext cx="4996948" cy="445876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 i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400" b="1" dirty="0">
                <a:cs typeface="Calibri"/>
              </a:rPr>
              <a:t>Christofides algorithm</a:t>
            </a:r>
            <a:r>
              <a:rPr lang="en-US" sz="2400" dirty="0">
                <a:cs typeface="Calibri"/>
              </a:rPr>
              <a:t> finds optimal </a:t>
            </a:r>
            <a:r>
              <a:rPr lang="en-US" sz="2400">
                <a:cs typeface="Calibri"/>
              </a:rPr>
              <a:t>path in minimum amount of time.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400" b="1">
                <a:cs typeface="Calibri"/>
              </a:rPr>
              <a:t>Breadth First Search (BFS)</a:t>
            </a:r>
            <a:r>
              <a:rPr lang="en-US" sz="2400" dirty="0">
                <a:cs typeface="Calibri"/>
              </a:rPr>
              <a:t> </a:t>
            </a:r>
            <a:r>
              <a:rPr lang="en-US" sz="2400">
                <a:cs typeface="Calibri"/>
              </a:rPr>
              <a:t>Algorithm find the distance in all cases in the fastest time as compared to </a:t>
            </a:r>
            <a:r>
              <a:rPr lang="en-US" sz="2400" b="1">
                <a:cs typeface="Calibri"/>
              </a:rPr>
              <a:t>A*</a:t>
            </a:r>
            <a:r>
              <a:rPr lang="en-US" sz="2400">
                <a:cs typeface="Calibri"/>
              </a:rPr>
              <a:t> and </a:t>
            </a:r>
            <a:r>
              <a:rPr lang="en-US" sz="2400" b="1">
                <a:cs typeface="Calibri"/>
              </a:rPr>
              <a:t>DFS algorithm</a:t>
            </a:r>
            <a:r>
              <a:rPr lang="en-US" sz="2400">
                <a:cs typeface="Calibri"/>
              </a:rPr>
              <a:t>.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17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4980-B71F-4669-AE04-C108F8E8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932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                    </a:t>
            </a:r>
            <a:r>
              <a:rPr lang="en-US" b="1" u="sng" dirty="0">
                <a:solidFill>
                  <a:srgbClr val="0070C0"/>
                </a:solidFill>
                <a:cs typeface="Calibri Light"/>
              </a:rPr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F2CA-24AD-4F06-804E-916B7F279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9789" y="1595982"/>
            <a:ext cx="11486366" cy="5259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 err="1">
                <a:cs typeface="Calibri"/>
              </a:rPr>
              <a:t>Christofides</a:t>
            </a:r>
            <a:r>
              <a:rPr lang="en-US" b="1" u="sng" dirty="0">
                <a:cs typeface="Calibri"/>
              </a:rPr>
              <a:t> Algorithm</a:t>
            </a:r>
            <a:r>
              <a:rPr lang="en-US" u="sng" dirty="0">
                <a:cs typeface="Calibri"/>
              </a:rPr>
              <a:t> </a:t>
            </a:r>
            <a:r>
              <a:rPr lang="en-US" dirty="0">
                <a:cs typeface="Calibri"/>
              </a:rPr>
              <a:t>                                    </a:t>
            </a:r>
            <a:r>
              <a:rPr lang="en-US" b="1" u="sng" dirty="0">
                <a:cs typeface="Calibri"/>
              </a:rPr>
              <a:t>BFS Algorithm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5" descr="A picture containing hanging, looking, sitting, black&#10;&#10;Description generated with very high confidence">
            <a:extLst>
              <a:ext uri="{FF2B5EF4-FFF2-40B4-BE49-F238E27FC236}">
                <a16:creationId xmlns:a16="http://schemas.microsoft.com/office/drawing/2014/main" id="{A9DB19B1-64FF-48CC-A34A-025624C412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4334" y="2201405"/>
            <a:ext cx="1834237" cy="4507915"/>
          </a:xfrm>
        </p:spPr>
      </p:pic>
      <p:pic>
        <p:nvPicPr>
          <p:cNvPr id="7" name="Picture 7" descr="A picture containing sitting, small, photo, black&#10;&#10;Description generated with very high confidence">
            <a:extLst>
              <a:ext uri="{FF2B5EF4-FFF2-40B4-BE49-F238E27FC236}">
                <a16:creationId xmlns:a16="http://schemas.microsoft.com/office/drawing/2014/main" id="{84150761-B1BC-45B1-AA5A-C683CFF0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339" y="2196230"/>
            <a:ext cx="2167541" cy="4615840"/>
          </a:xfrm>
          <a:prstGeom prst="rect">
            <a:avLst/>
          </a:prstGeom>
        </p:spPr>
      </p:pic>
      <p:pic>
        <p:nvPicPr>
          <p:cNvPr id="9" name="Picture 9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97AEE4A2-BFC2-4D68-A513-C27DE5DCA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592" y="2453195"/>
            <a:ext cx="5227528" cy="39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4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AE23-328B-4F31-8C9E-77F52AD7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              </a:t>
            </a:r>
            <a:r>
              <a:rPr lang="en-US" b="1" u="sng" dirty="0">
                <a:solidFill>
                  <a:srgbClr val="0070C0"/>
                </a:solidFill>
                <a:cs typeface="Calibri Light"/>
              </a:rPr>
              <a:t>Additional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10BC-F307-4D5C-B6AD-0D419DAF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065" cy="4904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600" dirty="0">
                <a:cs typeface="Calibri" panose="020F0502020204030204"/>
              </a:rPr>
              <a:t> Apart from the core functionality we have added </a:t>
            </a:r>
            <a:r>
              <a:rPr lang="en-US" sz="26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Analytics</a:t>
            </a:r>
            <a:r>
              <a:rPr lang="en-US" sz="2600" b="1" dirty="0">
                <a:cs typeface="Calibri" panose="020F0502020204030204"/>
              </a:rPr>
              <a:t> </a:t>
            </a:r>
            <a:r>
              <a:rPr lang="en-US" sz="2600" dirty="0">
                <a:cs typeface="Calibri" panose="020F0502020204030204"/>
              </a:rPr>
              <a:t>which are useful for store owners.</a:t>
            </a:r>
            <a:endParaRPr lang="en-US" dirty="0"/>
          </a:p>
          <a:p>
            <a:pPr>
              <a:buFont typeface="Wingdings" panose="020B0604020202020204" pitchFamily="34" charset="0"/>
              <a:buChar char="ü"/>
            </a:pPr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dirty="0">
                <a:solidFill>
                  <a:srgbClr val="000000"/>
                </a:solidFill>
                <a:cs typeface="Calibri" panose="020F0502020204030204"/>
              </a:rPr>
              <a:t> Store owners can measure :- </a:t>
            </a:r>
            <a:r>
              <a:rPr lang="en-US" sz="2600" i="1" dirty="0">
                <a:solidFill>
                  <a:srgbClr val="000000"/>
                </a:solidFill>
                <a:cs typeface="Calibri" panose="020F0502020204030204"/>
              </a:rPr>
              <a:t>footfall, retention rate, demographics, lifetime value of customer, Impulse purchases and gender</a:t>
            </a:r>
            <a:r>
              <a:rPr lang="en-US" sz="2600" dirty="0">
                <a:solidFill>
                  <a:srgbClr val="000000"/>
                </a:solidFill>
                <a:cs typeface="Calibri" panose="020F0502020204030204"/>
              </a:rPr>
              <a:t>.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dirty="0">
                <a:solidFill>
                  <a:srgbClr val="000000"/>
                </a:solidFill>
                <a:cs typeface="Calibri" panose="020F0502020204030204"/>
              </a:rPr>
              <a:t> </a:t>
            </a:r>
            <a:r>
              <a:rPr lang="en-US" sz="2600" i="1" dirty="0">
                <a:solidFill>
                  <a:srgbClr val="000000"/>
                </a:solidFill>
                <a:cs typeface="Calibri" panose="020F0502020204030204"/>
              </a:rPr>
              <a:t>Modified </a:t>
            </a:r>
            <a:r>
              <a:rPr lang="en-US" sz="2600" i="1" dirty="0" err="1">
                <a:solidFill>
                  <a:srgbClr val="000000"/>
                </a:solidFill>
                <a:cs typeface="Calibri" panose="020F0502020204030204"/>
              </a:rPr>
              <a:t>Christofides</a:t>
            </a:r>
            <a:r>
              <a:rPr lang="en-US" sz="2600" i="1" dirty="0">
                <a:solidFill>
                  <a:srgbClr val="000000"/>
                </a:solidFill>
                <a:cs typeface="Calibri" panose="020F0502020204030204"/>
              </a:rPr>
              <a:t> Algorithm </a:t>
            </a:r>
            <a:r>
              <a:rPr lang="en-US" sz="2600" dirty="0">
                <a:solidFill>
                  <a:srgbClr val="000000"/>
                </a:solidFill>
                <a:cs typeface="Calibri" panose="020F0502020204030204"/>
              </a:rPr>
              <a:t>to introduce entry and exit points which makes navigation easy and optimized.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600" dirty="0">
                <a:solidFill>
                  <a:srgbClr val="000000"/>
                </a:solidFill>
                <a:cs typeface="Calibri" panose="020F0502020204030204"/>
              </a:rPr>
              <a:t> </a:t>
            </a:r>
            <a:r>
              <a:rPr lang="en-US" sz="2600" i="1" dirty="0">
                <a:solidFill>
                  <a:srgbClr val="000000"/>
                </a:solidFill>
                <a:cs typeface="Calibri" panose="020F0502020204030204"/>
              </a:rPr>
              <a:t>Improved the UI</a:t>
            </a:r>
            <a:r>
              <a:rPr lang="en-US" sz="2600" b="1" dirty="0">
                <a:solidFill>
                  <a:srgbClr val="000000"/>
                </a:solidFill>
                <a:cs typeface="Calibri" panose="020F0502020204030204"/>
              </a:rPr>
              <a:t> </a:t>
            </a:r>
            <a:r>
              <a:rPr lang="en-US" sz="2600" dirty="0">
                <a:solidFill>
                  <a:srgbClr val="000000"/>
                </a:solidFill>
                <a:cs typeface="Calibri" panose="020F0502020204030204"/>
              </a:rPr>
              <a:t>and made the process of creating a store easy with just a mouse click.</a:t>
            </a:r>
          </a:p>
        </p:txBody>
      </p:sp>
    </p:spTree>
    <p:extLst>
      <p:ext uri="{BB962C8B-B14F-4D97-AF65-F5344CB8AC3E}">
        <p14:creationId xmlns:p14="http://schemas.microsoft.com/office/powerpoint/2010/main" val="54965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BDF5-6CB7-498D-AF1A-503FA8AA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           </a:t>
            </a:r>
            <a:r>
              <a:rPr lang="en-US" b="1" u="sng" dirty="0">
                <a:solidFill>
                  <a:srgbClr val="0070C0"/>
                </a:solidFill>
                <a:cs typeface="Calibri Light"/>
              </a:rPr>
              <a:t>Assumptions while designing</a:t>
            </a:r>
            <a:endParaRPr lang="en-US" u="sng" dirty="0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A435-8F5C-47FA-A021-5F155F1CE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90" y="1564941"/>
            <a:ext cx="11460570" cy="520492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/>
            <a:r>
              <a:rPr lang="en-US" sz="2600" dirty="0">
                <a:ea typeface="+mn-lt"/>
                <a:cs typeface="+mn-lt"/>
              </a:rPr>
              <a:t>Currently we support only horizontal and vertical aisles. </a:t>
            </a:r>
            <a:endParaRPr lang="en-US" sz="2600">
              <a:cs typeface="Calibri"/>
            </a:endParaRPr>
          </a:p>
          <a:p>
            <a:pPr marL="457200" indent="-457200"/>
            <a:endParaRPr lang="en-US" sz="2600" dirty="0">
              <a:ea typeface="+mn-lt"/>
              <a:cs typeface="+mn-lt"/>
            </a:endParaRPr>
          </a:p>
          <a:p>
            <a:pPr marL="457200" indent="-457200"/>
            <a:r>
              <a:rPr lang="en-US" sz="2600" dirty="0">
                <a:ea typeface="+mn-lt"/>
                <a:cs typeface="+mn-lt"/>
              </a:rPr>
              <a:t>Distance between consecutive aisles must be at least 1 unit to allow path between them.</a:t>
            </a:r>
            <a:endParaRPr lang="en-US" sz="2600">
              <a:ea typeface="+mn-lt"/>
              <a:cs typeface="+mn-lt"/>
            </a:endParaRPr>
          </a:p>
          <a:p>
            <a:pPr marL="457200" indent="-457200"/>
            <a:endParaRPr lang="en-US" sz="2600" dirty="0">
              <a:ea typeface="+mn-lt"/>
              <a:cs typeface="+mn-lt"/>
            </a:endParaRPr>
          </a:p>
          <a:p>
            <a:pPr marL="457200" indent="-457200"/>
            <a:r>
              <a:rPr lang="en-US" sz="2600" dirty="0">
                <a:ea typeface="+mn-lt"/>
                <a:cs typeface="+mn-lt"/>
              </a:rPr>
              <a:t>For ease of testing make a store with dimensions 35x35. But any rectangular store will do.</a:t>
            </a:r>
            <a:endParaRPr lang="en-US" sz="2600">
              <a:ea typeface="+mn-lt"/>
              <a:cs typeface="+mn-lt"/>
            </a:endParaRPr>
          </a:p>
          <a:p>
            <a:pPr marL="457200" indent="-457200"/>
            <a:endParaRPr lang="en-US" sz="2600" dirty="0">
              <a:ea typeface="+mn-lt"/>
              <a:cs typeface="+mn-lt"/>
            </a:endParaRPr>
          </a:p>
          <a:p>
            <a:pPr marL="457200" indent="-457200"/>
            <a:r>
              <a:rPr lang="en-US" sz="2600" dirty="0">
                <a:ea typeface="+mn-lt"/>
                <a:cs typeface="+mn-lt"/>
              </a:rPr>
              <a:t>While adding coordinates of items add the item one unit to left/right(for vertical aisle) or above/below(for horizontal aisle) of aisle. Do not add item directly on it. </a:t>
            </a:r>
            <a:endParaRPr lang="en-US" sz="2600">
              <a:ea typeface="+mn-lt"/>
              <a:cs typeface="+mn-lt"/>
            </a:endParaRPr>
          </a:p>
          <a:p>
            <a:pPr marL="457200" indent="-457200"/>
            <a:endParaRPr lang="en-US" sz="2600" dirty="0">
              <a:ea typeface="+mn-lt"/>
              <a:cs typeface="+mn-lt"/>
            </a:endParaRPr>
          </a:p>
          <a:p>
            <a:pPr marL="457200" indent="-457200"/>
            <a:r>
              <a:rPr lang="en-US" sz="2600" dirty="0">
                <a:ea typeface="+mn-lt"/>
                <a:cs typeface="+mn-lt"/>
              </a:rPr>
              <a:t>This only needs to be done by store manager and not by the customer.</a:t>
            </a:r>
            <a:endParaRPr lang="en-US" sz="260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63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1590-3BEF-4864-B0C3-0B774898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a typeface="+mj-lt"/>
                <a:cs typeface="+mj-lt"/>
              </a:rPr>
              <a:t>                  </a:t>
            </a:r>
            <a:r>
              <a:rPr lang="en-US" b="1" u="sng" dirty="0">
                <a:solidFill>
                  <a:srgbClr val="0070C0"/>
                </a:solidFill>
                <a:ea typeface="+mj-lt"/>
                <a:cs typeface="+mj-lt"/>
              </a:rPr>
              <a:t>Technology and Tools</a:t>
            </a:r>
            <a:endParaRPr lang="en-US" u="sng" dirty="0">
              <a:solidFill>
                <a:srgbClr val="0070C0"/>
              </a:solidFill>
              <a:cs typeface="Calibri Light" panose="020F03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79F6F-35CE-4A2E-9A2A-E3AC5FEE2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Software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248C-C081-4463-8F26-D0795DB3D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872037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have used 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python 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for</a:t>
            </a:r>
            <a:r>
              <a:rPr lang="en-US" dirty="0">
                <a:ea typeface="+mn-lt"/>
                <a:cs typeface="+mn-lt"/>
              </a:rPr>
              <a:t> building our solution.</a:t>
            </a:r>
          </a:p>
          <a:p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b="1" dirty="0">
                <a:solidFill>
                  <a:srgbClr val="00B050"/>
                </a:solidFill>
                <a:cs typeface="Calibri" panose="020F0502020204030204"/>
              </a:rPr>
              <a:t>JSON</a:t>
            </a:r>
            <a:r>
              <a:rPr lang="en-US" dirty="0">
                <a:cs typeface="Calibri" panose="020F0502020204030204"/>
              </a:rPr>
              <a:t> &amp; </a:t>
            </a:r>
            <a:r>
              <a:rPr lang="en-US" b="1" dirty="0">
                <a:solidFill>
                  <a:srgbClr val="00B050"/>
                </a:solidFill>
                <a:cs typeface="Calibri" panose="020F0502020204030204"/>
              </a:rPr>
              <a:t>SQL lite</a:t>
            </a:r>
            <a:r>
              <a:rPr lang="en-US" dirty="0">
                <a:cs typeface="Calibri" panose="020F0502020204030204"/>
              </a:rPr>
              <a:t> for database.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chose python because it is easy to use and powerful.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199FC-E985-42BE-9973-2E107C55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Hardware requirements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021A9-88BF-41EA-A175-66B399445E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388F7-564B-47A2-AAE8-6087E40E4DCC}"/>
              </a:ext>
            </a:extLst>
          </p:cNvPr>
          <p:cNvSpPr txBox="1"/>
          <p:nvPr/>
        </p:nvSpPr>
        <p:spPr>
          <a:xfrm>
            <a:off x="6172200" y="2952750"/>
            <a:ext cx="45339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We recommend a computer with minimum </a:t>
            </a:r>
            <a:r>
              <a:rPr lang="en-US" sz="2800" b="1" dirty="0">
                <a:solidFill>
                  <a:srgbClr val="00B050"/>
                </a:solidFill>
                <a:cs typeface="Calibri"/>
              </a:rPr>
              <a:t>8GB RAM</a:t>
            </a:r>
            <a:r>
              <a:rPr lang="en-US" sz="2800" dirty="0">
                <a:cs typeface="Calibri"/>
              </a:rPr>
              <a:t>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rgbClr val="00B050"/>
                </a:solidFill>
                <a:cs typeface="Calibri"/>
              </a:rPr>
              <a:t>1 TB HDD</a:t>
            </a:r>
            <a:r>
              <a:rPr lang="en-US" sz="2800" dirty="0">
                <a:cs typeface="Calibri"/>
              </a:rPr>
              <a:t>, SSD would be an added advantage.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71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A068-EC76-492C-92B1-8B2E0D93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a typeface="+mj-lt"/>
                <a:cs typeface="+mj-lt"/>
              </a:rPr>
              <a:t>                    </a:t>
            </a:r>
            <a:r>
              <a:rPr lang="en-US" b="1" u="sng" dirty="0">
                <a:solidFill>
                  <a:srgbClr val="0070C0"/>
                </a:solidFill>
                <a:ea typeface="+mj-lt"/>
                <a:cs typeface="+mj-lt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74AD-E56B-4787-A749-263DFD83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74" y="1825625"/>
            <a:ext cx="11653380" cy="49150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>
                <a:cs typeface="Calibri" panose="020F0502020204030204"/>
              </a:rPr>
              <a:t>GUI challenge</a:t>
            </a:r>
            <a:r>
              <a:rPr lang="en-US" sz="2600" dirty="0">
                <a:cs typeface="Calibri" panose="020F0502020204030204"/>
              </a:rPr>
              <a:t> – Using inbuilt functions(buttons) caused the program to lag and give a bad user experience.</a:t>
            </a:r>
          </a:p>
          <a:p>
            <a:endParaRPr lang="en-US" sz="2600" dirty="0">
              <a:ea typeface="+mn-lt"/>
              <a:cs typeface="+mn-lt"/>
            </a:endParaRPr>
          </a:p>
          <a:p>
            <a:r>
              <a:rPr lang="en-US" sz="2600" b="1" dirty="0">
                <a:cs typeface="Calibri"/>
              </a:rPr>
              <a:t>Algorithm Dilemma</a:t>
            </a:r>
            <a:r>
              <a:rPr lang="en-US" sz="2600" dirty="0">
                <a:cs typeface="Calibri"/>
              </a:rPr>
              <a:t> – Out of the many algorithms out there it was a challenge to choose one which was optimal for use.</a:t>
            </a:r>
          </a:p>
          <a:p>
            <a:endParaRPr lang="en-US" sz="2600" dirty="0">
              <a:ea typeface="+mn-lt"/>
              <a:cs typeface="+mn-lt"/>
            </a:endParaRPr>
          </a:p>
          <a:p>
            <a:r>
              <a:rPr lang="en-US" sz="2600" b="1" dirty="0">
                <a:ea typeface="+mn-lt"/>
                <a:cs typeface="+mn-lt"/>
              </a:rPr>
              <a:t>Hick-ups with python - </a:t>
            </a:r>
            <a:r>
              <a:rPr lang="en-US" sz="2600" dirty="0">
                <a:ea typeface="+mn-lt"/>
                <a:cs typeface="+mn-lt"/>
              </a:rPr>
              <a:t> It has call by object unlike other languages like C++ which allow us to decide when to  call by value or call by reference.</a:t>
            </a:r>
            <a:endParaRPr lang="en-US" sz="2600" dirty="0">
              <a:cs typeface="Calibri"/>
            </a:endParaRPr>
          </a:p>
          <a:p>
            <a:endParaRPr lang="en-US" sz="2600" dirty="0">
              <a:cs typeface="Calibri"/>
            </a:endParaRPr>
          </a:p>
          <a:p>
            <a:r>
              <a:rPr lang="en-US" sz="2600" b="1" dirty="0">
                <a:cs typeface="Calibri"/>
              </a:rPr>
              <a:t>Databases - </a:t>
            </a:r>
            <a:r>
              <a:rPr lang="en-US" sz="2600" dirty="0">
                <a:cs typeface="Calibri"/>
              </a:rPr>
              <a:t>Tried </a:t>
            </a:r>
            <a:r>
              <a:rPr lang="en-US" sz="2600" dirty="0" err="1">
                <a:cs typeface="Calibri"/>
              </a:rPr>
              <a:t>SQLlite</a:t>
            </a:r>
            <a:r>
              <a:rPr lang="en-US" sz="2600" dirty="0">
                <a:cs typeface="Calibri"/>
              </a:rPr>
              <a:t>, config.ini but it had a problem with storing complex matrices.</a:t>
            </a:r>
          </a:p>
          <a:p>
            <a:pPr marL="0" indent="0">
              <a:buNone/>
            </a:pPr>
            <a:endParaRPr lang="en-US" sz="26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94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C027-892A-4E0B-B601-1B5A3B34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229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         </a:t>
            </a:r>
            <a:r>
              <a:rPr lang="en-US" b="1" u="sng" dirty="0">
                <a:solidFill>
                  <a:srgbClr val="0070C0"/>
                </a:solidFill>
                <a:cs typeface="Calibri Light"/>
              </a:rPr>
              <a:t>Learnings from 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AEF5-312D-48FF-A794-8DC7F75E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50571"/>
            <a:ext cx="11390869" cy="50618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600" b="1" dirty="0">
                <a:cs typeface="Calibri"/>
              </a:rPr>
              <a:t>Fixed the GUI </a:t>
            </a:r>
            <a:r>
              <a:rPr lang="en-US" sz="2600" dirty="0">
                <a:cs typeface="Calibri"/>
              </a:rPr>
              <a:t>challenge by building the functionality from scratch which doesn't lag now. Also, were able to add zoom function.</a:t>
            </a:r>
            <a:endParaRPr lang="en-US" sz="2600">
              <a:cs typeface="Calibri"/>
            </a:endParaRPr>
          </a:p>
          <a:p>
            <a:pPr marL="514350" indent="-514350">
              <a:buAutoNum type="arabicPeriod"/>
            </a:pPr>
            <a:endParaRPr lang="en-US" sz="26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600" dirty="0">
                <a:cs typeface="Calibri"/>
              </a:rPr>
              <a:t>Learned about various algorithm and chose</a:t>
            </a:r>
            <a:r>
              <a:rPr lang="en-US" sz="2600" b="1" dirty="0">
                <a:cs typeface="Calibri"/>
              </a:rPr>
              <a:t> </a:t>
            </a:r>
            <a:r>
              <a:rPr lang="en-US" sz="2600" b="1" dirty="0" err="1">
                <a:cs typeface="Calibri"/>
              </a:rPr>
              <a:t>Christofides</a:t>
            </a:r>
            <a:r>
              <a:rPr lang="en-US" sz="2600" b="1" dirty="0">
                <a:cs typeface="Calibri"/>
              </a:rPr>
              <a:t> and BFS algorithm</a:t>
            </a:r>
            <a:r>
              <a:rPr lang="en-US" sz="2600" dirty="0">
                <a:cs typeface="Calibri"/>
              </a:rPr>
              <a:t> to find optimal solution.</a:t>
            </a:r>
          </a:p>
          <a:p>
            <a:pPr marL="514350" indent="-514350">
              <a:buAutoNum type="arabicPeriod"/>
            </a:pPr>
            <a:endParaRPr lang="en-US" sz="26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600" dirty="0">
                <a:cs typeface="Calibri"/>
              </a:rPr>
              <a:t>Learned about </a:t>
            </a:r>
            <a:r>
              <a:rPr lang="en-US" sz="2600" b="1" dirty="0">
                <a:cs typeface="Calibri"/>
              </a:rPr>
              <a:t>JSON</a:t>
            </a:r>
            <a:r>
              <a:rPr lang="en-US" sz="2600" dirty="0">
                <a:cs typeface="Calibri"/>
              </a:rPr>
              <a:t> and its implementation which helped in storing and retrieving complex matrices and data.</a:t>
            </a:r>
          </a:p>
          <a:p>
            <a:pPr marL="514350" indent="-514350">
              <a:buAutoNum type="arabicPeriod"/>
            </a:pPr>
            <a:endParaRPr lang="en-US" sz="26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600" dirty="0">
                <a:cs typeface="Calibri"/>
              </a:rPr>
              <a:t>Learned about the application and importance of various metrics while implementing the </a:t>
            </a:r>
            <a:r>
              <a:rPr lang="en-US" sz="2600" b="1" dirty="0">
                <a:cs typeface="Calibri"/>
              </a:rPr>
              <a:t>analytics</a:t>
            </a:r>
            <a:r>
              <a:rPr lang="en-US" sz="2600" dirty="0">
                <a:cs typeface="Calibri"/>
              </a:rPr>
              <a:t> part for the store.</a:t>
            </a:r>
          </a:p>
          <a:p>
            <a:pPr marL="514350" indent="-514350">
              <a:buAutoNum type="arabicPeriod"/>
            </a:pPr>
            <a:endParaRPr lang="en-US" sz="2600" dirty="0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83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Team – One Click</vt:lpstr>
      <vt:lpstr>                    Problem Statement</vt:lpstr>
      <vt:lpstr>Solution Approach</vt:lpstr>
      <vt:lpstr>                    Algorithms Used</vt:lpstr>
      <vt:lpstr>              Additional Improvements</vt:lpstr>
      <vt:lpstr>           Assumptions while designing</vt:lpstr>
      <vt:lpstr>                  Technology and Tools</vt:lpstr>
      <vt:lpstr>                    Challenges Faced</vt:lpstr>
      <vt:lpstr>         Learnings from the challenges</vt:lpstr>
      <vt:lpstr>                       Build Instruction</vt:lpstr>
      <vt:lpstr>                               Team</vt:lpstr>
      <vt:lpstr>                        In a nutshell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1206</cp:revision>
  <dcterms:created xsi:type="dcterms:W3CDTF">2020-03-16T16:49:18Z</dcterms:created>
  <dcterms:modified xsi:type="dcterms:W3CDTF">2020-05-04T05:31:02Z</dcterms:modified>
</cp:coreProperties>
</file>