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42cc00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42cc00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21242e4a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21242e4a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21242e4a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21242e4a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21242e4a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21242e4a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21242e4a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21242e4a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21242e4a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21242e4a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21242e4a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21242e4a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21242e4a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21242e4a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21242e4a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21242e4a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21242e4a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21242e4a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biorxiv.org/content/10.1101/2021.04.14.439903v1" TargetMode="External"/><Relationship Id="rId4" Type="http://schemas.openxmlformats.org/officeDocument/2006/relationships/hyperlink" Target="https://ai.facebook.com/blog/ai-predicts-effective-drug-combinations-to-fight-complex-diseases-faster/" TargetMode="External"/><Relationship Id="rId5" Type="http://schemas.openxmlformats.org/officeDocument/2006/relationships/hyperlink" Target="https://www.cs.toronto.edu/~kriz/cifar.html" TargetMode="External"/><Relationship Id="rId6" Type="http://schemas.openxmlformats.org/officeDocument/2006/relationships/hyperlink" Target="https://www.facebook.com/Meta/videos/251982756671572/?t=13" TargetMode="External"/><Relationship Id="rId7" Type="http://schemas.openxmlformats.org/officeDocument/2006/relationships/hyperlink" Target="https://github.com/facebookresearch/CP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2132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380"/>
              <a:t>PREDICTING EFFECTIVENESS OF DIFFERENT DRUG COMBINATIONS</a:t>
            </a:r>
            <a:endParaRPr sz="4380"/>
          </a:p>
        </p:txBody>
      </p:sp>
      <p:sp>
        <p:nvSpPr>
          <p:cNvPr id="129" name="Google Shape;129;p13"/>
          <p:cNvSpPr txBox="1"/>
          <p:nvPr>
            <p:ph idx="1" type="subTitle"/>
          </p:nvPr>
        </p:nvSpPr>
        <p:spPr>
          <a:xfrm>
            <a:off x="311700" y="3789100"/>
            <a:ext cx="8520600" cy="102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Re-examined</a:t>
            </a:r>
            <a:r>
              <a:rPr b="1" lang="en"/>
              <a:t> By - Team 9</a:t>
            </a:r>
            <a:endParaRPr b="1"/>
          </a:p>
          <a:p>
            <a:pPr indent="0" lvl="0" marL="0" rtl="0" algn="ctr">
              <a:spcBef>
                <a:spcPts val="0"/>
              </a:spcBef>
              <a:spcAft>
                <a:spcPts val="0"/>
              </a:spcAft>
              <a:buNone/>
            </a:pPr>
            <a:r>
              <a:rPr lang="en"/>
              <a:t>Sumant Kulkarni, Dhanraj Bhosale,</a:t>
            </a:r>
            <a:endParaRPr/>
          </a:p>
          <a:p>
            <a:pPr indent="0" lvl="0" marL="0" rtl="0" algn="ctr">
              <a:spcBef>
                <a:spcPts val="0"/>
              </a:spcBef>
              <a:spcAft>
                <a:spcPts val="0"/>
              </a:spcAft>
              <a:buNone/>
            </a:pPr>
            <a:r>
              <a:rPr lang="en"/>
              <a:t>Pratyush Pandey, Shayal Shamsu</a:t>
            </a:r>
            <a:endParaRPr/>
          </a:p>
        </p:txBody>
      </p:sp>
      <p:sp>
        <p:nvSpPr>
          <p:cNvPr id="130" name="Google Shape;130;p13"/>
          <p:cNvSpPr txBox="1"/>
          <p:nvPr/>
        </p:nvSpPr>
        <p:spPr>
          <a:xfrm>
            <a:off x="2276700" y="3126025"/>
            <a:ext cx="45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2"/>
                </a:solidFill>
              </a:rPr>
              <a:t>EEE 511, Fall 2022</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Paper: </a:t>
            </a:r>
            <a:r>
              <a:rPr lang="en" sz="1500" u="sng">
                <a:solidFill>
                  <a:schemeClr val="hlink"/>
                </a:solidFill>
                <a:hlinkClick r:id="rId3"/>
              </a:rPr>
              <a:t>https://www.biorxiv.org/content/10.1101/2021.04.14.439903v1</a:t>
            </a:r>
            <a:r>
              <a:rPr lang="en" sz="1500"/>
              <a:t>  </a:t>
            </a:r>
            <a:endParaRPr sz="1500"/>
          </a:p>
          <a:p>
            <a:pPr indent="-323850" lvl="0" marL="457200" rtl="0" algn="l">
              <a:spcBef>
                <a:spcPts val="0"/>
              </a:spcBef>
              <a:spcAft>
                <a:spcPts val="0"/>
              </a:spcAft>
              <a:buSzPts val="1500"/>
              <a:buChar char="●"/>
            </a:pPr>
            <a:r>
              <a:rPr lang="en" sz="1500"/>
              <a:t>Meta AI blog: </a:t>
            </a:r>
            <a:r>
              <a:rPr lang="en" sz="1500" u="sng">
                <a:solidFill>
                  <a:schemeClr val="hlink"/>
                </a:solidFill>
                <a:hlinkClick r:id="rId4"/>
              </a:rPr>
              <a:t>https://ai.facebook.com/blog/ai-predicts-effective-drug-combinations-to-fight-complex-diseases-faster/</a:t>
            </a:r>
            <a:endParaRPr sz="1500"/>
          </a:p>
          <a:p>
            <a:pPr indent="-323850" lvl="0" marL="457200" rtl="0" algn="l">
              <a:spcBef>
                <a:spcPts val="0"/>
              </a:spcBef>
              <a:spcAft>
                <a:spcPts val="0"/>
              </a:spcAft>
              <a:buSzPts val="1500"/>
              <a:buChar char="●"/>
            </a:pPr>
            <a:r>
              <a:rPr lang="en" sz="1500"/>
              <a:t>CIFAR 10: </a:t>
            </a:r>
            <a:r>
              <a:rPr lang="en" sz="1500" u="sng">
                <a:solidFill>
                  <a:schemeClr val="hlink"/>
                </a:solidFill>
                <a:hlinkClick r:id="rId5"/>
              </a:rPr>
              <a:t>https://www.cs.toronto.edu/~kriz/cifar.html</a:t>
            </a:r>
            <a:r>
              <a:rPr lang="en" sz="1500"/>
              <a:t>  </a:t>
            </a:r>
            <a:endParaRPr sz="1500"/>
          </a:p>
          <a:p>
            <a:pPr indent="-323850" lvl="0" marL="457200" rtl="0" algn="l">
              <a:spcBef>
                <a:spcPts val="0"/>
              </a:spcBef>
              <a:spcAft>
                <a:spcPts val="0"/>
              </a:spcAft>
              <a:buSzPts val="1500"/>
              <a:buChar char="●"/>
            </a:pPr>
            <a:r>
              <a:rPr lang="en" sz="1500"/>
              <a:t>Video (for model understanding): </a:t>
            </a:r>
            <a:r>
              <a:rPr lang="en" sz="1500" u="sng">
                <a:solidFill>
                  <a:schemeClr val="hlink"/>
                </a:solidFill>
                <a:hlinkClick r:id="rId6"/>
              </a:rPr>
              <a:t>https://www.facebook.com/Meta/videos/251982756671572/?t=13</a:t>
            </a:r>
            <a:r>
              <a:rPr lang="en" sz="1500"/>
              <a:t>  </a:t>
            </a:r>
            <a:endParaRPr sz="1500"/>
          </a:p>
          <a:p>
            <a:pPr indent="-323850" lvl="0" marL="457200" rtl="0" algn="l">
              <a:spcBef>
                <a:spcPts val="0"/>
              </a:spcBef>
              <a:spcAft>
                <a:spcPts val="0"/>
              </a:spcAft>
              <a:buSzPts val="1500"/>
              <a:buChar char="●"/>
            </a:pPr>
            <a:r>
              <a:rPr lang="en" sz="1500"/>
              <a:t>Code: </a:t>
            </a:r>
            <a:r>
              <a:rPr lang="en" sz="1500" u="sng">
                <a:solidFill>
                  <a:schemeClr val="hlink"/>
                </a:solidFill>
                <a:hlinkClick r:id="rId7"/>
              </a:rPr>
              <a:t>https://github.com/facebookresearch/CPA</a:t>
            </a:r>
            <a:r>
              <a:rPr lang="en" sz="1500"/>
              <a:t>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p:nvPr/>
        </p:nvSpPr>
        <p:spPr>
          <a:xfrm>
            <a:off x="691426" y="1962150"/>
            <a:ext cx="7760572" cy="121997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 </a:t>
            </a:r>
            <a:r>
              <a:rPr lang="en"/>
              <a:t>Compositional Perturbation Autoencoder (CPA)</a:t>
            </a:r>
            <a:endParaRPr/>
          </a:p>
        </p:txBody>
      </p:sp>
      <p:sp>
        <p:nvSpPr>
          <p:cNvPr id="136" name="Google Shape;136;p14"/>
          <p:cNvSpPr txBox="1"/>
          <p:nvPr>
            <p:ph idx="1" type="body"/>
          </p:nvPr>
        </p:nvSpPr>
        <p:spPr>
          <a:xfrm>
            <a:off x="201400" y="19501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Compositional Perturbation Autoencoder (CPA) is a deep generative framework.</a:t>
            </a:r>
            <a:endParaRPr sz="1800"/>
          </a:p>
          <a:p>
            <a:pPr indent="-342900" lvl="0" marL="457200" rtl="0" algn="l">
              <a:spcBef>
                <a:spcPts val="0"/>
              </a:spcBef>
              <a:spcAft>
                <a:spcPts val="0"/>
              </a:spcAft>
              <a:buSzPts val="1800"/>
              <a:buChar char="●"/>
            </a:pPr>
            <a:r>
              <a:rPr lang="en" sz="1800"/>
              <a:t>CPA </a:t>
            </a:r>
            <a:r>
              <a:rPr lang="en" sz="1800"/>
              <a:t>combines the interpretability of linear models with the flexibility of deep-learning approaches for single-cell response modeling. </a:t>
            </a:r>
            <a:endParaRPr sz="1800"/>
          </a:p>
          <a:p>
            <a:pPr indent="-342900" lvl="0" marL="457200" rtl="0" algn="l">
              <a:spcBef>
                <a:spcPts val="0"/>
              </a:spcBef>
              <a:spcAft>
                <a:spcPts val="0"/>
              </a:spcAft>
              <a:buSzPts val="1800"/>
              <a:buChar char="●"/>
            </a:pPr>
            <a:r>
              <a:rPr lang="en" sz="1800"/>
              <a:t>CPA encodes and learns transcriptional drug response across different cell types, doses, and drug combinations.</a:t>
            </a:r>
            <a:endParaRPr sz="1800"/>
          </a:p>
          <a:p>
            <a:pPr indent="-342900" lvl="0" marL="457200" rtl="0" algn="l">
              <a:spcBef>
                <a:spcPts val="0"/>
              </a:spcBef>
              <a:spcAft>
                <a:spcPts val="0"/>
              </a:spcAft>
              <a:buSzPts val="1800"/>
              <a:buChar char="●"/>
            </a:pPr>
            <a:r>
              <a:rPr lang="en" sz="1800"/>
              <a:t>The model produces easy-to-interpret embeddings for drugs and cell types, allowing drug similarity analysis and predictions for unseen dosages and drug combination</a:t>
            </a:r>
            <a:r>
              <a:rPr lang="en" sz="1800"/>
              <a:t>s</a:t>
            </a:r>
            <a:endParaRPr sz="1800"/>
          </a:p>
          <a:p>
            <a:pPr indent="0" lvl="0" marL="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Methods - Compositional Perturbation Autoencoder (CPA)</a:t>
            </a:r>
            <a:endParaRPr/>
          </a:p>
          <a:p>
            <a:pPr indent="0" lvl="0" marL="0" rtl="0" algn="l">
              <a:spcBef>
                <a:spcPts val="0"/>
              </a:spcBef>
              <a:spcAft>
                <a:spcPts val="0"/>
              </a:spcAft>
              <a:buNone/>
            </a:pPr>
            <a:r>
              <a:t/>
            </a:r>
            <a:endParaRPr/>
          </a:p>
        </p:txBody>
      </p:sp>
      <p:sp>
        <p:nvSpPr>
          <p:cNvPr id="142" name="Google Shape;142;p15"/>
          <p:cNvSpPr txBox="1"/>
          <p:nvPr>
            <p:ph idx="1" type="body"/>
          </p:nvPr>
        </p:nvSpPr>
        <p:spPr>
          <a:xfrm>
            <a:off x="819150" y="1990725"/>
            <a:ext cx="2894700" cy="2448000"/>
          </a:xfrm>
          <a:prstGeom prst="rect">
            <a:avLst/>
          </a:prstGeom>
        </p:spPr>
        <p:txBody>
          <a:bodyPr anchorCtr="0" anchor="t" bIns="91425" lIns="91425" spcFirstLastPara="1" rIns="91425" wrap="square" tIns="91425">
            <a:noAutofit/>
          </a:bodyPr>
          <a:lstStyle/>
          <a:p>
            <a:pPr indent="-323850" lvl="0" marL="457200" rtl="0" algn="just">
              <a:lnSpc>
                <a:spcPct val="105000"/>
              </a:lnSpc>
              <a:spcBef>
                <a:spcPts val="0"/>
              </a:spcBef>
              <a:spcAft>
                <a:spcPts val="0"/>
              </a:spcAft>
              <a:buSzPts val="1500"/>
              <a:buChar char="●"/>
            </a:pPr>
            <a:r>
              <a:rPr lang="en" sz="1500"/>
              <a:t>Given the dataset and target perturbation, model trained to estimate the gene expression showing how the distribution of original gene expression with covariates would look like if the perturbation was changed from its original value to target perturbation.</a:t>
            </a:r>
            <a:endParaRPr sz="1500"/>
          </a:p>
          <a:p>
            <a:pPr indent="0" lvl="0" marL="457200" rtl="0" algn="just">
              <a:lnSpc>
                <a:spcPct val="105000"/>
              </a:lnSpc>
              <a:spcBef>
                <a:spcPts val="1200"/>
              </a:spcBef>
              <a:spcAft>
                <a:spcPts val="1200"/>
              </a:spcAft>
              <a:buNone/>
            </a:pPr>
            <a:r>
              <a:t/>
            </a:r>
            <a:endParaRPr sz="1500"/>
          </a:p>
        </p:txBody>
      </p:sp>
      <p:pic>
        <p:nvPicPr>
          <p:cNvPr id="143" name="Google Shape;143;p15"/>
          <p:cNvPicPr preferRelativeResize="0"/>
          <p:nvPr/>
        </p:nvPicPr>
        <p:blipFill>
          <a:blip r:embed="rId3">
            <a:alphaModFix/>
          </a:blip>
          <a:stretch>
            <a:fillRect/>
          </a:stretch>
        </p:blipFill>
        <p:spPr>
          <a:xfrm>
            <a:off x="3854325" y="1841609"/>
            <a:ext cx="5058601" cy="2746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 Data generating process</a:t>
            </a:r>
            <a:endParaRPr/>
          </a:p>
        </p:txBody>
      </p:sp>
      <p:sp>
        <p:nvSpPr>
          <p:cNvPr id="149" name="Google Shape;149;p16"/>
          <p:cNvSpPr txBox="1"/>
          <p:nvPr>
            <p:ph idx="1" type="body"/>
          </p:nvPr>
        </p:nvSpPr>
        <p:spPr>
          <a:xfrm>
            <a:off x="819150" y="167277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a:t>
            </a:r>
            <a:r>
              <a:rPr lang="en" sz="1800"/>
              <a:t>he three initial components of this generative process are a latent (unobserved) basal latent state             for cell i, together with its perturbation vector di and covariate vector ci.</a:t>
            </a:r>
            <a:endParaRPr sz="1800"/>
          </a:p>
          <a:p>
            <a:pPr indent="-342900" lvl="0" marL="457200" rtl="0" algn="l">
              <a:spcBef>
                <a:spcPts val="0"/>
              </a:spcBef>
              <a:spcAft>
                <a:spcPts val="0"/>
              </a:spcAft>
              <a:buSzPts val="1800"/>
              <a:buChar char="●"/>
            </a:pPr>
            <a:r>
              <a:rPr lang="en" sz="1800"/>
              <a:t>G</a:t>
            </a:r>
            <a:r>
              <a:rPr lang="en" sz="1800"/>
              <a:t>enerated perturbed latent state (zi) of a cell. </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By applying matrix manipulations and calculations on this data we get an observed gene expression that is added to the dataset</a:t>
            </a:r>
            <a:endParaRPr b="1" sz="1800"/>
          </a:p>
        </p:txBody>
      </p:sp>
      <p:pic>
        <p:nvPicPr>
          <p:cNvPr id="150" name="Google Shape;150;p16"/>
          <p:cNvPicPr preferRelativeResize="0"/>
          <p:nvPr/>
        </p:nvPicPr>
        <p:blipFill>
          <a:blip r:embed="rId3">
            <a:alphaModFix/>
          </a:blip>
          <a:stretch>
            <a:fillRect/>
          </a:stretch>
        </p:blipFill>
        <p:spPr>
          <a:xfrm>
            <a:off x="1010113" y="3011300"/>
            <a:ext cx="7123750" cy="698675"/>
          </a:xfrm>
          <a:prstGeom prst="rect">
            <a:avLst/>
          </a:prstGeom>
          <a:noFill/>
          <a:ln>
            <a:noFill/>
          </a:ln>
        </p:spPr>
      </p:pic>
      <p:pic>
        <p:nvPicPr>
          <p:cNvPr id="151" name="Google Shape;151;p16"/>
          <p:cNvPicPr preferRelativeResize="0"/>
          <p:nvPr/>
        </p:nvPicPr>
        <p:blipFill>
          <a:blip r:embed="rId4">
            <a:alphaModFix/>
          </a:blip>
          <a:stretch>
            <a:fillRect/>
          </a:stretch>
        </p:blipFill>
        <p:spPr>
          <a:xfrm>
            <a:off x="4269400" y="2035550"/>
            <a:ext cx="605200" cy="38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Methods - Training</a:t>
            </a:r>
            <a:endParaRPr/>
          </a:p>
          <a:p>
            <a:pPr indent="0" lvl="0" marL="0" rtl="0" algn="l">
              <a:spcBef>
                <a:spcPts val="0"/>
              </a:spcBef>
              <a:spcAft>
                <a:spcPts val="0"/>
              </a:spcAft>
              <a:buNone/>
            </a:pPr>
            <a:r>
              <a:t/>
            </a:r>
            <a:endParaRPr/>
          </a:p>
        </p:txBody>
      </p:sp>
      <p:sp>
        <p:nvSpPr>
          <p:cNvPr id="157" name="Google Shape;157;p17"/>
          <p:cNvSpPr txBox="1"/>
          <p:nvPr>
            <p:ph idx="1" type="body"/>
          </p:nvPr>
        </p:nvSpPr>
        <p:spPr>
          <a:xfrm>
            <a:off x="819150" y="16540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Encoding gene expression to basal state to form estimated perturbed state and then decoding this estimated perturbed state into observed gene expression.</a:t>
            </a:r>
            <a:endParaRPr sz="1800"/>
          </a:p>
          <a:p>
            <a:pPr indent="-342900" lvl="0" marL="457200" rtl="0" algn="l">
              <a:spcBef>
                <a:spcPts val="0"/>
              </a:spcBef>
              <a:spcAft>
                <a:spcPts val="0"/>
              </a:spcAft>
              <a:buSzPts val="1800"/>
              <a:buChar char="●"/>
            </a:pPr>
            <a:r>
              <a:rPr lang="en" sz="1800"/>
              <a:t>Estimated basal state used to compute estimated perturbed state Z’i</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Loss Function- </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158" name="Google Shape;158;p17"/>
          <p:cNvPicPr preferRelativeResize="0"/>
          <p:nvPr/>
        </p:nvPicPr>
        <p:blipFill>
          <a:blip r:embed="rId3">
            <a:alphaModFix/>
          </a:blip>
          <a:stretch>
            <a:fillRect/>
          </a:stretch>
        </p:blipFill>
        <p:spPr>
          <a:xfrm>
            <a:off x="3046200" y="2319250"/>
            <a:ext cx="1821850" cy="403350"/>
          </a:xfrm>
          <a:prstGeom prst="rect">
            <a:avLst/>
          </a:prstGeom>
          <a:noFill/>
          <a:ln>
            <a:noFill/>
          </a:ln>
        </p:spPr>
      </p:pic>
      <p:pic>
        <p:nvPicPr>
          <p:cNvPr id="159" name="Google Shape;159;p17"/>
          <p:cNvPicPr preferRelativeResize="0"/>
          <p:nvPr/>
        </p:nvPicPr>
        <p:blipFill>
          <a:blip r:embed="rId4">
            <a:alphaModFix/>
          </a:blip>
          <a:stretch>
            <a:fillRect/>
          </a:stretch>
        </p:blipFill>
        <p:spPr>
          <a:xfrm>
            <a:off x="1401800" y="3015625"/>
            <a:ext cx="6677025" cy="628650"/>
          </a:xfrm>
          <a:prstGeom prst="rect">
            <a:avLst/>
          </a:prstGeom>
          <a:noFill/>
          <a:ln>
            <a:noFill/>
          </a:ln>
        </p:spPr>
      </p:pic>
      <p:pic>
        <p:nvPicPr>
          <p:cNvPr id="160" name="Google Shape;160;p17"/>
          <p:cNvPicPr preferRelativeResize="0"/>
          <p:nvPr/>
        </p:nvPicPr>
        <p:blipFill>
          <a:blip r:embed="rId5">
            <a:alphaModFix/>
          </a:blip>
          <a:stretch>
            <a:fillRect/>
          </a:stretch>
        </p:blipFill>
        <p:spPr>
          <a:xfrm>
            <a:off x="3046200" y="3803250"/>
            <a:ext cx="4495800" cy="8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998363" y="558600"/>
            <a:ext cx="7147275" cy="402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Methods - Testing</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Answering how the counterfactual distribution of gene expression with covariates would change if the perturbation changes. </a:t>
            </a:r>
            <a:endParaRPr sz="1800"/>
          </a:p>
          <a:p>
            <a:pPr indent="-342900" lvl="0" marL="457200" rtl="0" algn="l">
              <a:spcBef>
                <a:spcPts val="0"/>
              </a:spcBef>
              <a:spcAft>
                <a:spcPts val="0"/>
              </a:spcAft>
              <a:buSzPts val="1800"/>
              <a:buChar char="●"/>
            </a:pPr>
            <a:r>
              <a:rPr lang="en" sz="1800"/>
              <a:t>We compute the estimated basal state first then the counterfactual perturbed state and then return the counterfactual gene expression.</a:t>
            </a:r>
            <a:endParaRPr sz="1800"/>
          </a:p>
          <a:p>
            <a:pPr indent="-342900" lvl="0" marL="457200" rtl="0" algn="l">
              <a:spcBef>
                <a:spcPts val="0"/>
              </a:spcBef>
              <a:spcAft>
                <a:spcPts val="0"/>
              </a:spcAft>
              <a:buSzPts val="1800"/>
              <a:buChar char="●"/>
            </a:pPr>
            <a:r>
              <a:rPr lang="en" sz="1800"/>
              <a:t>Compute and return the counterfactual gene expression mean and Variance -</a:t>
            </a:r>
            <a:endParaRPr sz="1800"/>
          </a:p>
        </p:txBody>
      </p:sp>
      <p:pic>
        <p:nvPicPr>
          <p:cNvPr id="172" name="Google Shape;172;p19"/>
          <p:cNvPicPr preferRelativeResize="0"/>
          <p:nvPr/>
        </p:nvPicPr>
        <p:blipFill>
          <a:blip r:embed="rId3">
            <a:alphaModFix/>
          </a:blip>
          <a:stretch>
            <a:fillRect/>
          </a:stretch>
        </p:blipFill>
        <p:spPr>
          <a:xfrm>
            <a:off x="3488547" y="3665925"/>
            <a:ext cx="1709250" cy="115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rotWithShape="1">
          <a:blip r:embed="rId3">
            <a:alphaModFix/>
          </a:blip>
          <a:srcRect b="0" l="1234" r="0" t="0"/>
          <a:stretch/>
        </p:blipFill>
        <p:spPr>
          <a:xfrm>
            <a:off x="865963" y="457925"/>
            <a:ext cx="7412074" cy="422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Methods - Evaluation and Uncertainty Estimation</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Evaluating model performance using several metrics like - </a:t>
            </a:r>
            <a:endParaRPr sz="1600"/>
          </a:p>
          <a:p>
            <a:pPr indent="-330200" lvl="0" marL="457200" rtl="0" algn="l">
              <a:spcBef>
                <a:spcPts val="1200"/>
              </a:spcBef>
              <a:spcAft>
                <a:spcPts val="0"/>
              </a:spcAft>
              <a:buSzPts val="1600"/>
              <a:buChar char="●"/>
            </a:pPr>
            <a:r>
              <a:rPr lang="en" sz="1600"/>
              <a:t>Quality of reconstruction for in and OOD cases</a:t>
            </a:r>
            <a:endParaRPr sz="1600"/>
          </a:p>
          <a:p>
            <a:pPr indent="-330200" lvl="0" marL="457200" rtl="0" algn="l">
              <a:spcBef>
                <a:spcPts val="0"/>
              </a:spcBef>
              <a:spcAft>
                <a:spcPts val="0"/>
              </a:spcAft>
              <a:buSzPts val="1600"/>
              <a:buChar char="●"/>
            </a:pPr>
            <a:r>
              <a:rPr lang="en" sz="1600"/>
              <a:t>Quality of disentanglement of cell information from perturbation information.</a:t>
            </a:r>
            <a:endParaRPr sz="1600"/>
          </a:p>
          <a:p>
            <a:pPr indent="0" lvl="0" marL="0" rtl="0" algn="l">
              <a:spcBef>
                <a:spcPts val="1200"/>
              </a:spcBef>
              <a:spcAft>
                <a:spcPts val="0"/>
              </a:spcAft>
              <a:buNone/>
            </a:pPr>
            <a:r>
              <a:rPr lang="en" sz="1600"/>
              <a:t>Uncertainty estimation: </a:t>
            </a:r>
            <a:endParaRPr sz="1600"/>
          </a:p>
          <a:p>
            <a:pPr indent="-330200" lvl="0" marL="457200" rtl="0" algn="l">
              <a:spcBef>
                <a:spcPts val="1200"/>
              </a:spcBef>
              <a:spcAft>
                <a:spcPts val="0"/>
              </a:spcAft>
              <a:buSzPts val="1600"/>
              <a:buChar char="●"/>
            </a:pPr>
            <a:r>
              <a:rPr lang="en" sz="1600"/>
              <a:t>Estimating uncertainty of predictions using minimum distance between queried perturbation and (covariate + perturbation combinations) seen while training. </a:t>
            </a:r>
            <a:endParaRPr sz="1600"/>
          </a:p>
          <a:p>
            <a:pPr indent="-330200" lvl="0" marL="457200" rtl="0" algn="l">
              <a:spcBef>
                <a:spcPts val="0"/>
              </a:spcBef>
              <a:spcAft>
                <a:spcPts val="0"/>
              </a:spcAft>
              <a:buSzPts val="1600"/>
              <a:buChar char="●"/>
            </a:pPr>
            <a:r>
              <a:rPr lang="en" sz="1600"/>
              <a:t>This gives predictions on queried conditions that are more distant from the set of seen conditions are less certain.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