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69C"/>
    <a:srgbClr val="7C5F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94A94-DE73-403D-8F33-E78FC36273D9}" v="89" dt="2022-09-24T04:44:15.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3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raj Babasaheb Bhosale (Student)" userId="1c9bbd2a-98e5-4443-9662-8edbd6cca79a" providerId="ADAL" clId="{E74F474B-24A8-4F54-8898-46DC175A3853}"/>
    <pc:docChg chg="modSld">
      <pc:chgData name="Dhanraj Babasaheb Bhosale (Student)" userId="1c9bbd2a-98e5-4443-9662-8edbd6cca79a" providerId="ADAL" clId="{E74F474B-24A8-4F54-8898-46DC175A3853}" dt="2022-09-24T04:47:05.064" v="12" actId="20577"/>
      <pc:docMkLst>
        <pc:docMk/>
      </pc:docMkLst>
      <pc:sldChg chg="modSp mod">
        <pc:chgData name="Dhanraj Babasaheb Bhosale (Student)" userId="1c9bbd2a-98e5-4443-9662-8edbd6cca79a" providerId="ADAL" clId="{E74F474B-24A8-4F54-8898-46DC175A3853}" dt="2022-09-24T04:47:05.064" v="12" actId="20577"/>
        <pc:sldMkLst>
          <pc:docMk/>
          <pc:sldMk cId="2913722229" sldId="259"/>
        </pc:sldMkLst>
        <pc:spChg chg="mod">
          <ac:chgData name="Dhanraj Babasaheb Bhosale (Student)" userId="1c9bbd2a-98e5-4443-9662-8edbd6cca79a" providerId="ADAL" clId="{E74F474B-24A8-4F54-8898-46DC175A3853}" dt="2022-09-24T04:47:05.064" v="12" actId="20577"/>
          <ac:spMkLst>
            <pc:docMk/>
            <pc:sldMk cId="2913722229" sldId="259"/>
            <ac:spMk id="3" creationId="{3C8EB368-C73A-26D1-19F0-A1EA74F8FF61}"/>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image-net.org/index.php" TargetMode="External"/><Relationship Id="rId2" Type="http://schemas.openxmlformats.org/officeDocument/2006/relationships/hyperlink" Target="https://www.kaggle.com/competitions/google-universal-image-embedding/overview" TargetMode="External"/><Relationship Id="rId1" Type="http://schemas.openxmlformats.org/officeDocument/2006/relationships/hyperlink" Target="https://ai.googleblog.com/2022/08/introducing-google-universal-image.html" TargetMode="External"/><Relationship Id="rId6" Type="http://schemas.openxmlformats.org/officeDocument/2006/relationships/hyperlink" Target="https://www.kaggle.com/code/motono0223/guie-clip-tensorflow-train-example" TargetMode="External"/><Relationship Id="rId5" Type="http://schemas.openxmlformats.org/officeDocument/2006/relationships/hyperlink" Target="https://www.kaggle.com/competitions/landmark-recognition-2021/data" TargetMode="External"/><Relationship Id="rId4" Type="http://schemas.openxmlformats.org/officeDocument/2006/relationships/hyperlink" Target="https://products-10k.github.io/"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image-net.org/index.php" TargetMode="External"/><Relationship Id="rId2" Type="http://schemas.openxmlformats.org/officeDocument/2006/relationships/hyperlink" Target="https://www.kaggle.com/competitions/google-universal-image-embedding/overview" TargetMode="External"/><Relationship Id="rId1" Type="http://schemas.openxmlformats.org/officeDocument/2006/relationships/hyperlink" Target="https://ai.googleblog.com/2022/08/introducing-google-universal-image.html" TargetMode="External"/><Relationship Id="rId6" Type="http://schemas.openxmlformats.org/officeDocument/2006/relationships/hyperlink" Target="https://www.kaggle.com/code/motono0223/guie-clip-tensorflow-train-example" TargetMode="External"/><Relationship Id="rId5" Type="http://schemas.openxmlformats.org/officeDocument/2006/relationships/hyperlink" Target="https://www.kaggle.com/competitions/landmark-recognition-2021/data" TargetMode="External"/><Relationship Id="rId4" Type="http://schemas.openxmlformats.org/officeDocument/2006/relationships/hyperlink" Target="https://products-10k.github.io/"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6DE99-9223-46B9-B027-A37BFB8CA7D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8970A12-3BFC-4E36-B7F2-69F6AB58007E}">
      <dgm:prSet custT="1"/>
      <dgm:spPr/>
      <dgm:t>
        <a:bodyPr/>
        <a:lstStyle/>
        <a:p>
          <a:pPr algn="just"/>
          <a:r>
            <a:rPr lang="en-US" sz="2000" b="1" dirty="0"/>
            <a:t>Motivation:</a:t>
          </a:r>
          <a:r>
            <a:rPr lang="en-US" sz="2000" dirty="0"/>
            <a:t> A challenging computer vision problem is Instance-Level Recognition (ILR) where the task is to not only determine the generic category of an object (e.g., an arch)   but also the specific instance of the object (e.g., ”India Gate, Delhi”).</a:t>
          </a:r>
        </a:p>
      </dgm:t>
    </dgm:pt>
    <dgm:pt modelId="{0F8F2BBD-8EFC-43C5-9A62-F695305F5489}" type="parTrans" cxnId="{286FA230-A7D0-46FF-87BF-BEA3891EB50A}">
      <dgm:prSet/>
      <dgm:spPr/>
      <dgm:t>
        <a:bodyPr/>
        <a:lstStyle/>
        <a:p>
          <a:endParaRPr lang="en-US"/>
        </a:p>
      </dgm:t>
    </dgm:pt>
    <dgm:pt modelId="{FBFCA6DF-4BAF-494A-B13D-184CACF1F711}" type="sibTrans" cxnId="{286FA230-A7D0-46FF-87BF-BEA3891EB50A}">
      <dgm:prSet/>
      <dgm:spPr/>
      <dgm:t>
        <a:bodyPr/>
        <a:lstStyle/>
        <a:p>
          <a:endParaRPr lang="en-US"/>
        </a:p>
      </dgm:t>
    </dgm:pt>
    <dgm:pt modelId="{19BD77BC-6930-4C08-9DB9-1AD67FE188E0}">
      <dgm:prSet custT="1"/>
      <dgm:spPr/>
      <dgm:t>
        <a:bodyPr/>
        <a:lstStyle/>
        <a:p>
          <a:pPr algn="just"/>
          <a:r>
            <a:rPr lang="en-US" sz="2000" b="1" dirty="0"/>
            <a:t>Significance:</a:t>
          </a:r>
          <a:r>
            <a:rPr lang="en-US" sz="2000" dirty="0"/>
            <a:t> ILR is tackled by training a deep learning model with a large set of images. capturing all of object domain in a single dataset and training a model that can distinguish between them is a challenging task. The focus of research so far has been to solve ILR for a single domain at a time. </a:t>
          </a:r>
          <a:r>
            <a:rPr lang="en-US" sz="2000" b="1" dirty="0"/>
            <a:t>The next step is to generalize the ILR task to multiple domains.</a:t>
          </a:r>
        </a:p>
      </dgm:t>
    </dgm:pt>
    <dgm:pt modelId="{1ABA83ED-A79F-4C66-AD83-29DA3F080234}" type="parTrans" cxnId="{1F4E59B1-A917-4F37-9BB0-6A385855E73E}">
      <dgm:prSet/>
      <dgm:spPr/>
      <dgm:t>
        <a:bodyPr/>
        <a:lstStyle/>
        <a:p>
          <a:endParaRPr lang="en-US"/>
        </a:p>
      </dgm:t>
    </dgm:pt>
    <dgm:pt modelId="{567BBC25-A286-48F7-8470-9D50B2F2EE69}" type="sibTrans" cxnId="{1F4E59B1-A917-4F37-9BB0-6A385855E73E}">
      <dgm:prSet/>
      <dgm:spPr/>
      <dgm:t>
        <a:bodyPr/>
        <a:lstStyle/>
        <a:p>
          <a:endParaRPr lang="en-US"/>
        </a:p>
      </dgm:t>
    </dgm:pt>
    <dgm:pt modelId="{B4AD9650-7A4A-4F57-BA74-5E5ED2002D61}">
      <dgm:prSet custT="1"/>
      <dgm:spPr/>
      <dgm:t>
        <a:bodyPr/>
        <a:lstStyle/>
        <a:p>
          <a:pPr algn="just"/>
          <a:r>
            <a:rPr lang="en-US" sz="2000" b="1" dirty="0"/>
            <a:t>Impact:</a:t>
          </a:r>
          <a:r>
            <a:rPr lang="en-US" sz="2000" dirty="0"/>
            <a:t> Google research believes that this is the key to real-world visual search applications, such as augmenting cultural exhibits in a museum, organizing photo collections, visual commerce and more.</a:t>
          </a:r>
        </a:p>
      </dgm:t>
    </dgm:pt>
    <dgm:pt modelId="{D1514317-ABD0-424D-BC15-EFF78964D602}" type="parTrans" cxnId="{189BF7AD-3223-4BE2-88BC-16751EEA7BAB}">
      <dgm:prSet/>
      <dgm:spPr/>
      <dgm:t>
        <a:bodyPr/>
        <a:lstStyle/>
        <a:p>
          <a:endParaRPr lang="en-US"/>
        </a:p>
      </dgm:t>
    </dgm:pt>
    <dgm:pt modelId="{9EF5D71C-6A13-4414-AF43-9CE18A82F992}" type="sibTrans" cxnId="{189BF7AD-3223-4BE2-88BC-16751EEA7BAB}">
      <dgm:prSet/>
      <dgm:spPr/>
      <dgm:t>
        <a:bodyPr/>
        <a:lstStyle/>
        <a:p>
          <a:endParaRPr lang="en-US"/>
        </a:p>
      </dgm:t>
    </dgm:pt>
    <dgm:pt modelId="{E80CE391-75DA-4923-A801-E0CD5D0B35BF}" type="pres">
      <dgm:prSet presAssocID="{F3D6DE99-9223-46B9-B027-A37BFB8CA7D9}" presName="outerComposite" presStyleCnt="0">
        <dgm:presLayoutVars>
          <dgm:chMax val="5"/>
          <dgm:dir/>
          <dgm:resizeHandles val="exact"/>
        </dgm:presLayoutVars>
      </dgm:prSet>
      <dgm:spPr/>
    </dgm:pt>
    <dgm:pt modelId="{9EFC2356-042F-4EA0-B2CE-9DA374C5FD52}" type="pres">
      <dgm:prSet presAssocID="{F3D6DE99-9223-46B9-B027-A37BFB8CA7D9}" presName="dummyMaxCanvas" presStyleCnt="0">
        <dgm:presLayoutVars/>
      </dgm:prSet>
      <dgm:spPr/>
    </dgm:pt>
    <dgm:pt modelId="{166D7E5D-F351-4D45-8532-6833FD6AB388}" type="pres">
      <dgm:prSet presAssocID="{F3D6DE99-9223-46B9-B027-A37BFB8CA7D9}" presName="ThreeNodes_1" presStyleLbl="node1" presStyleIdx="0" presStyleCnt="3">
        <dgm:presLayoutVars>
          <dgm:bulletEnabled val="1"/>
        </dgm:presLayoutVars>
      </dgm:prSet>
      <dgm:spPr/>
    </dgm:pt>
    <dgm:pt modelId="{21595F31-010D-49E0-B88D-BC0D6970BEA0}" type="pres">
      <dgm:prSet presAssocID="{F3D6DE99-9223-46B9-B027-A37BFB8CA7D9}" presName="ThreeNodes_2" presStyleLbl="node1" presStyleIdx="1" presStyleCnt="3" custScaleY="118779">
        <dgm:presLayoutVars>
          <dgm:bulletEnabled val="1"/>
        </dgm:presLayoutVars>
      </dgm:prSet>
      <dgm:spPr/>
    </dgm:pt>
    <dgm:pt modelId="{2C980B6A-A5B3-4140-9278-82EE66C1D557}" type="pres">
      <dgm:prSet presAssocID="{F3D6DE99-9223-46B9-B027-A37BFB8CA7D9}" presName="ThreeNodes_3" presStyleLbl="node1" presStyleIdx="2" presStyleCnt="3">
        <dgm:presLayoutVars>
          <dgm:bulletEnabled val="1"/>
        </dgm:presLayoutVars>
      </dgm:prSet>
      <dgm:spPr/>
    </dgm:pt>
    <dgm:pt modelId="{AA091819-894C-4610-A1B5-29F0AF8FA859}" type="pres">
      <dgm:prSet presAssocID="{F3D6DE99-9223-46B9-B027-A37BFB8CA7D9}" presName="ThreeConn_1-2" presStyleLbl="fgAccFollowNode1" presStyleIdx="0" presStyleCnt="2">
        <dgm:presLayoutVars>
          <dgm:bulletEnabled val="1"/>
        </dgm:presLayoutVars>
      </dgm:prSet>
      <dgm:spPr/>
    </dgm:pt>
    <dgm:pt modelId="{76BCBD2D-7801-4D9B-AEA5-6170D5C5DCEB}" type="pres">
      <dgm:prSet presAssocID="{F3D6DE99-9223-46B9-B027-A37BFB8CA7D9}" presName="ThreeConn_2-3" presStyleLbl="fgAccFollowNode1" presStyleIdx="1" presStyleCnt="2">
        <dgm:presLayoutVars>
          <dgm:bulletEnabled val="1"/>
        </dgm:presLayoutVars>
      </dgm:prSet>
      <dgm:spPr/>
    </dgm:pt>
    <dgm:pt modelId="{AF648451-D3BC-4782-92FC-5704EAD6A928}" type="pres">
      <dgm:prSet presAssocID="{F3D6DE99-9223-46B9-B027-A37BFB8CA7D9}" presName="ThreeNodes_1_text" presStyleLbl="node1" presStyleIdx="2" presStyleCnt="3">
        <dgm:presLayoutVars>
          <dgm:bulletEnabled val="1"/>
        </dgm:presLayoutVars>
      </dgm:prSet>
      <dgm:spPr/>
    </dgm:pt>
    <dgm:pt modelId="{F1851514-BE75-40F7-985B-A9F6C107CD5F}" type="pres">
      <dgm:prSet presAssocID="{F3D6DE99-9223-46B9-B027-A37BFB8CA7D9}" presName="ThreeNodes_2_text" presStyleLbl="node1" presStyleIdx="2" presStyleCnt="3">
        <dgm:presLayoutVars>
          <dgm:bulletEnabled val="1"/>
        </dgm:presLayoutVars>
      </dgm:prSet>
      <dgm:spPr/>
    </dgm:pt>
    <dgm:pt modelId="{2384B0E1-0AB4-4B43-AC0A-7254FCF013F6}" type="pres">
      <dgm:prSet presAssocID="{F3D6DE99-9223-46B9-B027-A37BFB8CA7D9}" presName="ThreeNodes_3_text" presStyleLbl="node1" presStyleIdx="2" presStyleCnt="3">
        <dgm:presLayoutVars>
          <dgm:bulletEnabled val="1"/>
        </dgm:presLayoutVars>
      </dgm:prSet>
      <dgm:spPr/>
    </dgm:pt>
  </dgm:ptLst>
  <dgm:cxnLst>
    <dgm:cxn modelId="{17B9771C-311D-4F9D-B169-1E570EA78B78}" type="presOf" srcId="{C8970A12-3BFC-4E36-B7F2-69F6AB58007E}" destId="{AF648451-D3BC-4782-92FC-5704EAD6A928}" srcOrd="1" destOrd="0" presId="urn:microsoft.com/office/officeart/2005/8/layout/vProcess5"/>
    <dgm:cxn modelId="{286FA230-A7D0-46FF-87BF-BEA3891EB50A}" srcId="{F3D6DE99-9223-46B9-B027-A37BFB8CA7D9}" destId="{C8970A12-3BFC-4E36-B7F2-69F6AB58007E}" srcOrd="0" destOrd="0" parTransId="{0F8F2BBD-8EFC-43C5-9A62-F695305F5489}" sibTransId="{FBFCA6DF-4BAF-494A-B13D-184CACF1F711}"/>
    <dgm:cxn modelId="{4C5E805B-7F43-4A2B-A8EB-66925E59473A}" type="presOf" srcId="{F3D6DE99-9223-46B9-B027-A37BFB8CA7D9}" destId="{E80CE391-75DA-4923-A801-E0CD5D0B35BF}" srcOrd="0" destOrd="0" presId="urn:microsoft.com/office/officeart/2005/8/layout/vProcess5"/>
    <dgm:cxn modelId="{52866A4A-4D21-463B-9087-7AB55170D6CE}" type="presOf" srcId="{C8970A12-3BFC-4E36-B7F2-69F6AB58007E}" destId="{166D7E5D-F351-4D45-8532-6833FD6AB388}" srcOrd="0" destOrd="0" presId="urn:microsoft.com/office/officeart/2005/8/layout/vProcess5"/>
    <dgm:cxn modelId="{5EFF536B-E985-462A-8732-F12444D1FAB0}" type="presOf" srcId="{B4AD9650-7A4A-4F57-BA74-5E5ED2002D61}" destId="{2384B0E1-0AB4-4B43-AC0A-7254FCF013F6}" srcOrd="1" destOrd="0" presId="urn:microsoft.com/office/officeart/2005/8/layout/vProcess5"/>
    <dgm:cxn modelId="{C0822A7A-D677-4418-BFFA-8412D6CF729D}" type="presOf" srcId="{FBFCA6DF-4BAF-494A-B13D-184CACF1F711}" destId="{AA091819-894C-4610-A1B5-29F0AF8FA859}" srcOrd="0" destOrd="0" presId="urn:microsoft.com/office/officeart/2005/8/layout/vProcess5"/>
    <dgm:cxn modelId="{F63B137D-E1E2-4B6A-8177-51F1B5E5CC5F}" type="presOf" srcId="{B4AD9650-7A4A-4F57-BA74-5E5ED2002D61}" destId="{2C980B6A-A5B3-4140-9278-82EE66C1D557}" srcOrd="0" destOrd="0" presId="urn:microsoft.com/office/officeart/2005/8/layout/vProcess5"/>
    <dgm:cxn modelId="{D1EACD8D-A8CB-4066-AD83-9A52CF0A4DD7}" type="presOf" srcId="{19BD77BC-6930-4C08-9DB9-1AD67FE188E0}" destId="{F1851514-BE75-40F7-985B-A9F6C107CD5F}" srcOrd="1" destOrd="0" presId="urn:microsoft.com/office/officeart/2005/8/layout/vProcess5"/>
    <dgm:cxn modelId="{1F16AFAC-EDE1-49A7-B4E7-6C659B05A5AA}" type="presOf" srcId="{19BD77BC-6930-4C08-9DB9-1AD67FE188E0}" destId="{21595F31-010D-49E0-B88D-BC0D6970BEA0}" srcOrd="0" destOrd="0" presId="urn:microsoft.com/office/officeart/2005/8/layout/vProcess5"/>
    <dgm:cxn modelId="{189BF7AD-3223-4BE2-88BC-16751EEA7BAB}" srcId="{F3D6DE99-9223-46B9-B027-A37BFB8CA7D9}" destId="{B4AD9650-7A4A-4F57-BA74-5E5ED2002D61}" srcOrd="2" destOrd="0" parTransId="{D1514317-ABD0-424D-BC15-EFF78964D602}" sibTransId="{9EF5D71C-6A13-4414-AF43-9CE18A82F992}"/>
    <dgm:cxn modelId="{1F4E59B1-A917-4F37-9BB0-6A385855E73E}" srcId="{F3D6DE99-9223-46B9-B027-A37BFB8CA7D9}" destId="{19BD77BC-6930-4C08-9DB9-1AD67FE188E0}" srcOrd="1" destOrd="0" parTransId="{1ABA83ED-A79F-4C66-AD83-29DA3F080234}" sibTransId="{567BBC25-A286-48F7-8470-9D50B2F2EE69}"/>
    <dgm:cxn modelId="{618C8BE7-88EA-4D46-B162-C3B5FD905092}" type="presOf" srcId="{567BBC25-A286-48F7-8470-9D50B2F2EE69}" destId="{76BCBD2D-7801-4D9B-AEA5-6170D5C5DCEB}" srcOrd="0" destOrd="0" presId="urn:microsoft.com/office/officeart/2005/8/layout/vProcess5"/>
    <dgm:cxn modelId="{C0D22410-79FF-411B-B6E7-A6E16984E1D8}" type="presParOf" srcId="{E80CE391-75DA-4923-A801-E0CD5D0B35BF}" destId="{9EFC2356-042F-4EA0-B2CE-9DA374C5FD52}" srcOrd="0" destOrd="0" presId="urn:microsoft.com/office/officeart/2005/8/layout/vProcess5"/>
    <dgm:cxn modelId="{50BF81FF-96CD-4633-BD0B-3E380AA4C00B}" type="presParOf" srcId="{E80CE391-75DA-4923-A801-E0CD5D0B35BF}" destId="{166D7E5D-F351-4D45-8532-6833FD6AB388}" srcOrd="1" destOrd="0" presId="urn:microsoft.com/office/officeart/2005/8/layout/vProcess5"/>
    <dgm:cxn modelId="{A82EECBB-A71A-4DD0-B739-A3165604C313}" type="presParOf" srcId="{E80CE391-75DA-4923-A801-E0CD5D0B35BF}" destId="{21595F31-010D-49E0-B88D-BC0D6970BEA0}" srcOrd="2" destOrd="0" presId="urn:microsoft.com/office/officeart/2005/8/layout/vProcess5"/>
    <dgm:cxn modelId="{13E43FC6-3DB2-4C6D-BFD1-F3EDA55437FF}" type="presParOf" srcId="{E80CE391-75DA-4923-A801-E0CD5D0B35BF}" destId="{2C980B6A-A5B3-4140-9278-82EE66C1D557}" srcOrd="3" destOrd="0" presId="urn:microsoft.com/office/officeart/2005/8/layout/vProcess5"/>
    <dgm:cxn modelId="{DB19BA1F-F2F7-4930-9784-5CD920986FBB}" type="presParOf" srcId="{E80CE391-75DA-4923-A801-E0CD5D0B35BF}" destId="{AA091819-894C-4610-A1B5-29F0AF8FA859}" srcOrd="4" destOrd="0" presId="urn:microsoft.com/office/officeart/2005/8/layout/vProcess5"/>
    <dgm:cxn modelId="{63CE22A0-5929-4BB6-8A67-EA3448AC8091}" type="presParOf" srcId="{E80CE391-75DA-4923-A801-E0CD5D0B35BF}" destId="{76BCBD2D-7801-4D9B-AEA5-6170D5C5DCEB}" srcOrd="5" destOrd="0" presId="urn:microsoft.com/office/officeart/2005/8/layout/vProcess5"/>
    <dgm:cxn modelId="{2DBD5D01-E5E1-472B-BBA3-212C9A33D157}" type="presParOf" srcId="{E80CE391-75DA-4923-A801-E0CD5D0B35BF}" destId="{AF648451-D3BC-4782-92FC-5704EAD6A928}" srcOrd="6" destOrd="0" presId="urn:microsoft.com/office/officeart/2005/8/layout/vProcess5"/>
    <dgm:cxn modelId="{77086A14-BD82-42F1-953F-EA7BFD69B5A4}" type="presParOf" srcId="{E80CE391-75DA-4923-A801-E0CD5D0B35BF}" destId="{F1851514-BE75-40F7-985B-A9F6C107CD5F}" srcOrd="7" destOrd="0" presId="urn:microsoft.com/office/officeart/2005/8/layout/vProcess5"/>
    <dgm:cxn modelId="{2F1BFEBF-C7C1-4293-A58F-91BE1E2E39D9}" type="presParOf" srcId="{E80CE391-75DA-4923-A801-E0CD5D0B35BF}" destId="{2384B0E1-0AB4-4B43-AC0A-7254FCF013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1E2990-4FD4-4048-89A8-E799D106A293}"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DF0BD83D-CFCA-48F1-9E54-2025265083CC}">
      <dgm:prSet/>
      <dgm:spPr/>
      <dgm:t>
        <a:bodyPr/>
        <a:lstStyle/>
        <a:p>
          <a:r>
            <a:rPr lang="en-US"/>
            <a:t>References</a:t>
          </a:r>
        </a:p>
      </dgm:t>
    </dgm:pt>
    <dgm:pt modelId="{B1A2C7D0-5139-4988-B2DD-92167CCCE0AF}" type="parTrans" cxnId="{602AC7A1-6493-4AB5-BC75-0451B759262D}">
      <dgm:prSet/>
      <dgm:spPr/>
      <dgm:t>
        <a:bodyPr/>
        <a:lstStyle/>
        <a:p>
          <a:endParaRPr lang="en-US"/>
        </a:p>
      </dgm:t>
    </dgm:pt>
    <dgm:pt modelId="{62D9D6CF-7782-4E40-AC45-BC4250CD47AB}" type="sibTrans" cxnId="{602AC7A1-6493-4AB5-BC75-0451B759262D}">
      <dgm:prSet/>
      <dgm:spPr/>
      <dgm:t>
        <a:bodyPr/>
        <a:lstStyle/>
        <a:p>
          <a:endParaRPr lang="en-US"/>
        </a:p>
      </dgm:t>
    </dgm:pt>
    <dgm:pt modelId="{59D6CD50-9418-455D-B983-5CE156691AEC}">
      <dgm:prSet/>
      <dgm:spPr/>
      <dgm:t>
        <a:bodyPr/>
        <a:lstStyle/>
        <a:p>
          <a:r>
            <a:rPr lang="en-US" dirty="0"/>
            <a:t>Google AI Blog - Introducing the Google Universal Image Embedding Challenge, August 4, 2022, Posted by </a:t>
          </a:r>
          <a:r>
            <a:rPr lang="en-US" dirty="0" err="1"/>
            <a:t>Bingyi</a:t>
          </a:r>
          <a:r>
            <a:rPr lang="en-US" dirty="0"/>
            <a:t> Cao, Software Engineer, Google Research, and Mário </a:t>
          </a:r>
          <a:r>
            <a:rPr lang="en-US" dirty="0" err="1"/>
            <a:t>Lipovský</a:t>
          </a:r>
          <a:r>
            <a:rPr lang="en-US" dirty="0"/>
            <a:t>, Software Engineer, Google Lens, </a:t>
          </a:r>
          <a:r>
            <a:rPr lang="en-US" dirty="0">
              <a:hlinkClick xmlns:r="http://schemas.openxmlformats.org/officeDocument/2006/relationships" r:id="rId1"/>
            </a:rPr>
            <a:t>https://ai.googleblog.com/2022/08/introducing-google-universal-image.html</a:t>
          </a:r>
          <a:endParaRPr lang="en-US" dirty="0"/>
        </a:p>
      </dgm:t>
    </dgm:pt>
    <dgm:pt modelId="{E207D71A-E932-474F-BABB-F661319C3967}" type="parTrans" cxnId="{0B58A4EA-763F-4E62-99BA-949D5A03D41B}">
      <dgm:prSet/>
      <dgm:spPr/>
      <dgm:t>
        <a:bodyPr/>
        <a:lstStyle/>
        <a:p>
          <a:endParaRPr lang="en-US"/>
        </a:p>
      </dgm:t>
    </dgm:pt>
    <dgm:pt modelId="{E97CD10D-D822-48F7-81D0-BD744F0F08A7}" type="sibTrans" cxnId="{0B58A4EA-763F-4E62-99BA-949D5A03D41B}">
      <dgm:prSet/>
      <dgm:spPr/>
      <dgm:t>
        <a:bodyPr/>
        <a:lstStyle/>
        <a:p>
          <a:endParaRPr lang="en-US"/>
        </a:p>
      </dgm:t>
    </dgm:pt>
    <dgm:pt modelId="{2725DFA3-91F6-4BAD-81A5-A5D7FA9A4F02}">
      <dgm:prSet/>
      <dgm:spPr/>
      <dgm:t>
        <a:bodyPr/>
        <a:lstStyle/>
        <a:p>
          <a:r>
            <a:rPr lang="en-US" dirty="0"/>
            <a:t>Google Universal Image Embedding Kaggle Competition - </a:t>
          </a:r>
          <a:r>
            <a:rPr lang="en-US" dirty="0">
              <a:hlinkClick xmlns:r="http://schemas.openxmlformats.org/officeDocument/2006/relationships" r:id="rId2"/>
            </a:rPr>
            <a:t>https://www.kaggle.com/competitions/google-universal-image-embedding/overview</a:t>
          </a:r>
          <a:endParaRPr lang="en-US" dirty="0"/>
        </a:p>
      </dgm:t>
    </dgm:pt>
    <dgm:pt modelId="{3DA77A98-EC99-4667-ADF7-3E2C741DAAD8}" type="parTrans" cxnId="{D924F99D-6044-450C-A453-609517708DFB}">
      <dgm:prSet/>
      <dgm:spPr/>
      <dgm:t>
        <a:bodyPr/>
        <a:lstStyle/>
        <a:p>
          <a:endParaRPr lang="en-US"/>
        </a:p>
      </dgm:t>
    </dgm:pt>
    <dgm:pt modelId="{993CC3E5-91E3-4304-B2B3-10998D677B1D}" type="sibTrans" cxnId="{D924F99D-6044-450C-A453-609517708DFB}">
      <dgm:prSet/>
      <dgm:spPr/>
      <dgm:t>
        <a:bodyPr/>
        <a:lstStyle/>
        <a:p>
          <a:endParaRPr lang="en-US"/>
        </a:p>
      </dgm:t>
    </dgm:pt>
    <dgm:pt modelId="{616D8F3A-A02F-4B8E-BEC2-2A2395AAB03C}">
      <dgm:prSet/>
      <dgm:spPr/>
      <dgm:t>
        <a:bodyPr/>
        <a:lstStyle/>
        <a:p>
          <a:r>
            <a:rPr lang="en-US" dirty="0"/>
            <a:t>Public datasets for domain specific images representation</a:t>
          </a:r>
        </a:p>
      </dgm:t>
    </dgm:pt>
    <dgm:pt modelId="{5CCDE814-B628-436F-883B-67EEE1255E9B}" type="parTrans" cxnId="{40D419CF-6F38-4ECC-BED2-9A66047E1109}">
      <dgm:prSet/>
      <dgm:spPr/>
      <dgm:t>
        <a:bodyPr/>
        <a:lstStyle/>
        <a:p>
          <a:endParaRPr lang="en-US"/>
        </a:p>
      </dgm:t>
    </dgm:pt>
    <dgm:pt modelId="{136D5FC2-74F3-45EA-A532-735A695928D7}" type="sibTrans" cxnId="{40D419CF-6F38-4ECC-BED2-9A66047E1109}">
      <dgm:prSet/>
      <dgm:spPr/>
      <dgm:t>
        <a:bodyPr/>
        <a:lstStyle/>
        <a:p>
          <a:endParaRPr lang="en-US"/>
        </a:p>
      </dgm:t>
    </dgm:pt>
    <dgm:pt modelId="{92C050D4-E31F-4CC9-AD7B-00B2712ACDD7}">
      <dgm:prSet/>
      <dgm:spPr/>
      <dgm:t>
        <a:bodyPr/>
        <a:lstStyle/>
        <a:p>
          <a:r>
            <a:rPr lang="en-US"/>
            <a:t>Imagenet - </a:t>
          </a:r>
          <a:r>
            <a:rPr lang="en-US">
              <a:hlinkClick xmlns:r="http://schemas.openxmlformats.org/officeDocument/2006/relationships" r:id="rId3"/>
            </a:rPr>
            <a:t>https://www.image-net.org/index.php</a:t>
          </a:r>
          <a:r>
            <a:rPr lang="en-US"/>
            <a:t>  (Available for free to researchers for non-commercial use)</a:t>
          </a:r>
        </a:p>
      </dgm:t>
    </dgm:pt>
    <dgm:pt modelId="{F1ED0888-A128-477C-A9F2-F53EC9EA092D}" type="parTrans" cxnId="{FAC6DF72-1404-4528-9ECA-4CF034FCA367}">
      <dgm:prSet/>
      <dgm:spPr/>
      <dgm:t>
        <a:bodyPr/>
        <a:lstStyle/>
        <a:p>
          <a:endParaRPr lang="en-US"/>
        </a:p>
      </dgm:t>
    </dgm:pt>
    <dgm:pt modelId="{018204F7-1BBB-4C7F-BBAB-BB12044029E7}" type="sibTrans" cxnId="{FAC6DF72-1404-4528-9ECA-4CF034FCA367}">
      <dgm:prSet/>
      <dgm:spPr/>
      <dgm:t>
        <a:bodyPr/>
        <a:lstStyle/>
        <a:p>
          <a:endParaRPr lang="en-US"/>
        </a:p>
      </dgm:t>
    </dgm:pt>
    <dgm:pt modelId="{AF020AE8-6C84-49D0-9C7A-960F1B874A7F}">
      <dgm:prSet/>
      <dgm:spPr/>
      <dgm:t>
        <a:bodyPr/>
        <a:lstStyle/>
        <a:p>
          <a:r>
            <a:rPr lang="en-US"/>
            <a:t>Products -10K - </a:t>
          </a:r>
          <a:r>
            <a:rPr lang="en-US">
              <a:hlinkClick xmlns:r="http://schemas.openxmlformats.org/officeDocument/2006/relationships" r:id="rId4"/>
            </a:rPr>
            <a:t>https://products-10k.github.io/</a:t>
          </a:r>
          <a:r>
            <a:rPr lang="en-US"/>
            <a:t> (Available for free for non-commercial research and educational purposes)</a:t>
          </a:r>
        </a:p>
      </dgm:t>
    </dgm:pt>
    <dgm:pt modelId="{A633CD5F-8E97-4BF3-96B6-030751380B4E}" type="parTrans" cxnId="{54ADD898-B806-4975-B7CC-5FAF389A3115}">
      <dgm:prSet/>
      <dgm:spPr/>
      <dgm:t>
        <a:bodyPr/>
        <a:lstStyle/>
        <a:p>
          <a:endParaRPr lang="en-US"/>
        </a:p>
      </dgm:t>
    </dgm:pt>
    <dgm:pt modelId="{6AE5FB73-9A0E-4977-ACB0-FD584605F9A3}" type="sibTrans" cxnId="{54ADD898-B806-4975-B7CC-5FAF389A3115}">
      <dgm:prSet/>
      <dgm:spPr/>
      <dgm:t>
        <a:bodyPr/>
        <a:lstStyle/>
        <a:p>
          <a:endParaRPr lang="en-US"/>
        </a:p>
      </dgm:t>
    </dgm:pt>
    <dgm:pt modelId="{48E69FF2-EDED-41A0-A638-D0959FC5C405}">
      <dgm:prSet/>
      <dgm:spPr/>
      <dgm:t>
        <a:bodyPr/>
        <a:lstStyle/>
        <a:p>
          <a:r>
            <a:rPr lang="en-US" dirty="0"/>
            <a:t>Google Landmark Recognition 2021 - </a:t>
          </a:r>
          <a:r>
            <a:rPr lang="en-US" dirty="0">
              <a:hlinkClick xmlns:r="http://schemas.openxmlformats.org/officeDocument/2006/relationships" r:id="rId5"/>
            </a:rPr>
            <a:t>https://www.kaggle.com/competitions/landmark-recognition-2021/data</a:t>
          </a:r>
          <a:r>
            <a:rPr lang="en-US" dirty="0"/>
            <a:t> (Dataset is part of Kaggle competition in 2021)</a:t>
          </a:r>
        </a:p>
      </dgm:t>
    </dgm:pt>
    <dgm:pt modelId="{17E2D3D0-40EC-47C3-BC5D-0A88617C976E}" type="parTrans" cxnId="{960E295F-6FB3-4705-ACDE-C6C575A7AF64}">
      <dgm:prSet/>
      <dgm:spPr/>
      <dgm:t>
        <a:bodyPr/>
        <a:lstStyle/>
        <a:p>
          <a:endParaRPr lang="en-US"/>
        </a:p>
      </dgm:t>
    </dgm:pt>
    <dgm:pt modelId="{5E28F774-2730-4DE5-8650-C8CCB161BA42}" type="sibTrans" cxnId="{960E295F-6FB3-4705-ACDE-C6C575A7AF64}">
      <dgm:prSet/>
      <dgm:spPr/>
      <dgm:t>
        <a:bodyPr/>
        <a:lstStyle/>
        <a:p>
          <a:endParaRPr lang="en-US"/>
        </a:p>
      </dgm:t>
    </dgm:pt>
    <dgm:pt modelId="{0831960E-451C-4FE5-A62C-E80220E0E7FB}">
      <dgm:prSet/>
      <dgm:spPr/>
      <dgm:t>
        <a:bodyPr/>
        <a:lstStyle/>
        <a:p>
          <a:r>
            <a:rPr lang="en-US"/>
            <a:t>Justification</a:t>
          </a:r>
        </a:p>
      </dgm:t>
    </dgm:pt>
    <dgm:pt modelId="{6CC7694D-28FE-44AF-99BF-CB27EEBDF3D7}" type="parTrans" cxnId="{06AB0973-C33C-4A55-8AD0-0216D899F267}">
      <dgm:prSet/>
      <dgm:spPr/>
      <dgm:t>
        <a:bodyPr/>
        <a:lstStyle/>
        <a:p>
          <a:endParaRPr lang="en-US"/>
        </a:p>
      </dgm:t>
    </dgm:pt>
    <dgm:pt modelId="{7B17F88C-F75E-498E-9858-62FBFBE66129}" type="sibTrans" cxnId="{06AB0973-C33C-4A55-8AD0-0216D899F267}">
      <dgm:prSet/>
      <dgm:spPr/>
      <dgm:t>
        <a:bodyPr/>
        <a:lstStyle/>
        <a:p>
          <a:endParaRPr lang="en-US"/>
        </a:p>
      </dgm:t>
    </dgm:pt>
    <dgm:pt modelId="{D0D59661-AB66-4469-B024-97B05CA0CFA2}">
      <dgm:prSet/>
      <dgm:spPr/>
      <dgm:t>
        <a:bodyPr/>
        <a:lstStyle/>
        <a:p>
          <a:pPr algn="just"/>
          <a:r>
            <a:rPr lang="en-US" dirty="0"/>
            <a:t>Many public datasets are available for training the model. Some of them are mentioned in the references above</a:t>
          </a:r>
        </a:p>
      </dgm:t>
    </dgm:pt>
    <dgm:pt modelId="{DB39247B-61DA-4955-A931-18EA82257A51}" type="parTrans" cxnId="{AB7390DF-8942-4F53-A227-A40B9235C4C3}">
      <dgm:prSet/>
      <dgm:spPr/>
      <dgm:t>
        <a:bodyPr/>
        <a:lstStyle/>
        <a:p>
          <a:endParaRPr lang="en-US"/>
        </a:p>
      </dgm:t>
    </dgm:pt>
    <dgm:pt modelId="{26EC2BE7-C504-4FE7-9BD9-5C4648D255FB}" type="sibTrans" cxnId="{AB7390DF-8942-4F53-A227-A40B9235C4C3}">
      <dgm:prSet/>
      <dgm:spPr/>
      <dgm:t>
        <a:bodyPr/>
        <a:lstStyle/>
        <a:p>
          <a:endParaRPr lang="en-US"/>
        </a:p>
      </dgm:t>
    </dgm:pt>
    <dgm:pt modelId="{12029A10-5DD2-4244-97E6-595B722292BD}">
      <dgm:prSet/>
      <dgm:spPr/>
      <dgm:t>
        <a:bodyPr/>
        <a:lstStyle/>
        <a:p>
          <a:pPr algn="just"/>
          <a:r>
            <a:rPr lang="en-US" dirty="0"/>
            <a:t>Some scaled down versions of these datasets are also available on Kaggle and other locations</a:t>
          </a:r>
        </a:p>
      </dgm:t>
    </dgm:pt>
    <dgm:pt modelId="{4A7C9D7B-F7BC-485D-BFE8-28BE9DEE098E}" type="parTrans" cxnId="{9F676746-9758-4943-86BB-2619F067964F}">
      <dgm:prSet/>
      <dgm:spPr/>
      <dgm:t>
        <a:bodyPr/>
        <a:lstStyle/>
        <a:p>
          <a:endParaRPr lang="en-US"/>
        </a:p>
      </dgm:t>
    </dgm:pt>
    <dgm:pt modelId="{06E07B89-7750-4612-B6F1-6527456609CF}" type="sibTrans" cxnId="{9F676746-9758-4943-86BB-2619F067964F}">
      <dgm:prSet/>
      <dgm:spPr/>
      <dgm:t>
        <a:bodyPr/>
        <a:lstStyle/>
        <a:p>
          <a:endParaRPr lang="en-US"/>
        </a:p>
      </dgm:t>
    </dgm:pt>
    <dgm:pt modelId="{D4FD58E9-5BF0-4F6C-9C6D-6C25AA9C8372}">
      <dgm:prSet/>
      <dgm:spPr/>
      <dgm:t>
        <a:bodyPr/>
        <a:lstStyle/>
        <a:p>
          <a:pPr algn="just"/>
          <a:r>
            <a:rPr lang="en-US" dirty="0"/>
            <a:t>The host of the competition, Google research is well known expert in the field of image representation</a:t>
          </a:r>
        </a:p>
      </dgm:t>
    </dgm:pt>
    <dgm:pt modelId="{04A8E769-709C-48DE-AB54-F28DFE65CAB4}" type="parTrans" cxnId="{08BA0335-9B46-45B3-857F-8F2F2D84E67E}">
      <dgm:prSet/>
      <dgm:spPr/>
      <dgm:t>
        <a:bodyPr/>
        <a:lstStyle/>
        <a:p>
          <a:endParaRPr lang="en-US"/>
        </a:p>
      </dgm:t>
    </dgm:pt>
    <dgm:pt modelId="{64464386-F1DF-4028-872F-46B65D0F484C}" type="sibTrans" cxnId="{08BA0335-9B46-45B3-857F-8F2F2D84E67E}">
      <dgm:prSet/>
      <dgm:spPr/>
      <dgm:t>
        <a:bodyPr/>
        <a:lstStyle/>
        <a:p>
          <a:endParaRPr lang="en-US"/>
        </a:p>
      </dgm:t>
    </dgm:pt>
    <dgm:pt modelId="{C6DA2036-934A-4AC6-929D-709E2956A172}">
      <dgm:prSet/>
      <dgm:spPr/>
      <dgm:t>
        <a:bodyPr/>
        <a:lstStyle/>
        <a:p>
          <a:pPr algn="just"/>
          <a:r>
            <a:rPr lang="en-US" dirty="0"/>
            <a:t>Google has provided starter code for both </a:t>
          </a:r>
          <a:r>
            <a:rPr lang="en-US" dirty="0" err="1"/>
            <a:t>PyTorch</a:t>
          </a:r>
          <a:r>
            <a:rPr lang="en-US" dirty="0"/>
            <a:t> and </a:t>
          </a:r>
          <a:r>
            <a:rPr lang="en-US" dirty="0" err="1"/>
            <a:t>Tensorflow</a:t>
          </a:r>
          <a:r>
            <a:rPr lang="en-US" dirty="0"/>
            <a:t> models as part of the data description</a:t>
          </a:r>
        </a:p>
      </dgm:t>
    </dgm:pt>
    <dgm:pt modelId="{A497E2D6-2470-448A-99F0-FFC271C8B6B5}" type="parTrans" cxnId="{35D4659A-208C-41D2-904F-EF6E59D0FD96}">
      <dgm:prSet/>
      <dgm:spPr/>
      <dgm:t>
        <a:bodyPr/>
        <a:lstStyle/>
        <a:p>
          <a:endParaRPr lang="en-US"/>
        </a:p>
      </dgm:t>
    </dgm:pt>
    <dgm:pt modelId="{0CE75F0E-6BC2-4A19-BEC0-F31F350EA6E2}" type="sibTrans" cxnId="{35D4659A-208C-41D2-904F-EF6E59D0FD96}">
      <dgm:prSet/>
      <dgm:spPr/>
      <dgm:t>
        <a:bodyPr/>
        <a:lstStyle/>
        <a:p>
          <a:endParaRPr lang="en-US"/>
        </a:p>
      </dgm:t>
    </dgm:pt>
    <dgm:pt modelId="{BA4523A3-6901-436F-9FCE-F7AE9EB32186}">
      <dgm:prSet/>
      <dgm:spPr/>
      <dgm:t>
        <a:bodyPr/>
        <a:lstStyle/>
        <a:p>
          <a:pPr algn="just"/>
          <a:r>
            <a:rPr lang="en-US" b="1" dirty="0"/>
            <a:t>Code: </a:t>
          </a:r>
          <a:r>
            <a:rPr lang="en-US" b="1" dirty="0">
              <a:hlinkClick xmlns:r="http://schemas.openxmlformats.org/officeDocument/2006/relationships" r:id="rId6"/>
            </a:rPr>
            <a:t>https://www.kaggle.com/code/motono0223/guie-clip-tensorflow-train-example</a:t>
          </a:r>
          <a:endParaRPr lang="en-US" dirty="0"/>
        </a:p>
      </dgm:t>
    </dgm:pt>
    <dgm:pt modelId="{CC3C6E59-50AD-4880-BBD4-CA14C1E1C360}" type="parTrans" cxnId="{88F9BACE-7A36-4D15-9E9D-F4491F9A476D}">
      <dgm:prSet/>
      <dgm:spPr/>
      <dgm:t>
        <a:bodyPr/>
        <a:lstStyle/>
        <a:p>
          <a:endParaRPr lang="en-US"/>
        </a:p>
      </dgm:t>
    </dgm:pt>
    <dgm:pt modelId="{10B9DBB1-78A3-4227-BD46-747670D8746C}" type="sibTrans" cxnId="{88F9BACE-7A36-4D15-9E9D-F4491F9A476D}">
      <dgm:prSet/>
      <dgm:spPr/>
      <dgm:t>
        <a:bodyPr/>
        <a:lstStyle/>
        <a:p>
          <a:endParaRPr lang="en-US"/>
        </a:p>
      </dgm:t>
    </dgm:pt>
    <dgm:pt modelId="{4F683A8C-4CD7-4342-9991-2F22A638DBE5}">
      <dgm:prSet/>
      <dgm:spPr/>
      <dgm:t>
        <a:bodyPr/>
        <a:lstStyle/>
        <a:p>
          <a:pPr algn="just"/>
          <a:r>
            <a:rPr lang="en-US" b="1" dirty="0"/>
            <a:t>System Requirement: </a:t>
          </a:r>
          <a:r>
            <a:rPr lang="en-US" b="0" dirty="0"/>
            <a:t>Quad core Intel Core i7, 16 GB Ram, 256 SSD, Premium graphics cards like GTX 980</a:t>
          </a:r>
        </a:p>
      </dgm:t>
    </dgm:pt>
    <dgm:pt modelId="{EBB4016B-3EA1-45C3-9B82-E332B6E3B78C}" type="parTrans" cxnId="{4EE4F818-E036-4046-8AB1-12420462B915}">
      <dgm:prSet/>
      <dgm:spPr/>
      <dgm:t>
        <a:bodyPr/>
        <a:lstStyle/>
        <a:p>
          <a:endParaRPr lang="en-US"/>
        </a:p>
      </dgm:t>
    </dgm:pt>
    <dgm:pt modelId="{36143B70-94DB-4243-A57C-A59FEC9B59D4}" type="sibTrans" cxnId="{4EE4F818-E036-4046-8AB1-12420462B915}">
      <dgm:prSet/>
      <dgm:spPr/>
      <dgm:t>
        <a:bodyPr/>
        <a:lstStyle/>
        <a:p>
          <a:endParaRPr lang="en-US"/>
        </a:p>
      </dgm:t>
    </dgm:pt>
    <dgm:pt modelId="{0E4B87E2-0184-4842-A1BD-7B86B46890E0}">
      <dgm:prSet/>
      <dgm:spPr/>
      <dgm:t>
        <a:bodyPr/>
        <a:lstStyle/>
        <a:p>
          <a:pPr algn="just"/>
          <a:r>
            <a:rPr lang="en-US" dirty="0"/>
            <a:t>Kaggle Notebook and computing resources will be available for training the model.</a:t>
          </a:r>
        </a:p>
      </dgm:t>
    </dgm:pt>
    <dgm:pt modelId="{BBF3B957-646A-4889-A356-6A10994E38CE}" type="parTrans" cxnId="{64326417-AFF7-4D8F-8CCE-D64687DBC267}">
      <dgm:prSet/>
      <dgm:spPr/>
      <dgm:t>
        <a:bodyPr/>
        <a:lstStyle/>
        <a:p>
          <a:endParaRPr lang="en-US"/>
        </a:p>
      </dgm:t>
    </dgm:pt>
    <dgm:pt modelId="{9A01C520-3127-4CFE-AE37-0AF2B56CB576}" type="sibTrans" cxnId="{64326417-AFF7-4D8F-8CCE-D64687DBC267}">
      <dgm:prSet/>
      <dgm:spPr/>
      <dgm:t>
        <a:bodyPr/>
        <a:lstStyle/>
        <a:p>
          <a:endParaRPr lang="en-US"/>
        </a:p>
      </dgm:t>
    </dgm:pt>
    <dgm:pt modelId="{889CEC1C-45CE-4DC2-B63A-8240A1104053}">
      <dgm:prSet/>
      <dgm:spPr/>
      <dgm:t>
        <a:bodyPr/>
        <a:lstStyle/>
        <a:p>
          <a:endParaRPr lang="en-US" dirty="0"/>
        </a:p>
      </dgm:t>
    </dgm:pt>
    <dgm:pt modelId="{AFFDF87A-1A1D-480B-8BB3-A410FE8FB7F6}" type="parTrans" cxnId="{ACE1B7F4-1D57-40B9-A2F2-F29F13773AD2}">
      <dgm:prSet/>
      <dgm:spPr/>
    </dgm:pt>
    <dgm:pt modelId="{3B2787B1-CEB5-47FF-A016-701B042653D2}" type="sibTrans" cxnId="{ACE1B7F4-1D57-40B9-A2F2-F29F13773AD2}">
      <dgm:prSet/>
      <dgm:spPr/>
    </dgm:pt>
    <dgm:pt modelId="{E72E6D57-789B-4F96-821D-F9BAC2CD80EF}">
      <dgm:prSet/>
      <dgm:spPr/>
      <dgm:t>
        <a:bodyPr/>
        <a:lstStyle/>
        <a:p>
          <a:pPr algn="just"/>
          <a:endParaRPr lang="en-US" dirty="0"/>
        </a:p>
      </dgm:t>
    </dgm:pt>
    <dgm:pt modelId="{62C707A4-434E-41F7-A5CB-812011D97C43}" type="parTrans" cxnId="{F3F57BB7-C67E-4EC2-87A9-62D9A856F02C}">
      <dgm:prSet/>
      <dgm:spPr/>
    </dgm:pt>
    <dgm:pt modelId="{975E467C-6734-41BB-8E27-686E6F249875}" type="sibTrans" cxnId="{F3F57BB7-C67E-4EC2-87A9-62D9A856F02C}">
      <dgm:prSet/>
      <dgm:spPr/>
    </dgm:pt>
    <dgm:pt modelId="{74C9BACE-3B29-4AF9-8991-64F728185D51}" type="pres">
      <dgm:prSet presAssocID="{EF1E2990-4FD4-4048-89A8-E799D106A293}" presName="Name0" presStyleCnt="0">
        <dgm:presLayoutVars>
          <dgm:dir/>
          <dgm:animLvl val="lvl"/>
          <dgm:resizeHandles val="exact"/>
        </dgm:presLayoutVars>
      </dgm:prSet>
      <dgm:spPr/>
    </dgm:pt>
    <dgm:pt modelId="{E7349E83-8FE4-4DBB-83FD-7AE3D5357280}" type="pres">
      <dgm:prSet presAssocID="{DF0BD83D-CFCA-48F1-9E54-2025265083CC}" presName="composite" presStyleCnt="0"/>
      <dgm:spPr/>
    </dgm:pt>
    <dgm:pt modelId="{A5CD76BF-FE76-4B83-91DB-BA7EECDB087C}" type="pres">
      <dgm:prSet presAssocID="{DF0BD83D-CFCA-48F1-9E54-2025265083CC}" presName="parTx" presStyleLbl="node1" presStyleIdx="0" presStyleCnt="2">
        <dgm:presLayoutVars>
          <dgm:chMax val="0"/>
          <dgm:chPref val="0"/>
          <dgm:bulletEnabled val="1"/>
        </dgm:presLayoutVars>
      </dgm:prSet>
      <dgm:spPr/>
    </dgm:pt>
    <dgm:pt modelId="{A34A5B65-5B13-475D-85D8-8E103E49EA4B}" type="pres">
      <dgm:prSet presAssocID="{DF0BD83D-CFCA-48F1-9E54-2025265083CC}" presName="desTx" presStyleLbl="revTx" presStyleIdx="0" presStyleCnt="2">
        <dgm:presLayoutVars>
          <dgm:bulletEnabled val="1"/>
        </dgm:presLayoutVars>
      </dgm:prSet>
      <dgm:spPr/>
    </dgm:pt>
    <dgm:pt modelId="{44108351-2F47-4EEE-B0AB-469309B830B4}" type="pres">
      <dgm:prSet presAssocID="{62D9D6CF-7782-4E40-AC45-BC4250CD47AB}" presName="space" presStyleCnt="0"/>
      <dgm:spPr/>
    </dgm:pt>
    <dgm:pt modelId="{E7328B69-841C-45D6-80A8-571A58B87203}" type="pres">
      <dgm:prSet presAssocID="{0831960E-451C-4FE5-A62C-E80220E0E7FB}" presName="composite" presStyleCnt="0"/>
      <dgm:spPr/>
    </dgm:pt>
    <dgm:pt modelId="{738329C0-E343-4498-B0F8-620CD292C93E}" type="pres">
      <dgm:prSet presAssocID="{0831960E-451C-4FE5-A62C-E80220E0E7FB}" presName="parTx" presStyleLbl="node1" presStyleIdx="1" presStyleCnt="2">
        <dgm:presLayoutVars>
          <dgm:chMax val="0"/>
          <dgm:chPref val="0"/>
          <dgm:bulletEnabled val="1"/>
        </dgm:presLayoutVars>
      </dgm:prSet>
      <dgm:spPr/>
    </dgm:pt>
    <dgm:pt modelId="{E49338BB-7E2E-4AF7-8E2F-9BF524B93EDC}" type="pres">
      <dgm:prSet presAssocID="{0831960E-451C-4FE5-A62C-E80220E0E7FB}" presName="desTx" presStyleLbl="revTx" presStyleIdx="1" presStyleCnt="2">
        <dgm:presLayoutVars>
          <dgm:bulletEnabled val="1"/>
        </dgm:presLayoutVars>
      </dgm:prSet>
      <dgm:spPr/>
    </dgm:pt>
  </dgm:ptLst>
  <dgm:cxnLst>
    <dgm:cxn modelId="{82B9BB10-9105-46F5-AE97-33FEFA1E0CA6}" type="presOf" srcId="{48E69FF2-EDED-41A0-A638-D0959FC5C405}" destId="{A34A5B65-5B13-475D-85D8-8E103E49EA4B}" srcOrd="0" destOrd="6" presId="urn:microsoft.com/office/officeart/2005/8/layout/chevron1"/>
    <dgm:cxn modelId="{64326417-AFF7-4D8F-8CCE-D64687DBC267}" srcId="{0831960E-451C-4FE5-A62C-E80220E0E7FB}" destId="{0E4B87E2-0184-4842-A1BD-7B86B46890E0}" srcOrd="7" destOrd="0" parTransId="{BBF3B957-646A-4889-A356-6A10994E38CE}" sibTransId="{9A01C520-3127-4CFE-AE37-0AF2B56CB576}"/>
    <dgm:cxn modelId="{4EE4F818-E036-4046-8AB1-12420462B915}" srcId="{0831960E-451C-4FE5-A62C-E80220E0E7FB}" destId="{4F683A8C-4CD7-4342-9991-2F22A638DBE5}" srcOrd="6" destOrd="0" parTransId="{EBB4016B-3EA1-45C3-9B82-E332B6E3B78C}" sibTransId="{36143B70-94DB-4243-A57C-A59FEC9B59D4}"/>
    <dgm:cxn modelId="{CF37A126-E30A-4A4B-BF49-3D967462FD6B}" type="presOf" srcId="{59D6CD50-9418-455D-B983-5CE156691AEC}" destId="{A34A5B65-5B13-475D-85D8-8E103E49EA4B}" srcOrd="0" destOrd="1" presId="urn:microsoft.com/office/officeart/2005/8/layout/chevron1"/>
    <dgm:cxn modelId="{C021452C-371B-42FB-A5D9-90A055268183}" type="presOf" srcId="{12029A10-5DD2-4244-97E6-595B722292BD}" destId="{E49338BB-7E2E-4AF7-8E2F-9BF524B93EDC}" srcOrd="0" destOrd="2" presId="urn:microsoft.com/office/officeart/2005/8/layout/chevron1"/>
    <dgm:cxn modelId="{2E34672C-F607-43F9-98DF-95246E49E5BF}" type="presOf" srcId="{0831960E-451C-4FE5-A62C-E80220E0E7FB}" destId="{738329C0-E343-4498-B0F8-620CD292C93E}" srcOrd="0" destOrd="0" presId="urn:microsoft.com/office/officeart/2005/8/layout/chevron1"/>
    <dgm:cxn modelId="{08BA0335-9B46-45B3-857F-8F2F2D84E67E}" srcId="{0831960E-451C-4FE5-A62C-E80220E0E7FB}" destId="{D4FD58E9-5BF0-4F6C-9C6D-6C25AA9C8372}" srcOrd="3" destOrd="0" parTransId="{04A8E769-709C-48DE-AB54-F28DFE65CAB4}" sibTransId="{64464386-F1DF-4028-872F-46B65D0F484C}"/>
    <dgm:cxn modelId="{960E295F-6FB3-4705-ACDE-C6C575A7AF64}" srcId="{616D8F3A-A02F-4B8E-BEC2-2A2395AAB03C}" destId="{48E69FF2-EDED-41A0-A638-D0959FC5C405}" srcOrd="2" destOrd="0" parTransId="{17E2D3D0-40EC-47C3-BC5D-0A88617C976E}" sibTransId="{5E28F774-2730-4DE5-8650-C8CCB161BA42}"/>
    <dgm:cxn modelId="{9F676746-9758-4943-86BB-2619F067964F}" srcId="{0831960E-451C-4FE5-A62C-E80220E0E7FB}" destId="{12029A10-5DD2-4244-97E6-595B722292BD}" srcOrd="2" destOrd="0" parTransId="{4A7C9D7B-F7BC-485D-BFE8-28BE9DEE098E}" sibTransId="{06E07B89-7750-4612-B6F1-6527456609CF}"/>
    <dgm:cxn modelId="{6F88AB48-350D-47AD-9E45-CC79DF1815C1}" type="presOf" srcId="{BA4523A3-6901-436F-9FCE-F7AE9EB32186}" destId="{E49338BB-7E2E-4AF7-8E2F-9BF524B93EDC}" srcOrd="0" destOrd="5" presId="urn:microsoft.com/office/officeart/2005/8/layout/chevron1"/>
    <dgm:cxn modelId="{E4FD3472-3C54-4678-A74E-46BB81360E05}" type="presOf" srcId="{92C050D4-E31F-4CC9-AD7B-00B2712ACDD7}" destId="{A34A5B65-5B13-475D-85D8-8E103E49EA4B}" srcOrd="0" destOrd="4" presId="urn:microsoft.com/office/officeart/2005/8/layout/chevron1"/>
    <dgm:cxn modelId="{FAC6DF72-1404-4528-9ECA-4CF034FCA367}" srcId="{616D8F3A-A02F-4B8E-BEC2-2A2395AAB03C}" destId="{92C050D4-E31F-4CC9-AD7B-00B2712ACDD7}" srcOrd="0" destOrd="0" parTransId="{F1ED0888-A128-477C-A9F2-F53EC9EA092D}" sibTransId="{018204F7-1BBB-4C7F-BBAB-BB12044029E7}"/>
    <dgm:cxn modelId="{06AB0973-C33C-4A55-8AD0-0216D899F267}" srcId="{EF1E2990-4FD4-4048-89A8-E799D106A293}" destId="{0831960E-451C-4FE5-A62C-E80220E0E7FB}" srcOrd="1" destOrd="0" parTransId="{6CC7694D-28FE-44AF-99BF-CB27EEBDF3D7}" sibTransId="{7B17F88C-F75E-498E-9858-62FBFBE66129}"/>
    <dgm:cxn modelId="{150A6459-56BB-4E59-B603-5DE2D9A62401}" type="presOf" srcId="{2725DFA3-91F6-4BAD-81A5-A5D7FA9A4F02}" destId="{A34A5B65-5B13-475D-85D8-8E103E49EA4B}" srcOrd="0" destOrd="2" presId="urn:microsoft.com/office/officeart/2005/8/layout/chevron1"/>
    <dgm:cxn modelId="{4F50DF59-577F-4015-A443-AA4DBCA2DED6}" type="presOf" srcId="{D0D59661-AB66-4469-B024-97B05CA0CFA2}" destId="{E49338BB-7E2E-4AF7-8E2F-9BF524B93EDC}" srcOrd="0" destOrd="1" presId="urn:microsoft.com/office/officeart/2005/8/layout/chevron1"/>
    <dgm:cxn modelId="{54ADD898-B806-4975-B7CC-5FAF389A3115}" srcId="{616D8F3A-A02F-4B8E-BEC2-2A2395AAB03C}" destId="{AF020AE8-6C84-49D0-9C7A-960F1B874A7F}" srcOrd="1" destOrd="0" parTransId="{A633CD5F-8E97-4BF3-96B6-030751380B4E}" sibTransId="{6AE5FB73-9A0E-4977-ACB0-FD584605F9A3}"/>
    <dgm:cxn modelId="{5F2CEF99-6F81-4C55-9F5E-6D650FD0CEF2}" type="presOf" srcId="{616D8F3A-A02F-4B8E-BEC2-2A2395AAB03C}" destId="{A34A5B65-5B13-475D-85D8-8E103E49EA4B}" srcOrd="0" destOrd="3" presId="urn:microsoft.com/office/officeart/2005/8/layout/chevron1"/>
    <dgm:cxn modelId="{35D4659A-208C-41D2-904F-EF6E59D0FD96}" srcId="{0831960E-451C-4FE5-A62C-E80220E0E7FB}" destId="{C6DA2036-934A-4AC6-929D-709E2956A172}" srcOrd="4" destOrd="0" parTransId="{A497E2D6-2470-448A-99F0-FFC271C8B6B5}" sibTransId="{0CE75F0E-6BC2-4A19-BEC0-F31F350EA6E2}"/>
    <dgm:cxn modelId="{FA48509D-E8EE-4A81-B7AC-0F7967B6CE4A}" type="presOf" srcId="{D4FD58E9-5BF0-4F6C-9C6D-6C25AA9C8372}" destId="{E49338BB-7E2E-4AF7-8E2F-9BF524B93EDC}" srcOrd="0" destOrd="3" presId="urn:microsoft.com/office/officeart/2005/8/layout/chevron1"/>
    <dgm:cxn modelId="{D924F99D-6044-450C-A453-609517708DFB}" srcId="{DF0BD83D-CFCA-48F1-9E54-2025265083CC}" destId="{2725DFA3-91F6-4BAD-81A5-A5D7FA9A4F02}" srcOrd="2" destOrd="0" parTransId="{3DA77A98-EC99-4667-ADF7-3E2C741DAAD8}" sibTransId="{993CC3E5-91E3-4304-B2B3-10998D677B1D}"/>
    <dgm:cxn modelId="{A680679E-7F21-49C2-86DE-B911312D0A1A}" type="presOf" srcId="{889CEC1C-45CE-4DC2-B63A-8240A1104053}" destId="{A34A5B65-5B13-475D-85D8-8E103E49EA4B}" srcOrd="0" destOrd="0" presId="urn:microsoft.com/office/officeart/2005/8/layout/chevron1"/>
    <dgm:cxn modelId="{0E5469A1-D682-4EA4-8F86-B6B20D2D4BE8}" type="presOf" srcId="{AF020AE8-6C84-49D0-9C7A-960F1B874A7F}" destId="{A34A5B65-5B13-475D-85D8-8E103E49EA4B}" srcOrd="0" destOrd="5" presId="urn:microsoft.com/office/officeart/2005/8/layout/chevron1"/>
    <dgm:cxn modelId="{602AC7A1-6493-4AB5-BC75-0451B759262D}" srcId="{EF1E2990-4FD4-4048-89A8-E799D106A293}" destId="{DF0BD83D-CFCA-48F1-9E54-2025265083CC}" srcOrd="0" destOrd="0" parTransId="{B1A2C7D0-5139-4988-B2DD-92167CCCE0AF}" sibTransId="{62D9D6CF-7782-4E40-AC45-BC4250CD47AB}"/>
    <dgm:cxn modelId="{674065A7-26CD-48E5-9B74-1DBC38E9EBF8}" type="presOf" srcId="{E72E6D57-789B-4F96-821D-F9BAC2CD80EF}" destId="{E49338BB-7E2E-4AF7-8E2F-9BF524B93EDC}" srcOrd="0" destOrd="0" presId="urn:microsoft.com/office/officeart/2005/8/layout/chevron1"/>
    <dgm:cxn modelId="{16EA5DB0-4D5F-4945-B38B-C765FA15B77E}" type="presOf" srcId="{C6DA2036-934A-4AC6-929D-709E2956A172}" destId="{E49338BB-7E2E-4AF7-8E2F-9BF524B93EDC}" srcOrd="0" destOrd="4" presId="urn:microsoft.com/office/officeart/2005/8/layout/chevron1"/>
    <dgm:cxn modelId="{F3F57BB7-C67E-4EC2-87A9-62D9A856F02C}" srcId="{0831960E-451C-4FE5-A62C-E80220E0E7FB}" destId="{E72E6D57-789B-4F96-821D-F9BAC2CD80EF}" srcOrd="0" destOrd="0" parTransId="{62C707A4-434E-41F7-A5CB-812011D97C43}" sibTransId="{975E467C-6734-41BB-8E27-686E6F249875}"/>
    <dgm:cxn modelId="{ADFA5CC2-FFCC-4096-8238-D3FD0F4F635A}" type="presOf" srcId="{4F683A8C-4CD7-4342-9991-2F22A638DBE5}" destId="{E49338BB-7E2E-4AF7-8E2F-9BF524B93EDC}" srcOrd="0" destOrd="6" presId="urn:microsoft.com/office/officeart/2005/8/layout/chevron1"/>
    <dgm:cxn modelId="{88F9BACE-7A36-4D15-9E9D-F4491F9A476D}" srcId="{0831960E-451C-4FE5-A62C-E80220E0E7FB}" destId="{BA4523A3-6901-436F-9FCE-F7AE9EB32186}" srcOrd="5" destOrd="0" parTransId="{CC3C6E59-50AD-4880-BBD4-CA14C1E1C360}" sibTransId="{10B9DBB1-78A3-4227-BD46-747670D8746C}"/>
    <dgm:cxn modelId="{40D419CF-6F38-4ECC-BED2-9A66047E1109}" srcId="{DF0BD83D-CFCA-48F1-9E54-2025265083CC}" destId="{616D8F3A-A02F-4B8E-BEC2-2A2395AAB03C}" srcOrd="3" destOrd="0" parTransId="{5CCDE814-B628-436F-883B-67EEE1255E9B}" sibTransId="{136D5FC2-74F3-45EA-A532-735A695928D7}"/>
    <dgm:cxn modelId="{AB7390DF-8942-4F53-A227-A40B9235C4C3}" srcId="{0831960E-451C-4FE5-A62C-E80220E0E7FB}" destId="{D0D59661-AB66-4469-B024-97B05CA0CFA2}" srcOrd="1" destOrd="0" parTransId="{DB39247B-61DA-4955-A931-18EA82257A51}" sibTransId="{26EC2BE7-C504-4FE7-9BD9-5C4648D255FB}"/>
    <dgm:cxn modelId="{AB57EAE6-8C83-4C6A-A091-FA2635CA4F90}" type="presOf" srcId="{DF0BD83D-CFCA-48F1-9E54-2025265083CC}" destId="{A5CD76BF-FE76-4B83-91DB-BA7EECDB087C}" srcOrd="0" destOrd="0" presId="urn:microsoft.com/office/officeart/2005/8/layout/chevron1"/>
    <dgm:cxn modelId="{BFDBCBE7-F8AA-4F74-9C63-F38916911030}" type="presOf" srcId="{EF1E2990-4FD4-4048-89A8-E799D106A293}" destId="{74C9BACE-3B29-4AF9-8991-64F728185D51}" srcOrd="0" destOrd="0" presId="urn:microsoft.com/office/officeart/2005/8/layout/chevron1"/>
    <dgm:cxn modelId="{0B58A4EA-763F-4E62-99BA-949D5A03D41B}" srcId="{DF0BD83D-CFCA-48F1-9E54-2025265083CC}" destId="{59D6CD50-9418-455D-B983-5CE156691AEC}" srcOrd="1" destOrd="0" parTransId="{E207D71A-E932-474F-BABB-F661319C3967}" sibTransId="{E97CD10D-D822-48F7-81D0-BD744F0F08A7}"/>
    <dgm:cxn modelId="{998F42F3-D60C-4859-8F12-3B6882FD9E0E}" type="presOf" srcId="{0E4B87E2-0184-4842-A1BD-7B86B46890E0}" destId="{E49338BB-7E2E-4AF7-8E2F-9BF524B93EDC}" srcOrd="0" destOrd="7" presId="urn:microsoft.com/office/officeart/2005/8/layout/chevron1"/>
    <dgm:cxn modelId="{ACE1B7F4-1D57-40B9-A2F2-F29F13773AD2}" srcId="{DF0BD83D-CFCA-48F1-9E54-2025265083CC}" destId="{889CEC1C-45CE-4DC2-B63A-8240A1104053}" srcOrd="0" destOrd="0" parTransId="{AFFDF87A-1A1D-480B-8BB3-A410FE8FB7F6}" sibTransId="{3B2787B1-CEB5-47FF-A016-701B042653D2}"/>
    <dgm:cxn modelId="{D6A9CBDC-EB02-4D5C-AA1D-E4AEAAFFCB95}" type="presParOf" srcId="{74C9BACE-3B29-4AF9-8991-64F728185D51}" destId="{E7349E83-8FE4-4DBB-83FD-7AE3D5357280}" srcOrd="0" destOrd="0" presId="urn:microsoft.com/office/officeart/2005/8/layout/chevron1"/>
    <dgm:cxn modelId="{553B9683-5A01-42B5-BFC6-AE2B582124DD}" type="presParOf" srcId="{E7349E83-8FE4-4DBB-83FD-7AE3D5357280}" destId="{A5CD76BF-FE76-4B83-91DB-BA7EECDB087C}" srcOrd="0" destOrd="0" presId="urn:microsoft.com/office/officeart/2005/8/layout/chevron1"/>
    <dgm:cxn modelId="{EF005562-680D-48A2-B9E8-DCD12859B245}" type="presParOf" srcId="{E7349E83-8FE4-4DBB-83FD-7AE3D5357280}" destId="{A34A5B65-5B13-475D-85D8-8E103E49EA4B}" srcOrd="1" destOrd="0" presId="urn:microsoft.com/office/officeart/2005/8/layout/chevron1"/>
    <dgm:cxn modelId="{FB7801A9-1D42-4AE1-8648-D40AE3451995}" type="presParOf" srcId="{74C9BACE-3B29-4AF9-8991-64F728185D51}" destId="{44108351-2F47-4EEE-B0AB-469309B830B4}" srcOrd="1" destOrd="0" presId="urn:microsoft.com/office/officeart/2005/8/layout/chevron1"/>
    <dgm:cxn modelId="{972A6BE1-47A9-4121-8887-9AC02C73DAED}" type="presParOf" srcId="{74C9BACE-3B29-4AF9-8991-64F728185D51}" destId="{E7328B69-841C-45D6-80A8-571A58B87203}" srcOrd="2" destOrd="0" presId="urn:microsoft.com/office/officeart/2005/8/layout/chevron1"/>
    <dgm:cxn modelId="{79A52D56-5D16-4099-8820-404FB124DECF}" type="presParOf" srcId="{E7328B69-841C-45D6-80A8-571A58B87203}" destId="{738329C0-E343-4498-B0F8-620CD292C93E}" srcOrd="0" destOrd="0" presId="urn:microsoft.com/office/officeart/2005/8/layout/chevron1"/>
    <dgm:cxn modelId="{BC8E5824-C216-438F-941B-670FB4C11A35}" type="presParOf" srcId="{E7328B69-841C-45D6-80A8-571A58B87203}" destId="{E49338BB-7E2E-4AF7-8E2F-9BF524B93ED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D7E5D-F351-4D45-8532-6833FD6AB388}">
      <dsp:nvSpPr>
        <dsp:cNvPr id="0" name=""/>
        <dsp:cNvSpPr/>
      </dsp:nvSpPr>
      <dsp:spPr>
        <a:xfrm>
          <a:off x="0" y="0"/>
          <a:ext cx="8930487" cy="17452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t>Motivation:</a:t>
          </a:r>
          <a:r>
            <a:rPr lang="en-US" sz="2000" kern="1200" dirty="0"/>
            <a:t> A challenging computer vision problem is Instance-Level Recognition (ILR) where the task is to not only determine the generic category of an object (e.g., an arch)   but also the specific instance of the object (e.g., ”India Gate, Delhi”).</a:t>
          </a:r>
        </a:p>
      </dsp:txBody>
      <dsp:txXfrm>
        <a:off x="51117" y="51117"/>
        <a:ext cx="7047210" cy="1643031"/>
      </dsp:txXfrm>
    </dsp:sp>
    <dsp:sp modelId="{21595F31-010D-49E0-B88D-BC0D6970BEA0}">
      <dsp:nvSpPr>
        <dsp:cNvPr id="0" name=""/>
        <dsp:cNvSpPr/>
      </dsp:nvSpPr>
      <dsp:spPr>
        <a:xfrm>
          <a:off x="787984" y="1872270"/>
          <a:ext cx="8930487" cy="20730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t>Significance:</a:t>
          </a:r>
          <a:r>
            <a:rPr lang="en-US" sz="2000" kern="1200" dirty="0"/>
            <a:t> ILR is tackled by training a deep learning model with a large set of images. capturing all of object domain in a single dataset and training a model that can distinguish between them is a challenging task. The focus of research so far has been to solve ILR for a single domain at a time. </a:t>
          </a:r>
          <a:r>
            <a:rPr lang="en-US" sz="2000" b="1" kern="1200" dirty="0"/>
            <a:t>The next step is to generalize the ILR task to multiple domains.</a:t>
          </a:r>
        </a:p>
      </dsp:txBody>
      <dsp:txXfrm>
        <a:off x="848700" y="1932986"/>
        <a:ext cx="6886649" cy="1951576"/>
      </dsp:txXfrm>
    </dsp:sp>
    <dsp:sp modelId="{2C980B6A-A5B3-4140-9278-82EE66C1D557}">
      <dsp:nvSpPr>
        <dsp:cNvPr id="0" name=""/>
        <dsp:cNvSpPr/>
      </dsp:nvSpPr>
      <dsp:spPr>
        <a:xfrm>
          <a:off x="1575968" y="4072284"/>
          <a:ext cx="8930487" cy="17452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1" kern="1200" dirty="0"/>
            <a:t>Impact:</a:t>
          </a:r>
          <a:r>
            <a:rPr lang="en-US" sz="2000" kern="1200" dirty="0"/>
            <a:t> Google research believes that this is the key to real-world visual search applications, such as augmenting cultural exhibits in a museum, organizing photo collections, visual commerce and more.</a:t>
          </a:r>
        </a:p>
      </dsp:txBody>
      <dsp:txXfrm>
        <a:off x="1627085" y="4123401"/>
        <a:ext cx="6905847" cy="1643031"/>
      </dsp:txXfrm>
    </dsp:sp>
    <dsp:sp modelId="{AA091819-894C-4610-A1B5-29F0AF8FA859}">
      <dsp:nvSpPr>
        <dsp:cNvPr id="0" name=""/>
        <dsp:cNvSpPr/>
      </dsp:nvSpPr>
      <dsp:spPr>
        <a:xfrm>
          <a:off x="7796065" y="1323492"/>
          <a:ext cx="1134422" cy="113442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51310" y="1323492"/>
        <a:ext cx="623932" cy="853653"/>
      </dsp:txXfrm>
    </dsp:sp>
    <dsp:sp modelId="{76BCBD2D-7801-4D9B-AEA5-6170D5C5DCEB}">
      <dsp:nvSpPr>
        <dsp:cNvPr id="0" name=""/>
        <dsp:cNvSpPr/>
      </dsp:nvSpPr>
      <dsp:spPr>
        <a:xfrm>
          <a:off x="8584049" y="3348000"/>
          <a:ext cx="1134422" cy="113442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39294" y="3348000"/>
        <a:ext cx="623932" cy="853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D76BF-FE76-4B83-91DB-BA7EECDB087C}">
      <dsp:nvSpPr>
        <dsp:cNvPr id="0" name=""/>
        <dsp:cNvSpPr/>
      </dsp:nvSpPr>
      <dsp:spPr>
        <a:xfrm>
          <a:off x="5999" y="301813"/>
          <a:ext cx="5904702" cy="75600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References</a:t>
          </a:r>
        </a:p>
      </dsp:txBody>
      <dsp:txXfrm>
        <a:off x="383999" y="301813"/>
        <a:ext cx="5148702" cy="756000"/>
      </dsp:txXfrm>
    </dsp:sp>
    <dsp:sp modelId="{A34A5B65-5B13-475D-85D8-8E103E49EA4B}">
      <dsp:nvSpPr>
        <dsp:cNvPr id="0" name=""/>
        <dsp:cNvSpPr/>
      </dsp:nvSpPr>
      <dsp:spPr>
        <a:xfrm>
          <a:off x="5999" y="1152313"/>
          <a:ext cx="4723761" cy="46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Google AI Blog - Introducing the Google Universal Image Embedding Challenge, August 4, 2022, Posted by </a:t>
          </a:r>
          <a:r>
            <a:rPr lang="en-US" sz="1400" kern="1200" dirty="0" err="1"/>
            <a:t>Bingyi</a:t>
          </a:r>
          <a:r>
            <a:rPr lang="en-US" sz="1400" kern="1200" dirty="0"/>
            <a:t> Cao, Software Engineer, Google Research, and Mário </a:t>
          </a:r>
          <a:r>
            <a:rPr lang="en-US" sz="1400" kern="1200" dirty="0" err="1"/>
            <a:t>Lipovský</a:t>
          </a:r>
          <a:r>
            <a:rPr lang="en-US" sz="1400" kern="1200" dirty="0"/>
            <a:t>, Software Engineer, Google Lens, </a:t>
          </a:r>
          <a:r>
            <a:rPr lang="en-US" sz="1400" kern="1200" dirty="0">
              <a:hlinkClick xmlns:r="http://schemas.openxmlformats.org/officeDocument/2006/relationships" r:id="rId1"/>
            </a:rPr>
            <a:t>https://ai.googleblog.com/2022/08/introducing-google-universal-image.html</a:t>
          </a:r>
          <a:endParaRPr lang="en-US" sz="1400" kern="1200" dirty="0"/>
        </a:p>
        <a:p>
          <a:pPr marL="114300" lvl="1" indent="-114300" algn="l" defTabSz="622300">
            <a:lnSpc>
              <a:spcPct val="90000"/>
            </a:lnSpc>
            <a:spcBef>
              <a:spcPct val="0"/>
            </a:spcBef>
            <a:spcAft>
              <a:spcPct val="15000"/>
            </a:spcAft>
            <a:buChar char="•"/>
          </a:pPr>
          <a:r>
            <a:rPr lang="en-US" sz="1400" kern="1200" dirty="0"/>
            <a:t>Google Universal Image Embedding Kaggle Competition - </a:t>
          </a:r>
          <a:r>
            <a:rPr lang="en-US" sz="1400" kern="1200" dirty="0">
              <a:hlinkClick xmlns:r="http://schemas.openxmlformats.org/officeDocument/2006/relationships" r:id="rId2"/>
            </a:rPr>
            <a:t>https://www.kaggle.com/competitions/google-universal-image-embedding/overview</a:t>
          </a:r>
          <a:endParaRPr lang="en-US" sz="1400" kern="1200" dirty="0"/>
        </a:p>
        <a:p>
          <a:pPr marL="114300" lvl="1" indent="-114300" algn="l" defTabSz="622300">
            <a:lnSpc>
              <a:spcPct val="90000"/>
            </a:lnSpc>
            <a:spcBef>
              <a:spcPct val="0"/>
            </a:spcBef>
            <a:spcAft>
              <a:spcPct val="15000"/>
            </a:spcAft>
            <a:buChar char="•"/>
          </a:pPr>
          <a:r>
            <a:rPr lang="en-US" sz="1400" kern="1200" dirty="0"/>
            <a:t>Public datasets for domain specific images representation</a:t>
          </a:r>
        </a:p>
        <a:p>
          <a:pPr marL="228600" lvl="2" indent="-114300" algn="l" defTabSz="622300">
            <a:lnSpc>
              <a:spcPct val="90000"/>
            </a:lnSpc>
            <a:spcBef>
              <a:spcPct val="0"/>
            </a:spcBef>
            <a:spcAft>
              <a:spcPct val="15000"/>
            </a:spcAft>
            <a:buChar char="•"/>
          </a:pPr>
          <a:r>
            <a:rPr lang="en-US" sz="1400" kern="1200"/>
            <a:t>Imagenet - </a:t>
          </a:r>
          <a:r>
            <a:rPr lang="en-US" sz="1400" kern="1200">
              <a:hlinkClick xmlns:r="http://schemas.openxmlformats.org/officeDocument/2006/relationships" r:id="rId3"/>
            </a:rPr>
            <a:t>https://www.image-net.org/index.php</a:t>
          </a:r>
          <a:r>
            <a:rPr lang="en-US" sz="1400" kern="1200"/>
            <a:t>  (Available for free to researchers for non-commercial use)</a:t>
          </a:r>
        </a:p>
        <a:p>
          <a:pPr marL="228600" lvl="2" indent="-114300" algn="l" defTabSz="622300">
            <a:lnSpc>
              <a:spcPct val="90000"/>
            </a:lnSpc>
            <a:spcBef>
              <a:spcPct val="0"/>
            </a:spcBef>
            <a:spcAft>
              <a:spcPct val="15000"/>
            </a:spcAft>
            <a:buChar char="•"/>
          </a:pPr>
          <a:r>
            <a:rPr lang="en-US" sz="1400" kern="1200"/>
            <a:t>Products -10K - </a:t>
          </a:r>
          <a:r>
            <a:rPr lang="en-US" sz="1400" kern="1200">
              <a:hlinkClick xmlns:r="http://schemas.openxmlformats.org/officeDocument/2006/relationships" r:id="rId4"/>
            </a:rPr>
            <a:t>https://products-10k.github.io/</a:t>
          </a:r>
          <a:r>
            <a:rPr lang="en-US" sz="1400" kern="1200"/>
            <a:t> (Available for free for non-commercial research and educational purposes)</a:t>
          </a:r>
        </a:p>
        <a:p>
          <a:pPr marL="228600" lvl="2" indent="-114300" algn="l" defTabSz="622300">
            <a:lnSpc>
              <a:spcPct val="90000"/>
            </a:lnSpc>
            <a:spcBef>
              <a:spcPct val="0"/>
            </a:spcBef>
            <a:spcAft>
              <a:spcPct val="15000"/>
            </a:spcAft>
            <a:buChar char="•"/>
          </a:pPr>
          <a:r>
            <a:rPr lang="en-US" sz="1400" kern="1200" dirty="0"/>
            <a:t>Google Landmark Recognition 2021 - </a:t>
          </a:r>
          <a:r>
            <a:rPr lang="en-US" sz="1400" kern="1200" dirty="0">
              <a:hlinkClick xmlns:r="http://schemas.openxmlformats.org/officeDocument/2006/relationships" r:id="rId5"/>
            </a:rPr>
            <a:t>https://www.kaggle.com/competitions/landmark-recognition-2021/data</a:t>
          </a:r>
          <a:r>
            <a:rPr lang="en-US" sz="1400" kern="1200" dirty="0"/>
            <a:t> (Dataset is part of Kaggle competition in 2021)</a:t>
          </a:r>
        </a:p>
      </dsp:txBody>
      <dsp:txXfrm>
        <a:off x="5999" y="1152313"/>
        <a:ext cx="4723761" cy="4662000"/>
      </dsp:txXfrm>
    </dsp:sp>
    <dsp:sp modelId="{738329C0-E343-4498-B0F8-620CD292C93E}">
      <dsp:nvSpPr>
        <dsp:cNvPr id="0" name=""/>
        <dsp:cNvSpPr/>
      </dsp:nvSpPr>
      <dsp:spPr>
        <a:xfrm>
          <a:off x="5694701" y="301813"/>
          <a:ext cx="5904702" cy="756000"/>
        </a:xfrm>
        <a:prstGeom prst="chevron">
          <a:avLst/>
        </a:prstGeom>
        <a:solidFill>
          <a:schemeClr val="accent5">
            <a:hueOff val="1492336"/>
            <a:satOff val="137"/>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Justification</a:t>
          </a:r>
        </a:p>
      </dsp:txBody>
      <dsp:txXfrm>
        <a:off x="6072701" y="301813"/>
        <a:ext cx="5148702" cy="756000"/>
      </dsp:txXfrm>
    </dsp:sp>
    <dsp:sp modelId="{E49338BB-7E2E-4AF7-8E2F-9BF524B93EDC}">
      <dsp:nvSpPr>
        <dsp:cNvPr id="0" name=""/>
        <dsp:cNvSpPr/>
      </dsp:nvSpPr>
      <dsp:spPr>
        <a:xfrm>
          <a:off x="5694701" y="1152313"/>
          <a:ext cx="4723761" cy="46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just" defTabSz="622300">
            <a:lnSpc>
              <a:spcPct val="90000"/>
            </a:lnSpc>
            <a:spcBef>
              <a:spcPct val="0"/>
            </a:spcBef>
            <a:spcAft>
              <a:spcPct val="15000"/>
            </a:spcAft>
            <a:buChar char="•"/>
          </a:pPr>
          <a:endParaRPr lang="en-US" sz="1400" kern="1200" dirty="0"/>
        </a:p>
        <a:p>
          <a:pPr marL="114300" lvl="1" indent="-114300" algn="just" defTabSz="622300">
            <a:lnSpc>
              <a:spcPct val="90000"/>
            </a:lnSpc>
            <a:spcBef>
              <a:spcPct val="0"/>
            </a:spcBef>
            <a:spcAft>
              <a:spcPct val="15000"/>
            </a:spcAft>
            <a:buChar char="•"/>
          </a:pPr>
          <a:r>
            <a:rPr lang="en-US" sz="1400" kern="1200" dirty="0"/>
            <a:t>Many public datasets are available for training the model. Some of them are mentioned in the references above</a:t>
          </a:r>
        </a:p>
        <a:p>
          <a:pPr marL="114300" lvl="1" indent="-114300" algn="just" defTabSz="622300">
            <a:lnSpc>
              <a:spcPct val="90000"/>
            </a:lnSpc>
            <a:spcBef>
              <a:spcPct val="0"/>
            </a:spcBef>
            <a:spcAft>
              <a:spcPct val="15000"/>
            </a:spcAft>
            <a:buChar char="•"/>
          </a:pPr>
          <a:r>
            <a:rPr lang="en-US" sz="1400" kern="1200" dirty="0"/>
            <a:t>Some scaled down versions of these datasets are also available on Kaggle and other locations</a:t>
          </a:r>
        </a:p>
        <a:p>
          <a:pPr marL="114300" lvl="1" indent="-114300" algn="just" defTabSz="622300">
            <a:lnSpc>
              <a:spcPct val="90000"/>
            </a:lnSpc>
            <a:spcBef>
              <a:spcPct val="0"/>
            </a:spcBef>
            <a:spcAft>
              <a:spcPct val="15000"/>
            </a:spcAft>
            <a:buChar char="•"/>
          </a:pPr>
          <a:r>
            <a:rPr lang="en-US" sz="1400" kern="1200" dirty="0"/>
            <a:t>The host of the competition, Google research is well known expert in the field of image representation</a:t>
          </a:r>
        </a:p>
        <a:p>
          <a:pPr marL="114300" lvl="1" indent="-114300" algn="just" defTabSz="622300">
            <a:lnSpc>
              <a:spcPct val="90000"/>
            </a:lnSpc>
            <a:spcBef>
              <a:spcPct val="0"/>
            </a:spcBef>
            <a:spcAft>
              <a:spcPct val="15000"/>
            </a:spcAft>
            <a:buChar char="•"/>
          </a:pPr>
          <a:r>
            <a:rPr lang="en-US" sz="1400" kern="1200" dirty="0"/>
            <a:t>Google has provided starter code for both </a:t>
          </a:r>
          <a:r>
            <a:rPr lang="en-US" sz="1400" kern="1200" dirty="0" err="1"/>
            <a:t>PyTorch</a:t>
          </a:r>
          <a:r>
            <a:rPr lang="en-US" sz="1400" kern="1200" dirty="0"/>
            <a:t> and </a:t>
          </a:r>
          <a:r>
            <a:rPr lang="en-US" sz="1400" kern="1200" dirty="0" err="1"/>
            <a:t>Tensorflow</a:t>
          </a:r>
          <a:r>
            <a:rPr lang="en-US" sz="1400" kern="1200" dirty="0"/>
            <a:t> models as part of the data description</a:t>
          </a:r>
        </a:p>
        <a:p>
          <a:pPr marL="114300" lvl="1" indent="-114300" algn="just" defTabSz="622300">
            <a:lnSpc>
              <a:spcPct val="90000"/>
            </a:lnSpc>
            <a:spcBef>
              <a:spcPct val="0"/>
            </a:spcBef>
            <a:spcAft>
              <a:spcPct val="15000"/>
            </a:spcAft>
            <a:buChar char="•"/>
          </a:pPr>
          <a:r>
            <a:rPr lang="en-US" sz="1400" b="1" kern="1200" dirty="0"/>
            <a:t>Code: </a:t>
          </a:r>
          <a:r>
            <a:rPr lang="en-US" sz="1400" b="1" kern="1200" dirty="0">
              <a:hlinkClick xmlns:r="http://schemas.openxmlformats.org/officeDocument/2006/relationships" r:id="rId6"/>
            </a:rPr>
            <a:t>https://www.kaggle.com/code/motono0223/guie-clip-tensorflow-train-example</a:t>
          </a:r>
          <a:endParaRPr lang="en-US" sz="1400" kern="1200" dirty="0"/>
        </a:p>
        <a:p>
          <a:pPr marL="114300" lvl="1" indent="-114300" algn="just" defTabSz="622300">
            <a:lnSpc>
              <a:spcPct val="90000"/>
            </a:lnSpc>
            <a:spcBef>
              <a:spcPct val="0"/>
            </a:spcBef>
            <a:spcAft>
              <a:spcPct val="15000"/>
            </a:spcAft>
            <a:buChar char="•"/>
          </a:pPr>
          <a:r>
            <a:rPr lang="en-US" sz="1400" b="1" kern="1200" dirty="0"/>
            <a:t>System Requirement: </a:t>
          </a:r>
          <a:r>
            <a:rPr lang="en-US" sz="1400" b="0" kern="1200" dirty="0"/>
            <a:t>Quad core Intel Core i7, 16 GB Ram, 256 SSD, Premium graphics cards like GTX 980</a:t>
          </a:r>
        </a:p>
        <a:p>
          <a:pPr marL="114300" lvl="1" indent="-114300" algn="just" defTabSz="622300">
            <a:lnSpc>
              <a:spcPct val="90000"/>
            </a:lnSpc>
            <a:spcBef>
              <a:spcPct val="0"/>
            </a:spcBef>
            <a:spcAft>
              <a:spcPct val="15000"/>
            </a:spcAft>
            <a:buChar char="•"/>
          </a:pPr>
          <a:r>
            <a:rPr lang="en-US" sz="1400" kern="1200" dirty="0"/>
            <a:t>Kaggle Notebook and computing resources will be available for training the model.</a:t>
          </a:r>
        </a:p>
      </dsp:txBody>
      <dsp:txXfrm>
        <a:off x="5694701" y="1152313"/>
        <a:ext cx="4723761" cy="4662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9/23/2022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33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9/23/2022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788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9/23/2022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183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9/23/2022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877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9/23/2022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330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9/23/2022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796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9/23/2022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959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9/23/2022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5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9/23/2022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187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9/23/2022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342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9/23/2022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150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9/23/2022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982893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699" r:id="rId6"/>
    <p:sldLayoutId id="2147483695" r:id="rId7"/>
    <p:sldLayoutId id="2147483696" r:id="rId8"/>
    <p:sldLayoutId id="2147483697" r:id="rId9"/>
    <p:sldLayoutId id="2147483698"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17">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A647C5E4-4B8D-A311-5E20-0A377EA8E1BD}"/>
              </a:ext>
            </a:extLst>
          </p:cNvPr>
          <p:cNvPicPr>
            <a:picLocks noChangeAspect="1"/>
          </p:cNvPicPr>
          <p:nvPr/>
        </p:nvPicPr>
        <p:blipFill rotWithShape="1">
          <a:blip r:embed="rId2"/>
          <a:srcRect l="2800" r="1" b="1"/>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5" name="Google Shape;92;p14">
            <a:extLst>
              <a:ext uri="{FF2B5EF4-FFF2-40B4-BE49-F238E27FC236}">
                <a16:creationId xmlns:a16="http://schemas.microsoft.com/office/drawing/2014/main" id="{5FD1E672-1027-798E-4471-92508DC516F2}"/>
              </a:ext>
            </a:extLst>
          </p:cNvPr>
          <p:cNvPicPr preferRelativeResize="0"/>
          <p:nvPr/>
        </p:nvPicPr>
        <p:blipFill rotWithShape="1">
          <a:blip r:embed="rId3"/>
          <a:srcRect l="16375" r="2"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p:spPr>
      </p:pic>
      <p:sp useBgFill="1">
        <p:nvSpPr>
          <p:cNvPr id="29" name="Freeform: Shape 19">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A41C2-8BF2-E769-1530-8BAE2E847E43}"/>
              </a:ext>
            </a:extLst>
          </p:cNvPr>
          <p:cNvSpPr>
            <a:spLocks noGrp="1"/>
          </p:cNvSpPr>
          <p:nvPr>
            <p:ph type="ctrTitle"/>
          </p:nvPr>
        </p:nvSpPr>
        <p:spPr>
          <a:xfrm>
            <a:off x="373533" y="118463"/>
            <a:ext cx="4832802" cy="1243584"/>
          </a:xfrm>
        </p:spPr>
        <p:txBody>
          <a:bodyPr vert="horz" lIns="91440" tIns="45720" rIns="91440" bIns="45720" rtlCol="0" anchor="ctr">
            <a:normAutofit fontScale="90000"/>
          </a:bodyPr>
          <a:lstStyle/>
          <a:p>
            <a:r>
              <a:rPr lang="en-US" sz="3600" u="sng" dirty="0">
                <a:ln w="0"/>
                <a:solidFill>
                  <a:srgbClr val="7C5F3A"/>
                </a:solidFill>
                <a:effectLst>
                  <a:outerShdw blurRad="38100" dist="25400" dir="5400000" algn="ctr" rotWithShape="0">
                    <a:srgbClr val="6E747A">
                      <a:alpha val="43000"/>
                    </a:srgbClr>
                  </a:outerShdw>
                </a:effectLst>
              </a:rPr>
              <a:t>Google</a:t>
            </a:r>
            <a:r>
              <a:rPr lang="en-US" sz="3200" u="sng" dirty="0">
                <a:ln w="0"/>
                <a:solidFill>
                  <a:srgbClr val="7C5F3A"/>
                </a:solidFill>
                <a:effectLst>
                  <a:outerShdw blurRad="38100" dist="25400" dir="5400000" algn="ctr" rotWithShape="0">
                    <a:srgbClr val="6E747A">
                      <a:alpha val="43000"/>
                    </a:srgbClr>
                  </a:outerShdw>
                </a:effectLst>
              </a:rPr>
              <a:t> Universal Image Embedding Challenge</a:t>
            </a:r>
          </a:p>
        </p:txBody>
      </p:sp>
      <p:sp>
        <p:nvSpPr>
          <p:cNvPr id="24" name="Rectangle 2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C8EB368-C73A-26D1-19F0-A1EA74F8FF61}"/>
              </a:ext>
            </a:extLst>
          </p:cNvPr>
          <p:cNvSpPr>
            <a:spLocks noGrp="1"/>
          </p:cNvSpPr>
          <p:nvPr>
            <p:ph type="subTitle" idx="1"/>
          </p:nvPr>
        </p:nvSpPr>
        <p:spPr>
          <a:xfrm>
            <a:off x="438912" y="2331366"/>
            <a:ext cx="5450611" cy="4526633"/>
          </a:xfrm>
        </p:spPr>
        <p:txBody>
          <a:bodyPr vert="horz" lIns="91440" tIns="45720" rIns="91440" bIns="45720" rtlCol="0">
            <a:normAutofit fontScale="92500"/>
          </a:bodyPr>
          <a:lstStyle/>
          <a:p>
            <a:pPr marL="285750" lvl="0" indent="-228600">
              <a:lnSpc>
                <a:spcPct val="100000"/>
              </a:lnSpc>
              <a:spcBef>
                <a:spcPts val="0"/>
              </a:spcBef>
              <a:spcAft>
                <a:spcPts val="0"/>
              </a:spcAft>
              <a:buFont typeface="Arial" panose="020B0604020202020204" pitchFamily="34" charset="0"/>
              <a:buChar char="•"/>
            </a:pPr>
            <a:r>
              <a:rPr lang="en-US" sz="2400" dirty="0"/>
              <a:t>Hosted by Kaggle in collaboration with Google Research and Google Lens.</a:t>
            </a:r>
          </a:p>
          <a:p>
            <a:pPr marL="285750" lvl="0" indent="-228600">
              <a:lnSpc>
                <a:spcPct val="100000"/>
              </a:lnSpc>
              <a:spcBef>
                <a:spcPts val="0"/>
              </a:spcBef>
              <a:spcAft>
                <a:spcPts val="0"/>
              </a:spcAft>
              <a:buFont typeface="Arial" panose="020B0604020202020204" pitchFamily="34" charset="0"/>
              <a:buChar char="•"/>
            </a:pPr>
            <a:r>
              <a:rPr lang="en-US" sz="2400" dirty="0"/>
              <a:t>Developed models are expected to retrieve relevant database images for a given query image </a:t>
            </a:r>
          </a:p>
          <a:p>
            <a:pPr marL="285750" indent="-228600">
              <a:lnSpc>
                <a:spcPct val="100000"/>
              </a:lnSpc>
              <a:spcBef>
                <a:spcPts val="0"/>
              </a:spcBef>
              <a:buFont typeface="Arial" panose="020B0604020202020204" pitchFamily="34" charset="0"/>
              <a:buChar char="•"/>
            </a:pPr>
            <a:r>
              <a:rPr lang="en-US" sz="2400" dirty="0"/>
              <a:t>Challenge is to build a single universal image embedding model capable of representing objects from multiple domains at the instance level. </a:t>
            </a:r>
          </a:p>
          <a:p>
            <a:pPr marL="285750" lvl="0" indent="-228600">
              <a:lnSpc>
                <a:spcPct val="100000"/>
              </a:lnSpc>
              <a:spcBef>
                <a:spcPts val="0"/>
              </a:spcBef>
              <a:spcAft>
                <a:spcPts val="0"/>
              </a:spcAft>
              <a:buFont typeface="Arial" panose="020B0604020202020204" pitchFamily="34" charset="0"/>
              <a:buChar char="•"/>
            </a:pPr>
            <a:r>
              <a:rPr lang="en-US" sz="2400" dirty="0"/>
              <a:t>Image dataset comprises a variety of object types - Apparel, Artwork, Landmarks, Furniture</a:t>
            </a:r>
            <a:r>
              <a:rPr lang="en-US" sz="2400"/>
              <a:t>, &amp; Packaged </a:t>
            </a:r>
            <a:r>
              <a:rPr lang="en-US" sz="2400" dirty="0"/>
              <a:t>Goods, among others.</a:t>
            </a:r>
          </a:p>
          <a:p>
            <a:pPr indent="-228600">
              <a:lnSpc>
                <a:spcPct val="100000"/>
              </a:lnSpc>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7E5E2137-240E-7C23-A499-D664AD2F0F93}"/>
              </a:ext>
            </a:extLst>
          </p:cNvPr>
          <p:cNvSpPr txBox="1"/>
          <p:nvPr/>
        </p:nvSpPr>
        <p:spPr>
          <a:xfrm>
            <a:off x="438912" y="1141531"/>
            <a:ext cx="5360975" cy="584775"/>
          </a:xfrm>
          <a:prstGeom prst="rect">
            <a:avLst/>
          </a:prstGeom>
          <a:noFill/>
        </p:spPr>
        <p:txBody>
          <a:bodyPr wrap="square">
            <a:spAutoFit/>
          </a:bodyPr>
          <a:lstStyle/>
          <a:p>
            <a:pPr marL="0" lvl="0" indent="0" algn="l" rtl="0">
              <a:spcBef>
                <a:spcPts val="0"/>
              </a:spcBef>
              <a:spcAft>
                <a:spcPts val="600"/>
              </a:spcAft>
              <a:buNone/>
            </a:pPr>
            <a:r>
              <a:rPr lang="en-US" sz="1600" dirty="0">
                <a:solidFill>
                  <a:schemeClr val="dk1"/>
                </a:solidFill>
              </a:rPr>
              <a:t>EEE511(Fall 22,Team#9): </a:t>
            </a:r>
            <a:r>
              <a:rPr lang="en-US" sz="1600" dirty="0" err="1">
                <a:solidFill>
                  <a:schemeClr val="dk1"/>
                </a:solidFill>
              </a:rPr>
              <a:t>Sumant</a:t>
            </a:r>
            <a:r>
              <a:rPr lang="en-US" sz="1600" dirty="0">
                <a:solidFill>
                  <a:schemeClr val="dk1"/>
                </a:solidFill>
              </a:rPr>
              <a:t> Kulkarni, Dhanraj Bhosale, </a:t>
            </a:r>
            <a:r>
              <a:rPr lang="en-US" sz="1600" dirty="0" err="1">
                <a:solidFill>
                  <a:schemeClr val="dk1"/>
                </a:solidFill>
              </a:rPr>
              <a:t>Pratyush</a:t>
            </a:r>
            <a:r>
              <a:rPr lang="en-US" sz="1600" dirty="0">
                <a:solidFill>
                  <a:schemeClr val="dk1"/>
                </a:solidFill>
              </a:rPr>
              <a:t> Pandey, </a:t>
            </a:r>
            <a:r>
              <a:rPr lang="en-US" sz="1600" dirty="0" err="1">
                <a:solidFill>
                  <a:schemeClr val="dk1"/>
                </a:solidFill>
              </a:rPr>
              <a:t>Shayal</a:t>
            </a:r>
            <a:r>
              <a:rPr lang="en-US" sz="1600" dirty="0">
                <a:solidFill>
                  <a:schemeClr val="dk1"/>
                </a:solidFill>
              </a:rPr>
              <a:t> </a:t>
            </a:r>
            <a:r>
              <a:rPr lang="en-US" sz="1600" dirty="0" err="1">
                <a:solidFill>
                  <a:schemeClr val="dk1"/>
                </a:solidFill>
              </a:rPr>
              <a:t>Shamsu</a:t>
            </a:r>
            <a:endParaRPr lang="en-US" sz="1600" dirty="0">
              <a:solidFill>
                <a:schemeClr val="dk1"/>
              </a:solidFill>
            </a:endParaRPr>
          </a:p>
        </p:txBody>
      </p:sp>
    </p:spTree>
    <p:extLst>
      <p:ext uri="{BB962C8B-B14F-4D97-AF65-F5344CB8AC3E}">
        <p14:creationId xmlns:p14="http://schemas.microsoft.com/office/powerpoint/2010/main" val="291372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3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4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4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5" name="Content Placeholder 2">
            <a:extLst>
              <a:ext uri="{FF2B5EF4-FFF2-40B4-BE49-F238E27FC236}">
                <a16:creationId xmlns:a16="http://schemas.microsoft.com/office/drawing/2014/main" id="{00FB119B-F8E4-8917-7393-07E5BBA0211B}"/>
              </a:ext>
            </a:extLst>
          </p:cNvPr>
          <p:cNvGraphicFramePr>
            <a:graphicFrameLocks noGrp="1"/>
          </p:cNvGraphicFramePr>
          <p:nvPr>
            <p:ph idx="1"/>
            <p:extLst>
              <p:ext uri="{D42A27DB-BD31-4B8C-83A1-F6EECF244321}">
                <p14:modId xmlns:p14="http://schemas.microsoft.com/office/powerpoint/2010/main" val="3163349763"/>
              </p:ext>
            </p:extLst>
          </p:nvPr>
        </p:nvGraphicFramePr>
        <p:xfrm>
          <a:off x="838200" y="417619"/>
          <a:ext cx="10506456" cy="581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02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54813-671C-969A-963B-46E4FE069B47}"/>
              </a:ext>
            </a:extLst>
          </p:cNvPr>
          <p:cNvSpPr>
            <a:spLocks noGrp="1"/>
          </p:cNvSpPr>
          <p:nvPr>
            <p:ph type="title"/>
          </p:nvPr>
        </p:nvSpPr>
        <p:spPr>
          <a:xfrm>
            <a:off x="841248" y="225432"/>
            <a:ext cx="10506456" cy="1010264"/>
          </a:xfrm>
        </p:spPr>
        <p:txBody>
          <a:bodyPr anchor="ctr">
            <a:normAutofit/>
          </a:bodyPr>
          <a:lstStyle/>
          <a:p>
            <a:endParaRPr lang="en-US" dirty="0"/>
          </a:p>
        </p:txBody>
      </p:sp>
      <p:sp>
        <p:nvSpPr>
          <p:cNvPr id="26"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Content Placeholder 2">
            <a:extLst>
              <a:ext uri="{FF2B5EF4-FFF2-40B4-BE49-F238E27FC236}">
                <a16:creationId xmlns:a16="http://schemas.microsoft.com/office/drawing/2014/main" id="{1FF3D662-692A-33DA-99CB-08C8DECFE8ED}"/>
              </a:ext>
            </a:extLst>
          </p:cNvPr>
          <p:cNvGraphicFramePr>
            <a:graphicFrameLocks noGrp="1"/>
          </p:cNvGraphicFramePr>
          <p:nvPr>
            <p:ph idx="1"/>
            <p:extLst>
              <p:ext uri="{D42A27DB-BD31-4B8C-83A1-F6EECF244321}">
                <p14:modId xmlns:p14="http://schemas.microsoft.com/office/powerpoint/2010/main" val="2424647089"/>
              </p:ext>
            </p:extLst>
          </p:nvPr>
        </p:nvGraphicFramePr>
        <p:xfrm>
          <a:off x="438423" y="370936"/>
          <a:ext cx="11605403" cy="6116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81085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35</TotalTime>
  <Words>531</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Avenir Next LT Pro</vt:lpstr>
      <vt:lpstr>Calibri</vt:lpstr>
      <vt:lpstr>AccentBoxVTI</vt:lpstr>
      <vt:lpstr>Google Universal Image Embedding Challenge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Universal Image Embedding Challenge</dc:title>
  <dc:creator>Dhanraj Babasaheb Bhosale (Student)</dc:creator>
  <cp:lastModifiedBy>Dhanraj Babasaheb Bhosale (Student)</cp:lastModifiedBy>
  <cp:revision>2</cp:revision>
  <dcterms:created xsi:type="dcterms:W3CDTF">2022-09-24T04:09:59Z</dcterms:created>
  <dcterms:modified xsi:type="dcterms:W3CDTF">2022-09-24T04:47:06Z</dcterms:modified>
</cp:coreProperties>
</file>