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8a33074221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8a33074221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8a33074221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8a33074221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8a33074221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8a33074221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8a33074221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8a33074221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8a33074221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8a33074221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8a3307422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8a3307422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8a33074221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8a33074221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8a33074221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8a33074221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8a33074221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8a33074221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8a33074221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8a33074221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ai.googleblog.com/2022/08/introducing-google-universal-image.html" TargetMode="External"/><Relationship Id="rId4" Type="http://schemas.openxmlformats.org/officeDocument/2006/relationships/hyperlink" Target="https://github.com/google-research/googleresearch/tree/master/universal_embedding_challenge" TargetMode="External"/><Relationship Id="rId5" Type="http://schemas.openxmlformats.org/officeDocument/2006/relationships/hyperlink" Target="https://arxiv.org/pdf/2012.12877.pdf" TargetMode="External"/><Relationship Id="rId6" Type="http://schemas.openxmlformats.org/officeDocument/2006/relationships/hyperlink" Target="https://arxiv.org/pdf/2010.11929.pdf" TargetMode="External"/><Relationship Id="rId7" Type="http://schemas.openxmlformats.org/officeDocument/2006/relationships/hyperlink" Target="https://www.kaggle.com/code/akihirok/9th-place-guie-fintune-tf-clip-with-training" TargetMode="External"/><Relationship Id="rId8" Type="http://schemas.openxmlformats.org/officeDocument/2006/relationships/hyperlink" Target="https://huggingface.co/laion/CLIP-ViT-H-14-laion2B-s32B-b79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dhanrajbhosale/google-universal-image-embedding-challenge"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244375"/>
            <a:ext cx="8520600" cy="154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400"/>
              <a:t>Google Universal Image Embedding Challenge</a:t>
            </a:r>
            <a:endParaRPr sz="4400"/>
          </a:p>
        </p:txBody>
      </p:sp>
      <p:sp>
        <p:nvSpPr>
          <p:cNvPr id="55" name="Google Shape;55;p13"/>
          <p:cNvSpPr txBox="1"/>
          <p:nvPr>
            <p:ph idx="1" type="subTitle"/>
          </p:nvPr>
        </p:nvSpPr>
        <p:spPr>
          <a:xfrm>
            <a:off x="311700" y="3824725"/>
            <a:ext cx="8520600" cy="12921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EEE 511, Fall 2022, Team #9, Progress Check 2</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Sumant Kulkarni, Dhanraj Bhosale, </a:t>
            </a:r>
            <a:endParaRPr b="1"/>
          </a:p>
          <a:p>
            <a:pPr indent="0" lvl="0" marL="0" rtl="0" algn="ctr">
              <a:spcBef>
                <a:spcPts val="0"/>
              </a:spcBef>
              <a:spcAft>
                <a:spcPts val="0"/>
              </a:spcAft>
              <a:buNone/>
            </a:pPr>
            <a:r>
              <a:rPr b="1" lang="en"/>
              <a:t>Pratyush Pandey, Shayal Shamsu</a:t>
            </a:r>
            <a:endParaRPr b="1"/>
          </a:p>
        </p:txBody>
      </p:sp>
      <p:pic>
        <p:nvPicPr>
          <p:cNvPr id="56" name="Google Shape;56;p13"/>
          <p:cNvPicPr preferRelativeResize="0"/>
          <p:nvPr/>
        </p:nvPicPr>
        <p:blipFill>
          <a:blip r:embed="rId3">
            <a:alphaModFix/>
          </a:blip>
          <a:stretch>
            <a:fillRect/>
          </a:stretch>
        </p:blipFill>
        <p:spPr>
          <a:xfrm>
            <a:off x="9525" y="18275"/>
            <a:ext cx="9124950" cy="2226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13" name="Google Shape;113;p22"/>
          <p:cNvSpPr txBox="1"/>
          <p:nvPr>
            <p:ph idx="1" type="body"/>
          </p:nvPr>
        </p:nvSpPr>
        <p:spPr>
          <a:xfrm>
            <a:off x="311700" y="1017725"/>
            <a:ext cx="8520600" cy="39681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
              <a:t>Google AI Blog - Introducing the Google Universal Image Embedding Challenge, August 4, 2022, Posted by Bingyi Cao and Mário Lipovský, Software Engineer, Google Lens, </a:t>
            </a:r>
            <a:r>
              <a:rPr lang="en" u="sng">
                <a:solidFill>
                  <a:schemeClr val="hlink"/>
                </a:solidFill>
                <a:hlinkClick r:id="rId3"/>
              </a:rPr>
              <a:t>https://ai.googleblog.com/2022/08/introducing-google-universal-image.html</a:t>
            </a:r>
            <a:r>
              <a:rPr lang="en"/>
              <a:t> </a:t>
            </a:r>
            <a:endParaRPr/>
          </a:p>
          <a:p>
            <a:pPr indent="-334327" lvl="0" marL="457200" rtl="0" algn="l">
              <a:spcBef>
                <a:spcPts val="0"/>
              </a:spcBef>
              <a:spcAft>
                <a:spcPts val="0"/>
              </a:spcAft>
              <a:buSzPct val="100000"/>
              <a:buChar char="❏"/>
            </a:pPr>
            <a:r>
              <a:rPr lang="en"/>
              <a:t>Baseline model implementation for the Kaggle universal image embedding - </a:t>
            </a:r>
            <a:r>
              <a:rPr lang="en" u="sng">
                <a:solidFill>
                  <a:schemeClr val="hlink"/>
                </a:solidFill>
                <a:hlinkClick r:id="rId4"/>
              </a:rPr>
              <a:t>https://github.com/google-research/googleresearch/tree/master/universal_embedding_challenge</a:t>
            </a:r>
            <a:r>
              <a:rPr lang="en"/>
              <a:t> </a:t>
            </a:r>
            <a:endParaRPr/>
          </a:p>
          <a:p>
            <a:pPr indent="-334327" lvl="0" marL="457200" rtl="0" algn="l">
              <a:spcBef>
                <a:spcPts val="0"/>
              </a:spcBef>
              <a:spcAft>
                <a:spcPts val="0"/>
              </a:spcAft>
              <a:buSzPct val="100000"/>
              <a:buChar char="❏"/>
            </a:pPr>
            <a:r>
              <a:rPr lang="en"/>
              <a:t>Training data-efficient image transformers &amp; distillation through attention - </a:t>
            </a:r>
            <a:r>
              <a:rPr lang="en" u="sng">
                <a:solidFill>
                  <a:schemeClr val="hlink"/>
                </a:solidFill>
                <a:hlinkClick r:id="rId5"/>
              </a:rPr>
              <a:t>https://arxiv.org/pdf/2012.12877.pdf</a:t>
            </a:r>
            <a:r>
              <a:rPr lang="en"/>
              <a:t> </a:t>
            </a:r>
            <a:endParaRPr/>
          </a:p>
          <a:p>
            <a:pPr indent="-334327" lvl="0" marL="457200" rtl="0" algn="l">
              <a:spcBef>
                <a:spcPts val="0"/>
              </a:spcBef>
              <a:spcAft>
                <a:spcPts val="0"/>
              </a:spcAft>
              <a:buSzPct val="100000"/>
              <a:buChar char="❏"/>
            </a:pPr>
            <a:r>
              <a:rPr lang="en"/>
              <a:t>Transformers for image recognition at scale - </a:t>
            </a:r>
            <a:r>
              <a:rPr lang="en" u="sng">
                <a:solidFill>
                  <a:schemeClr val="hlink"/>
                </a:solidFill>
                <a:hlinkClick r:id="rId6"/>
              </a:rPr>
              <a:t>https://arxiv.org/pdf/2010.11929.pdf</a:t>
            </a:r>
            <a:endParaRPr/>
          </a:p>
          <a:p>
            <a:pPr indent="-334327" lvl="0" marL="457200" rtl="0" algn="l">
              <a:spcBef>
                <a:spcPts val="0"/>
              </a:spcBef>
              <a:spcAft>
                <a:spcPts val="0"/>
              </a:spcAft>
              <a:buSzPct val="100000"/>
              <a:buChar char="❏"/>
            </a:pPr>
            <a:r>
              <a:rPr lang="en"/>
              <a:t>Refernce Code notebook for implementation - </a:t>
            </a:r>
            <a:r>
              <a:rPr lang="en" u="sng">
                <a:solidFill>
                  <a:schemeClr val="hlink"/>
                </a:solidFill>
                <a:hlinkClick r:id="rId7"/>
              </a:rPr>
              <a:t>https://www.kaggle.com/code/akihirok/9th-place-guie-fintune-tf-clip-with-training</a:t>
            </a:r>
            <a:r>
              <a:rPr lang="en"/>
              <a:t> </a:t>
            </a:r>
            <a:endParaRPr/>
          </a:p>
          <a:p>
            <a:pPr indent="-334327" lvl="0" marL="457200" rtl="0" algn="l">
              <a:spcBef>
                <a:spcPts val="0"/>
              </a:spcBef>
              <a:spcAft>
                <a:spcPts val="0"/>
              </a:spcAft>
              <a:buSzPct val="100000"/>
              <a:buChar char="❏"/>
            </a:pPr>
            <a:r>
              <a:rPr lang="en" u="sng">
                <a:solidFill>
                  <a:schemeClr val="hlink"/>
                </a:solidFill>
                <a:hlinkClick r:id="rId8"/>
              </a:rPr>
              <a:t>https://huggingface.co/laion/CLIP-ViT-H-14-laion2B-s32B-b79K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for Remaining Activities</a:t>
            </a:r>
            <a:endParaRPr/>
          </a:p>
        </p:txBody>
      </p:sp>
      <p:sp>
        <p:nvSpPr>
          <p:cNvPr id="119" name="Google Shape;119;p23"/>
          <p:cNvSpPr txBox="1"/>
          <p:nvPr>
            <p:ph idx="1" type="body"/>
          </p:nvPr>
        </p:nvSpPr>
        <p:spPr>
          <a:xfrm>
            <a:off x="311700" y="1152475"/>
            <a:ext cx="8520600" cy="2787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Develop the simulation to demonstrate the model – </a:t>
            </a:r>
            <a:r>
              <a:rPr lang="en">
                <a:solidFill>
                  <a:srgbClr val="0000FF"/>
                </a:solidFill>
              </a:rPr>
              <a:t>Sumant and Shayal</a:t>
            </a:r>
            <a:r>
              <a:rPr lang="en"/>
              <a:t> - </a:t>
            </a:r>
            <a:r>
              <a:rPr lang="en">
                <a:solidFill>
                  <a:srgbClr val="38761D"/>
                </a:solidFill>
              </a:rPr>
              <a:t>by Nov-15 </a:t>
            </a:r>
            <a:endParaRPr>
              <a:solidFill>
                <a:srgbClr val="38761D"/>
              </a:solidFill>
            </a:endParaRPr>
          </a:p>
          <a:p>
            <a:pPr indent="-342900" lvl="0" marL="457200" rtl="0" algn="l">
              <a:spcBef>
                <a:spcPts val="0"/>
              </a:spcBef>
              <a:spcAft>
                <a:spcPts val="0"/>
              </a:spcAft>
              <a:buSzPts val="1800"/>
              <a:buChar char="❏"/>
            </a:pPr>
            <a:r>
              <a:rPr lang="en"/>
              <a:t>Develop the Project presentation – </a:t>
            </a:r>
            <a:r>
              <a:rPr lang="en">
                <a:solidFill>
                  <a:srgbClr val="0000FF"/>
                </a:solidFill>
              </a:rPr>
              <a:t>All team members</a:t>
            </a:r>
            <a:r>
              <a:rPr lang="en"/>
              <a:t> – </a:t>
            </a:r>
            <a:r>
              <a:rPr lang="en">
                <a:solidFill>
                  <a:srgbClr val="38761D"/>
                </a:solidFill>
              </a:rPr>
              <a:t>Nov-11 to Nov-15</a:t>
            </a:r>
            <a:endParaRPr>
              <a:solidFill>
                <a:srgbClr val="38761D"/>
              </a:solidFill>
            </a:endParaRPr>
          </a:p>
          <a:p>
            <a:pPr indent="-342900" lvl="0" marL="457200" rtl="0" algn="l">
              <a:spcBef>
                <a:spcPts val="0"/>
              </a:spcBef>
              <a:spcAft>
                <a:spcPts val="0"/>
              </a:spcAft>
              <a:buSzPts val="1800"/>
              <a:buChar char="❏"/>
            </a:pPr>
            <a:r>
              <a:rPr lang="en"/>
              <a:t>Document the First draft Project report – </a:t>
            </a:r>
            <a:r>
              <a:rPr lang="en">
                <a:solidFill>
                  <a:srgbClr val="0000FF"/>
                </a:solidFill>
              </a:rPr>
              <a:t>All team members</a:t>
            </a:r>
            <a:r>
              <a:rPr lang="en"/>
              <a:t> –  </a:t>
            </a:r>
            <a:r>
              <a:rPr lang="en">
                <a:solidFill>
                  <a:srgbClr val="38761D"/>
                </a:solidFill>
              </a:rPr>
              <a:t>Nov-1 to Nov-20 </a:t>
            </a:r>
            <a:endParaRPr>
              <a:solidFill>
                <a:srgbClr val="38761D"/>
              </a:solidFill>
            </a:endParaRPr>
          </a:p>
          <a:p>
            <a:pPr indent="-342900" lvl="0" marL="457200" rtl="0" algn="l">
              <a:spcBef>
                <a:spcPts val="0"/>
              </a:spcBef>
              <a:spcAft>
                <a:spcPts val="0"/>
              </a:spcAft>
              <a:buSzPts val="1800"/>
              <a:buChar char="❏"/>
            </a:pPr>
            <a:r>
              <a:rPr lang="en"/>
              <a:t>Group Review of the Project report – </a:t>
            </a:r>
            <a:r>
              <a:rPr lang="en">
                <a:solidFill>
                  <a:srgbClr val="0000FF"/>
                </a:solidFill>
              </a:rPr>
              <a:t>All team members</a:t>
            </a:r>
            <a:r>
              <a:rPr lang="en"/>
              <a:t> – </a:t>
            </a:r>
            <a:r>
              <a:rPr lang="en">
                <a:solidFill>
                  <a:srgbClr val="38761D"/>
                </a:solidFill>
              </a:rPr>
              <a:t>Nov-16 to Nov-28</a:t>
            </a:r>
            <a:endParaRPr>
              <a:solidFill>
                <a:srgbClr val="38761D"/>
              </a:solidFill>
            </a:endParaRPr>
          </a:p>
          <a:p>
            <a:pPr indent="-342900" lvl="0" marL="457200" rtl="0" algn="l">
              <a:spcBef>
                <a:spcPts val="0"/>
              </a:spcBef>
              <a:spcAft>
                <a:spcPts val="0"/>
              </a:spcAft>
              <a:buSzPts val="1800"/>
              <a:buChar char="❏"/>
            </a:pPr>
            <a:r>
              <a:rPr lang="en"/>
              <a:t>Document and submit the Final Project report – </a:t>
            </a:r>
            <a:r>
              <a:rPr lang="en">
                <a:solidFill>
                  <a:srgbClr val="0000FF"/>
                </a:solidFill>
              </a:rPr>
              <a:t>All team members</a:t>
            </a:r>
            <a:r>
              <a:rPr lang="en"/>
              <a:t> – </a:t>
            </a:r>
            <a:r>
              <a:rPr lang="en">
                <a:solidFill>
                  <a:srgbClr val="38761D"/>
                </a:solidFill>
              </a:rPr>
              <a:t>Nov-28 to Dec-9</a:t>
            </a:r>
            <a:endParaRPr>
              <a:solidFill>
                <a:srgbClr val="38761D"/>
              </a:solidFill>
            </a:endParaRPr>
          </a:p>
        </p:txBody>
      </p:sp>
      <p:sp>
        <p:nvSpPr>
          <p:cNvPr id="120" name="Google Shape;120;p23"/>
          <p:cNvSpPr/>
          <p:nvPr/>
        </p:nvSpPr>
        <p:spPr>
          <a:xfrm>
            <a:off x="1808951" y="4074825"/>
            <a:ext cx="4966771" cy="82779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999999"/>
                </a:solidFill>
                <a:latin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Google Universal image embedding challenge is a competition hosted by Kaggle in </a:t>
            </a:r>
            <a:r>
              <a:rPr lang="en"/>
              <a:t>collaboration</a:t>
            </a:r>
            <a:r>
              <a:rPr lang="en"/>
              <a:t> with Google research and Google lens. The </a:t>
            </a:r>
            <a:r>
              <a:rPr lang="en"/>
              <a:t>competitors</a:t>
            </a:r>
            <a:r>
              <a:rPr lang="en"/>
              <a:t> have to </a:t>
            </a:r>
            <a:r>
              <a:rPr lang="en"/>
              <a:t>develop</a:t>
            </a:r>
            <a:r>
              <a:rPr lang="en"/>
              <a:t> a Machine Learning model which can </a:t>
            </a:r>
            <a:r>
              <a:rPr lang="en"/>
              <a:t>retrieve</a:t>
            </a:r>
            <a:r>
              <a:rPr lang="en"/>
              <a:t> </a:t>
            </a:r>
            <a:r>
              <a:rPr lang="en"/>
              <a:t>relevant</a:t>
            </a:r>
            <a:r>
              <a:rPr lang="en"/>
              <a:t> database </a:t>
            </a:r>
            <a:r>
              <a:rPr lang="en"/>
              <a:t>images</a:t>
            </a:r>
            <a:r>
              <a:rPr lang="en"/>
              <a:t> for a given query image. The specific challenge is to build a single universal image embedding model capable of  representing objects from multiple </a:t>
            </a:r>
            <a:r>
              <a:rPr lang="en"/>
              <a:t>domains at instance level. Image datasets comprise of a variety of object types like Apparel, Artwork, Landmarks, Furniture and Packaged goods. We have used one of the ML model submitted by a Top 10 competitor as reference and have replicated the same. It makes use of a CLIP backbone model and Arcface for similarity learning. The model trained and submitted (late submission) by us for the competition scored 0.678 which is at par with the Top 10th score amongst all competitors. It is trained to classify 17691 different object types.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Image representations are a critical building block of computer vision applications. Traditionally, research on image embedding learning has been conducted with a focus on per-domain models. </a:t>
            </a:r>
            <a:endParaRPr/>
          </a:p>
          <a:p>
            <a:pPr indent="-317182" lvl="0" marL="457200" rtl="0" algn="l">
              <a:spcBef>
                <a:spcPts val="0"/>
              </a:spcBef>
              <a:spcAft>
                <a:spcPts val="0"/>
              </a:spcAft>
              <a:buSzPct val="100000"/>
              <a:buChar char="❏"/>
            </a:pPr>
            <a:r>
              <a:rPr lang="en"/>
              <a:t>Generally, papers propose generic embedding learning techniques which are applied to different domains separately, rather than developing generic embedding models which could be applied to all domains combined.</a:t>
            </a:r>
            <a:endParaRPr/>
          </a:p>
          <a:p>
            <a:pPr indent="-317182" lvl="0" marL="457200" rtl="0" algn="l">
              <a:spcBef>
                <a:spcPts val="0"/>
              </a:spcBef>
              <a:spcAft>
                <a:spcPts val="0"/>
              </a:spcAft>
              <a:buSzPct val="100000"/>
              <a:buChar char="❏"/>
            </a:pPr>
            <a:r>
              <a:rPr lang="en"/>
              <a:t>Instance-Level Recognition (ILR) is tackled by training a deep learning model with a large set of images. Capturing features of all object domains in a single dataset and training a model that can distinguish between them is a challenging task. </a:t>
            </a:r>
            <a:endParaRPr/>
          </a:p>
          <a:p>
            <a:pPr indent="-317182" lvl="0" marL="457200" rtl="0" algn="l">
              <a:spcBef>
                <a:spcPts val="0"/>
              </a:spcBef>
              <a:spcAft>
                <a:spcPts val="0"/>
              </a:spcAft>
              <a:buSzPct val="100000"/>
              <a:buChar char="❏"/>
            </a:pPr>
            <a:r>
              <a:rPr lang="en"/>
              <a:t>The competition is structured in a representation learning format. Competitors have to create a model that extracts feature embedding for the images and submit the model via Kaggle Notebooks. Kaggle runs the model on a held-out test set, perform a k-nearest-neighbors lookup, and score the resulting embedding quality.</a:t>
            </a:r>
            <a:endParaRPr/>
          </a:p>
          <a:p>
            <a:pPr indent="-317182" lvl="0" marL="457200" rtl="0" algn="l">
              <a:spcBef>
                <a:spcPts val="0"/>
              </a:spcBef>
              <a:spcAft>
                <a:spcPts val="0"/>
              </a:spcAft>
              <a:buSzPct val="100000"/>
              <a:buChar char="❏"/>
            </a:pPr>
            <a:r>
              <a:rPr lang="en"/>
              <a:t>Google research believes that this multi domain ILR is the key to real-world visual search applications, such as augmenting cultural exhibits in a museum, organizing photo collections, visual commerce and more.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Imagenet - https://www.image-net.org/index.php (Available for free to researchers for noncommercial use) </a:t>
            </a:r>
            <a:endParaRPr/>
          </a:p>
          <a:p>
            <a:pPr indent="-342900" lvl="0" marL="457200" rtl="0" algn="l">
              <a:spcBef>
                <a:spcPts val="0"/>
              </a:spcBef>
              <a:spcAft>
                <a:spcPts val="0"/>
              </a:spcAft>
              <a:buSzPts val="1800"/>
              <a:buChar char="❏"/>
            </a:pPr>
            <a:r>
              <a:rPr lang="en"/>
              <a:t>Products -10K - https://products-10k.github.io/ (Available for free for non-commercial research and educational purposes) </a:t>
            </a:r>
            <a:endParaRPr/>
          </a:p>
          <a:p>
            <a:pPr indent="-342900" lvl="0" marL="457200" rtl="0" algn="l">
              <a:spcBef>
                <a:spcPts val="0"/>
              </a:spcBef>
              <a:spcAft>
                <a:spcPts val="0"/>
              </a:spcAft>
              <a:buSzPts val="1800"/>
              <a:buChar char="❏"/>
            </a:pPr>
            <a:r>
              <a:rPr lang="en"/>
              <a:t>Google Landmark Recognition 2021 - https://www.kaggle.com/competitions/landmarkrecognition-2021/data (Dataset is part of Kaggle competition in 2021) </a:t>
            </a:r>
            <a:endParaRPr/>
          </a:p>
          <a:p>
            <a:pPr indent="-342900" lvl="0" marL="457200" rtl="0" algn="l">
              <a:spcBef>
                <a:spcPts val="0"/>
              </a:spcBef>
              <a:spcAft>
                <a:spcPts val="0"/>
              </a:spcAft>
              <a:buSzPts val="1800"/>
              <a:buChar char="❏"/>
            </a:pPr>
            <a:r>
              <a:rPr lang="en"/>
              <a:t>To reduce the dataset size, this dataset has only 50 images per class</a:t>
            </a:r>
            <a:endParaRPr/>
          </a:p>
          <a:p>
            <a:pPr indent="-342900" lvl="0" marL="457200" rtl="0" algn="l">
              <a:spcBef>
                <a:spcPts val="0"/>
              </a:spcBef>
              <a:spcAft>
                <a:spcPts val="0"/>
              </a:spcAft>
              <a:buSzPts val="1800"/>
              <a:buChar char="❏"/>
            </a:pPr>
            <a:r>
              <a:rPr lang="en"/>
              <a:t>90% data is used for training while 10% is used for validation.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Architecture</a:t>
            </a:r>
            <a:endParaRPr/>
          </a:p>
        </p:txBody>
      </p:sp>
      <p:pic>
        <p:nvPicPr>
          <p:cNvPr id="80" name="Google Shape;80;p17"/>
          <p:cNvPicPr preferRelativeResize="0"/>
          <p:nvPr/>
        </p:nvPicPr>
        <p:blipFill>
          <a:blip r:embed="rId3">
            <a:alphaModFix/>
          </a:blip>
          <a:stretch>
            <a:fillRect/>
          </a:stretch>
        </p:blipFill>
        <p:spPr>
          <a:xfrm>
            <a:off x="405575" y="632800"/>
            <a:ext cx="8248126" cy="3018451"/>
          </a:xfrm>
          <a:prstGeom prst="rect">
            <a:avLst/>
          </a:prstGeom>
          <a:noFill/>
          <a:ln>
            <a:noFill/>
          </a:ln>
        </p:spPr>
      </p:pic>
      <p:sp>
        <p:nvSpPr>
          <p:cNvPr id="81" name="Google Shape;81;p17"/>
          <p:cNvSpPr txBox="1"/>
          <p:nvPr/>
        </p:nvSpPr>
        <p:spPr>
          <a:xfrm>
            <a:off x="311700" y="3533400"/>
            <a:ext cx="8520600" cy="1610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b="1" lang="en" sz="1800">
                <a:solidFill>
                  <a:schemeClr val="dk2"/>
                </a:solidFill>
              </a:rPr>
              <a:t>Embedded model for </a:t>
            </a:r>
            <a:r>
              <a:rPr b="1" lang="en" sz="1800">
                <a:solidFill>
                  <a:schemeClr val="dk2"/>
                </a:solidFill>
              </a:rPr>
              <a:t>Inference (Model Submitted for scoring): </a:t>
            </a:r>
            <a:r>
              <a:rPr lang="en" sz="1800">
                <a:solidFill>
                  <a:schemeClr val="dk2"/>
                </a:solidFill>
              </a:rPr>
              <a:t>Backbone(CLIP) + Dropout + Dense(units=64) + L2 Norm</a:t>
            </a:r>
            <a:endParaRPr sz="1800">
              <a:solidFill>
                <a:schemeClr val="dk2"/>
              </a:solidFill>
            </a:endParaRPr>
          </a:p>
          <a:p>
            <a:pPr indent="0" lvl="0" marL="457200" rtl="0" algn="l">
              <a:lnSpc>
                <a:spcPct val="115000"/>
              </a:lnSpc>
              <a:spcBef>
                <a:spcPts val="1500"/>
              </a:spcBef>
              <a:spcAft>
                <a:spcPts val="1500"/>
              </a:spcAft>
              <a:buNone/>
            </a:pPr>
            <a:r>
              <a:rPr b="1" lang="en" sz="1800">
                <a:solidFill>
                  <a:schemeClr val="dk2"/>
                </a:solidFill>
              </a:rPr>
              <a:t>Training:</a:t>
            </a:r>
            <a:r>
              <a:rPr lang="en" sz="1800">
                <a:solidFill>
                  <a:schemeClr val="dk2"/>
                </a:solidFill>
              </a:rPr>
              <a:t> Backbone(CLIP) + Dropout + Dense(units=64) + ArcFace + Softmax (classes=17691)</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 Model Architecture</a:t>
            </a:r>
            <a:endParaRPr/>
          </a:p>
        </p:txBody>
      </p:sp>
      <p:sp>
        <p:nvSpPr>
          <p:cNvPr id="87" name="Google Shape;87;p18"/>
          <p:cNvSpPr txBox="1"/>
          <p:nvPr>
            <p:ph idx="1" type="body"/>
          </p:nvPr>
        </p:nvSpPr>
        <p:spPr>
          <a:xfrm>
            <a:off x="311700" y="950525"/>
            <a:ext cx="8520600" cy="4006800"/>
          </a:xfrm>
          <a:prstGeom prst="rect">
            <a:avLst/>
          </a:prstGeom>
        </p:spPr>
        <p:txBody>
          <a:bodyPr anchorCtr="0" anchor="t" bIns="91425" lIns="91425" spcFirstLastPara="1" rIns="91425" wrap="square" tIns="91425">
            <a:normAutofit lnSpcReduction="20000"/>
          </a:bodyPr>
          <a:lstStyle/>
          <a:p>
            <a:pPr indent="-342900" lvl="0" marL="457200" marR="0" rtl="0" algn="l">
              <a:lnSpc>
                <a:spcPct val="115000"/>
              </a:lnSpc>
              <a:spcBef>
                <a:spcPts val="0"/>
              </a:spcBef>
              <a:spcAft>
                <a:spcPts val="0"/>
              </a:spcAft>
              <a:buSzPts val="1800"/>
              <a:buChar char="❏"/>
            </a:pPr>
            <a:r>
              <a:rPr lang="en"/>
              <a:t>Embedded Inference Model:</a:t>
            </a:r>
            <a:endParaRPr/>
          </a:p>
          <a:p>
            <a:pPr indent="-317500" lvl="1" marL="914400" marR="0" rtl="0" algn="l">
              <a:lnSpc>
                <a:spcPct val="115000"/>
              </a:lnSpc>
              <a:spcBef>
                <a:spcPts val="0"/>
              </a:spcBef>
              <a:spcAft>
                <a:spcPts val="0"/>
              </a:spcAft>
              <a:buSzPts val="1400"/>
              <a:buChar char="❏"/>
            </a:pPr>
            <a:r>
              <a:rPr lang="en"/>
              <a:t>The CLIP(Contrastive Language-Image Pre-Training) is a neural network developed by OpenAi and is trained on a variety of </a:t>
            </a:r>
            <a:r>
              <a:rPr b="1" lang="en"/>
              <a:t>image-text</a:t>
            </a:r>
            <a:r>
              <a:rPr lang="en"/>
              <a:t> pairs. </a:t>
            </a:r>
            <a:endParaRPr/>
          </a:p>
          <a:p>
            <a:pPr indent="-317500" lvl="1" marL="914400" marR="0" rtl="0" algn="l">
              <a:lnSpc>
                <a:spcPct val="115000"/>
              </a:lnSpc>
              <a:spcBef>
                <a:spcPts val="0"/>
              </a:spcBef>
              <a:spcAft>
                <a:spcPts val="0"/>
              </a:spcAft>
              <a:buSzPts val="1400"/>
              <a:buChar char="❏"/>
            </a:pPr>
            <a:r>
              <a:rPr lang="en"/>
              <a:t>OpenCLIP trained on </a:t>
            </a:r>
            <a:r>
              <a:rPr lang="en"/>
              <a:t>ViT-H/14 on LAION-2B </a:t>
            </a:r>
            <a:r>
              <a:rPr lang="en"/>
              <a:t>has the highest </a:t>
            </a:r>
            <a:r>
              <a:rPr lang="en"/>
              <a:t>accuracy</a:t>
            </a:r>
            <a:r>
              <a:rPr lang="en"/>
              <a:t> of 78%</a:t>
            </a:r>
            <a:endParaRPr/>
          </a:p>
          <a:p>
            <a:pPr indent="-317500" lvl="1" marL="914400" marR="0" rtl="0" algn="l">
              <a:lnSpc>
                <a:spcPct val="115000"/>
              </a:lnSpc>
              <a:spcBef>
                <a:spcPts val="0"/>
              </a:spcBef>
              <a:spcAft>
                <a:spcPts val="0"/>
              </a:spcAft>
              <a:buSzPts val="1400"/>
              <a:buChar char="❏"/>
            </a:pPr>
            <a:r>
              <a:rPr lang="en"/>
              <a:t>Due to ‘Zero-Shot’ capabilities, CLIP models can be applied to nearly arbitrary visual classification tasks which fits perfectly in our use case.</a:t>
            </a:r>
            <a:endParaRPr/>
          </a:p>
          <a:p>
            <a:pPr indent="-317500" lvl="1" marL="914400" marR="0" rtl="0" algn="l">
              <a:lnSpc>
                <a:spcPct val="115000"/>
              </a:lnSpc>
              <a:spcBef>
                <a:spcPts val="0"/>
              </a:spcBef>
              <a:spcAft>
                <a:spcPts val="0"/>
              </a:spcAft>
              <a:buSzPts val="1400"/>
              <a:buChar char="❏"/>
            </a:pPr>
            <a:r>
              <a:rPr lang="en"/>
              <a:t>Dropouts are used to prevent overfitting</a:t>
            </a:r>
            <a:endParaRPr/>
          </a:p>
          <a:p>
            <a:pPr indent="-317500" lvl="1" marL="914400" marR="0" rtl="0" algn="l">
              <a:lnSpc>
                <a:spcPct val="115000"/>
              </a:lnSpc>
              <a:spcBef>
                <a:spcPts val="0"/>
              </a:spcBef>
              <a:spcAft>
                <a:spcPts val="0"/>
              </a:spcAft>
              <a:buSzPts val="1400"/>
              <a:buChar char="❏"/>
            </a:pPr>
            <a:r>
              <a:rPr lang="en"/>
              <a:t>L2 Norm Regularization is used to penalize insignificant parameters by suppressing their weights</a:t>
            </a:r>
            <a:endParaRPr/>
          </a:p>
          <a:p>
            <a:pPr indent="-342900" lvl="0" marL="457200" marR="0" rtl="0" algn="l">
              <a:lnSpc>
                <a:spcPct val="115000"/>
              </a:lnSpc>
              <a:spcBef>
                <a:spcPts val="0"/>
              </a:spcBef>
              <a:spcAft>
                <a:spcPts val="0"/>
              </a:spcAft>
              <a:buSzPts val="1800"/>
              <a:buChar char="❏"/>
            </a:pPr>
            <a:r>
              <a:rPr lang="en"/>
              <a:t>Training Model:</a:t>
            </a:r>
            <a:endParaRPr/>
          </a:p>
          <a:p>
            <a:pPr indent="-317500" lvl="1" marL="914400" marR="0" rtl="0" algn="l">
              <a:lnSpc>
                <a:spcPct val="115000"/>
              </a:lnSpc>
              <a:spcBef>
                <a:spcPts val="0"/>
              </a:spcBef>
              <a:spcAft>
                <a:spcPts val="0"/>
              </a:spcAft>
              <a:buSzPts val="1400"/>
              <a:buChar char="❏"/>
            </a:pPr>
            <a:r>
              <a:rPr lang="en"/>
              <a:t>We replace L2Norm by ArcFace during training in front of the above embedded model for classification. The weights learned by Arcface are not overly dependent on the input dataset and it helps in reducing the training epochs.</a:t>
            </a:r>
            <a:endParaRPr/>
          </a:p>
          <a:p>
            <a:pPr indent="-317500" lvl="1" marL="914400" marR="0" rtl="0" algn="l">
              <a:lnSpc>
                <a:spcPct val="115000"/>
              </a:lnSpc>
              <a:spcBef>
                <a:spcPts val="0"/>
              </a:spcBef>
              <a:spcAft>
                <a:spcPts val="0"/>
              </a:spcAft>
              <a:buSzPts val="1400"/>
              <a:buChar char="❏"/>
            </a:pPr>
            <a:r>
              <a:rPr lang="en"/>
              <a:t>In ArcFace, the angular </a:t>
            </a:r>
            <a:r>
              <a:rPr lang="en"/>
              <a:t>margin (</a:t>
            </a:r>
            <a:r>
              <a:rPr lang="en"/>
              <a:t>cosθ)  is calculated by normalizing features and FC (Dense) layer weights and taking the inner product. The loss is calculated by applying Softmax to cosθ. Then arccos is applied to the cosθ values and an angular margin of +m is added only for the correct labels.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used Kaggle Notebook for training the model. All required computing resources are made </a:t>
            </a:r>
            <a:r>
              <a:rPr lang="en"/>
              <a:t>available</a:t>
            </a:r>
            <a:r>
              <a:rPr lang="en"/>
              <a:t> by Kaggle in the notebook. </a:t>
            </a:r>
            <a:endParaRPr/>
          </a:p>
          <a:p>
            <a:pPr indent="-342900" lvl="0" marL="457200" rtl="0" algn="l">
              <a:spcBef>
                <a:spcPts val="0"/>
              </a:spcBef>
              <a:spcAft>
                <a:spcPts val="0"/>
              </a:spcAft>
              <a:buSzPts val="1800"/>
              <a:buChar char="❏"/>
            </a:pPr>
            <a:r>
              <a:rPr lang="en"/>
              <a:t>Access to datasets is also easily available in the kaggle environment.</a:t>
            </a:r>
            <a:endParaRPr/>
          </a:p>
          <a:p>
            <a:pPr indent="-342900" lvl="0" marL="457200" rtl="0" algn="l">
              <a:spcBef>
                <a:spcPts val="0"/>
              </a:spcBef>
              <a:spcAft>
                <a:spcPts val="0"/>
              </a:spcAft>
              <a:buSzPts val="1800"/>
              <a:buChar char="❏"/>
            </a:pPr>
            <a:r>
              <a:rPr lang="en"/>
              <a:t>We built the model using Tensorflow and TPU. It takes about 3 hours to train the model in the environment, for 10 epochs.</a:t>
            </a:r>
            <a:endParaRPr/>
          </a:p>
          <a:p>
            <a:pPr indent="-342900" lvl="0" marL="457200" rtl="0" algn="l">
              <a:spcBef>
                <a:spcPts val="0"/>
              </a:spcBef>
              <a:spcAft>
                <a:spcPts val="0"/>
              </a:spcAft>
              <a:buSzPts val="1800"/>
              <a:buChar char="❏"/>
            </a:pPr>
            <a:r>
              <a:rPr lang="en"/>
              <a:t>The embedded model with its </a:t>
            </a:r>
            <a:r>
              <a:rPr lang="en"/>
              <a:t>weights</a:t>
            </a:r>
            <a:r>
              <a:rPr lang="en"/>
              <a:t> is submitted in zipped format to kaggle for scoring</a:t>
            </a:r>
            <a:endParaRPr/>
          </a:p>
          <a:p>
            <a:pPr indent="-342900" lvl="0" marL="457200" rtl="0" algn="l">
              <a:spcBef>
                <a:spcPts val="0"/>
              </a:spcBef>
              <a:spcAft>
                <a:spcPts val="0"/>
              </a:spcAft>
              <a:buSzPts val="1800"/>
              <a:buChar char="❏"/>
            </a:pPr>
            <a:r>
              <a:rPr lang="en"/>
              <a:t>We are simulating the performance of this trained model on our laptop by predicting embeddings of test images from various object types.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99" name="Google Shape;99;p20"/>
          <p:cNvSpPr txBox="1"/>
          <p:nvPr>
            <p:ph idx="1" type="body"/>
          </p:nvPr>
        </p:nvSpPr>
        <p:spPr>
          <a:xfrm>
            <a:off x="311700" y="1017725"/>
            <a:ext cx="8520600" cy="1360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model trained and submitted by us for the competition scored 0.678 which is at par with the top 10 score amongst all competitors. It is trained to classify 17691 different object types. </a:t>
            </a:r>
            <a:endParaRPr/>
          </a:p>
          <a:p>
            <a:pPr indent="0" lvl="0" marL="0" rtl="0" algn="l">
              <a:spcBef>
                <a:spcPts val="1200"/>
              </a:spcBef>
              <a:spcAft>
                <a:spcPts val="1200"/>
              </a:spcAft>
              <a:buNone/>
            </a:pPr>
            <a:r>
              <a:rPr lang="en" u="sng">
                <a:solidFill>
                  <a:schemeClr val="hlink"/>
                </a:solidFill>
                <a:hlinkClick r:id="rId3"/>
              </a:rPr>
              <a:t>GitHub Repo Link</a:t>
            </a:r>
            <a:endParaRPr/>
          </a:p>
        </p:txBody>
      </p:sp>
      <p:pic>
        <p:nvPicPr>
          <p:cNvPr id="100" name="Google Shape;100;p20"/>
          <p:cNvPicPr preferRelativeResize="0"/>
          <p:nvPr/>
        </p:nvPicPr>
        <p:blipFill rotWithShape="1">
          <a:blip r:embed="rId4">
            <a:alphaModFix/>
          </a:blip>
          <a:srcRect b="21562" l="0" r="0" t="0"/>
          <a:stretch/>
        </p:blipFill>
        <p:spPr>
          <a:xfrm>
            <a:off x="1602450" y="2534825"/>
            <a:ext cx="5737426" cy="2348951"/>
          </a:xfrm>
          <a:prstGeom prst="rect">
            <a:avLst/>
          </a:prstGeom>
          <a:noFill/>
          <a:ln>
            <a:noFill/>
          </a:ln>
        </p:spPr>
      </p:pic>
      <p:sp>
        <p:nvSpPr>
          <p:cNvPr id="101" name="Google Shape;101;p20"/>
          <p:cNvSpPr/>
          <p:nvPr/>
        </p:nvSpPr>
        <p:spPr>
          <a:xfrm>
            <a:off x="5387100" y="4456875"/>
            <a:ext cx="702000" cy="372600"/>
          </a:xfrm>
          <a:prstGeom prst="ellipse">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addition to the score obtained from the Kaggle competition, we are </a:t>
            </a:r>
            <a:r>
              <a:rPr lang="en"/>
              <a:t>developing</a:t>
            </a:r>
            <a:r>
              <a:rPr lang="en"/>
              <a:t> a simulation to </a:t>
            </a:r>
            <a:r>
              <a:rPr lang="en"/>
              <a:t>demonstrate</a:t>
            </a:r>
            <a:r>
              <a:rPr lang="en"/>
              <a:t> the model performance during our presentation</a:t>
            </a:r>
            <a:endParaRPr/>
          </a:p>
          <a:p>
            <a:pPr indent="-342900" lvl="0" marL="457200" rtl="0" algn="l">
              <a:spcBef>
                <a:spcPts val="0"/>
              </a:spcBef>
              <a:spcAft>
                <a:spcPts val="0"/>
              </a:spcAft>
              <a:buSzPts val="1800"/>
              <a:buChar char="❏"/>
            </a:pPr>
            <a:r>
              <a:rPr lang="en"/>
              <a:t>We will be using 2 images each from 3 different object type datasets for the simulation</a:t>
            </a:r>
            <a:endParaRPr/>
          </a:p>
          <a:p>
            <a:pPr indent="-342900" lvl="0" marL="457200" rtl="0" algn="l">
              <a:spcBef>
                <a:spcPts val="0"/>
              </a:spcBef>
              <a:spcAft>
                <a:spcPts val="0"/>
              </a:spcAft>
              <a:buSzPts val="1800"/>
              <a:buChar char="❏"/>
            </a:pPr>
            <a:r>
              <a:rPr lang="en"/>
              <a:t>We will run the model prediction on these test images and obtain corresponding image embeddings.</a:t>
            </a:r>
            <a:endParaRPr/>
          </a:p>
          <a:p>
            <a:pPr indent="-342900" lvl="0" marL="457200" rtl="0" algn="l">
              <a:spcBef>
                <a:spcPts val="0"/>
              </a:spcBef>
              <a:spcAft>
                <a:spcPts val="0"/>
              </a:spcAft>
              <a:buSzPts val="1800"/>
              <a:buChar char="❏"/>
            </a:pPr>
            <a:r>
              <a:rPr lang="en"/>
              <a:t>We will then compare the embeddings of images and demonstrate that similar images have similar embeddings, </a:t>
            </a:r>
            <a:endParaRPr/>
          </a:p>
          <a:p>
            <a:pPr indent="-342900" lvl="0" marL="457200" rtl="0" algn="l">
              <a:spcBef>
                <a:spcPts val="0"/>
              </a:spcBef>
              <a:spcAft>
                <a:spcPts val="0"/>
              </a:spcAft>
              <a:buSzPts val="1800"/>
              <a:buChar char="❏"/>
            </a:pPr>
            <a:r>
              <a:rPr lang="en"/>
              <a:t>And images from different object types have dissimilar embeddings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