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75" r:id="rId3"/>
    <p:sldId id="276" r:id="rId4"/>
    <p:sldId id="277" r:id="rId5"/>
    <p:sldId id="278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8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39ae64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239ae64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39ae64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239ae64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90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39ae64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239ae64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75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age-net.org/index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kaggle.com/competitions/landmark-recognition-2021/data" TargetMode="External"/><Relationship Id="rId4" Type="http://schemas.openxmlformats.org/officeDocument/2006/relationships/hyperlink" Target="https://products-10k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blog.com/2022/08/introducing-google-universal-imag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kaggle.com/code/akihirok/9th-place-guie-fintune-tf-clip-with-training" TargetMode="External"/><Relationship Id="rId5" Type="http://schemas.openxmlformats.org/officeDocument/2006/relationships/hyperlink" Target="https://arxiv.org/pdf/2012.12877.pdf" TargetMode="External"/><Relationship Id="rId4" Type="http://schemas.openxmlformats.org/officeDocument/2006/relationships/hyperlink" Target="https://github.com/google-research/googleresearch/tree/master/universal_embedding_challeng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pYY6dtD1uJMVzEj-woFsRSw08WmqBDzE/view?usp=sharing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7052A6-2E00-DBA9-9984-C729EC9B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15"/>
            <a:ext cx="9144000" cy="5126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111659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Expected Results and Datasets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4294967295"/>
          </p:nvPr>
        </p:nvSpPr>
        <p:spPr>
          <a:xfrm>
            <a:off x="226461" y="712924"/>
            <a:ext cx="8679900" cy="3970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Expected Results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We will submit the developed model in the Kaggle competition. The model will be evaluated against a held out test datasets and a score will be assigned. 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It would be exciting for all class to see implementation of one of the top DL competition.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We will build a simulation jig to demonstrate the model performance. The model will be provided a set of input images and it will search through a dataset of images and identify images which match the input images.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We will demonstrate with multiple images from different object types.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Datasets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dk1"/>
                </a:solidFill>
              </a:rPr>
              <a:t>Imagenet</a:t>
            </a:r>
            <a:r>
              <a:rPr lang="en-US" dirty="0">
                <a:solidFill>
                  <a:schemeClr val="dk1"/>
                </a:solidFill>
              </a:rPr>
              <a:t> - </a:t>
            </a:r>
            <a:r>
              <a:rPr lang="en-US" dirty="0">
                <a:solidFill>
                  <a:schemeClr val="dk1"/>
                </a:solidFill>
                <a:hlinkClick r:id="rId3"/>
              </a:rPr>
              <a:t>https://www.image-net.org/index.php</a:t>
            </a:r>
            <a:r>
              <a:rPr lang="en-US" dirty="0">
                <a:solidFill>
                  <a:schemeClr val="dk1"/>
                </a:solidFill>
              </a:rPr>
              <a:t>  (Available for free to researchers for non-commercial use)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Products -10K - </a:t>
            </a:r>
            <a:r>
              <a:rPr lang="en-US" dirty="0">
                <a:solidFill>
                  <a:schemeClr val="dk1"/>
                </a:solidFill>
                <a:hlinkClick r:id="rId4"/>
              </a:rPr>
              <a:t>https://products-10k.github.io/</a:t>
            </a:r>
            <a:r>
              <a:rPr lang="en-US" dirty="0">
                <a:solidFill>
                  <a:schemeClr val="dk1"/>
                </a:solidFill>
              </a:rPr>
              <a:t> (Available for free for non-commercial research and educational purposes)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Google Landmark Recognition 2021 - </a:t>
            </a:r>
            <a:r>
              <a:rPr lang="en-US" dirty="0">
                <a:solidFill>
                  <a:schemeClr val="dk1"/>
                </a:solidFill>
                <a:hlinkClick r:id="rId5"/>
              </a:rPr>
              <a:t>https://www.kaggle.com/competitions/landmark-recognition-2021/data</a:t>
            </a:r>
            <a:r>
              <a:rPr lang="en-US" dirty="0">
                <a:solidFill>
                  <a:schemeClr val="dk1"/>
                </a:solidFill>
              </a:rPr>
              <a:t> (Dataset is part of Kaggle competition in 2021)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Some datasets are provided by Google as part of the competition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dk1"/>
                </a:solidFill>
              </a:rPr>
              <a:t>90% data is used for training while 10% is used for validation.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8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150404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Key Literature and Implementation Code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4294967295"/>
          </p:nvPr>
        </p:nvSpPr>
        <p:spPr>
          <a:xfrm>
            <a:off x="232050" y="765952"/>
            <a:ext cx="8679900" cy="4108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Key Literature</a:t>
            </a:r>
            <a:endParaRPr lang="en-US" sz="1400" dirty="0">
              <a:solidFill>
                <a:schemeClr val="dk1"/>
              </a:solidFill>
            </a:endParaRP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Google AI Blog - Introducing the Google Universal Image Embedding Challenge, August 4, 2022, Posted by </a:t>
            </a:r>
            <a:r>
              <a:rPr lang="en-US" dirty="0" err="1">
                <a:solidFill>
                  <a:schemeClr val="dk1"/>
                </a:solidFill>
              </a:rPr>
              <a:t>Bingyi</a:t>
            </a:r>
            <a:r>
              <a:rPr lang="en-US" dirty="0">
                <a:solidFill>
                  <a:schemeClr val="dk1"/>
                </a:solidFill>
              </a:rPr>
              <a:t> Cao and Mário </a:t>
            </a:r>
            <a:r>
              <a:rPr lang="en-US" dirty="0" err="1">
                <a:solidFill>
                  <a:schemeClr val="dk1"/>
                </a:solidFill>
              </a:rPr>
              <a:t>Lipovský</a:t>
            </a:r>
            <a:r>
              <a:rPr lang="en-US" dirty="0">
                <a:solidFill>
                  <a:schemeClr val="dk1"/>
                </a:solidFill>
              </a:rPr>
              <a:t>, Software Engineer, Google Lens, </a:t>
            </a:r>
            <a:r>
              <a:rPr lang="en-US" dirty="0">
                <a:solidFill>
                  <a:schemeClr val="dk1"/>
                </a:solidFill>
                <a:hlinkClick r:id="rId3"/>
              </a:rPr>
              <a:t>https://ai.googleblog.com/2022/08/introducing-google-universal-image.html</a:t>
            </a:r>
            <a:endParaRPr lang="en-US" dirty="0">
              <a:solidFill>
                <a:schemeClr val="dk1"/>
              </a:solidFill>
            </a:endParaRP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Baseline model implementation for the Kaggle universal image embedding challenge - </a:t>
            </a:r>
            <a:r>
              <a:rPr lang="en-US" dirty="0">
                <a:solidFill>
                  <a:schemeClr val="dk1"/>
                </a:solidFill>
                <a:hlinkClick r:id="rId4"/>
              </a:rPr>
              <a:t>https://github.com/google-research/googleresearch/tree/master/universal_embedding_challenge</a:t>
            </a:r>
            <a:endParaRPr lang="en-US" dirty="0">
              <a:solidFill>
                <a:schemeClr val="dk1"/>
              </a:solidFill>
            </a:endParaRP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Training data-efficient image transformers &amp; distillation through attention - </a:t>
            </a:r>
            <a:r>
              <a:rPr lang="en-US" dirty="0">
                <a:solidFill>
                  <a:schemeClr val="dk1"/>
                </a:solidFill>
                <a:hlinkClick r:id="rId5"/>
              </a:rPr>
              <a:t>https://arxiv.org/pdf/2012.12877.pdf</a:t>
            </a:r>
            <a:endParaRPr lang="en-US" dirty="0">
              <a:solidFill>
                <a:schemeClr val="dk1"/>
              </a:solidFill>
            </a:endParaRP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Transformers for image recognition at scale - https://arxiv.org/pdf/2010.11929.pdf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</a:rPr>
              <a:t>Implementation Code</a:t>
            </a:r>
            <a:endParaRPr lang="en-US" sz="1400" dirty="0">
              <a:solidFill>
                <a:schemeClr val="dk1"/>
              </a:solidFill>
            </a:endParaRP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We are using the following Code notebook as a reference implementation -  </a:t>
            </a:r>
            <a:r>
              <a:rPr lang="en-US" dirty="0">
                <a:solidFill>
                  <a:schemeClr val="dk1"/>
                </a:solidFill>
                <a:hlinkClick r:id="rId6"/>
              </a:rPr>
              <a:t>https://www.kaggle.com/code/akihirok/9th-place-guie-fintune-tf-clip-with-training</a:t>
            </a:r>
            <a:endParaRPr lang="en-US" dirty="0">
              <a:solidFill>
                <a:schemeClr val="dk1"/>
              </a:solidFill>
            </a:endParaRP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The notebook has achieved a score amongst the top 10 performers in the competition and is most used and commented by the users. </a:t>
            </a:r>
            <a:endParaRPr lang="en-IN" sz="1600" dirty="0">
              <a:solidFill>
                <a:schemeClr val="dk1"/>
              </a:solidFill>
            </a:endParaRP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dk1"/>
                </a:solidFill>
              </a:rPr>
              <a:t>For training: backbone(CLIP) + Dropout + Dense(units=256) + </a:t>
            </a:r>
            <a:r>
              <a:rPr lang="en-IN" dirty="0" err="1">
                <a:solidFill>
                  <a:schemeClr val="dk1"/>
                </a:solidFill>
              </a:rPr>
              <a:t>Arcface</a:t>
            </a:r>
            <a:r>
              <a:rPr lang="en-IN" dirty="0">
                <a:solidFill>
                  <a:schemeClr val="dk1"/>
                </a:solidFill>
              </a:rPr>
              <a:t> + </a:t>
            </a:r>
            <a:r>
              <a:rPr lang="en-IN" dirty="0" err="1">
                <a:solidFill>
                  <a:schemeClr val="dk1"/>
                </a:solidFill>
              </a:rPr>
              <a:t>Softmax</a:t>
            </a:r>
            <a:r>
              <a:rPr lang="en-IN" dirty="0">
                <a:solidFill>
                  <a:schemeClr val="dk1"/>
                </a:solidFill>
              </a:rPr>
              <a:t> (classes=17691)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dk1"/>
                </a:solidFill>
              </a:rPr>
              <a:t>For inference: backbone(CLIP) + Dropout + Dense(units=64) + L2Norm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0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494D-A193-31E4-E184-E9B33131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8526"/>
            <a:ext cx="8520600" cy="607800"/>
          </a:xfrm>
        </p:spPr>
        <p:txBody>
          <a:bodyPr/>
          <a:lstStyle/>
          <a:p>
            <a:r>
              <a:rPr lang="en-IN" dirty="0"/>
              <a:t>Computation Platform and Progress</a:t>
            </a:r>
          </a:p>
        </p:txBody>
      </p:sp>
      <p:sp>
        <p:nvSpPr>
          <p:cNvPr id="3" name="Google Shape;93;p14">
            <a:extLst>
              <a:ext uri="{FF2B5EF4-FFF2-40B4-BE49-F238E27FC236}">
                <a16:creationId xmlns:a16="http://schemas.microsoft.com/office/drawing/2014/main" id="{713137A7-5DAC-4A48-7FEA-7A6FBD939418}"/>
              </a:ext>
            </a:extLst>
          </p:cNvPr>
          <p:cNvSpPr txBox="1">
            <a:spLocks/>
          </p:cNvSpPr>
          <p:nvPr/>
        </p:nvSpPr>
        <p:spPr>
          <a:xfrm>
            <a:off x="311700" y="922148"/>
            <a:ext cx="8594661" cy="185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</a:rPr>
              <a:t>We are using Google </a:t>
            </a:r>
            <a:r>
              <a:rPr lang="en-US" sz="1400" dirty="0" err="1">
                <a:solidFill>
                  <a:schemeClr val="dk1"/>
                </a:solidFill>
              </a:rPr>
              <a:t>Colaboratory</a:t>
            </a:r>
            <a:r>
              <a:rPr lang="en-US" sz="1400" dirty="0">
                <a:solidFill>
                  <a:schemeClr val="dk1"/>
                </a:solidFill>
              </a:rPr>
              <a:t>, Kaggle Notebook, </a:t>
            </a:r>
            <a:r>
              <a:rPr lang="en-US" sz="1400" dirty="0" err="1">
                <a:solidFill>
                  <a:schemeClr val="dk1"/>
                </a:solidFill>
              </a:rPr>
              <a:t>Tensorflow</a:t>
            </a:r>
            <a:r>
              <a:rPr lang="en-US" sz="1400" dirty="0">
                <a:solidFill>
                  <a:schemeClr val="dk1"/>
                </a:solidFill>
              </a:rPr>
              <a:t> and TPUs for the training and the development of the model. All the needed software environment is available in Google </a:t>
            </a:r>
            <a:r>
              <a:rPr lang="en-US" sz="1400" dirty="0" err="1">
                <a:solidFill>
                  <a:schemeClr val="dk1"/>
                </a:solidFill>
              </a:rPr>
              <a:t>Colaboratory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</a:rPr>
              <a:t>We have replicated the entire notebook and have </a:t>
            </a:r>
            <a:r>
              <a:rPr lang="en-US" sz="1400" b="1" dirty="0">
                <a:solidFill>
                  <a:srgbClr val="00B050"/>
                </a:solidFill>
              </a:rPr>
              <a:t>successfully developed</a:t>
            </a:r>
            <a:r>
              <a:rPr lang="en-US" sz="1400" dirty="0">
                <a:solidFill>
                  <a:schemeClr val="dk1"/>
                </a:solidFill>
              </a:rPr>
              <a:t> the model that can be submitted for the competition. It includes running several epochs of training.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dk1"/>
                </a:solidFill>
              </a:rPr>
              <a:t>Link of Video Clip of Model Training –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dk1"/>
                </a:solidFill>
                <a:hlinkClick r:id="rId2"/>
              </a:rPr>
              <a:t>https://drive.google.com/file/d/1pYY6dtD1uJMVzEj-woFsRSw08WmqBDzE/view?usp=sharing</a:t>
            </a:r>
            <a:endParaRPr lang="en-US" sz="1400" dirty="0">
              <a:solidFill>
                <a:schemeClr val="dk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</a:rPr>
              <a:t>We are going to develop the simulation test rig on our individual systems to demonstrate the model. </a:t>
            </a:r>
          </a:p>
          <a:p>
            <a:pPr marL="0" indent="0">
              <a:buFont typeface="Roboto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indent="0">
              <a:buFont typeface="Roboto"/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82FB5-7A4E-07F0-1518-774F132F3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73" y="2931847"/>
            <a:ext cx="4632258" cy="2136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5A14B7-649E-04C7-60C8-92C56891A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062" y="3022169"/>
            <a:ext cx="2495227" cy="2048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C5CE3E-3F9F-1971-A7F2-FC2AA5F03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804" y="3056312"/>
            <a:ext cx="2495227" cy="21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6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494D-A193-31E4-E184-E9B33131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4024"/>
            <a:ext cx="8520600" cy="607800"/>
          </a:xfrm>
        </p:spPr>
        <p:txBody>
          <a:bodyPr/>
          <a:lstStyle/>
          <a:p>
            <a:r>
              <a:rPr lang="en-IN" dirty="0"/>
              <a:t>Remaining Activities</a:t>
            </a:r>
          </a:p>
        </p:txBody>
      </p:sp>
      <p:sp>
        <p:nvSpPr>
          <p:cNvPr id="3" name="Google Shape;93;p14">
            <a:extLst>
              <a:ext uri="{FF2B5EF4-FFF2-40B4-BE49-F238E27FC236}">
                <a16:creationId xmlns:a16="http://schemas.microsoft.com/office/drawing/2014/main" id="{713137A7-5DAC-4A48-7FEA-7A6FBD939418}"/>
              </a:ext>
            </a:extLst>
          </p:cNvPr>
          <p:cNvSpPr txBox="1">
            <a:spLocks/>
          </p:cNvSpPr>
          <p:nvPr/>
        </p:nvSpPr>
        <p:spPr>
          <a:xfrm>
            <a:off x="226461" y="976391"/>
            <a:ext cx="8679900" cy="397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Revise the developed model with additional training datasets and epochs –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All team members</a:t>
            </a:r>
            <a:r>
              <a:rPr lang="en-US" dirty="0">
                <a:solidFill>
                  <a:schemeClr val="dk1"/>
                </a:solidFill>
              </a:rPr>
              <a:t> – </a:t>
            </a:r>
            <a:r>
              <a:rPr lang="en-US" dirty="0">
                <a:solidFill>
                  <a:srgbClr val="00B050"/>
                </a:solidFill>
              </a:rPr>
              <a:t>Ongoing, to be completed by Nov-11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Submit the model to Kaggle competition and obtain the evaluation score –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Dhanraj and Pratyush </a:t>
            </a:r>
            <a:r>
              <a:rPr lang="en-US" dirty="0">
                <a:solidFill>
                  <a:schemeClr val="dk1"/>
                </a:solidFill>
              </a:rPr>
              <a:t>– </a:t>
            </a:r>
            <a:r>
              <a:rPr lang="en-US" dirty="0">
                <a:solidFill>
                  <a:srgbClr val="00B050"/>
                </a:solidFill>
              </a:rPr>
              <a:t>First submission by Oct-21, several submissions based on improvements in the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Develop the test rig to demonstrate the model –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Sumant and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Shayal</a:t>
            </a:r>
            <a:r>
              <a:rPr lang="en-US" dirty="0">
                <a:solidFill>
                  <a:schemeClr val="dk1"/>
                </a:solidFill>
              </a:rPr>
              <a:t> - </a:t>
            </a:r>
            <a:r>
              <a:rPr lang="en-US" dirty="0">
                <a:solidFill>
                  <a:srgbClr val="00B050"/>
                </a:solidFill>
              </a:rPr>
              <a:t>by Oct-28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Document Progress Check 2 –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Sumant and Dhanraj </a:t>
            </a:r>
            <a:r>
              <a:rPr lang="en-US" dirty="0">
                <a:solidFill>
                  <a:schemeClr val="dk1"/>
                </a:solidFill>
              </a:rPr>
              <a:t>– </a:t>
            </a:r>
            <a:r>
              <a:rPr lang="en-US" dirty="0">
                <a:solidFill>
                  <a:srgbClr val="00B050"/>
                </a:solidFill>
              </a:rPr>
              <a:t>Nov-11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Develop the Project presentation –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All team members </a:t>
            </a:r>
            <a:r>
              <a:rPr lang="en-US" dirty="0">
                <a:solidFill>
                  <a:schemeClr val="dk1"/>
                </a:solidFill>
              </a:rPr>
              <a:t>– </a:t>
            </a:r>
            <a:r>
              <a:rPr lang="en-US" dirty="0">
                <a:solidFill>
                  <a:srgbClr val="00B050"/>
                </a:solidFill>
              </a:rPr>
              <a:t>Nov-11 to Nov-15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Document the First draft Project report –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All team members </a:t>
            </a:r>
            <a:r>
              <a:rPr lang="en-US" dirty="0">
                <a:solidFill>
                  <a:schemeClr val="dk1"/>
                </a:solidFill>
              </a:rPr>
              <a:t>– </a:t>
            </a:r>
            <a:r>
              <a:rPr lang="en-US" dirty="0">
                <a:solidFill>
                  <a:srgbClr val="00B050"/>
                </a:solidFill>
              </a:rPr>
              <a:t>Nov-1 to Nov-15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Group Review of the Project report –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All team members </a:t>
            </a:r>
            <a:r>
              <a:rPr lang="en-US" dirty="0">
                <a:solidFill>
                  <a:schemeClr val="dk1"/>
                </a:solidFill>
              </a:rPr>
              <a:t>– </a:t>
            </a:r>
            <a:r>
              <a:rPr lang="en-US" dirty="0">
                <a:solidFill>
                  <a:srgbClr val="00B050"/>
                </a:solidFill>
              </a:rPr>
              <a:t>Nov-16 to Nov-23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Document and submit the Final Project report –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All team members</a:t>
            </a:r>
            <a:r>
              <a:rPr lang="en-US" dirty="0">
                <a:solidFill>
                  <a:schemeClr val="dk1"/>
                </a:solidFill>
              </a:rPr>
              <a:t> – </a:t>
            </a:r>
            <a:r>
              <a:rPr lang="en-US" dirty="0">
                <a:solidFill>
                  <a:srgbClr val="00B050"/>
                </a:solidFill>
              </a:rPr>
              <a:t>Nov-23 to Dec-9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dk1"/>
              </a:solidFill>
            </a:endParaRPr>
          </a:p>
          <a:p>
            <a:pPr marL="0" indent="0">
              <a:buFont typeface="Roboto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indent="0">
              <a:buFont typeface="Roboto"/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15662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661</Words>
  <Application>Microsoft Office PowerPoint</Application>
  <PresentationFormat>On-screen Show (16:9)</PresentationFormat>
  <Paragraphs>39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Wingdings</vt:lpstr>
      <vt:lpstr>Geometric</vt:lpstr>
      <vt:lpstr>PowerPoint Presentation</vt:lpstr>
      <vt:lpstr>Expected Results and Datasets</vt:lpstr>
      <vt:lpstr>Key Literature and Implementation Code</vt:lpstr>
      <vt:lpstr>Computation Platform and Progress</vt:lpstr>
      <vt:lpstr>Remaining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ProPredictors</dc:title>
  <dc:creator>Dell</dc:creator>
  <cp:lastModifiedBy>Dhanraj Babasaheb Bhosale (Student)</cp:lastModifiedBy>
  <cp:revision>17</cp:revision>
  <dcterms:modified xsi:type="dcterms:W3CDTF">2022-10-14T22:33:33Z</dcterms:modified>
</cp:coreProperties>
</file>