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7" r:id="rId6"/>
    <p:sldId id="262" r:id="rId7"/>
    <p:sldId id="265" r:id="rId8"/>
    <p:sldId id="263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7259-DBB6-4435-8FC3-5111979B64D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5B4F-51D3-43E0-9B6A-D4B5A7A8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8A5A-2325-4AB5-90FE-10C0BF4D2D9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7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2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CCAD-7527-4472-AD36-FD429ABCE7A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35AD2-7DF8-4596-AB3F-19F60770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courses/electrical-engineering-and-computer-science/6-041-probabilistic-systems-analysis-and-applied-probability-fall-2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Random (Stochastic) Processes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534" y="1815318"/>
            <a:ext cx="872546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collection of random variables indexed by time</a:t>
            </a:r>
          </a:p>
          <a:p>
            <a:pPr marL="342900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Instead of “time”, one can have “space”, or another index</a:t>
            </a:r>
          </a:p>
          <a:p>
            <a:pPr marL="342900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Time can be continuous (e.g., real numbers), or discrete (e.g., integers)</a:t>
            </a:r>
          </a:p>
          <a:p>
            <a:pPr marL="342900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Stock market, noise in a receiver, arrival times of customers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etc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</a:p>
          <a:p>
            <a:pPr marL="342900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With a RV, an experiment produces a single number, “realization”</a:t>
            </a:r>
          </a:p>
          <a:p>
            <a:pPr marL="342900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With a random process, a single experiment produces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Function of time (stock market example)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sequence of points (real numbers) in time (arrival times example)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An array of colors (real numbers) (a random picture)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 give you a flavor, we will briefly study simple examples of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Gaussian random processes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Point processes (that model arrival times)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Markov chains (a finite state machine with randomly evolving states)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0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 and Citations</a:t>
            </a:r>
            <a:endParaRPr lang="en-US" sz="3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381" y="1676400"/>
            <a:ext cx="695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anose="020B0604020202020204" pitchFamily="34" charset="0"/>
              </a:rPr>
              <a:t>Parts of these slides are adapted from the following resources: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711" y="3048000"/>
            <a:ext cx="6954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Power Point Lecture Slides for the Textbook </a:t>
            </a:r>
            <a:r>
              <a:rPr lang="en-US" sz="2000" dirty="0" smtClean="0">
                <a:solidFill>
                  <a:prstClr val="black"/>
                </a:solidFill>
              </a:rPr>
              <a:t>http</a:t>
            </a:r>
            <a:r>
              <a:rPr lang="en-US" sz="2000" dirty="0">
                <a:solidFill>
                  <a:prstClr val="black"/>
                </a:solidFill>
              </a:rPr>
              <a:t>://</a:t>
            </a:r>
            <a:r>
              <a:rPr lang="en-US" sz="2000" dirty="0" smtClean="0">
                <a:solidFill>
                  <a:prstClr val="black"/>
                </a:solidFill>
              </a:rPr>
              <a:t>bcs.wiley.com/hebcs/Books?action=index&amp;bcsId=8676&amp;itemId=1118324560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John </a:t>
            </a:r>
            <a:r>
              <a:rPr lang="en-US" sz="2000" dirty="0" err="1">
                <a:solidFill>
                  <a:prstClr val="black"/>
                </a:solidFill>
              </a:rPr>
              <a:t>Tsitsiklis</a:t>
            </a:r>
            <a:r>
              <a:rPr lang="en-US" sz="2000" dirty="0">
                <a:solidFill>
                  <a:prstClr val="black"/>
                </a:solidFill>
              </a:rPr>
              <a:t>. </a:t>
            </a:r>
            <a:r>
              <a:rPr lang="en-US" sz="2000" i="1" dirty="0">
                <a:solidFill>
                  <a:prstClr val="black"/>
                </a:solidFill>
              </a:rPr>
              <a:t>6.041 Probabilistic Systems Analysis and Applied Probability, Fall 2010</a:t>
            </a:r>
            <a:r>
              <a:rPr lang="en-US" sz="2000" dirty="0">
                <a:solidFill>
                  <a:prstClr val="black"/>
                </a:solidFill>
              </a:rPr>
              <a:t>. (Massachusetts Institute of Technology: </a:t>
            </a:r>
            <a:r>
              <a:rPr lang="en-US" sz="2000" dirty="0" smtClean="0">
                <a:solidFill>
                  <a:prstClr val="black"/>
                </a:solidFill>
              </a:rPr>
              <a:t>MIT </a:t>
            </a:r>
            <a:r>
              <a:rPr lang="en-US" sz="2000" dirty="0" err="1" smtClean="0">
                <a:solidFill>
                  <a:prstClr val="black"/>
                </a:solidFill>
              </a:rPr>
              <a:t>OpenCourseWare</a:t>
            </a:r>
            <a:r>
              <a:rPr lang="en-US" sz="2000" dirty="0">
                <a:solidFill>
                  <a:prstClr val="black"/>
                </a:solidFill>
              </a:rPr>
              <a:t>),</a:t>
            </a:r>
            <a:r>
              <a:rPr lang="en-US" sz="2000" dirty="0">
                <a:solidFill>
                  <a:prstClr val="black"/>
                </a:solidFill>
                <a:hlinkClick r:id="rId3"/>
              </a:rPr>
              <a:t>http://ocw.mit.edu</a:t>
            </a:r>
            <a:r>
              <a:rPr lang="en-US" sz="2000" dirty="0">
                <a:solidFill>
                  <a:prstClr val="black"/>
                </a:solidFill>
              </a:rPr>
              <a:t> (Accessed 13 Apr, 2015). License: </a:t>
            </a:r>
            <a:r>
              <a:rPr lang="en-US" sz="2000" dirty="0">
                <a:solidFill>
                  <a:prstClr val="black"/>
                </a:solidFill>
                <a:hlinkClick r:id="rId4"/>
              </a:rPr>
              <a:t>Creative Commons </a:t>
            </a:r>
            <a:r>
              <a:rPr lang="en-US" sz="2000" dirty="0" smtClean="0">
                <a:solidFill>
                  <a:prstClr val="black"/>
                </a:solidFill>
                <a:hlinkClick r:id="rId4"/>
              </a:rPr>
              <a:t>BY-NC-SA</a:t>
            </a: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Random Processes Applications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94" y="2005781"/>
            <a:ext cx="763016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Applications</a:t>
            </a: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1257300" lvl="2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Finance (evolution of prices with time)</a:t>
            </a:r>
          </a:p>
          <a:p>
            <a:pPr marL="1257300" lvl="2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1257300" lvl="2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Communication theory (rec. noise modeling and analysis)</a:t>
            </a:r>
          </a:p>
          <a:p>
            <a:pPr marL="1257300" lvl="2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1257300" lvl="2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Signal processing (find hidden periodicities in random data)</a:t>
            </a:r>
          </a:p>
          <a:p>
            <a:pPr marL="1257300" lvl="2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1257300" lvl="2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Queuing theory (supermarkets, data networks)</a:t>
            </a:r>
          </a:p>
          <a:p>
            <a:pPr marL="1257300" lvl="2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1257300" lvl="2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Biometrics (e.g. birth-death processes)</a:t>
            </a:r>
          </a:p>
          <a:p>
            <a:pPr marL="1257300" lvl="2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1257300" lvl="2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…</a:t>
            </a:r>
            <a:r>
              <a:rPr lang="en-US" sz="2000" dirty="0" err="1" smtClean="0">
                <a:sym typeface="Symbol" panose="05050102010706020507" pitchFamily="18" charset="2"/>
              </a:rPr>
              <a:t>etc</a:t>
            </a:r>
            <a:r>
              <a:rPr lang="en-US" sz="2000" dirty="0" smtClean="0">
                <a:sym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66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Random Processes Examples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43" y="1600200"/>
            <a:ext cx="808311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White Gaussian random process</a:t>
            </a: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A Gaussian RV for each </a:t>
            </a:r>
            <a:r>
              <a:rPr lang="en-US" sz="2000" i="1" dirty="0" smtClean="0">
                <a:sym typeface="Symbol" panose="05050102010706020507" pitchFamily="18" charset="2"/>
              </a:rPr>
              <a:t>t </a:t>
            </a:r>
            <a:r>
              <a:rPr lang="en-US" sz="2000" dirty="0" smtClean="0">
                <a:sym typeface="Symbol" panose="05050102010706020507" pitchFamily="18" charset="2"/>
              </a:rPr>
              <a:t>(assume for convenience discrete)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Each sample has the same distribution (Gaussian with same </a:t>
            </a:r>
            <a:r>
              <a:rPr lang="en-US" sz="2000" dirty="0" err="1" smtClean="0">
                <a:sym typeface="Symbol" panose="05050102010706020507" pitchFamily="18" charset="2"/>
              </a:rPr>
              <a:t>param</a:t>
            </a:r>
            <a:r>
              <a:rPr lang="en-US" sz="2000" dirty="0" smtClean="0">
                <a:sym typeface="Symbol" panose="05050102010706020507" pitchFamily="18" charset="2"/>
              </a:rPr>
              <a:t>.)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Independent RVs for different </a:t>
            </a:r>
            <a:r>
              <a:rPr lang="en-US" sz="2000" i="1" dirty="0" smtClean="0">
                <a:sym typeface="Symbol" panose="05050102010706020507" pitchFamily="18" charset="2"/>
              </a:rPr>
              <a:t>t</a:t>
            </a:r>
            <a:r>
              <a:rPr lang="en-US" sz="2000" dirty="0" smtClean="0">
                <a:sym typeface="Symbol" panose="05050102010706020507" pitchFamily="18" charset="2"/>
              </a:rPr>
              <a:t>, no matter how many samples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i="1" dirty="0" smtClean="0">
                <a:sym typeface="Symbol" panose="05050102010706020507" pitchFamily="18" charset="2"/>
              </a:rPr>
              <a:t>E.g.                                        </a:t>
            </a:r>
            <a:r>
              <a:rPr lang="en-US" sz="2000" dirty="0" smtClean="0">
                <a:sym typeface="Symbol" panose="05050102010706020507" pitchFamily="18" charset="2"/>
              </a:rPr>
              <a:t>are independent RVs</a:t>
            </a:r>
            <a:r>
              <a:rPr lang="en-US" sz="2000" i="1" dirty="0" smtClean="0"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This is an example of a “stationary” process</a:t>
            </a:r>
          </a:p>
          <a:p>
            <a:pPr marL="800100" lvl="1" indent="-342900">
              <a:buFont typeface="Symbol"/>
              <a:buChar char="·"/>
            </a:pP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The joint distribution of a collection of RVs obtained by sampling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     in time, does not depend on the time index but on relative location 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     sampling times</a:t>
            </a:r>
          </a:p>
          <a:p>
            <a:pPr marL="800100" lvl="1" indent="-342900">
              <a:buFont typeface="Symbol"/>
              <a:buChar char="·"/>
            </a:pPr>
            <a:endParaRPr lang="en-US" sz="2000" i="1" dirty="0">
              <a:sym typeface="Symbol" panose="05050102010706020507" pitchFamily="18" charset="2"/>
            </a:endParaRP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                                                    </a:t>
            </a:r>
            <a:endParaRPr lang="en-US" sz="2000" dirty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62" y="1704109"/>
            <a:ext cx="1964436" cy="220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06" y="4114800"/>
            <a:ext cx="1947672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Pictures of Realizations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363" y="1600200"/>
            <a:ext cx="59540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“Plots” of RPs are not possible, only realizations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Continuous vs discrete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Stationary vs nonstationary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Independent across time vs dependent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Two examples of “white noise” (independent)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plot(</a:t>
            </a:r>
            <a:r>
              <a:rPr lang="en-US" sz="2000" dirty="0" err="1">
                <a:sym typeface="Symbol" panose="05050102010706020507" pitchFamily="18" charset="2"/>
              </a:rPr>
              <a:t>wgn</a:t>
            </a:r>
            <a:r>
              <a:rPr lang="en-US" sz="2000" dirty="0">
                <a:sym typeface="Symbol" panose="05050102010706020507" pitchFamily="18" charset="2"/>
              </a:rPr>
              <a:t>(1000,1,0))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lvl="1"/>
            <a:endParaRPr lang="en-US" sz="2000" dirty="0" smtClean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  <p:pic>
        <p:nvPicPr>
          <p:cNvPr id="1026" name="Picture 2" descr="C:\Users\ctepede\Desktop\whitenoise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" y="3523878"/>
            <a:ext cx="4089635" cy="30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tepede\Desktop\whitenois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99" y="3571682"/>
            <a:ext cx="3962154" cy="29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Pictures (nonstationary)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2" descr="C:\Users\ctepede\Desktop\tren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4" y="28194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tepede\Desktop\increasing varianc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2846294"/>
            <a:ext cx="3890682" cy="29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905000"/>
            <a:ext cx="32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are these nonstationary?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Pictures (white vs filtered noise)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094" y="1828800"/>
            <a:ext cx="64265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“Plots” of RPs are not possible, only realizations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Compare “white noise” with a “colored” case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ym typeface="Symbol" panose="05050102010706020507" pitchFamily="18" charset="2"/>
              </a:rPr>
              <a:t>They are both Gaussian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>
                <a:sym typeface="Symbol" panose="05050102010706020507" pitchFamily="18" charset="2"/>
              </a:rPr>
              <a:t>plot(filter((1/</a:t>
            </a:r>
            <a:r>
              <a:rPr lang="en-US" sz="2000" dirty="0" err="1">
                <a:sym typeface="Symbol" panose="05050102010706020507" pitchFamily="18" charset="2"/>
              </a:rPr>
              <a:t>sqrt</a:t>
            </a:r>
            <a:r>
              <a:rPr lang="en-US" sz="2000" dirty="0">
                <a:sym typeface="Symbol" panose="05050102010706020507" pitchFamily="18" charset="2"/>
              </a:rPr>
              <a:t>(50))*ones(1,50),1,wgn(1000,1,0</a:t>
            </a:r>
            <a:r>
              <a:rPr lang="en-US" sz="2000" dirty="0" smtClean="0">
                <a:sym typeface="Symbol" panose="05050102010706020507" pitchFamily="18" charset="2"/>
              </a:rPr>
              <a:t>)))</a:t>
            </a:r>
          </a:p>
          <a:p>
            <a:pPr marL="800100" lvl="1" indent="-342900">
              <a:buFont typeface="Symbol"/>
              <a:buChar char="·"/>
            </a:pPr>
            <a:endParaRPr lang="en-US" sz="2000" dirty="0" smtClean="0">
              <a:sym typeface="Symbol" panose="05050102010706020507" pitchFamily="18" charset="2"/>
            </a:endParaRPr>
          </a:p>
          <a:p>
            <a:pPr lvl="1"/>
            <a:endParaRPr lang="en-US" sz="2000" dirty="0" smtClean="0">
              <a:sym typeface="Symbol" panose="05050102010706020507" pitchFamily="18" charset="2"/>
            </a:endParaRPr>
          </a:p>
          <a:p>
            <a:endParaRPr lang="en-US" sz="2000" dirty="0"/>
          </a:p>
        </p:txBody>
      </p:sp>
      <p:pic>
        <p:nvPicPr>
          <p:cNvPr id="1026" name="Picture 2" descr="C:\Users\ctepede\Desktop\whitenoise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1" y="3200400"/>
            <a:ext cx="4089635" cy="30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tepede\Desktop\correlat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57731"/>
            <a:ext cx="3950807" cy="295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Pictures (Poisson)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092" y="1447800"/>
            <a:ext cx="6000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Poisson Process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Interarrival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 times are exponential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Plot increases by 1 at each “point”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# of points in any interval is Poisson with </a:t>
            </a:r>
            <a:r>
              <a:rPr lang="en-US" sz="2000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param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      prop to length of interval</a:t>
            </a:r>
          </a:p>
          <a:p>
            <a:pPr lvl="1"/>
            <a:endParaRPr lang="en-US" sz="2000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ctepede\Desktop\poisson, lambda=1, T=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311496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1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28850"/>
          </a:xfrm>
        </p:spPr>
        <p:txBody>
          <a:bodyPr>
            <a:normAutofit/>
          </a:bodyPr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Pictures (</a:t>
            </a:r>
            <a:r>
              <a:rPr lang="en-US" sz="3600" kern="0" dirty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d</a:t>
            </a:r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ifferent parameters)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222-A652-4E37-94A2-0ECD21491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093" y="1828800"/>
            <a:ext cx="5888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Poisson Process different lambda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More “Poisson points” per fixed interval on left</a:t>
            </a:r>
          </a:p>
          <a:p>
            <a:pPr lvl="1"/>
            <a:endParaRPr lang="en-US" sz="2000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1027" name="Picture 3" descr="C:\Users\ctepede\Desktop\poisson, lambda =1 , T=5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2" y="3276600"/>
            <a:ext cx="42672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tepede\Desktop\poisson, lambda=0.5, T=5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8" y="3415926"/>
            <a:ext cx="3895663" cy="29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6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kern="0" dirty="0" smtClean="0">
                <a:solidFill>
                  <a:srgbClr val="FFB310"/>
                </a:solidFill>
                <a:latin typeface="Arial"/>
                <a:ea typeface="MS PGothic" pitchFamily="34" charset="-128"/>
                <a:sym typeface="Akzidenz-Grotesk Pro Bold" charset="0"/>
              </a:rPr>
              <a:t>Markov Chains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526" y="1444126"/>
            <a:ext cx="797564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Models random state transitions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An “outcome” is a sequence of states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Simple model for capturing time-dependence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Example: Consider two communication models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In model 1, we have one probability for toggling probability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In this model 1, each bit of a bit string gets toggled </a:t>
            </a:r>
            <a:r>
              <a:rPr lang="en-US" sz="2000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indep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In practice we have “burst errors”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In model 2, we have a “good” and a “bad” toggling probability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Consider the case of                        being small</a:t>
            </a:r>
          </a:p>
          <a:p>
            <a:pPr marL="800100" lvl="1" indent="-342900">
              <a:buFont typeface="Symbol"/>
              <a:buChar char="·"/>
            </a:pP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If we are in “good times”, we remain in “good times” and vice versa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0887" y="4790540"/>
            <a:ext cx="5140518" cy="1620280"/>
            <a:chOff x="1790700" y="2489200"/>
            <a:chExt cx="5140518" cy="1620280"/>
          </a:xfrm>
        </p:grpSpPr>
        <p:sp>
          <p:nvSpPr>
            <p:cNvPr id="6" name="Oval 5"/>
            <p:cNvSpPr/>
            <p:nvPr/>
          </p:nvSpPr>
          <p:spPr>
            <a:xfrm>
              <a:off x="2971800" y="3009900"/>
              <a:ext cx="660400" cy="6223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3009900"/>
              <a:ext cx="660400" cy="6223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454400" y="2832100"/>
              <a:ext cx="1790700" cy="190500"/>
            </a:xfrm>
            <a:custGeom>
              <a:avLst/>
              <a:gdLst>
                <a:gd name="connsiteX0" fmla="*/ 0 w 952500"/>
                <a:gd name="connsiteY0" fmla="*/ 241300 h 241300"/>
                <a:gd name="connsiteX1" fmla="*/ 495300 w 952500"/>
                <a:gd name="connsiteY1" fmla="*/ 0 h 241300"/>
                <a:gd name="connsiteX2" fmla="*/ 952500 w 952500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241300">
                  <a:moveTo>
                    <a:pt x="0" y="241300"/>
                  </a:moveTo>
                  <a:cubicBezTo>
                    <a:pt x="168275" y="120650"/>
                    <a:pt x="336550" y="0"/>
                    <a:pt x="495300" y="0"/>
                  </a:cubicBezTo>
                  <a:cubicBezTo>
                    <a:pt x="654050" y="0"/>
                    <a:pt x="889000" y="175683"/>
                    <a:pt x="952500" y="2413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3479800" y="3606799"/>
              <a:ext cx="1765300" cy="190499"/>
            </a:xfrm>
            <a:custGeom>
              <a:avLst/>
              <a:gdLst>
                <a:gd name="connsiteX0" fmla="*/ 0 w 952500"/>
                <a:gd name="connsiteY0" fmla="*/ 241300 h 241300"/>
                <a:gd name="connsiteX1" fmla="*/ 495300 w 952500"/>
                <a:gd name="connsiteY1" fmla="*/ 0 h 241300"/>
                <a:gd name="connsiteX2" fmla="*/ 952500 w 952500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241300">
                  <a:moveTo>
                    <a:pt x="0" y="241300"/>
                  </a:moveTo>
                  <a:cubicBezTo>
                    <a:pt x="168275" y="120650"/>
                    <a:pt x="336550" y="0"/>
                    <a:pt x="495300" y="0"/>
                  </a:cubicBezTo>
                  <a:cubicBezTo>
                    <a:pt x="654050" y="0"/>
                    <a:pt x="889000" y="175683"/>
                    <a:pt x="952500" y="2413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/>
            <p:cNvSpPr/>
            <p:nvPr/>
          </p:nvSpPr>
          <p:spPr>
            <a:xfrm>
              <a:off x="2387600" y="3073400"/>
              <a:ext cx="685800" cy="495300"/>
            </a:xfrm>
            <a:prstGeom prst="arc">
              <a:avLst>
                <a:gd name="adj1" fmla="val 1727773"/>
                <a:gd name="adj2" fmla="val 1985672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5600700" y="3060700"/>
              <a:ext cx="647700" cy="495300"/>
            </a:xfrm>
            <a:prstGeom prst="arc">
              <a:avLst>
                <a:gd name="adj1" fmla="val 1727773"/>
                <a:gd name="adj2" fmla="val 1985672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29100" y="2489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3418" y="374014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90700" y="3123684"/>
              <a:ext cx="733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1-P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0" y="3123684"/>
              <a:ext cx="733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1-P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BG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04674" y="387792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0539" y="389445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BG</a:t>
            </a:r>
          </a:p>
        </p:txBody>
      </p:sp>
    </p:spTree>
    <p:extLst>
      <p:ext uri="{BB962C8B-B14F-4D97-AF65-F5344CB8AC3E}">
        <p14:creationId xmlns:p14="http://schemas.microsoft.com/office/powerpoint/2010/main" val="1657798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966.75"/>
  <p:tag name="LATEXADDIN" val="\documentclass{article}&#10;\usepackage{amsmath}&#10;\pagestyle{empty}&#10;\begin{document}&#10;$$X_t, \;\;\; t=0,1,2\ldots$$&#10;\end{document}"/>
  <p:tag name="IGUANATEXSIZE" val="20"/>
  <p:tag name="IGUANATEXCURSOR" val="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958.5"/>
  <p:tag name="LATEXADDIN" val="\documentclass{article}&#10;\usepackage{amsmath}&#10;\pagestyle{empty}&#10;\begin{document}&#10;$$\{X_0,X_2,X_3,X_{10}\}$$&#10;\end{document}"/>
  <p:tag name="IGUANATEXSIZE" val="20"/>
  <p:tag name="IGUANATEXCURSOR" val="10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578</Words>
  <Application>Microsoft Office PowerPoint</Application>
  <PresentationFormat>On-screen Show (4:3)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Akzidenz-Grotesk Pro Bold</vt:lpstr>
      <vt:lpstr>Arial</vt:lpstr>
      <vt:lpstr>Calibri</vt:lpstr>
      <vt:lpstr>Symbol</vt:lpstr>
      <vt:lpstr>Office Theme</vt:lpstr>
      <vt:lpstr>Random (Stochastic) Processes</vt:lpstr>
      <vt:lpstr>Random Processes Applications</vt:lpstr>
      <vt:lpstr>Random Processes Examples</vt:lpstr>
      <vt:lpstr>Pictures of Realizations</vt:lpstr>
      <vt:lpstr>Pictures (nonstationary)</vt:lpstr>
      <vt:lpstr>Pictures (white vs filtered noise)</vt:lpstr>
      <vt:lpstr>Pictures (Poisson)</vt:lpstr>
      <vt:lpstr>Pictures (different parameters)</vt:lpstr>
      <vt:lpstr>Markov Chains</vt:lpstr>
      <vt:lpstr>Acknowledgements and 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Cihan Tepedelenlioglu</dc:creator>
  <cp:lastModifiedBy>Abhilash Sureshbabu</cp:lastModifiedBy>
  <cp:revision>35</cp:revision>
  <dcterms:created xsi:type="dcterms:W3CDTF">2015-06-06T00:58:38Z</dcterms:created>
  <dcterms:modified xsi:type="dcterms:W3CDTF">2016-02-19T00:40:47Z</dcterms:modified>
</cp:coreProperties>
</file>