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4"/>
  </p:notesMasterIdLst>
  <p:sldIdLst>
    <p:sldId id="284" r:id="rId3"/>
    <p:sldId id="256" r:id="rId4"/>
    <p:sldId id="274" r:id="rId5"/>
    <p:sldId id="277" r:id="rId6"/>
    <p:sldId id="276" r:id="rId7"/>
    <p:sldId id="278" r:id="rId8"/>
    <p:sldId id="260" r:id="rId9"/>
    <p:sldId id="280" r:id="rId10"/>
    <p:sldId id="281" r:id="rId11"/>
    <p:sldId id="285" r:id="rId12"/>
    <p:sldId id="283" r:id="rId13"/>
  </p:sldIdLst>
  <p:sldSz cx="9144000" cy="5143500" type="screen16x9"/>
  <p:notesSz cx="6858000" cy="9144000"/>
  <p:embeddedFontLst>
    <p:embeddedFont>
      <p:font typeface="Fira Sans Light" panose="020B0403050000020004" pitchFamily="34" charset="0"/>
      <p:regular r:id="rId15"/>
      <p:italic r:id="rId16"/>
    </p:embeddedFont>
    <p:embeddedFont>
      <p:font typeface="Segoe UI" panose="020B05020402040202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0733D9BF-5665-4F02-AB15-C3232700FE11}">
          <p14:sldIdLst>
            <p14:sldId id="284"/>
            <p14:sldId id="256"/>
            <p14:sldId id="274"/>
            <p14:sldId id="277"/>
            <p14:sldId id="276"/>
            <p14:sldId id="278"/>
            <p14:sldId id="260"/>
            <p14:sldId id="280"/>
            <p14:sldId id="281"/>
            <p14:sldId id="285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4D4D4D"/>
    <a:srgbClr val="1C1C1C"/>
    <a:srgbClr val="111111"/>
    <a:srgbClr val="6988FB"/>
    <a:srgbClr val="3A3A3A"/>
    <a:srgbClr val="FF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>
          <a:extLst>
            <a:ext uri="{FF2B5EF4-FFF2-40B4-BE49-F238E27FC236}">
              <a16:creationId xmlns:a16="http://schemas.microsoft.com/office/drawing/2014/main" id="{A54E700A-C7D2-3B07-A84A-02F010402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4a5e38886_2_70:notes">
            <a:extLst>
              <a:ext uri="{FF2B5EF4-FFF2-40B4-BE49-F238E27FC236}">
                <a16:creationId xmlns:a16="http://schemas.microsoft.com/office/drawing/2014/main" id="{B1DEB679-3445-CBB3-4A18-5C5373C3C8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54a5e38886_2_70:notes">
            <a:extLst>
              <a:ext uri="{FF2B5EF4-FFF2-40B4-BE49-F238E27FC236}">
                <a16:creationId xmlns:a16="http://schemas.microsoft.com/office/drawing/2014/main" id="{F8CE952A-FF4C-F18D-A070-4A33D13CD4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9509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93CBDAF6-2139-397C-88C0-71EFFEE83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4a5e38886_2_195:notes">
            <a:extLst>
              <a:ext uri="{FF2B5EF4-FFF2-40B4-BE49-F238E27FC236}">
                <a16:creationId xmlns:a16="http://schemas.microsoft.com/office/drawing/2014/main" id="{A1C2126B-434B-B70F-B0E3-757AAA75FB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8" name="Google Shape;248;g254a5e38886_2_195:notes">
            <a:extLst>
              <a:ext uri="{FF2B5EF4-FFF2-40B4-BE49-F238E27FC236}">
                <a16:creationId xmlns:a16="http://schemas.microsoft.com/office/drawing/2014/main" id="{31D901B6-87FE-0EC1-8A67-A3F96E7FA4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941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4a5e38886_2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254a5e38886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98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>
          <a:extLst>
            <a:ext uri="{FF2B5EF4-FFF2-40B4-BE49-F238E27FC236}">
              <a16:creationId xmlns:a16="http://schemas.microsoft.com/office/drawing/2014/main" id="{440A6371-36DB-BEE3-7C39-BF13743DE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4a5e38886_2_251:notes">
            <a:extLst>
              <a:ext uri="{FF2B5EF4-FFF2-40B4-BE49-F238E27FC236}">
                <a16:creationId xmlns:a16="http://schemas.microsoft.com/office/drawing/2014/main" id="{A9E4C790-E44A-2539-22C6-74A2402BEC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2" name="Google Shape;312;g254a5e38886_2_251:notes">
            <a:extLst>
              <a:ext uri="{FF2B5EF4-FFF2-40B4-BE49-F238E27FC236}">
                <a16:creationId xmlns:a16="http://schemas.microsoft.com/office/drawing/2014/main" id="{4446B2EE-E367-5A28-A265-74999DEA8A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8345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>
          <a:extLst>
            <a:ext uri="{FF2B5EF4-FFF2-40B4-BE49-F238E27FC236}">
              <a16:creationId xmlns:a16="http://schemas.microsoft.com/office/drawing/2014/main" id="{48B9018E-88F8-048E-8285-29EEB6002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4a5e38886_2_234:notes">
            <a:extLst>
              <a:ext uri="{FF2B5EF4-FFF2-40B4-BE49-F238E27FC236}">
                <a16:creationId xmlns:a16="http://schemas.microsoft.com/office/drawing/2014/main" id="{83B33AFA-2740-ADFE-C088-2F10D35165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g254a5e38886_2_234:notes">
            <a:extLst>
              <a:ext uri="{FF2B5EF4-FFF2-40B4-BE49-F238E27FC236}">
                <a16:creationId xmlns:a16="http://schemas.microsoft.com/office/drawing/2014/main" id="{66EAB059-8F98-FE45-9E99-DC4149BB23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0843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B2FD607D-1026-FEF1-2044-ED0C52A2C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4a5e38886_2_83:notes">
            <a:extLst>
              <a:ext uri="{FF2B5EF4-FFF2-40B4-BE49-F238E27FC236}">
                <a16:creationId xmlns:a16="http://schemas.microsoft.com/office/drawing/2014/main" id="{C5876E53-E13D-75D6-4889-AB18FD5190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g254a5e38886_2_83:notes">
            <a:extLst>
              <a:ext uri="{FF2B5EF4-FFF2-40B4-BE49-F238E27FC236}">
                <a16:creationId xmlns:a16="http://schemas.microsoft.com/office/drawing/2014/main" id="{5A9510BA-1BC3-AAAF-30CF-CB130BE7A9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142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54a5e38886_1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54a5e38886_1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>
          <a:extLst>
            <a:ext uri="{FF2B5EF4-FFF2-40B4-BE49-F238E27FC236}">
              <a16:creationId xmlns:a16="http://schemas.microsoft.com/office/drawing/2014/main" id="{0DC44EBB-DE62-7F13-AB0C-D5D5E1D37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54a5e38886_2_335:notes">
            <a:extLst>
              <a:ext uri="{FF2B5EF4-FFF2-40B4-BE49-F238E27FC236}">
                <a16:creationId xmlns:a16="http://schemas.microsoft.com/office/drawing/2014/main" id="{878C005E-6996-1DC9-87FC-CE0A04F329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0" name="Google Shape;400;g254a5e38886_2_335:notes">
            <a:extLst>
              <a:ext uri="{FF2B5EF4-FFF2-40B4-BE49-F238E27FC236}">
                <a16:creationId xmlns:a16="http://schemas.microsoft.com/office/drawing/2014/main" id="{AA9D9167-8B46-FDEA-D2D7-1851DD9431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3895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4F830EA3-38B1-4617-D2D1-B40E58A99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4a5e38886_2_195:notes">
            <a:extLst>
              <a:ext uri="{FF2B5EF4-FFF2-40B4-BE49-F238E27FC236}">
                <a16:creationId xmlns:a16="http://schemas.microsoft.com/office/drawing/2014/main" id="{86516192-1CA5-85D7-6BFF-2ACE5D7C88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254a5e38886_2_195:notes">
            <a:extLst>
              <a:ext uri="{FF2B5EF4-FFF2-40B4-BE49-F238E27FC236}">
                <a16:creationId xmlns:a16="http://schemas.microsoft.com/office/drawing/2014/main" id="{E65EA390-864A-2A78-C91D-305F162DAF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843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>
            <a:spLocks noGrp="1"/>
          </p:cNvSpPr>
          <p:nvPr>
            <p:ph type="pic" idx="2"/>
          </p:nvPr>
        </p:nvSpPr>
        <p:spPr>
          <a:xfrm>
            <a:off x="520892" y="759836"/>
            <a:ext cx="3623830" cy="362383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C1C1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1C1C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>
          <a:extLst>
            <a:ext uri="{FF2B5EF4-FFF2-40B4-BE49-F238E27FC236}">
              <a16:creationId xmlns:a16="http://schemas.microsoft.com/office/drawing/2014/main" id="{190B9CA2-9C94-DA71-C4AE-52118F6D0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289ADC9-FEC1-C5D0-FF02-F40F31C80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68" y="365124"/>
            <a:ext cx="7457464" cy="41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65908"/>
      </p:ext>
    </p:extLst>
  </p:cSld>
  <p:clrMapOvr>
    <a:masterClrMapping/>
  </p:clrMapOvr>
  <p:transition advClick="0" advTm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C74537-3742-D5B0-CC9A-17A0E8FCF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100" y="-7990"/>
            <a:ext cx="9350375" cy="5220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97537B-145D-2833-59A4-CA46C2BD83DE}"/>
              </a:ext>
            </a:extLst>
          </p:cNvPr>
          <p:cNvSpPr txBox="1"/>
          <p:nvPr/>
        </p:nvSpPr>
        <p:spPr>
          <a:xfrm>
            <a:off x="2254250" y="107950"/>
            <a:ext cx="484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Practical Demonstrations</a:t>
            </a:r>
          </a:p>
        </p:txBody>
      </p:sp>
    </p:spTree>
    <p:extLst>
      <p:ext uri="{BB962C8B-B14F-4D97-AF65-F5344CB8AC3E}">
        <p14:creationId xmlns:p14="http://schemas.microsoft.com/office/powerpoint/2010/main" val="267578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94A85886-04F0-36FE-118E-00F8102C3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>
            <a:extLst>
              <a:ext uri="{FF2B5EF4-FFF2-40B4-BE49-F238E27FC236}">
                <a16:creationId xmlns:a16="http://schemas.microsoft.com/office/drawing/2014/main" id="{61D10FFE-F658-6872-50C5-0BBE2C8D1FCA}"/>
              </a:ext>
            </a:extLst>
          </p:cNvPr>
          <p:cNvSpPr txBox="1"/>
          <p:nvPr/>
        </p:nvSpPr>
        <p:spPr>
          <a:xfrm>
            <a:off x="3825661" y="2426549"/>
            <a:ext cx="1959773" cy="238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100" dirty="0">
                <a:solidFill>
                  <a:schemeClr val="bg1"/>
                </a:solidFill>
                <a:latin typeface="Arial" panose="020B0604020202020204" pitchFamily="34" charset="0"/>
              </a:rPr>
              <a:t>And that is it from our side…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7A84CE-7085-3EF3-7C66-1C1EE7EED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" y="1250114"/>
            <a:ext cx="2872410" cy="3753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D30262-12D1-6560-C2AD-466BA5F9E5A2}"/>
              </a:ext>
            </a:extLst>
          </p:cNvPr>
          <p:cNvSpPr txBox="1"/>
          <p:nvPr/>
        </p:nvSpPr>
        <p:spPr>
          <a:xfrm>
            <a:off x="3108365" y="2571750"/>
            <a:ext cx="2927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 rtl="0"/>
            <a:r>
              <a:rPr lang="en-IN" sz="4800" b="0" i="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Thankyou!</a:t>
            </a:r>
            <a:endParaRPr lang="en-IN" sz="4800" dirty="0">
              <a:effectLst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DACC2-EA5C-BCCB-01CD-D98FDC08B355}"/>
              </a:ext>
            </a:extLst>
          </p:cNvPr>
          <p:cNvGrpSpPr/>
          <p:nvPr/>
        </p:nvGrpSpPr>
        <p:grpSpPr>
          <a:xfrm>
            <a:off x="6472053" y="233548"/>
            <a:ext cx="2291938" cy="2893163"/>
            <a:chOff x="6749143" y="233548"/>
            <a:chExt cx="2291938" cy="28931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BC70B4-3621-65B6-68B0-81499CF1AE6A}"/>
                </a:ext>
              </a:extLst>
            </p:cNvPr>
            <p:cNvSpPr txBox="1"/>
            <p:nvPr/>
          </p:nvSpPr>
          <p:spPr>
            <a:xfrm>
              <a:off x="6749143" y="233548"/>
              <a:ext cx="22919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Meet our team members..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464CE-3F1E-477F-AFF8-725A084E85AF}"/>
                </a:ext>
              </a:extLst>
            </p:cNvPr>
            <p:cNvSpPr txBox="1"/>
            <p:nvPr/>
          </p:nvSpPr>
          <p:spPr>
            <a:xfrm>
              <a:off x="7374577" y="695804"/>
              <a:ext cx="1211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Fira Sans Light" panose="020B0403050000020004" pitchFamily="34" charset="0"/>
                </a:rPr>
                <a:t>KSMSCIT007 Dhanraj Chinta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C600D7-CD2B-3198-2850-FBDEC045A5B3}"/>
                </a:ext>
              </a:extLst>
            </p:cNvPr>
            <p:cNvSpPr txBox="1"/>
            <p:nvPr/>
          </p:nvSpPr>
          <p:spPr>
            <a:xfrm>
              <a:off x="7374577" y="1360272"/>
              <a:ext cx="10410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Fira Sans Light" panose="020B0403050000020004" pitchFamily="34" charset="0"/>
                </a:rPr>
                <a:t>KSMSCIT011 Daniel Injeti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199C61-81DE-A7EA-89AC-4E2505A9962B}"/>
                </a:ext>
              </a:extLst>
            </p:cNvPr>
            <p:cNvSpPr txBox="1"/>
            <p:nvPr/>
          </p:nvSpPr>
          <p:spPr>
            <a:xfrm>
              <a:off x="7374577" y="2024740"/>
              <a:ext cx="15265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Fira Sans Light" panose="020B0403050000020004" pitchFamily="34" charset="0"/>
                </a:rPr>
                <a:t>KSMSCIT022</a:t>
              </a:r>
            </a:p>
            <a:p>
              <a:r>
                <a:rPr lang="en-IN" sz="1200" dirty="0">
                  <a:solidFill>
                    <a:schemeClr val="bg1"/>
                  </a:solidFill>
                  <a:latin typeface="Fira Sans Light" panose="020B0403050000020004" pitchFamily="34" charset="0"/>
                </a:rPr>
                <a:t>Manisha Panigrahy</a:t>
              </a:r>
              <a:endParaRPr lang="en-IN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DA486E-F323-6E15-E31B-D43B91EB3900}"/>
                </a:ext>
              </a:extLst>
            </p:cNvPr>
            <p:cNvSpPr txBox="1"/>
            <p:nvPr/>
          </p:nvSpPr>
          <p:spPr>
            <a:xfrm>
              <a:off x="7374577" y="2665046"/>
              <a:ext cx="13122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latin typeface="Fira Sans Light" panose="020B0403050000020004" pitchFamily="34" charset="0"/>
                </a:rPr>
                <a:t>KSMSCIT 039</a:t>
              </a:r>
            </a:p>
            <a:p>
              <a:r>
                <a:rPr lang="en-IN" sz="1200" dirty="0">
                  <a:solidFill>
                    <a:schemeClr val="bg1"/>
                  </a:solidFill>
                  <a:latin typeface="Fira Sans Light" panose="020B0403050000020004" pitchFamily="34" charset="0"/>
                </a:rPr>
                <a:t>Mitali </a:t>
              </a:r>
              <a:r>
                <a:rPr lang="en-IN" sz="1200" dirty="0" err="1">
                  <a:solidFill>
                    <a:schemeClr val="bg1"/>
                  </a:solidFill>
                  <a:latin typeface="Fira Sans Light" panose="020B0403050000020004" pitchFamily="34" charset="0"/>
                </a:rPr>
                <a:t>Vishwekar</a:t>
              </a:r>
              <a:endParaRPr lang="en-IN" sz="1200" dirty="0">
                <a:solidFill>
                  <a:schemeClr val="bg1"/>
                </a:solidFill>
                <a:latin typeface="Fira Sans Light" panose="020B04030500000200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92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044A6C-BC9A-2E67-DC1E-F38A64669261}"/>
              </a:ext>
            </a:extLst>
          </p:cNvPr>
          <p:cNvSpPr txBox="1"/>
          <p:nvPr/>
        </p:nvSpPr>
        <p:spPr>
          <a:xfrm>
            <a:off x="1379685" y="277770"/>
            <a:ext cx="67412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Real time </a:t>
            </a:r>
            <a:r>
              <a:rPr lang="en-GB" sz="3600" b="1" dirty="0">
                <a:solidFill>
                  <a:srgbClr val="FF4500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Reddit </a:t>
            </a:r>
            <a:r>
              <a:rPr lang="en-GB" sz="3600" b="1" dirty="0">
                <a:solidFill>
                  <a:schemeClr val="bg1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Sentiment Analysis u</a:t>
            </a:r>
            <a:r>
              <a:rPr lang="en-IN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sing Spark Streaming</a:t>
            </a:r>
            <a:endParaRPr lang="en-GB" sz="3600" b="1" dirty="0">
              <a:solidFill>
                <a:schemeClr val="bg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</p:txBody>
      </p:sp>
      <p:pic>
        <p:nvPicPr>
          <p:cNvPr id="6" name="Google Shape;416;p35" descr="A group of cartoon characters&#10;&#10;Description automatically generated">
            <a:extLst>
              <a:ext uri="{FF2B5EF4-FFF2-40B4-BE49-F238E27FC236}">
                <a16:creationId xmlns:a16="http://schemas.microsoft.com/office/drawing/2014/main" id="{69A333CA-3772-87A0-5EE2-7818ECCEB6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1900" y="1777761"/>
            <a:ext cx="4298950" cy="3365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67532" y="-9463"/>
            <a:ext cx="7430944" cy="1630765"/>
            <a:chOff x="0" y="0"/>
            <a:chExt cx="19590643" cy="5372100"/>
          </a:xfrm>
          <a:solidFill>
            <a:srgbClr val="4D4D4D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19590643" cy="5372100"/>
            </a:xfrm>
            <a:custGeom>
              <a:avLst/>
              <a:gdLst/>
              <a:ahLst/>
              <a:cxnLst/>
              <a:rect l="l" t="t" r="r" b="b"/>
              <a:pathLst>
                <a:path w="19590643" h="5372100">
                  <a:moveTo>
                    <a:pt x="18039973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8039973" y="5372100"/>
                  </a:lnTo>
                  <a:lnTo>
                    <a:pt x="19590643" y="2686050"/>
                  </a:lnTo>
                  <a:lnTo>
                    <a:pt x="18039973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DC9DB5-6399-A4C6-B0A6-DD0C0A4F5C8A}"/>
              </a:ext>
            </a:extLst>
          </p:cNvPr>
          <p:cNvGrpSpPr/>
          <p:nvPr/>
        </p:nvGrpSpPr>
        <p:grpSpPr>
          <a:xfrm>
            <a:off x="2583900" y="1618128"/>
            <a:ext cx="1592692" cy="3007523"/>
            <a:chOff x="2583900" y="1618128"/>
            <a:chExt cx="1592692" cy="3007523"/>
          </a:xfrm>
        </p:grpSpPr>
        <p:sp>
          <p:nvSpPr>
            <p:cNvPr id="17" name="TextBox 17"/>
            <p:cNvSpPr txBox="1"/>
            <p:nvPr/>
          </p:nvSpPr>
          <p:spPr>
            <a:xfrm>
              <a:off x="2583900" y="4408347"/>
              <a:ext cx="1592692" cy="217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20"/>
                </a:lnSpc>
              </a:pPr>
              <a:r>
                <a:rPr lang="en-US" sz="1300" spc="7" dirty="0">
                  <a:solidFill>
                    <a:schemeClr val="bg1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KSMSCIT011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583900" y="4183615"/>
              <a:ext cx="1592692" cy="2051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0"/>
                </a:lnSpc>
                <a:spcBef>
                  <a:spcPct val="0"/>
                </a:spcBef>
              </a:pPr>
              <a:r>
                <a:rPr lang="en-GB" sz="1300" dirty="0">
                  <a:solidFill>
                    <a:srgbClr val="FF4500"/>
                  </a:solidFill>
                  <a:latin typeface="Fira Sans Light" panose="020B0403050000020004" pitchFamily="34" charset="0"/>
                  <a:ea typeface="Calibri"/>
                  <a:cs typeface="Segoe UI" panose="020B0502040204020203" pitchFamily="34" charset="0"/>
                  <a:sym typeface="Calibri"/>
                </a:rPr>
                <a:t>u/</a:t>
              </a:r>
              <a:r>
                <a:rPr lang="en-US" sz="1300" spc="39" dirty="0">
                  <a:solidFill>
                    <a:schemeClr val="bg1"/>
                  </a:solidFill>
                  <a:latin typeface="Fira Sans Light" panose="020B0403050000020004" pitchFamily="34" charset="0"/>
                  <a:ea typeface="Fira Sans Semi-Bold"/>
                  <a:cs typeface="Fira Sans Semi-Bold"/>
                  <a:sym typeface="Fira Sans Semi-Bold"/>
                </a:rPr>
                <a:t>Daniel Injeti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F6CAD96-2BCF-AE1C-3ABD-9EC17C393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5072" y="1618128"/>
              <a:ext cx="1461520" cy="2523044"/>
            </a:xfrm>
            <a:prstGeom prst="rect">
              <a:avLst/>
            </a:prstGeom>
          </p:spPr>
        </p:pic>
      </p:grpSp>
      <p:sp>
        <p:nvSpPr>
          <p:cNvPr id="15" name="TextBox 15"/>
          <p:cNvSpPr txBox="1"/>
          <p:nvPr/>
        </p:nvSpPr>
        <p:spPr>
          <a:xfrm>
            <a:off x="152427" y="754701"/>
            <a:ext cx="5591025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35"/>
              </a:lnSpc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latin typeface="Segoe UI" panose="020B0502040204020203" pitchFamily="34" charset="0"/>
                <a:ea typeface="Fira Sans Semi-Bold"/>
                <a:cs typeface="Segoe UI" panose="020B0502040204020203" pitchFamily="34" charset="0"/>
                <a:sym typeface="Fira Sans Semi-Bold"/>
              </a:rPr>
              <a:t>Group 02 Team Members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721745-42CF-6A45-8F4D-1574EAD636FA}"/>
              </a:ext>
            </a:extLst>
          </p:cNvPr>
          <p:cNvGrpSpPr/>
          <p:nvPr/>
        </p:nvGrpSpPr>
        <p:grpSpPr>
          <a:xfrm>
            <a:off x="6485492" y="1758543"/>
            <a:ext cx="2307607" cy="2837206"/>
            <a:chOff x="6485492" y="1758543"/>
            <a:chExt cx="2307607" cy="2837206"/>
          </a:xfrm>
        </p:grpSpPr>
        <p:sp>
          <p:nvSpPr>
            <p:cNvPr id="9" name="TextBox 9"/>
            <p:cNvSpPr txBox="1"/>
            <p:nvPr/>
          </p:nvSpPr>
          <p:spPr>
            <a:xfrm>
              <a:off x="6768004" y="4378445"/>
              <a:ext cx="1592692" cy="217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20"/>
                </a:lnSpc>
              </a:pPr>
              <a:r>
                <a:rPr lang="en-US" sz="1300" spc="7" dirty="0">
                  <a:solidFill>
                    <a:schemeClr val="bg1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KSMSCIT039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829359" y="4180321"/>
              <a:ext cx="1592692" cy="2051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0"/>
                </a:lnSpc>
                <a:spcBef>
                  <a:spcPct val="0"/>
                </a:spcBef>
              </a:pPr>
              <a:r>
                <a:rPr lang="en-GB" sz="1300" b="1" dirty="0">
                  <a:solidFill>
                    <a:srgbClr val="FF0000"/>
                  </a:solidFill>
                  <a:latin typeface="Fira Sans Light" panose="020B0403050000020004" pitchFamily="34" charset="0"/>
                </a:rPr>
                <a:t>u/</a:t>
              </a:r>
              <a:r>
                <a:rPr lang="en-US" sz="1300" b="1" spc="39" dirty="0">
                  <a:solidFill>
                    <a:schemeClr val="bg1"/>
                  </a:solidFill>
                  <a:latin typeface="Fira Sans Light" panose="020B0403050000020004" pitchFamily="34" charset="0"/>
                  <a:ea typeface="Fira Sans Semi-Bold"/>
                  <a:cs typeface="Fira Sans Semi-Bold"/>
                  <a:sym typeface="Fira Sans Semi-Bold"/>
                </a:rPr>
                <a:t>Mitali </a:t>
              </a:r>
              <a:r>
                <a:rPr lang="en-US" sz="1300" b="1" spc="39" dirty="0" err="1">
                  <a:solidFill>
                    <a:schemeClr val="bg1"/>
                  </a:solidFill>
                  <a:latin typeface="Fira Sans Light" panose="020B0403050000020004" pitchFamily="34" charset="0"/>
                  <a:ea typeface="Fira Sans Semi-Bold"/>
                  <a:cs typeface="Fira Sans Semi-Bold"/>
                  <a:sym typeface="Fira Sans Semi-Bold"/>
                </a:rPr>
                <a:t>Vishwekar</a:t>
              </a:r>
              <a:endParaRPr lang="en-US" sz="1300" b="1" spc="39" dirty="0">
                <a:solidFill>
                  <a:schemeClr val="bg1"/>
                </a:solidFill>
                <a:latin typeface="Fira Sans Light" panose="020B0403050000020004" pitchFamily="34" charset="0"/>
                <a:ea typeface="Fira Sans Semi-Bold"/>
                <a:cs typeface="Fira Sans Semi-Bold"/>
                <a:sym typeface="Fira Sans Semi-Bold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53D5975-EEAB-FEF7-B78A-B8FCB0ADD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5492" y="1758543"/>
              <a:ext cx="2307607" cy="2330822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B0C3315-5D94-76CB-CC9C-93AEE1AB4A4A}"/>
              </a:ext>
            </a:extLst>
          </p:cNvPr>
          <p:cNvGrpSpPr/>
          <p:nvPr/>
        </p:nvGrpSpPr>
        <p:grpSpPr>
          <a:xfrm>
            <a:off x="4492394" y="1758542"/>
            <a:ext cx="2142219" cy="2845106"/>
            <a:chOff x="4492394" y="1758542"/>
            <a:chExt cx="2142219" cy="2845106"/>
          </a:xfrm>
        </p:grpSpPr>
        <p:sp>
          <p:nvSpPr>
            <p:cNvPr id="7" name="TextBox 7"/>
            <p:cNvSpPr txBox="1"/>
            <p:nvPr/>
          </p:nvSpPr>
          <p:spPr>
            <a:xfrm>
              <a:off x="4769689" y="4386344"/>
              <a:ext cx="1592692" cy="217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20"/>
                </a:lnSpc>
              </a:pPr>
              <a:r>
                <a:rPr lang="en-US" sz="1300" spc="7" dirty="0">
                  <a:solidFill>
                    <a:schemeClr val="bg1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KSMSCIT022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4769688" y="4153705"/>
              <a:ext cx="1718901" cy="2051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560"/>
                </a:lnSpc>
                <a:spcBef>
                  <a:spcPct val="0"/>
                </a:spcBef>
              </a:pPr>
              <a:r>
                <a:rPr lang="en-GB" sz="1300" b="1" dirty="0">
                  <a:solidFill>
                    <a:srgbClr val="FF0000"/>
                  </a:solidFill>
                  <a:latin typeface="Fira Sans Light" panose="020B0403050000020004" pitchFamily="34" charset="0"/>
                </a:rPr>
                <a:t>u/</a:t>
              </a:r>
              <a:r>
                <a:rPr lang="en-US" sz="1300" b="1" spc="39" dirty="0">
                  <a:solidFill>
                    <a:schemeClr val="bg1"/>
                  </a:solidFill>
                  <a:latin typeface="Fira Sans Light" panose="020B0403050000020004" pitchFamily="34" charset="0"/>
                  <a:ea typeface="Fira Sans Semi-Bold"/>
                  <a:cs typeface="Fira Sans Semi-Bold"/>
                  <a:sym typeface="Fira Sans Semi-Bold"/>
                </a:rPr>
                <a:t>Manisha Panigrahy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ACD73A3-F72E-4FEB-21BE-06EB8605A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92394" y="1758542"/>
              <a:ext cx="2142219" cy="228858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EA4474E-F5EF-99F7-461C-8ED83F984BFE}"/>
              </a:ext>
            </a:extLst>
          </p:cNvPr>
          <p:cNvGrpSpPr/>
          <p:nvPr/>
        </p:nvGrpSpPr>
        <p:grpSpPr>
          <a:xfrm>
            <a:off x="556586" y="1373111"/>
            <a:ext cx="1872582" cy="3249221"/>
            <a:chOff x="556586" y="1373111"/>
            <a:chExt cx="1872582" cy="3249221"/>
          </a:xfrm>
        </p:grpSpPr>
        <p:sp>
          <p:nvSpPr>
            <p:cNvPr id="13" name="TextBox 13"/>
            <p:cNvSpPr txBox="1"/>
            <p:nvPr/>
          </p:nvSpPr>
          <p:spPr>
            <a:xfrm>
              <a:off x="721949" y="4405028"/>
              <a:ext cx="1592692" cy="2173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20"/>
                </a:lnSpc>
              </a:pPr>
              <a:r>
                <a:rPr lang="en-US" sz="1300" spc="7" dirty="0">
                  <a:solidFill>
                    <a:schemeClr val="bg1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KSMSCIT007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21949" y="4180398"/>
              <a:ext cx="1592692" cy="2051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60"/>
                </a:lnSpc>
                <a:spcBef>
                  <a:spcPct val="0"/>
                </a:spcBef>
              </a:pPr>
              <a:r>
                <a:rPr lang="en-GB" b="1" dirty="0">
                  <a:solidFill>
                    <a:srgbClr val="FF4500"/>
                  </a:solidFill>
                  <a:latin typeface="Fira Sans Light" panose="020B0403050000020004" pitchFamily="34" charset="0"/>
                  <a:ea typeface="Calibri"/>
                  <a:cs typeface="Segoe UI" panose="020B0502040204020203" pitchFamily="34" charset="0"/>
                  <a:sym typeface="Calibri"/>
                </a:rPr>
                <a:t>u/</a:t>
              </a:r>
              <a:r>
                <a:rPr lang="en-US" sz="1300" b="1" spc="39" dirty="0">
                  <a:solidFill>
                    <a:schemeClr val="bg1"/>
                  </a:solidFill>
                  <a:latin typeface="Fira Sans Light" panose="020B0403050000020004" pitchFamily="34" charset="0"/>
                  <a:ea typeface="Fira Sans Semi-Bold"/>
                  <a:cs typeface="Segoe UI" panose="020B0502040204020203" pitchFamily="34" charset="0"/>
                  <a:sym typeface="Fira Sans Semi-Bold"/>
                </a:rPr>
                <a:t>Dhanraj Chinta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90F41AD-8454-3541-A076-F99F741089C2}"/>
                </a:ext>
              </a:extLst>
            </p:cNvPr>
            <p:cNvGrpSpPr/>
            <p:nvPr/>
          </p:nvGrpSpPr>
          <p:grpSpPr>
            <a:xfrm>
              <a:off x="556586" y="1373111"/>
              <a:ext cx="1872582" cy="2717527"/>
              <a:chOff x="556586" y="1373111"/>
              <a:chExt cx="1872582" cy="2717527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B80197F-83FA-E15C-DB6B-792913CB8A34}"/>
                  </a:ext>
                </a:extLst>
              </p:cNvPr>
              <p:cNvSpPr/>
              <p:nvPr/>
            </p:nvSpPr>
            <p:spPr>
              <a:xfrm>
                <a:off x="1164148" y="3672014"/>
                <a:ext cx="862033" cy="409932"/>
              </a:xfrm>
              <a:prstGeom prst="ellipse">
                <a:avLst/>
              </a:prstGeom>
              <a:solidFill>
                <a:srgbClr val="B2B2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C26BC10-BBCC-3D21-CAFF-7766D09AE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6586" y="1373111"/>
                <a:ext cx="1872582" cy="271752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>
          <a:extLst>
            <a:ext uri="{FF2B5EF4-FFF2-40B4-BE49-F238E27FC236}">
              <a16:creationId xmlns:a16="http://schemas.microsoft.com/office/drawing/2014/main" id="{B9B6157C-2F99-2F28-38F4-BDDDE67B4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>
            <a:extLst>
              <a:ext uri="{FF2B5EF4-FFF2-40B4-BE49-F238E27FC236}">
                <a16:creationId xmlns:a16="http://schemas.microsoft.com/office/drawing/2014/main" id="{3D6ECBD9-16B2-A24F-6F5E-080F905A2D58}"/>
              </a:ext>
            </a:extLst>
          </p:cNvPr>
          <p:cNvSpPr txBox="1"/>
          <p:nvPr/>
        </p:nvSpPr>
        <p:spPr>
          <a:xfrm>
            <a:off x="2862470" y="433520"/>
            <a:ext cx="5852159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FF4500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r/</a:t>
            </a:r>
            <a:r>
              <a:rPr lang="en-IN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Sentiment Analysis?</a:t>
            </a:r>
            <a:endParaRPr lang="en-GB" sz="3200" b="1" dirty="0">
              <a:solidFill>
                <a:schemeClr val="bg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317" name="Google Shape;317;p30">
            <a:extLst>
              <a:ext uri="{FF2B5EF4-FFF2-40B4-BE49-F238E27FC236}">
                <a16:creationId xmlns:a16="http://schemas.microsoft.com/office/drawing/2014/main" id="{F01C18DA-36A1-61B6-26C8-6A96AAD78A5E}"/>
              </a:ext>
            </a:extLst>
          </p:cNvPr>
          <p:cNvSpPr txBox="1"/>
          <p:nvPr/>
        </p:nvSpPr>
        <p:spPr>
          <a:xfrm>
            <a:off x="3568308" y="1378910"/>
            <a:ext cx="5146321" cy="2839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000" dirty="0">
                <a:solidFill>
                  <a:schemeClr val="bg1"/>
                </a:solidFill>
                <a:latin typeface="Fira Sans Light" panose="020B0403050000020004" pitchFamily="34" charset="0"/>
              </a:rPr>
              <a:t>Study that aims to identify the orientation of opinions in a text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Fira Sans Light" panose="020B04030500000200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ira Sans Light" panose="020B0403050000020004" pitchFamily="34" charset="0"/>
              </a:rPr>
              <a:t>Sentiment analysis identifies emotions in text 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ira Sans Light" panose="020B0403050000020004" pitchFamily="34" charset="0"/>
              </a:rPr>
              <a:t>positive, negative, or neutral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ira Sans Light" panose="020B04030500000200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Fira Sans Light" panose="020B04030500000200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ira Sans Light" panose="020B0403050000020004" pitchFamily="34" charset="0"/>
              </a:rPr>
              <a:t>Real-time sentiment analysis processes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ira Sans Light" panose="020B0403050000020004" pitchFamily="34" charset="0"/>
              </a:rPr>
              <a:t>live data streams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ira Sans Light" panose="020B0403050000020004" pitchFamily="34" charset="0"/>
              </a:rPr>
              <a:t> from social media, news, and customer feedback. 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54D3D57A-A350-B069-9DAE-0042F137C5B2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5930" r="15930"/>
          <a:stretch>
            <a:fillRect/>
          </a:stretch>
        </p:blipFill>
        <p:spPr bwMode="auto">
          <a:xfrm>
            <a:off x="429371" y="1378910"/>
            <a:ext cx="2839208" cy="283920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0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>
          <a:extLst>
            <a:ext uri="{FF2B5EF4-FFF2-40B4-BE49-F238E27FC236}">
              <a16:creationId xmlns:a16="http://schemas.microsoft.com/office/drawing/2014/main" id="{CC80DA81-1800-94A4-20E5-E435F7CDB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>
            <a:extLst>
              <a:ext uri="{FF2B5EF4-FFF2-40B4-BE49-F238E27FC236}">
                <a16:creationId xmlns:a16="http://schemas.microsoft.com/office/drawing/2014/main" id="{9305A349-AF5E-75E0-3703-34B51132286F}"/>
              </a:ext>
            </a:extLst>
          </p:cNvPr>
          <p:cNvSpPr txBox="1"/>
          <p:nvPr/>
        </p:nvSpPr>
        <p:spPr>
          <a:xfrm>
            <a:off x="719296" y="997365"/>
            <a:ext cx="5187457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FF4500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r/</a:t>
            </a:r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Did We Build This?</a:t>
            </a:r>
            <a:endParaRPr sz="3200" b="1" dirty="0">
              <a:solidFill>
                <a:schemeClr val="bg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309" name="Google Shape;309;p29">
            <a:extLst>
              <a:ext uri="{FF2B5EF4-FFF2-40B4-BE49-F238E27FC236}">
                <a16:creationId xmlns:a16="http://schemas.microsoft.com/office/drawing/2014/main" id="{36E68310-4615-F131-EAC3-F93A4C923D47}"/>
              </a:ext>
            </a:extLst>
          </p:cNvPr>
          <p:cNvSpPr txBox="1"/>
          <p:nvPr/>
        </p:nvSpPr>
        <p:spPr>
          <a:xfrm>
            <a:off x="201722" y="1862949"/>
            <a:ext cx="6042963" cy="1608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Fira Sans Light" panose="020B0403050000020004" pitchFamily="34" charset="0"/>
              </a:rPr>
              <a:t>Reddit = Millions of Discussions</a:t>
            </a:r>
            <a:br>
              <a:rPr lang="en-US" sz="2000" dirty="0">
                <a:solidFill>
                  <a:schemeClr val="bg1"/>
                </a:solidFill>
                <a:latin typeface="Fira Sans Light" panose="020B04030500000200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Fira Sans Light" panose="020B0403050000020004" pitchFamily="34" charset="0"/>
              </a:rPr>
              <a:t>But...What's the mood of these discussions?</a:t>
            </a:r>
            <a:br>
              <a:rPr lang="en-US" sz="2000" dirty="0">
                <a:solidFill>
                  <a:schemeClr val="bg1"/>
                </a:solidFill>
                <a:latin typeface="Fira Sans Light" panose="020B04030500000200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Fira Sans Light" panose="020B0403050000020004" pitchFamily="34" charset="0"/>
              </a:rPr>
              <a:t>Is a topic trending positive, negative, or neutral?</a:t>
            </a:r>
            <a:endParaRPr lang="en-US" sz="2000" dirty="0">
              <a:solidFill>
                <a:schemeClr val="bg1"/>
              </a:solidFill>
              <a:latin typeface="Fira Sans Light" panose="020B0403050000020004" pitchFamily="34" charset="0"/>
            </a:endParaRPr>
          </a:p>
          <a:p>
            <a:pPr algn="ctr"/>
            <a:r>
              <a:rPr lang="en-US" sz="2000" i="1" dirty="0">
                <a:solidFill>
                  <a:schemeClr val="bg1"/>
                </a:solidFill>
                <a:latin typeface="Fira Sans Light" panose="020B0403050000020004" pitchFamily="34" charset="0"/>
              </a:rPr>
              <a:t>We needed a tool that could analyze emotions at scale, in real-time!</a:t>
            </a:r>
            <a:endParaRPr lang="en-US" sz="2000" dirty="0">
              <a:solidFill>
                <a:schemeClr val="bg1"/>
              </a:solidFill>
              <a:latin typeface="Fira Sans Light" panose="020B04030500000200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46ED3BC-D828-8294-F9A6-C3D342321C76}"/>
              </a:ext>
            </a:extLst>
          </p:cNvPr>
          <p:cNvGrpSpPr/>
          <p:nvPr/>
        </p:nvGrpSpPr>
        <p:grpSpPr>
          <a:xfrm>
            <a:off x="4069949" y="451054"/>
            <a:ext cx="4561512" cy="4787696"/>
            <a:chOff x="4279900" y="355804"/>
            <a:chExt cx="4561512" cy="47876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8AA800-DD04-E8F9-7007-9183DB978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60684"/>
            <a:stretch/>
          </p:blipFill>
          <p:spPr>
            <a:xfrm>
              <a:off x="6655508" y="355804"/>
              <a:ext cx="2175273" cy="221594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C2BD6A3-C5D2-DA2A-1D69-35BBD6E58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8001" t="22574" r="37157" b="9916"/>
            <a:stretch/>
          </p:blipFill>
          <p:spPr>
            <a:xfrm>
              <a:off x="6974512" y="2592066"/>
              <a:ext cx="1866900" cy="2032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852696E-44BF-B63F-B893-53DDC530B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9717" t="26377" r="6823" b="11182"/>
            <a:stretch/>
          </p:blipFill>
          <p:spPr>
            <a:xfrm>
              <a:off x="4279900" y="3264104"/>
              <a:ext cx="2514600" cy="18793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36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16C68FB-8793-A035-0DEA-55B9A8AB9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>
            <a:extLst>
              <a:ext uri="{FF2B5EF4-FFF2-40B4-BE49-F238E27FC236}">
                <a16:creationId xmlns:a16="http://schemas.microsoft.com/office/drawing/2014/main" id="{51A3388F-B035-8497-015F-BA5EC2A10960}"/>
              </a:ext>
            </a:extLst>
          </p:cNvPr>
          <p:cNvSpPr txBox="1"/>
          <p:nvPr/>
        </p:nvSpPr>
        <p:spPr>
          <a:xfrm>
            <a:off x="3142290" y="392191"/>
            <a:ext cx="5421368" cy="10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FF4500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r/</a:t>
            </a:r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Power of Real-Time Sentiment Analysis</a:t>
            </a:r>
            <a:endParaRPr sz="3200" b="1" dirty="0">
              <a:solidFill>
                <a:schemeClr val="bg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138" name="Google Shape;138;p25">
            <a:extLst>
              <a:ext uri="{FF2B5EF4-FFF2-40B4-BE49-F238E27FC236}">
                <a16:creationId xmlns:a16="http://schemas.microsoft.com/office/drawing/2014/main" id="{7954F9A8-2E3E-4BCA-FBAC-9BBA52ABCC7E}"/>
              </a:ext>
            </a:extLst>
          </p:cNvPr>
          <p:cNvSpPr txBox="1"/>
          <p:nvPr/>
        </p:nvSpPr>
        <p:spPr>
          <a:xfrm>
            <a:off x="4267688" y="1982315"/>
            <a:ext cx="4295970" cy="265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chemeClr val="bg1"/>
                </a:solidFill>
                <a:latin typeface="Fira Sans Light" panose="020B0403050000020004" pitchFamily="34" charset="0"/>
                <a:ea typeface="Calibri"/>
                <a:cs typeface="Calibri"/>
                <a:sym typeface="Calibri"/>
              </a:rPr>
              <a:t>Instant Decision-Making</a:t>
            </a:r>
          </a:p>
          <a:p>
            <a:pPr marR="0" lvl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chemeClr val="bg1"/>
              </a:solidFill>
              <a:latin typeface="Fira Sans Light" panose="020B0403050000020004" pitchFamily="34" charset="0"/>
              <a:ea typeface="Calibri"/>
              <a:cs typeface="Calibri"/>
              <a:sym typeface="Calibri"/>
            </a:endParaRPr>
          </a:p>
          <a:p>
            <a:pPr marR="0" lvl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chemeClr val="bg1"/>
                </a:solidFill>
                <a:latin typeface="Fira Sans Light" panose="020B0403050000020004" pitchFamily="34" charset="0"/>
                <a:ea typeface="Calibri"/>
                <a:cs typeface="Calibri"/>
                <a:sym typeface="Calibri"/>
              </a:rPr>
              <a:t>Unfiltered Public Opinion</a:t>
            </a:r>
          </a:p>
          <a:p>
            <a:pPr marR="0" lvl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chemeClr val="bg1"/>
              </a:solidFill>
              <a:latin typeface="Fira Sans Light" panose="020B0403050000020004" pitchFamily="34" charset="0"/>
              <a:ea typeface="Calibri"/>
              <a:cs typeface="Calibri"/>
              <a:sym typeface="Calibri"/>
            </a:endParaRPr>
          </a:p>
          <a:p>
            <a:pPr marR="0" lvl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chemeClr val="bg1"/>
                </a:solidFill>
                <a:latin typeface="Fira Sans Light" panose="020B0403050000020004" pitchFamily="34" charset="0"/>
                <a:ea typeface="Calibri"/>
                <a:cs typeface="Calibri"/>
                <a:sym typeface="Calibri"/>
              </a:rPr>
              <a:t>Competitive Advantage</a:t>
            </a:r>
          </a:p>
          <a:p>
            <a:pPr marR="0" lvl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IN" sz="2000" dirty="0">
              <a:solidFill>
                <a:schemeClr val="bg1"/>
              </a:solidFill>
              <a:latin typeface="Fira Sans Light" panose="020B0403050000020004" pitchFamily="34" charset="0"/>
              <a:ea typeface="Calibri"/>
              <a:cs typeface="Calibri"/>
              <a:sym typeface="Calibri"/>
            </a:endParaRPr>
          </a:p>
          <a:p>
            <a:pPr marR="0" lvl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2000" dirty="0">
                <a:solidFill>
                  <a:schemeClr val="bg1"/>
                </a:solidFill>
                <a:latin typeface="Fira Sans Light" panose="020B0403050000020004" pitchFamily="34" charset="0"/>
                <a:ea typeface="Calibri"/>
                <a:cs typeface="Calibri"/>
                <a:sym typeface="Calibri"/>
              </a:rPr>
              <a:t>Data-Driven Strategies</a:t>
            </a:r>
            <a:endParaRPr sz="2000" dirty="0">
              <a:solidFill>
                <a:schemeClr val="bg1"/>
              </a:solidFill>
              <a:latin typeface="Fira Sans Light" panose="020B0403050000020004" pitchFamily="34" charset="0"/>
              <a:ea typeface="Calibri"/>
              <a:cs typeface="Calibri"/>
              <a:sym typeface="Calibri"/>
            </a:endParaRP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1C87769A-887C-F61C-DBAA-2AD8F0815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99" y="1549400"/>
            <a:ext cx="2845915" cy="284591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503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/>
        </p:nvSpPr>
        <p:spPr>
          <a:xfrm>
            <a:off x="539189" y="339346"/>
            <a:ext cx="3693355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FF4500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r/</a:t>
            </a:r>
            <a:r>
              <a:rPr lang="en-IN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How It Works</a:t>
            </a:r>
            <a:endParaRPr sz="3200" b="1" dirty="0">
              <a:solidFill>
                <a:schemeClr val="bg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539189" y="1141613"/>
            <a:ext cx="4835569" cy="3454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Fira Sans Light" panose="020B0403050000020004" pitchFamily="34" charset="0"/>
              </a:rPr>
              <a:t>User selects subreddit or keyword for analysis.</a:t>
            </a:r>
          </a:p>
          <a:p>
            <a:endParaRPr lang="en-IN" sz="2000" dirty="0">
              <a:solidFill>
                <a:schemeClr val="bg1"/>
              </a:solidFill>
              <a:latin typeface="Fira Sans Light" panose="020B04030500000200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Fira Sans Light" panose="020B0403050000020004" pitchFamily="34" charset="0"/>
              </a:rPr>
              <a:t>Fetches relevant Reddit posts using API/Scraping.</a:t>
            </a:r>
          </a:p>
          <a:p>
            <a:endParaRPr lang="en-IN" sz="2000" dirty="0">
              <a:solidFill>
                <a:schemeClr val="bg1"/>
              </a:solidFill>
              <a:latin typeface="Fira Sans Light" panose="020B04030500000200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Fira Sans Light" panose="020B0403050000020004" pitchFamily="34" charset="0"/>
              </a:rPr>
              <a:t>Processes posts in Spark Streaming for real-time sentiment classification.</a:t>
            </a:r>
          </a:p>
          <a:p>
            <a:endParaRPr lang="en-IN" sz="2000" dirty="0">
              <a:solidFill>
                <a:schemeClr val="bg1"/>
              </a:solidFill>
              <a:latin typeface="Fira Sans Light" panose="020B04030500000200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  <a:latin typeface="Fira Sans Light" panose="020B0403050000020004" pitchFamily="34" charset="0"/>
              </a:rPr>
              <a:t>Displays sentiment results (Positive, Neutral, Negative).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922CA-6A22-7CA0-2E52-19F33D7C5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930" y="413681"/>
            <a:ext cx="3232376" cy="16108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2BFB6A-7AE5-2172-7088-840088073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930" y="1897611"/>
            <a:ext cx="3232376" cy="26353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>
          <a:extLst>
            <a:ext uri="{FF2B5EF4-FFF2-40B4-BE49-F238E27FC236}">
              <a16:creationId xmlns:a16="http://schemas.microsoft.com/office/drawing/2014/main" id="{723607A3-27FD-63B3-C2FF-6A5B51DBF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>
            <a:extLst>
              <a:ext uri="{FF2B5EF4-FFF2-40B4-BE49-F238E27FC236}">
                <a16:creationId xmlns:a16="http://schemas.microsoft.com/office/drawing/2014/main" id="{E67752B6-09E5-6948-31FC-D30F5AABD716}"/>
              </a:ext>
            </a:extLst>
          </p:cNvPr>
          <p:cNvSpPr txBox="1"/>
          <p:nvPr/>
        </p:nvSpPr>
        <p:spPr>
          <a:xfrm>
            <a:off x="852769" y="3440085"/>
            <a:ext cx="7438461" cy="10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FF4500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r/</a:t>
            </a:r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Spark for Real-Time Processing?</a:t>
            </a:r>
            <a:endParaRPr sz="3200" b="1" dirty="0">
              <a:solidFill>
                <a:schemeClr val="bg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408" name="Google Shape;408;p34">
            <a:extLst>
              <a:ext uri="{FF2B5EF4-FFF2-40B4-BE49-F238E27FC236}">
                <a16:creationId xmlns:a16="http://schemas.microsoft.com/office/drawing/2014/main" id="{AD0C1499-61C5-C8F0-8F1A-C720FD1BEDD2}"/>
              </a:ext>
            </a:extLst>
          </p:cNvPr>
          <p:cNvSpPr txBox="1"/>
          <p:nvPr/>
        </p:nvSpPr>
        <p:spPr>
          <a:xfrm>
            <a:off x="910250" y="1998418"/>
            <a:ext cx="1614086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bg1"/>
                </a:solidFill>
                <a:latin typeface="Fira Sans Light" panose="020B0403050000020004" pitchFamily="34" charset="0"/>
              </a:rPr>
              <a:t>Speed &amp; Performance</a:t>
            </a:r>
            <a:endParaRPr sz="1500" b="1" dirty="0">
              <a:solidFill>
                <a:schemeClr val="bg1"/>
              </a:solidFill>
              <a:latin typeface="Fira Sans Light" panose="020B04030500000200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4">
            <a:extLst>
              <a:ext uri="{FF2B5EF4-FFF2-40B4-BE49-F238E27FC236}">
                <a16:creationId xmlns:a16="http://schemas.microsoft.com/office/drawing/2014/main" id="{2FDDCA0F-82A2-CCDD-CF47-97142E18E500}"/>
              </a:ext>
            </a:extLst>
          </p:cNvPr>
          <p:cNvSpPr txBox="1"/>
          <p:nvPr/>
        </p:nvSpPr>
        <p:spPr>
          <a:xfrm>
            <a:off x="3045440" y="2031195"/>
            <a:ext cx="1461344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bg1"/>
                </a:solidFill>
                <a:latin typeface="Fira Sans Light" panose="020B0403050000020004" pitchFamily="34" charset="0"/>
              </a:rPr>
              <a:t>Fault Tolerance</a:t>
            </a:r>
            <a:endParaRPr sz="1500" b="1" dirty="0">
              <a:solidFill>
                <a:schemeClr val="bg1"/>
              </a:solidFill>
              <a:latin typeface="Fira Sans Light" panose="020B04030500000200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4">
            <a:extLst>
              <a:ext uri="{FF2B5EF4-FFF2-40B4-BE49-F238E27FC236}">
                <a16:creationId xmlns:a16="http://schemas.microsoft.com/office/drawing/2014/main" id="{9945CA7C-9815-D5E5-7C46-88CA6463969A}"/>
              </a:ext>
            </a:extLst>
          </p:cNvPr>
          <p:cNvSpPr txBox="1"/>
          <p:nvPr/>
        </p:nvSpPr>
        <p:spPr>
          <a:xfrm>
            <a:off x="7073192" y="2306195"/>
            <a:ext cx="1385969" cy="376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bg1"/>
                </a:solidFill>
                <a:latin typeface="Fira Sans Light" panose="020B0403050000020004" pitchFamily="34" charset="0"/>
              </a:rPr>
              <a:t>Scalability</a:t>
            </a:r>
            <a:r>
              <a:rPr lang="en-IN" sz="2000" dirty="0">
                <a:solidFill>
                  <a:schemeClr val="bg1"/>
                </a:solidFill>
                <a:latin typeface="Fira Sans Light" panose="020B0403050000020004" pitchFamily="34" charset="0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D6A84-2EDA-92F3-83F1-B6D74B3F22A0}"/>
              </a:ext>
            </a:extLst>
          </p:cNvPr>
          <p:cNvSpPr txBox="1"/>
          <p:nvPr/>
        </p:nvSpPr>
        <p:spPr>
          <a:xfrm>
            <a:off x="4868095" y="2315858"/>
            <a:ext cx="16923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bg1"/>
                </a:solidFill>
                <a:latin typeface="Fira Sans Light" panose="020B0403050000020004" pitchFamily="34" charset="0"/>
              </a:rPr>
              <a:t>Integration</a:t>
            </a:r>
            <a:endParaRPr lang="en-IN" sz="2000" dirty="0">
              <a:solidFill>
                <a:schemeClr val="bg1"/>
              </a:solidFill>
              <a:latin typeface="Fira Sans Light" panose="020B0403050000020004" pitchFamily="34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774800-A869-AE67-4E3F-BD4019F52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54B3B4-4701-BFCE-916D-F8BEC040D42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107377" y="959633"/>
            <a:ext cx="1071562" cy="1071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BF524B-E737-ABE8-3F02-BC9F144E5F8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390273" y="1119790"/>
            <a:ext cx="751245" cy="7512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F21AF3-0F32-95DF-92C1-3DD5B1A5F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301" y="819183"/>
            <a:ext cx="1352461" cy="13524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C13668-6058-8882-8449-774CB7B54B6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7231454" y="819183"/>
            <a:ext cx="1128966" cy="112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C4A0B60A-5384-14AE-056D-18043C971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BA255-D06A-6EC0-E288-09B002FD3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64" y="-269308"/>
            <a:ext cx="4762500" cy="4762500"/>
          </a:xfrm>
          <a:prstGeom prst="rect">
            <a:avLst/>
          </a:prstGeom>
        </p:spPr>
      </p:pic>
      <p:sp>
        <p:nvSpPr>
          <p:cNvPr id="250" name="Google Shape;250;p27">
            <a:extLst>
              <a:ext uri="{FF2B5EF4-FFF2-40B4-BE49-F238E27FC236}">
                <a16:creationId xmlns:a16="http://schemas.microsoft.com/office/drawing/2014/main" id="{C0633988-AB75-02E7-C12A-BB05575D14A6}"/>
              </a:ext>
            </a:extLst>
          </p:cNvPr>
          <p:cNvSpPr txBox="1"/>
          <p:nvPr/>
        </p:nvSpPr>
        <p:spPr>
          <a:xfrm>
            <a:off x="483835" y="3350188"/>
            <a:ext cx="5290002" cy="105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FF4500"/>
                </a:solidFill>
                <a:latin typeface="Segoe UI" panose="020B0502040204020203" pitchFamily="34" charset="0"/>
                <a:ea typeface="Calibri"/>
                <a:cs typeface="Segoe UI" panose="020B0502040204020203" pitchFamily="34" charset="0"/>
                <a:sym typeface="Calibri"/>
              </a:rPr>
              <a:t>r/</a:t>
            </a:r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What’s Under the Hood? [Tech Stack]</a:t>
            </a:r>
            <a:endParaRPr sz="3200" b="1" dirty="0">
              <a:solidFill>
                <a:schemeClr val="bg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</p:txBody>
      </p:sp>
      <p:sp>
        <p:nvSpPr>
          <p:cNvPr id="251" name="Google Shape;251;p27">
            <a:extLst>
              <a:ext uri="{FF2B5EF4-FFF2-40B4-BE49-F238E27FC236}">
                <a16:creationId xmlns:a16="http://schemas.microsoft.com/office/drawing/2014/main" id="{6AC742AF-4041-12CA-47FE-25218E8B8513}"/>
              </a:ext>
            </a:extLst>
          </p:cNvPr>
          <p:cNvSpPr txBox="1"/>
          <p:nvPr/>
        </p:nvSpPr>
        <p:spPr>
          <a:xfrm>
            <a:off x="483835" y="465915"/>
            <a:ext cx="4762500" cy="265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6350"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7DADB"/>
              </a:buClr>
              <a:buSzPts val="1500"/>
            </a:pPr>
            <a:r>
              <a:rPr lang="en-IN" sz="2000" b="1" dirty="0">
                <a:solidFill>
                  <a:schemeClr val="bg1"/>
                </a:solidFill>
                <a:latin typeface="Fira Sans Light" panose="020B0403050000020004" pitchFamily="34" charset="0"/>
              </a:rPr>
              <a:t>Framework : Django </a:t>
            </a:r>
          </a:p>
          <a:p>
            <a:pPr marL="6350"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7DADB"/>
              </a:buClr>
              <a:buSzPts val="1500"/>
            </a:pPr>
            <a:endParaRPr lang="en-IN" sz="2000" dirty="0">
              <a:solidFill>
                <a:schemeClr val="bg1"/>
              </a:solidFill>
              <a:latin typeface="Fira Sans Light" panose="020B0403050000020004" pitchFamily="34" charset="0"/>
            </a:endParaRPr>
          </a:p>
          <a:p>
            <a:pPr marL="6350"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7DADB"/>
              </a:buClr>
              <a:buSzPts val="1500"/>
            </a:pPr>
            <a:r>
              <a:rPr lang="en-IN" sz="2000" b="1" dirty="0">
                <a:solidFill>
                  <a:schemeClr val="bg1"/>
                </a:solidFill>
                <a:latin typeface="Fira Sans Light" panose="020B0403050000020004" pitchFamily="34" charset="0"/>
              </a:rPr>
              <a:t>APIs and Libraries </a:t>
            </a:r>
            <a:r>
              <a:rPr lang="en-IN" sz="2000" dirty="0">
                <a:solidFill>
                  <a:schemeClr val="bg1"/>
                </a:solidFill>
                <a:latin typeface="Fira Sans Light" panose="020B0403050000020004" pitchFamily="34" charset="0"/>
              </a:rPr>
              <a:t>: </a:t>
            </a:r>
            <a:r>
              <a:rPr lang="en-IN" sz="2000" dirty="0" err="1">
                <a:solidFill>
                  <a:schemeClr val="bg1"/>
                </a:solidFill>
                <a:latin typeface="Fira Sans Light" panose="020B0403050000020004" pitchFamily="34" charset="0"/>
              </a:rPr>
              <a:t>Praw</a:t>
            </a:r>
            <a:r>
              <a:rPr lang="en-IN" sz="2000" dirty="0">
                <a:solidFill>
                  <a:schemeClr val="bg1"/>
                </a:solidFill>
                <a:latin typeface="Fira Sans Light" panose="020B0403050000020004" pitchFamily="34" charset="0"/>
              </a:rPr>
              <a:t> Library </a:t>
            </a:r>
            <a:br>
              <a:rPr lang="en-IN" sz="2000" dirty="0">
                <a:solidFill>
                  <a:schemeClr val="bg1"/>
                </a:solidFill>
                <a:latin typeface="Fira Sans Light" panose="020B0403050000020004" pitchFamily="34" charset="0"/>
              </a:rPr>
            </a:br>
            <a:endParaRPr lang="en-IN" sz="2000" dirty="0">
              <a:solidFill>
                <a:schemeClr val="bg1"/>
              </a:solidFill>
              <a:latin typeface="Fira Sans Light" panose="020B0403050000020004" pitchFamily="34" charset="0"/>
            </a:endParaRPr>
          </a:p>
          <a:p>
            <a:pPr marL="6350"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7DADB"/>
              </a:buClr>
              <a:buSzPts val="1500"/>
            </a:pPr>
            <a:r>
              <a:rPr lang="en-IN" sz="2000" b="1" dirty="0">
                <a:solidFill>
                  <a:schemeClr val="bg1"/>
                </a:solidFill>
                <a:latin typeface="Fira Sans Light" panose="020B0403050000020004" pitchFamily="34" charset="0"/>
              </a:rPr>
              <a:t>Backend:</a:t>
            </a:r>
            <a:r>
              <a:rPr lang="en-IN" sz="2000" dirty="0">
                <a:solidFill>
                  <a:schemeClr val="bg1"/>
                </a:solidFill>
                <a:latin typeface="Fira Sans Light" panose="020B0403050000020004" pitchFamily="34" charset="0"/>
              </a:rPr>
              <a:t> Python, Spark Streaming</a:t>
            </a:r>
            <a:br>
              <a:rPr lang="en-IN" sz="2000" dirty="0">
                <a:solidFill>
                  <a:schemeClr val="bg1"/>
                </a:solidFill>
                <a:latin typeface="Fira Sans Light" panose="020B0403050000020004" pitchFamily="34" charset="0"/>
              </a:rPr>
            </a:br>
            <a:endParaRPr lang="en-IN" sz="2000" dirty="0">
              <a:solidFill>
                <a:schemeClr val="bg1"/>
              </a:solidFill>
              <a:latin typeface="Fira Sans Light" panose="020B0403050000020004" pitchFamily="34" charset="0"/>
            </a:endParaRPr>
          </a:p>
          <a:p>
            <a:pPr marL="6350" marR="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7DADB"/>
              </a:buClr>
              <a:buSzPts val="1500"/>
            </a:pPr>
            <a:r>
              <a:rPr lang="en-IN" sz="2000" b="1" dirty="0">
                <a:solidFill>
                  <a:schemeClr val="bg1"/>
                </a:solidFill>
                <a:latin typeface="Fira Sans Light" panose="020B0403050000020004" pitchFamily="34" charset="0"/>
              </a:rPr>
              <a:t>NLP Model:</a:t>
            </a:r>
            <a:r>
              <a:rPr lang="en-IN" sz="2000" dirty="0">
                <a:solidFill>
                  <a:schemeClr val="bg1"/>
                </a:solidFill>
                <a:latin typeface="Fira Sans Light" panose="020B0403050000020004" pitchFamily="34" charset="0"/>
              </a:rPr>
              <a:t> VADER</a:t>
            </a:r>
            <a:endParaRPr lang="en-US" sz="1500" b="1" dirty="0">
              <a:solidFill>
                <a:schemeClr val="bg1"/>
              </a:solidFill>
              <a:latin typeface="Fira Sans Light" panose="020B0403050000020004" pitchFamily="34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4" name="Google Shape;125;p24"/>
          <p:cNvGrpSpPr/>
          <p:nvPr/>
        </p:nvGrpSpPr>
        <p:grpSpPr>
          <a:xfrm>
            <a:off x="8446598" y="2892055"/>
            <a:ext cx="245519" cy="127591"/>
            <a:chOff x="4998187" y="2131283"/>
            <a:chExt cx="7168966" cy="2273631"/>
          </a:xfrm>
        </p:grpSpPr>
        <p:sp>
          <p:nvSpPr>
            <p:cNvPr id="5" name="Google Shape;126;p24"/>
            <p:cNvSpPr/>
            <p:nvPr/>
          </p:nvSpPr>
          <p:spPr>
            <a:xfrm>
              <a:off x="10699699" y="2299045"/>
              <a:ext cx="534497" cy="534497"/>
            </a:xfrm>
            <a:custGeom>
              <a:avLst/>
              <a:gdLst/>
              <a:ahLst/>
              <a:cxnLst/>
              <a:rect l="l" t="t" r="r" b="b"/>
              <a:pathLst>
                <a:path w="534497" h="534497" extrusionOk="0">
                  <a:moveTo>
                    <a:pt x="534498" y="267249"/>
                  </a:moveTo>
                  <a:cubicBezTo>
                    <a:pt x="534498" y="414846"/>
                    <a:pt x="414846" y="534497"/>
                    <a:pt x="267249" y="534497"/>
                  </a:cubicBezTo>
                  <a:cubicBezTo>
                    <a:pt x="119652" y="534497"/>
                    <a:pt x="0" y="414846"/>
                    <a:pt x="0" y="267249"/>
                  </a:cubicBezTo>
                  <a:cubicBezTo>
                    <a:pt x="0" y="119651"/>
                    <a:pt x="119652" y="0"/>
                    <a:pt x="267249" y="0"/>
                  </a:cubicBezTo>
                  <a:cubicBezTo>
                    <a:pt x="414846" y="0"/>
                    <a:pt x="534498" y="119651"/>
                    <a:pt x="534498" y="267249"/>
                  </a:cubicBezTo>
                  <a:close/>
                </a:path>
              </a:pathLst>
            </a:custGeom>
            <a:solidFill>
              <a:srgbClr val="FF45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27;p24"/>
            <p:cNvSpPr/>
            <p:nvPr/>
          </p:nvSpPr>
          <p:spPr>
            <a:xfrm>
              <a:off x="5952621" y="2800380"/>
              <a:ext cx="1428414" cy="1604534"/>
            </a:xfrm>
            <a:custGeom>
              <a:avLst/>
              <a:gdLst/>
              <a:ahLst/>
              <a:cxnLst/>
              <a:rect l="l" t="t" r="r" b="b"/>
              <a:pathLst>
                <a:path w="1428414" h="1604534" extrusionOk="0">
                  <a:moveTo>
                    <a:pt x="1227003" y="903183"/>
                  </a:moveTo>
                  <a:cubicBezTo>
                    <a:pt x="1330391" y="910499"/>
                    <a:pt x="1420125" y="832470"/>
                    <a:pt x="1427927" y="728594"/>
                  </a:cubicBezTo>
                  <a:cubicBezTo>
                    <a:pt x="1428415" y="722742"/>
                    <a:pt x="1428415" y="715914"/>
                    <a:pt x="1428415" y="709574"/>
                  </a:cubicBezTo>
                  <a:cubicBezTo>
                    <a:pt x="1426952" y="673486"/>
                    <a:pt x="1422563" y="636910"/>
                    <a:pt x="1415248" y="601309"/>
                  </a:cubicBezTo>
                  <a:cubicBezTo>
                    <a:pt x="1351849" y="262860"/>
                    <a:pt x="1062655" y="13655"/>
                    <a:pt x="718840" y="0"/>
                  </a:cubicBezTo>
                  <a:cubicBezTo>
                    <a:pt x="327233" y="0"/>
                    <a:pt x="0" y="359908"/>
                    <a:pt x="0" y="801746"/>
                  </a:cubicBezTo>
                  <a:cubicBezTo>
                    <a:pt x="0" y="1243584"/>
                    <a:pt x="321869" y="1603980"/>
                    <a:pt x="718353" y="1603980"/>
                  </a:cubicBezTo>
                  <a:cubicBezTo>
                    <a:pt x="928543" y="1612270"/>
                    <a:pt x="1132393" y="1527414"/>
                    <a:pt x="1273821" y="1371844"/>
                  </a:cubicBezTo>
                  <a:cubicBezTo>
                    <a:pt x="1331854" y="1308446"/>
                    <a:pt x="1326977" y="1210422"/>
                    <a:pt x="1263579" y="1152388"/>
                  </a:cubicBezTo>
                  <a:cubicBezTo>
                    <a:pt x="1258702" y="1147999"/>
                    <a:pt x="1254313" y="1144097"/>
                    <a:pt x="1249437" y="1140684"/>
                  </a:cubicBezTo>
                  <a:cubicBezTo>
                    <a:pt x="1186038" y="1101181"/>
                    <a:pt x="1103620" y="1109472"/>
                    <a:pt x="1049975" y="1161166"/>
                  </a:cubicBezTo>
                  <a:cubicBezTo>
                    <a:pt x="961705" y="1248949"/>
                    <a:pt x="843199" y="1299180"/>
                    <a:pt x="718353" y="1303081"/>
                  </a:cubicBezTo>
                  <a:cubicBezTo>
                    <a:pt x="502798" y="1286012"/>
                    <a:pt x="330160" y="1117275"/>
                    <a:pt x="308702" y="901233"/>
                  </a:cubicBezTo>
                  <a:lnTo>
                    <a:pt x="1221151" y="901233"/>
                  </a:lnTo>
                  <a:lnTo>
                    <a:pt x="1227003" y="903183"/>
                  </a:lnTo>
                  <a:close/>
                  <a:moveTo>
                    <a:pt x="716890" y="301874"/>
                  </a:moveTo>
                  <a:cubicBezTo>
                    <a:pt x="906597" y="314554"/>
                    <a:pt x="1066068" y="450129"/>
                    <a:pt x="1108497" y="635935"/>
                  </a:cubicBezTo>
                  <a:lnTo>
                    <a:pt x="326258" y="635935"/>
                  </a:lnTo>
                  <a:cubicBezTo>
                    <a:pt x="368198" y="449641"/>
                    <a:pt x="526694" y="314066"/>
                    <a:pt x="716890" y="301874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28;p24"/>
            <p:cNvSpPr/>
            <p:nvPr/>
          </p:nvSpPr>
          <p:spPr>
            <a:xfrm>
              <a:off x="4998187" y="2799747"/>
              <a:ext cx="970040" cy="1576218"/>
            </a:xfrm>
            <a:custGeom>
              <a:avLst/>
              <a:gdLst/>
              <a:ahLst/>
              <a:cxnLst/>
              <a:rect l="l" t="t" r="r" b="b"/>
              <a:pathLst>
                <a:path w="970040" h="1576218" extrusionOk="0">
                  <a:moveTo>
                    <a:pt x="970041" y="156202"/>
                  </a:moveTo>
                  <a:cubicBezTo>
                    <a:pt x="970041" y="81100"/>
                    <a:pt x="914445" y="17214"/>
                    <a:pt x="839830" y="7948"/>
                  </a:cubicBezTo>
                  <a:cubicBezTo>
                    <a:pt x="638418" y="-25702"/>
                    <a:pt x="433592" y="48913"/>
                    <a:pt x="301431" y="204970"/>
                  </a:cubicBezTo>
                  <a:lnTo>
                    <a:pt x="301431" y="185463"/>
                  </a:lnTo>
                  <a:cubicBezTo>
                    <a:pt x="301431" y="102070"/>
                    <a:pt x="234131" y="34770"/>
                    <a:pt x="150738" y="34770"/>
                  </a:cubicBezTo>
                  <a:cubicBezTo>
                    <a:pt x="67344" y="34770"/>
                    <a:pt x="45" y="102070"/>
                    <a:pt x="45" y="185463"/>
                  </a:cubicBezTo>
                  <a:lnTo>
                    <a:pt x="45" y="1419294"/>
                  </a:lnTo>
                  <a:cubicBezTo>
                    <a:pt x="-1906" y="1500248"/>
                    <a:pt x="60029" y="1569012"/>
                    <a:pt x="140984" y="1575839"/>
                  </a:cubicBezTo>
                  <a:cubicBezTo>
                    <a:pt x="223402" y="1581691"/>
                    <a:pt x="295579" y="1519268"/>
                    <a:pt x="300943" y="1436850"/>
                  </a:cubicBezTo>
                  <a:cubicBezTo>
                    <a:pt x="301431" y="1430998"/>
                    <a:pt x="301431" y="1425146"/>
                    <a:pt x="300943" y="1419294"/>
                  </a:cubicBezTo>
                  <a:lnTo>
                    <a:pt x="300943" y="786285"/>
                  </a:lnTo>
                  <a:cubicBezTo>
                    <a:pt x="287776" y="533667"/>
                    <a:pt x="481385" y="318600"/>
                    <a:pt x="734003" y="304945"/>
                  </a:cubicBezTo>
                  <a:cubicBezTo>
                    <a:pt x="756436" y="303482"/>
                    <a:pt x="779357" y="303969"/>
                    <a:pt x="801791" y="306408"/>
                  </a:cubicBezTo>
                  <a:lnTo>
                    <a:pt x="832027" y="306408"/>
                  </a:lnTo>
                  <a:cubicBezTo>
                    <a:pt x="910056" y="299580"/>
                    <a:pt x="970041" y="234719"/>
                    <a:pt x="970041" y="156202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29;p24"/>
            <p:cNvSpPr/>
            <p:nvPr/>
          </p:nvSpPr>
          <p:spPr>
            <a:xfrm>
              <a:off x="10815767" y="2967166"/>
              <a:ext cx="301386" cy="1402080"/>
            </a:xfrm>
            <a:custGeom>
              <a:avLst/>
              <a:gdLst/>
              <a:ahLst/>
              <a:cxnLst/>
              <a:rect l="l" t="t" r="r" b="b"/>
              <a:pathLst>
                <a:path w="301386" h="1402080" extrusionOk="0">
                  <a:moveTo>
                    <a:pt x="301386" y="150693"/>
                  </a:moveTo>
                  <a:cubicBezTo>
                    <a:pt x="301386" y="67300"/>
                    <a:pt x="234086" y="0"/>
                    <a:pt x="150693" y="0"/>
                  </a:cubicBezTo>
                  <a:cubicBezTo>
                    <a:pt x="67300" y="0"/>
                    <a:pt x="0" y="67300"/>
                    <a:pt x="0" y="150693"/>
                  </a:cubicBezTo>
                  <a:lnTo>
                    <a:pt x="0" y="150693"/>
                  </a:lnTo>
                  <a:lnTo>
                    <a:pt x="0" y="1251387"/>
                  </a:lnTo>
                  <a:cubicBezTo>
                    <a:pt x="0" y="1334780"/>
                    <a:pt x="67300" y="1402080"/>
                    <a:pt x="150693" y="1402080"/>
                  </a:cubicBezTo>
                  <a:cubicBezTo>
                    <a:pt x="234086" y="1402080"/>
                    <a:pt x="301386" y="1334780"/>
                    <a:pt x="301386" y="1251387"/>
                  </a:cubicBezTo>
                  <a:lnTo>
                    <a:pt x="301386" y="150693"/>
                  </a:ln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0;p24"/>
            <p:cNvSpPr/>
            <p:nvPr/>
          </p:nvSpPr>
          <p:spPr>
            <a:xfrm>
              <a:off x="7489301" y="2131283"/>
              <a:ext cx="1404030" cy="2273316"/>
            </a:xfrm>
            <a:custGeom>
              <a:avLst/>
              <a:gdLst/>
              <a:ahLst/>
              <a:cxnLst/>
              <a:rect l="l" t="t" r="r" b="b"/>
              <a:pathLst>
                <a:path w="1404030" h="2273316" extrusionOk="0">
                  <a:moveTo>
                    <a:pt x="1404031" y="150205"/>
                  </a:moveTo>
                  <a:cubicBezTo>
                    <a:pt x="1404031" y="67300"/>
                    <a:pt x="1336731" y="0"/>
                    <a:pt x="1253826" y="0"/>
                  </a:cubicBezTo>
                  <a:lnTo>
                    <a:pt x="1253826" y="0"/>
                  </a:lnTo>
                  <a:lnTo>
                    <a:pt x="1253826" y="0"/>
                  </a:lnTo>
                  <a:cubicBezTo>
                    <a:pt x="1170920" y="0"/>
                    <a:pt x="1103620" y="67300"/>
                    <a:pt x="1103620" y="150205"/>
                  </a:cubicBezTo>
                  <a:lnTo>
                    <a:pt x="1103620" y="823204"/>
                  </a:lnTo>
                  <a:cubicBezTo>
                    <a:pt x="1002182" y="720791"/>
                    <a:pt x="862706" y="665196"/>
                    <a:pt x="718840" y="669097"/>
                  </a:cubicBezTo>
                  <a:cubicBezTo>
                    <a:pt x="327234" y="669097"/>
                    <a:pt x="0" y="1029005"/>
                    <a:pt x="0" y="1470843"/>
                  </a:cubicBezTo>
                  <a:cubicBezTo>
                    <a:pt x="0" y="1912681"/>
                    <a:pt x="322357" y="2273077"/>
                    <a:pt x="718840" y="2273077"/>
                  </a:cubicBezTo>
                  <a:cubicBezTo>
                    <a:pt x="865144" y="2277466"/>
                    <a:pt x="1006572" y="2221383"/>
                    <a:pt x="1110448" y="2117507"/>
                  </a:cubicBezTo>
                  <a:cubicBezTo>
                    <a:pt x="1133856" y="2196999"/>
                    <a:pt x="1217250" y="2242353"/>
                    <a:pt x="1296741" y="2218944"/>
                  </a:cubicBezTo>
                  <a:cubicBezTo>
                    <a:pt x="1356726" y="2201388"/>
                    <a:pt x="1399642" y="2148718"/>
                    <a:pt x="1403543" y="2085807"/>
                  </a:cubicBezTo>
                  <a:lnTo>
                    <a:pt x="1404031" y="150205"/>
                  </a:lnTo>
                  <a:lnTo>
                    <a:pt x="1404031" y="150205"/>
                  </a:lnTo>
                  <a:close/>
                  <a:moveTo>
                    <a:pt x="717865" y="1976079"/>
                  </a:moveTo>
                  <a:cubicBezTo>
                    <a:pt x="487192" y="1976079"/>
                    <a:pt x="299436" y="1751747"/>
                    <a:pt x="299436" y="1474257"/>
                  </a:cubicBezTo>
                  <a:cubicBezTo>
                    <a:pt x="299436" y="1196767"/>
                    <a:pt x="485730" y="972434"/>
                    <a:pt x="717865" y="972434"/>
                  </a:cubicBezTo>
                  <a:cubicBezTo>
                    <a:pt x="950001" y="972434"/>
                    <a:pt x="1136294" y="1196767"/>
                    <a:pt x="1136294" y="1474257"/>
                  </a:cubicBezTo>
                  <a:cubicBezTo>
                    <a:pt x="1136294" y="1751747"/>
                    <a:pt x="950001" y="1973641"/>
                    <a:pt x="718840" y="1973641"/>
                  </a:cubicBezTo>
                  <a:lnTo>
                    <a:pt x="717865" y="1976079"/>
                  </a:ln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1;p24"/>
            <p:cNvSpPr/>
            <p:nvPr/>
          </p:nvSpPr>
          <p:spPr>
            <a:xfrm>
              <a:off x="9060606" y="2131283"/>
              <a:ext cx="1404030" cy="2273316"/>
            </a:xfrm>
            <a:custGeom>
              <a:avLst/>
              <a:gdLst/>
              <a:ahLst/>
              <a:cxnLst/>
              <a:rect l="l" t="t" r="r" b="b"/>
              <a:pathLst>
                <a:path w="1404030" h="2273316" extrusionOk="0">
                  <a:moveTo>
                    <a:pt x="1404031" y="150205"/>
                  </a:moveTo>
                  <a:cubicBezTo>
                    <a:pt x="1404031" y="67300"/>
                    <a:pt x="1336731" y="0"/>
                    <a:pt x="1253825" y="0"/>
                  </a:cubicBezTo>
                  <a:lnTo>
                    <a:pt x="1253825" y="0"/>
                  </a:lnTo>
                  <a:cubicBezTo>
                    <a:pt x="1170920" y="0"/>
                    <a:pt x="1103620" y="67300"/>
                    <a:pt x="1103620" y="150205"/>
                  </a:cubicBezTo>
                  <a:lnTo>
                    <a:pt x="1103620" y="150205"/>
                  </a:lnTo>
                  <a:lnTo>
                    <a:pt x="1103620" y="823204"/>
                  </a:lnTo>
                  <a:cubicBezTo>
                    <a:pt x="1002182" y="720791"/>
                    <a:pt x="862706" y="665196"/>
                    <a:pt x="718840" y="669097"/>
                  </a:cubicBezTo>
                  <a:cubicBezTo>
                    <a:pt x="327233" y="669097"/>
                    <a:pt x="0" y="1029005"/>
                    <a:pt x="0" y="1470843"/>
                  </a:cubicBezTo>
                  <a:cubicBezTo>
                    <a:pt x="0" y="1912681"/>
                    <a:pt x="322356" y="2273077"/>
                    <a:pt x="718840" y="2273077"/>
                  </a:cubicBezTo>
                  <a:cubicBezTo>
                    <a:pt x="865144" y="2277466"/>
                    <a:pt x="1006572" y="2221383"/>
                    <a:pt x="1110448" y="2117507"/>
                  </a:cubicBezTo>
                  <a:cubicBezTo>
                    <a:pt x="1133855" y="2196999"/>
                    <a:pt x="1217249" y="2242353"/>
                    <a:pt x="1296741" y="2218944"/>
                  </a:cubicBezTo>
                  <a:cubicBezTo>
                    <a:pt x="1356726" y="2201388"/>
                    <a:pt x="1399641" y="2148718"/>
                    <a:pt x="1403543" y="2085807"/>
                  </a:cubicBezTo>
                  <a:lnTo>
                    <a:pt x="1404031" y="150205"/>
                  </a:lnTo>
                  <a:lnTo>
                    <a:pt x="1404031" y="150205"/>
                  </a:lnTo>
                  <a:close/>
                  <a:moveTo>
                    <a:pt x="718352" y="1976079"/>
                  </a:moveTo>
                  <a:cubicBezTo>
                    <a:pt x="487680" y="1976079"/>
                    <a:pt x="299923" y="1751747"/>
                    <a:pt x="299923" y="1474257"/>
                  </a:cubicBezTo>
                  <a:cubicBezTo>
                    <a:pt x="299923" y="1196767"/>
                    <a:pt x="486217" y="972434"/>
                    <a:pt x="718352" y="972434"/>
                  </a:cubicBezTo>
                  <a:cubicBezTo>
                    <a:pt x="950488" y="972434"/>
                    <a:pt x="1136782" y="1196767"/>
                    <a:pt x="1136782" y="1474257"/>
                  </a:cubicBezTo>
                  <a:cubicBezTo>
                    <a:pt x="1136782" y="1751747"/>
                    <a:pt x="950488" y="1973641"/>
                    <a:pt x="719328" y="1973641"/>
                  </a:cubicBezTo>
                  <a:lnTo>
                    <a:pt x="718352" y="1976079"/>
                  </a:ln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2;p24"/>
            <p:cNvSpPr/>
            <p:nvPr/>
          </p:nvSpPr>
          <p:spPr>
            <a:xfrm>
              <a:off x="11327318" y="2466427"/>
              <a:ext cx="839835" cy="1902649"/>
            </a:xfrm>
            <a:custGeom>
              <a:avLst/>
              <a:gdLst/>
              <a:ahLst/>
              <a:cxnLst/>
              <a:rect l="l" t="t" r="r" b="b"/>
              <a:pathLst>
                <a:path w="839835" h="1902649" extrusionOk="0">
                  <a:moveTo>
                    <a:pt x="570611" y="1751639"/>
                  </a:moveTo>
                  <a:lnTo>
                    <a:pt x="570611" y="635827"/>
                  </a:lnTo>
                  <a:lnTo>
                    <a:pt x="700821" y="635827"/>
                  </a:lnTo>
                  <a:cubicBezTo>
                    <a:pt x="772998" y="640216"/>
                    <a:pt x="834446" y="585108"/>
                    <a:pt x="838835" y="513419"/>
                  </a:cubicBezTo>
                  <a:cubicBezTo>
                    <a:pt x="838835" y="510981"/>
                    <a:pt x="839323" y="508055"/>
                    <a:pt x="839323" y="505129"/>
                  </a:cubicBezTo>
                  <a:cubicBezTo>
                    <a:pt x="845663" y="433440"/>
                    <a:pt x="792505" y="370042"/>
                    <a:pt x="721304" y="363702"/>
                  </a:cubicBezTo>
                  <a:cubicBezTo>
                    <a:pt x="717403" y="363214"/>
                    <a:pt x="713013" y="363214"/>
                    <a:pt x="709112" y="363214"/>
                  </a:cubicBezTo>
                  <a:lnTo>
                    <a:pt x="571099" y="363214"/>
                  </a:lnTo>
                  <a:lnTo>
                    <a:pt x="571099" y="155950"/>
                  </a:lnTo>
                  <a:cubicBezTo>
                    <a:pt x="572074" y="75483"/>
                    <a:pt x="510626" y="7695"/>
                    <a:pt x="430159" y="380"/>
                  </a:cubicBezTo>
                  <a:cubicBezTo>
                    <a:pt x="347741" y="-5472"/>
                    <a:pt x="276052" y="56951"/>
                    <a:pt x="270200" y="139369"/>
                  </a:cubicBezTo>
                  <a:cubicBezTo>
                    <a:pt x="269712" y="142783"/>
                    <a:pt x="269712" y="146684"/>
                    <a:pt x="269712" y="150098"/>
                  </a:cubicBezTo>
                  <a:lnTo>
                    <a:pt x="269712" y="366628"/>
                  </a:lnTo>
                  <a:lnTo>
                    <a:pt x="139014" y="366628"/>
                  </a:lnTo>
                  <a:cubicBezTo>
                    <a:pt x="66837" y="362239"/>
                    <a:pt x="5390" y="417347"/>
                    <a:pt x="1000" y="489035"/>
                  </a:cubicBezTo>
                  <a:cubicBezTo>
                    <a:pt x="1000" y="491474"/>
                    <a:pt x="513" y="494400"/>
                    <a:pt x="513" y="497326"/>
                  </a:cubicBezTo>
                  <a:cubicBezTo>
                    <a:pt x="-5827" y="569015"/>
                    <a:pt x="47330" y="632413"/>
                    <a:pt x="118531" y="638753"/>
                  </a:cubicBezTo>
                  <a:cubicBezTo>
                    <a:pt x="122433" y="639241"/>
                    <a:pt x="126822" y="639241"/>
                    <a:pt x="130723" y="639241"/>
                  </a:cubicBezTo>
                  <a:lnTo>
                    <a:pt x="260934" y="639241"/>
                  </a:lnTo>
                  <a:lnTo>
                    <a:pt x="260934" y="1752127"/>
                  </a:lnTo>
                  <a:cubicBezTo>
                    <a:pt x="260934" y="1835032"/>
                    <a:pt x="328234" y="1902332"/>
                    <a:pt x="411139" y="1902332"/>
                  </a:cubicBezTo>
                  <a:lnTo>
                    <a:pt x="411139" y="1902332"/>
                  </a:lnTo>
                  <a:lnTo>
                    <a:pt x="411139" y="1902332"/>
                  </a:lnTo>
                  <a:cubicBezTo>
                    <a:pt x="494045" y="1907697"/>
                    <a:pt x="564759" y="1844298"/>
                    <a:pt x="570124" y="1761393"/>
                  </a:cubicBezTo>
                  <a:cubicBezTo>
                    <a:pt x="570611" y="1758467"/>
                    <a:pt x="570611" y="1755053"/>
                    <a:pt x="570611" y="1751639"/>
                  </a:cubicBezTo>
                  <a:close/>
                </a:path>
              </a:pathLst>
            </a:custGeom>
            <a:solidFill>
              <a:srgbClr val="D7DAD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95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268</Words>
  <Application>Microsoft Office PowerPoint</Application>
  <PresentationFormat>On-screen Show (16:9)</PresentationFormat>
  <Paragraphs>56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Fira Sans Light</vt:lpstr>
      <vt:lpstr>Arial</vt:lpstr>
      <vt:lpstr>Segoe UI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Dhanraj chinta</cp:lastModifiedBy>
  <cp:revision>93</cp:revision>
  <dcterms:modified xsi:type="dcterms:W3CDTF">2025-03-09T02:52:11Z</dcterms:modified>
</cp:coreProperties>
</file>