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1.jpeg" ContentType="image/jpeg"/>
  <Override PartName="/ppt/media/image13.png" ContentType="image/png"/>
  <Override PartName="/ppt/media/image8.png" ContentType="image/png"/>
  <Override PartName="/ppt/media/image2.jpeg" ContentType="image/jpeg"/>
  <Override PartName="/ppt/media/image7.png" ContentType="image/png"/>
  <Override PartName="/ppt/media/image3.jpeg" ContentType="image/jpeg"/>
  <Override PartName="/ppt/media/image6.png" ContentType="image/png"/>
  <Override PartName="/ppt/media/image4.png" ContentType="image/png"/>
  <Override PartName="/ppt/media/image5.png" ContentType="image/png"/>
  <Override PartName="/ppt/media/image9.png" ContentType="image/png"/>
  <Override PartName="/ppt/media/image10.jpeg" ContentType="image/jpeg"/>
  <Override PartName="/ppt/media/image11.jpeg" ContentType="image/jpeg"/>
  <Override PartName="/ppt/media/image12.jpeg" ContentType="image/jpe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CD5C51-ECA7-417D-A734-C87476B5DE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63A9C2-23C1-4329-92E2-F66047EABF1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721544-0CFB-44A4-B736-83C41D351FD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DB578F-9754-4A72-AF66-2165023A0A7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F25CF9-4BB9-48AF-A8BA-8857BAD0A4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FC6DBA-EC25-4ED2-9A7A-55C6148192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3F4300-8943-4C54-8D2F-6A911CFDBA6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F763D3-57A5-4F5A-8BD1-CF29F4008F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9F5EC3-046B-4B15-A6D8-A3ADCDC8DB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67AB6C-0163-4A7F-8DB7-7B443528A5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5B4B7A-F565-4637-8BEA-27955C3593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866A84-2AF5-4550-BB35-9A788DDB5B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6060F96-942A-4209-AD5B-8328C64F0C5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www.browserstack.com/guide/top-responsive-css-frameworks" TargetMode="Externa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7"/>
          <p:cNvSpPr/>
          <p:nvPr/>
        </p:nvSpPr>
        <p:spPr>
          <a:xfrm>
            <a:off x="0" y="0"/>
            <a:ext cx="12191400" cy="685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2" name="Rectangle 9"/>
          <p:cNvSpPr/>
          <p:nvPr/>
        </p:nvSpPr>
        <p:spPr>
          <a:xfrm>
            <a:off x="360" y="0"/>
            <a:ext cx="121914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790680" y="1877040"/>
            <a:ext cx="4805640" cy="1296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44546a"/>
                </a:solidFill>
                <a:latin typeface="Calibri Light"/>
              </a:rPr>
              <a:t>Responsive web design using react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44" name="Group 11"/>
          <p:cNvGrpSpPr/>
          <p:nvPr/>
        </p:nvGrpSpPr>
        <p:grpSpPr>
          <a:xfrm>
            <a:off x="-4680" y="-6120"/>
            <a:ext cx="6238440" cy="6863760"/>
            <a:chOff x="-4680" y="-6120"/>
            <a:chExt cx="6238440" cy="6863760"/>
          </a:xfrm>
        </p:grpSpPr>
        <p:sp>
          <p:nvSpPr>
            <p:cNvPr id="45" name="Freeform: Shape 12"/>
            <p:cNvSpPr/>
            <p:nvPr/>
          </p:nvSpPr>
          <p:spPr>
            <a:xfrm flipH="1">
              <a:off x="-5040" y="34920"/>
              <a:ext cx="6028200" cy="6816960"/>
            </a:xfrm>
            <a:custGeom>
              <a:avLst/>
              <a:gdLst>
                <a:gd name="textAreaLeft" fmla="*/ -360 w 6028200"/>
                <a:gd name="textAreaRight" fmla="*/ 6028200 w 6028200"/>
                <a:gd name="textAreaTop" fmla="*/ 0 h 6816960"/>
                <a:gd name="textAreaBottom" fmla="*/ 6817320 h 6816960"/>
              </a:gdLst>
              <a:ahLst/>
              <a:rect l="textAreaLeft" t="textAreaTop" r="textAreaRight" b="textAreaBottom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20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46" name="Freeform: Shape 13"/>
            <p:cNvSpPr/>
            <p:nvPr/>
          </p:nvSpPr>
          <p:spPr>
            <a:xfrm flipH="1">
              <a:off x="-4320" y="0"/>
              <a:ext cx="6164640" cy="6857640"/>
            </a:xfrm>
            <a:custGeom>
              <a:avLst/>
              <a:gdLst>
                <a:gd name="textAreaLeft" fmla="*/ 360 w 6164640"/>
                <a:gd name="textAreaRight" fmla="*/ 6165360 w 616464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20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47" name="Freeform: Shape 14"/>
            <p:cNvSpPr/>
            <p:nvPr/>
          </p:nvSpPr>
          <p:spPr>
            <a:xfrm flipH="1">
              <a:off x="-5040" y="-6120"/>
              <a:ext cx="6238440" cy="6857640"/>
            </a:xfrm>
            <a:custGeom>
              <a:avLst/>
              <a:gdLst>
                <a:gd name="textAreaLeft" fmla="*/ -360 w 6238440"/>
                <a:gd name="textAreaRight" fmla="*/ 6238440 w 623844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20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48" name="TextBox 3"/>
          <p:cNvSpPr/>
          <p:nvPr/>
        </p:nvSpPr>
        <p:spPr>
          <a:xfrm>
            <a:off x="9741600" y="3950640"/>
            <a:ext cx="316440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By Dhanraj B. Khatal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448560"/>
            <a:ext cx="4707360" cy="1225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3800" spc="-1" strike="noStrike">
                <a:solidFill>
                  <a:srgbClr val="ffffff"/>
                </a:solidFill>
                <a:latin typeface="Calibri Light"/>
              </a:rPr>
              <a:t>React-responsive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35" name="Straight Connector 17"/>
          <p:cNvCxnSpPr/>
          <p:nvPr/>
        </p:nvCxnSpPr>
        <p:spPr>
          <a:xfrm flipH="1">
            <a:off x="831600" y="1749600"/>
            <a:ext cx="4718880" cy="360"/>
          </a:xfrm>
          <a:prstGeom prst="straightConnector1">
            <a:avLst/>
          </a:prstGeom>
          <a:ln w="12700">
            <a:solidFill>
              <a:srgbClr val="ed7d31"/>
            </a:solidFill>
          </a:ln>
        </p:spPr>
      </p:cxnSp>
      <p:sp>
        <p:nvSpPr>
          <p:cNvPr id="136" name="TextBox 2"/>
          <p:cNvSpPr/>
          <p:nvPr/>
        </p:nvSpPr>
        <p:spPr>
          <a:xfrm>
            <a:off x="897840" y="1909080"/>
            <a:ext cx="4920840" cy="450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normAutofit/>
          </a:bodyPr>
          <a:p>
            <a:pPr indent="-2286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. It uses the combined power of media queries and breakpoints to define DOM elements the developer wants to show and hide.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-2286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npm install react-responsive --save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7" name="Straight Connector 19"/>
          <p:cNvCxnSpPr/>
          <p:nvPr/>
        </p:nvCxnSpPr>
        <p:spPr>
          <a:xfrm flipH="1">
            <a:off x="833760" y="5707440"/>
            <a:ext cx="4714560" cy="360"/>
          </a:xfrm>
          <a:prstGeom prst="straightConnector1">
            <a:avLst/>
          </a:prstGeom>
          <a:ln w="12700">
            <a:solidFill>
              <a:srgbClr val="ed7d31"/>
            </a:solidFill>
          </a:ln>
        </p:spPr>
      </p:cxnSp>
      <p:pic>
        <p:nvPicPr>
          <p:cNvPr id="138" name="Picture 4" descr="Person watching empty phone"/>
          <p:cNvPicPr/>
          <p:nvPr/>
        </p:nvPicPr>
        <p:blipFill>
          <a:blip r:embed="rId1"/>
          <a:srcRect l="37219" t="0" r="7627" b="0"/>
          <a:stretch/>
        </p:blipFill>
        <p:spPr>
          <a:xfrm>
            <a:off x="6525360" y="0"/>
            <a:ext cx="56660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448560"/>
            <a:ext cx="4707360" cy="1225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3800" spc="-1" strike="noStrike">
                <a:solidFill>
                  <a:srgbClr val="ffffff"/>
                </a:solidFill>
                <a:latin typeface="Calibri Light"/>
              </a:rPr>
              <a:t>React device detect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41" name="Straight Connector 20"/>
          <p:cNvCxnSpPr/>
          <p:nvPr/>
        </p:nvCxnSpPr>
        <p:spPr>
          <a:xfrm flipH="1">
            <a:off x="831600" y="1749600"/>
            <a:ext cx="4718880" cy="360"/>
          </a:xfrm>
          <a:prstGeom prst="straightConnector1">
            <a:avLst/>
          </a:prstGeom>
          <a:ln w="12700">
            <a:solidFill>
              <a:srgbClr val="ed7d31"/>
            </a:solidFill>
          </a:ln>
        </p:spPr>
      </p:cxnSp>
      <p:sp>
        <p:nvSpPr>
          <p:cNvPr id="142" name="TextBox 3"/>
          <p:cNvSpPr/>
          <p:nvPr/>
        </p:nvSpPr>
        <p:spPr>
          <a:xfrm>
            <a:off x="897840" y="1909080"/>
            <a:ext cx="4586040" cy="364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normAutofit/>
          </a:bodyPr>
          <a:p>
            <a:pPr marL="285840" indent="-2286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This library uses a technique called user agent sniffing to detect device information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npm install react-device-detect --save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286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yarn add react-device-detect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3" name="Straight Connector 22"/>
          <p:cNvCxnSpPr/>
          <p:nvPr/>
        </p:nvCxnSpPr>
        <p:spPr>
          <a:xfrm flipH="1">
            <a:off x="833760" y="5707440"/>
            <a:ext cx="4714560" cy="360"/>
          </a:xfrm>
          <a:prstGeom prst="straightConnector1">
            <a:avLst/>
          </a:prstGeom>
          <a:ln w="12700">
            <a:solidFill>
              <a:srgbClr val="ed7d31"/>
            </a:solidFill>
          </a:ln>
        </p:spPr>
      </p:cxnSp>
      <p:pic>
        <p:nvPicPr>
          <p:cNvPr id="144" name="Picture 7" descr=""/>
          <p:cNvPicPr/>
          <p:nvPr/>
        </p:nvPicPr>
        <p:blipFill>
          <a:blip r:embed="rId1"/>
          <a:srcRect l="21917" t="0" r="31605" b="0"/>
          <a:stretch/>
        </p:blipFill>
        <p:spPr>
          <a:xfrm>
            <a:off x="6964200" y="0"/>
            <a:ext cx="522756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46" name="Picture 3" descr=""/>
          <p:cNvPicPr/>
          <p:nvPr/>
        </p:nvPicPr>
        <p:blipFill>
          <a:blip r:embed="rId1"/>
          <a:srcRect l="0" t="133" r="5667" b="25239"/>
          <a:stretch/>
        </p:blipFill>
        <p:spPr>
          <a:xfrm>
            <a:off x="3511800" y="127080"/>
            <a:ext cx="8668080" cy="6857640"/>
          </a:xfrm>
          <a:prstGeom prst="rect">
            <a:avLst/>
          </a:prstGeom>
          <a:ln w="0">
            <a:noFill/>
          </a:ln>
        </p:spPr>
      </p:pic>
      <p:sp>
        <p:nvSpPr>
          <p:cNvPr id="147" name="Rectangle 9"/>
          <p:cNvSpPr/>
          <p:nvPr/>
        </p:nvSpPr>
        <p:spPr>
          <a:xfrm>
            <a:off x="0" y="0"/>
            <a:ext cx="9338760" cy="6857640"/>
          </a:xfrm>
          <a:prstGeom prst="rect">
            <a:avLst/>
          </a:prstGeom>
          <a:gradFill rotWithShape="0">
            <a:gsLst>
              <a:gs pos="42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78080" y="1122480"/>
            <a:ext cx="4023000" cy="3203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ffffff"/>
                </a:solidFill>
                <a:latin typeface="Calibri Light"/>
              </a:rPr>
              <a:t>How to test Responsive web design?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Rectangle 11"/>
          <p:cNvSpPr/>
          <p:nvPr/>
        </p:nvSpPr>
        <p:spPr>
          <a:xfrm rot="5400000">
            <a:off x="760320" y="346320"/>
            <a:ext cx="145800" cy="70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0" name="Rectangle 13"/>
          <p:cNvSpPr/>
          <p:nvPr/>
        </p:nvSpPr>
        <p:spPr>
          <a:xfrm>
            <a:off x="480960" y="4546800"/>
            <a:ext cx="3977280" cy="18000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6640" bIns="-266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1" name="TextBox 2"/>
          <p:cNvSpPr/>
          <p:nvPr/>
        </p:nvSpPr>
        <p:spPr>
          <a:xfrm>
            <a:off x="5311080" y="1951200"/>
            <a:ext cx="639288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marL="343080" indent="-343080">
              <a:lnSpc>
                <a:spcPct val="100000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Restore down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" name="TextBox 4"/>
          <p:cNvSpPr/>
          <p:nvPr/>
        </p:nvSpPr>
        <p:spPr>
          <a:xfrm>
            <a:off x="5311080" y="2817000"/>
            <a:ext cx="639288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2.    Dev tool 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TextBox 5"/>
          <p:cNvSpPr/>
          <p:nvPr/>
        </p:nvSpPr>
        <p:spPr>
          <a:xfrm>
            <a:off x="5311080" y="3717720"/>
            <a:ext cx="639288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3.    Using actual devices and debug through Dev tool 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TextBox 6"/>
          <p:cNvSpPr/>
          <p:nvPr/>
        </p:nvSpPr>
        <p:spPr>
          <a:xfrm>
            <a:off x="5308200" y="4701960"/>
            <a:ext cx="523836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4.   chrome or edge  browser plugins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3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6" name="Rectangle 41"/>
          <p:cNvSpPr/>
          <p:nvPr/>
        </p:nvSpPr>
        <p:spPr>
          <a:xfrm>
            <a:off x="0" y="0"/>
            <a:ext cx="2013120" cy="6857640"/>
          </a:xfrm>
          <a:prstGeom prst="rect">
            <a:avLst/>
          </a:prstGeom>
          <a:solidFill>
            <a:srgbClr val="374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7" name="TextBox 5"/>
          <p:cNvSpPr/>
          <p:nvPr/>
        </p:nvSpPr>
        <p:spPr>
          <a:xfrm>
            <a:off x="640080" y="2074320"/>
            <a:ext cx="2751840" cy="2709000"/>
          </a:xfrm>
          <a:prstGeom prst="ellipse">
            <a:avLst/>
          </a:prstGeom>
          <a:solidFill>
            <a:srgbClr val="262626"/>
          </a:solidFill>
          <a:ln w="1746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ctr">
            <a:normAutofit/>
          </a:bodyPr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b="0" lang="en-US" sz="2600" spc="-1" strike="noStrike">
                <a:solidFill>
                  <a:srgbClr val="ffffff"/>
                </a:solidFill>
                <a:latin typeface="Calibri Light"/>
              </a:rPr>
              <a:t>Thank you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8" name="Picture 3" descr="Graphical user interface&#10;&#10;Description automatically generated"/>
          <p:cNvPicPr/>
          <p:nvPr/>
        </p:nvPicPr>
        <p:blipFill>
          <a:blip r:embed="rId1"/>
          <a:stretch/>
        </p:blipFill>
        <p:spPr>
          <a:xfrm>
            <a:off x="4038480" y="1765080"/>
            <a:ext cx="7187760" cy="332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5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50" name="Picture 4" descr="A picture containing text, screenshot, white, several&#10;&#10;Description automatically generated"/>
          <p:cNvPicPr/>
          <p:nvPr/>
        </p:nvPicPr>
        <p:blipFill>
          <a:blip r:embed="rId1"/>
          <a:srcRect l="0" t="5512" r="32127" b="1503"/>
          <a:stretch/>
        </p:blipFill>
        <p:spPr>
          <a:xfrm>
            <a:off x="3523320" y="0"/>
            <a:ext cx="8668080" cy="6857640"/>
          </a:xfrm>
          <a:prstGeom prst="rect">
            <a:avLst/>
          </a:prstGeom>
          <a:ln w="0">
            <a:noFill/>
          </a:ln>
        </p:spPr>
      </p:pic>
      <p:sp>
        <p:nvSpPr>
          <p:cNvPr id="51" name="Rectangle 52"/>
          <p:cNvSpPr/>
          <p:nvPr/>
        </p:nvSpPr>
        <p:spPr>
          <a:xfrm>
            <a:off x="0" y="0"/>
            <a:ext cx="9338760" cy="6857640"/>
          </a:xfrm>
          <a:prstGeom prst="rect">
            <a:avLst/>
          </a:prstGeom>
          <a:gradFill rotWithShape="0">
            <a:gsLst>
              <a:gs pos="42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78080" y="1122480"/>
            <a:ext cx="4023000" cy="3203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ffffff"/>
                </a:solidFill>
                <a:latin typeface="Calibri Light"/>
              </a:rPr>
              <a:t>What is responsive web page design ?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Rectangle 54"/>
          <p:cNvSpPr/>
          <p:nvPr/>
        </p:nvSpPr>
        <p:spPr>
          <a:xfrm rot="5400000">
            <a:off x="760320" y="346320"/>
            <a:ext cx="145800" cy="70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4" name="Rectangle 56"/>
          <p:cNvSpPr/>
          <p:nvPr/>
        </p:nvSpPr>
        <p:spPr>
          <a:xfrm>
            <a:off x="480960" y="4546800"/>
            <a:ext cx="3977280" cy="18000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6640" bIns="-266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ransition spd="slow">
    <p:wipe dir="l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0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7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162080" y="429840"/>
            <a:ext cx="4707360" cy="1225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en-US" sz="3800" spc="-1" strike="noStrike">
                <a:solidFill>
                  <a:srgbClr val="ffffff"/>
                </a:solidFill>
                <a:latin typeface="Calibri Light"/>
              </a:rPr>
              <a:t>Key things for responsive web design 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57" name="Straight Connector 59"/>
          <p:cNvCxnSpPr/>
          <p:nvPr/>
        </p:nvCxnSpPr>
        <p:spPr>
          <a:xfrm flipH="1">
            <a:off x="831600" y="1749600"/>
            <a:ext cx="4718880" cy="360"/>
          </a:xfrm>
          <a:prstGeom prst="straightConnector1">
            <a:avLst/>
          </a:prstGeom>
          <a:ln w="12700">
            <a:solidFill>
              <a:srgbClr val="ed7d31"/>
            </a:solidFill>
          </a:ln>
        </p:spPr>
      </p:cxnSp>
      <p:sp>
        <p:nvSpPr>
          <p:cNvPr id="58" name="TextBox 2"/>
          <p:cNvSpPr/>
          <p:nvPr/>
        </p:nvSpPr>
        <p:spPr>
          <a:xfrm>
            <a:off x="897840" y="1909080"/>
            <a:ext cx="4586040" cy="364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normAutofit/>
          </a:bodyPr>
          <a:p>
            <a:pPr marL="285840" indent="-2286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Flexible layout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286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Responsive typography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286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Responsive images and videos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286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Good navigation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9" name="Straight Connector 61"/>
          <p:cNvCxnSpPr/>
          <p:nvPr/>
        </p:nvCxnSpPr>
        <p:spPr>
          <a:xfrm flipH="1">
            <a:off x="833760" y="5707440"/>
            <a:ext cx="4714560" cy="360"/>
          </a:xfrm>
          <a:prstGeom prst="straightConnector1">
            <a:avLst/>
          </a:prstGeom>
          <a:ln w="12700">
            <a:solidFill>
              <a:srgbClr val="ed7d31"/>
            </a:solidFill>
          </a:ln>
        </p:spPr>
      </p:cxnSp>
      <p:pic>
        <p:nvPicPr>
          <p:cNvPr id="60" name="Picture 42" descr="Person writing on a notepad"/>
          <p:cNvPicPr/>
          <p:nvPr/>
        </p:nvPicPr>
        <p:blipFill>
          <a:blip r:embed="rId1"/>
          <a:srcRect l="12719" t="0" r="21799" b="0"/>
          <a:stretch/>
        </p:blipFill>
        <p:spPr>
          <a:xfrm>
            <a:off x="6525360" y="0"/>
            <a:ext cx="56660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: Shape 27"/>
          <p:cNvSpPr/>
          <p:nvPr/>
        </p:nvSpPr>
        <p:spPr>
          <a:xfrm>
            <a:off x="1953720" y="0"/>
            <a:ext cx="8283960" cy="6857640"/>
          </a:xfrm>
          <a:custGeom>
            <a:avLst/>
            <a:gdLst>
              <a:gd name="textAreaLeft" fmla="*/ 0 w 8283960"/>
              <a:gd name="textAreaRight" fmla="*/ 8284320 w 82839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2" name="Freeform: Shape 29"/>
          <p:cNvSpPr/>
          <p:nvPr/>
        </p:nvSpPr>
        <p:spPr>
          <a:xfrm>
            <a:off x="2118240" y="0"/>
            <a:ext cx="7954920" cy="6857640"/>
          </a:xfrm>
          <a:custGeom>
            <a:avLst/>
            <a:gdLst>
              <a:gd name="textAreaLeft" fmla="*/ 0 w 7954920"/>
              <a:gd name="textAreaRight" fmla="*/ 7955280 w 79549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3" name="TextBox 22"/>
          <p:cNvSpPr/>
          <p:nvPr/>
        </p:nvSpPr>
        <p:spPr>
          <a:xfrm>
            <a:off x="2555640" y="1441800"/>
            <a:ext cx="7080480" cy="397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ctr">
            <a:normAutofit/>
          </a:bodyPr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b="1" lang="en-US" sz="5400" spc="-1" strike="noStrike">
                <a:solidFill>
                  <a:srgbClr val="0d0d0d"/>
                </a:solidFill>
                <a:latin typeface="Calibri Light"/>
              </a:rPr>
              <a:t>How to create responsive web design ?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19"/>
          <p:cNvGrpSpPr/>
          <p:nvPr/>
        </p:nvGrpSpPr>
        <p:grpSpPr>
          <a:xfrm>
            <a:off x="3630600" y="-3600"/>
            <a:ext cx="1734840" cy="6857640"/>
            <a:chOff x="3630600" y="-3600"/>
            <a:chExt cx="1734840" cy="6857640"/>
          </a:xfrm>
        </p:grpSpPr>
        <p:grpSp>
          <p:nvGrpSpPr>
            <p:cNvPr id="65" name="Group 25"/>
            <p:cNvGrpSpPr/>
            <p:nvPr/>
          </p:nvGrpSpPr>
          <p:grpSpPr>
            <a:xfrm>
              <a:off x="3630600" y="-3600"/>
              <a:ext cx="1734840" cy="6857640"/>
              <a:chOff x="3630600" y="-3600"/>
              <a:chExt cx="1734840" cy="6857640"/>
            </a:xfrm>
          </p:grpSpPr>
          <p:sp>
            <p:nvSpPr>
              <p:cNvPr id="66" name="Rectangle 10"/>
              <p:cNvSpPr/>
              <p:nvPr/>
            </p:nvSpPr>
            <p:spPr>
              <a:xfrm>
                <a:off x="3630600" y="-3600"/>
                <a:ext cx="923400" cy="6857640"/>
              </a:xfrm>
              <a:prstGeom prst="rect">
                <a:avLst/>
              </a:prstGeom>
              <a:solidFill>
                <a:srgbClr val="99bd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sp>
            <p:nvSpPr>
              <p:cNvPr id="67" name="Isosceles Triangle 15"/>
              <p:cNvSpPr/>
              <p:nvPr/>
            </p:nvSpPr>
            <p:spPr>
              <a:xfrm rot="5400000">
                <a:off x="4476600" y="5639040"/>
                <a:ext cx="969480" cy="807840"/>
              </a:xfrm>
              <a:prstGeom prst="triangle">
                <a:avLst>
                  <a:gd name="adj" fmla="val 50000"/>
                </a:avLst>
              </a:prstGeom>
              <a:solidFill>
                <a:srgbClr val="99bd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</p:grpSp>
        <p:sp>
          <p:nvSpPr>
            <p:cNvPr id="68" name="TextBox 165"/>
            <p:cNvSpPr/>
            <p:nvPr/>
          </p:nvSpPr>
          <p:spPr>
            <a:xfrm>
              <a:off x="4683960" y="5779800"/>
              <a:ext cx="317880" cy="456840"/>
            </a:xfrm>
            <a:prstGeom prst="rect">
              <a:avLst/>
            </a:prstGeom>
            <a:solidFill>
              <a:srgbClr val="99bdb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vertOverflow="overflow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000000"/>
                  </a:solidFill>
                  <a:latin typeface="Times New Roman"/>
                </a:rPr>
                <a:t>5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9" name="Group 18"/>
          <p:cNvGrpSpPr/>
          <p:nvPr/>
        </p:nvGrpSpPr>
        <p:grpSpPr>
          <a:xfrm>
            <a:off x="2773800" y="5760"/>
            <a:ext cx="1723320" cy="6857640"/>
            <a:chOff x="2773800" y="5760"/>
            <a:chExt cx="1723320" cy="6857640"/>
          </a:xfrm>
        </p:grpSpPr>
        <p:grpSp>
          <p:nvGrpSpPr>
            <p:cNvPr id="70" name="Group 24"/>
            <p:cNvGrpSpPr/>
            <p:nvPr/>
          </p:nvGrpSpPr>
          <p:grpSpPr>
            <a:xfrm>
              <a:off x="2773800" y="5760"/>
              <a:ext cx="1723320" cy="6857640"/>
              <a:chOff x="2773800" y="5760"/>
              <a:chExt cx="1723320" cy="6857640"/>
            </a:xfrm>
          </p:grpSpPr>
          <p:sp>
            <p:nvSpPr>
              <p:cNvPr id="71" name="Rectangle 9"/>
              <p:cNvSpPr/>
              <p:nvPr/>
            </p:nvSpPr>
            <p:spPr>
              <a:xfrm>
                <a:off x="2773800" y="5760"/>
                <a:ext cx="923400" cy="6857640"/>
              </a:xfrm>
              <a:prstGeom prst="rect">
                <a:avLst/>
              </a:prstGeom>
              <a:solidFill>
                <a:srgbClr val="c8f7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sp>
            <p:nvSpPr>
              <p:cNvPr id="72" name="Isosceles Triangle 14"/>
              <p:cNvSpPr/>
              <p:nvPr/>
            </p:nvSpPr>
            <p:spPr>
              <a:xfrm rot="5400000">
                <a:off x="3608280" y="4297680"/>
                <a:ext cx="969480" cy="807840"/>
              </a:xfrm>
              <a:prstGeom prst="triangle">
                <a:avLst>
                  <a:gd name="adj" fmla="val 50000"/>
                </a:avLst>
              </a:prstGeom>
              <a:solidFill>
                <a:srgbClr val="c8f7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</p:grpSp>
        <p:sp>
          <p:nvSpPr>
            <p:cNvPr id="73" name="TextBox 164"/>
            <p:cNvSpPr/>
            <p:nvPr/>
          </p:nvSpPr>
          <p:spPr>
            <a:xfrm>
              <a:off x="3741120" y="4543560"/>
              <a:ext cx="340920" cy="456840"/>
            </a:xfrm>
            <a:prstGeom prst="rect">
              <a:avLst/>
            </a:prstGeom>
            <a:solidFill>
              <a:srgbClr val="c8f7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vertOverflow="overflow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000000"/>
                  </a:solidFill>
                  <a:latin typeface="Times New Roman"/>
                </a:rPr>
                <a:t>4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4" name="Group 17"/>
          <p:cNvGrpSpPr/>
          <p:nvPr/>
        </p:nvGrpSpPr>
        <p:grpSpPr>
          <a:xfrm>
            <a:off x="1850040" y="5760"/>
            <a:ext cx="1706400" cy="6857640"/>
            <a:chOff x="1850040" y="5760"/>
            <a:chExt cx="1706400" cy="6857640"/>
          </a:xfrm>
        </p:grpSpPr>
        <p:grpSp>
          <p:nvGrpSpPr>
            <p:cNvPr id="75" name="Group 23"/>
            <p:cNvGrpSpPr/>
            <p:nvPr/>
          </p:nvGrpSpPr>
          <p:grpSpPr>
            <a:xfrm>
              <a:off x="1850040" y="5760"/>
              <a:ext cx="1706400" cy="6857640"/>
              <a:chOff x="1850040" y="5760"/>
              <a:chExt cx="1706400" cy="6857640"/>
            </a:xfrm>
          </p:grpSpPr>
          <p:sp>
            <p:nvSpPr>
              <p:cNvPr id="76" name="Rectangle 8"/>
              <p:cNvSpPr/>
              <p:nvPr/>
            </p:nvSpPr>
            <p:spPr>
              <a:xfrm>
                <a:off x="1850040" y="5760"/>
                <a:ext cx="923400" cy="6857640"/>
              </a:xfrm>
              <a:prstGeom prst="rect">
                <a:avLst/>
              </a:prstGeom>
              <a:solidFill>
                <a:srgbClr val="b8d1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sp>
            <p:nvSpPr>
              <p:cNvPr id="77" name="Isosceles Triangle 13"/>
              <p:cNvSpPr/>
              <p:nvPr/>
            </p:nvSpPr>
            <p:spPr>
              <a:xfrm rot="5400000">
                <a:off x="2667600" y="3046680"/>
                <a:ext cx="969480" cy="807840"/>
              </a:xfrm>
              <a:prstGeom prst="triangle">
                <a:avLst>
                  <a:gd name="adj" fmla="val 50000"/>
                </a:avLst>
              </a:prstGeom>
              <a:solidFill>
                <a:srgbClr val="b8d1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</p:grpSp>
        <p:sp>
          <p:nvSpPr>
            <p:cNvPr id="78" name="TextBox 163"/>
            <p:cNvSpPr/>
            <p:nvPr/>
          </p:nvSpPr>
          <p:spPr>
            <a:xfrm>
              <a:off x="2912400" y="3247920"/>
              <a:ext cx="271440" cy="456840"/>
            </a:xfrm>
            <a:prstGeom prst="rect">
              <a:avLst/>
            </a:prstGeom>
            <a:solidFill>
              <a:srgbClr val="b8d1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vertOverflow="overflow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000000"/>
                  </a:solidFill>
                  <a:latin typeface="Times New Roman"/>
                </a:rPr>
                <a:t>3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9" name="Group 16"/>
          <p:cNvGrpSpPr/>
          <p:nvPr/>
        </p:nvGrpSpPr>
        <p:grpSpPr>
          <a:xfrm>
            <a:off x="907560" y="-3600"/>
            <a:ext cx="1744200" cy="6857640"/>
            <a:chOff x="907560" y="-3600"/>
            <a:chExt cx="1744200" cy="6857640"/>
          </a:xfrm>
        </p:grpSpPr>
        <p:grpSp>
          <p:nvGrpSpPr>
            <p:cNvPr id="80" name="Group 22"/>
            <p:cNvGrpSpPr/>
            <p:nvPr/>
          </p:nvGrpSpPr>
          <p:grpSpPr>
            <a:xfrm>
              <a:off x="907560" y="-3600"/>
              <a:ext cx="1744200" cy="6857640"/>
              <a:chOff x="907560" y="-3600"/>
              <a:chExt cx="1744200" cy="6857640"/>
            </a:xfrm>
          </p:grpSpPr>
          <p:sp>
            <p:nvSpPr>
              <p:cNvPr id="81" name="Rectangle 7"/>
              <p:cNvSpPr/>
              <p:nvPr/>
            </p:nvSpPr>
            <p:spPr>
              <a:xfrm>
                <a:off x="907560" y="-3600"/>
                <a:ext cx="999360" cy="685764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sp>
            <p:nvSpPr>
              <p:cNvPr id="82" name="Isosceles Triangle 12"/>
              <p:cNvSpPr/>
              <p:nvPr/>
            </p:nvSpPr>
            <p:spPr>
              <a:xfrm rot="5400000">
                <a:off x="1762920" y="1757520"/>
                <a:ext cx="969480" cy="807840"/>
              </a:xfrm>
              <a:prstGeom prst="triangle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</p:grpSp>
        <p:sp>
          <p:nvSpPr>
            <p:cNvPr id="83" name="TextBox 162"/>
            <p:cNvSpPr/>
            <p:nvPr/>
          </p:nvSpPr>
          <p:spPr>
            <a:xfrm>
              <a:off x="1940760" y="1981080"/>
              <a:ext cx="590040" cy="456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vertOverflow="overflow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000000"/>
                  </a:solidFill>
                  <a:latin typeface="Times New Roman"/>
                </a:rPr>
                <a:t>2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4" name="TextBox 3"/>
          <p:cNvSpPr/>
          <p:nvPr/>
        </p:nvSpPr>
        <p:spPr>
          <a:xfrm>
            <a:off x="7022880" y="5714280"/>
            <a:ext cx="403236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React-device-detect library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5" name="Group 26"/>
          <p:cNvGrpSpPr/>
          <p:nvPr/>
        </p:nvGrpSpPr>
        <p:grpSpPr>
          <a:xfrm>
            <a:off x="2880" y="5760"/>
            <a:ext cx="1734840" cy="6857640"/>
            <a:chOff x="2880" y="5760"/>
            <a:chExt cx="1734840" cy="6857640"/>
          </a:xfrm>
        </p:grpSpPr>
        <p:grpSp>
          <p:nvGrpSpPr>
            <p:cNvPr id="86" name="Group 21"/>
            <p:cNvGrpSpPr/>
            <p:nvPr/>
          </p:nvGrpSpPr>
          <p:grpSpPr>
            <a:xfrm>
              <a:off x="2880" y="5760"/>
              <a:ext cx="1734840" cy="6857640"/>
              <a:chOff x="2880" y="5760"/>
              <a:chExt cx="1734840" cy="6857640"/>
            </a:xfrm>
          </p:grpSpPr>
          <p:sp>
            <p:nvSpPr>
              <p:cNvPr id="87" name="Rectangle 1"/>
              <p:cNvSpPr/>
              <p:nvPr/>
            </p:nvSpPr>
            <p:spPr>
              <a:xfrm>
                <a:off x="2880" y="5760"/>
                <a:ext cx="923400" cy="68576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highlight>
                    <a:srgbClr val="ffff00"/>
                  </a:highlight>
                  <a:latin typeface="Calibri"/>
                </a:endParaRPr>
              </a:p>
            </p:txBody>
          </p:sp>
          <p:sp>
            <p:nvSpPr>
              <p:cNvPr id="88" name="Isosceles Triangle 20"/>
              <p:cNvSpPr/>
              <p:nvPr/>
            </p:nvSpPr>
            <p:spPr>
              <a:xfrm rot="5400000">
                <a:off x="815760" y="534960"/>
                <a:ext cx="978840" cy="865080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highlight>
                    <a:srgbClr val="ffff00"/>
                  </a:highlight>
                  <a:latin typeface="Calibri"/>
                </a:endParaRPr>
              </a:p>
            </p:txBody>
          </p:sp>
        </p:grpSp>
        <p:sp>
          <p:nvSpPr>
            <p:cNvPr id="89" name="TextBox 161"/>
            <p:cNvSpPr/>
            <p:nvPr/>
          </p:nvSpPr>
          <p:spPr>
            <a:xfrm>
              <a:off x="1073880" y="781200"/>
              <a:ext cx="514080" cy="456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vertOverflow="overflow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Times New Roman"/>
                </a:rPr>
                <a:t>1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0" name="TextBox 2"/>
          <p:cNvSpPr/>
          <p:nvPr/>
        </p:nvSpPr>
        <p:spPr>
          <a:xfrm>
            <a:off x="7020000" y="819000"/>
            <a:ext cx="332136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Media queries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Box 4"/>
          <p:cNvSpPr/>
          <p:nvPr/>
        </p:nvSpPr>
        <p:spPr>
          <a:xfrm>
            <a:off x="7020000" y="1952640"/>
            <a:ext cx="332136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Relative units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Box 5"/>
          <p:cNvSpPr/>
          <p:nvPr/>
        </p:nvSpPr>
        <p:spPr>
          <a:xfrm>
            <a:off x="7020000" y="3247920"/>
            <a:ext cx="332136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Framework like bootstrap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Box 6"/>
          <p:cNvSpPr/>
          <p:nvPr/>
        </p:nvSpPr>
        <p:spPr>
          <a:xfrm>
            <a:off x="7020000" y="4591080"/>
            <a:ext cx="332136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React-responsive library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1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448560"/>
            <a:ext cx="4707360" cy="1225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en-US" sz="3800" spc="-1" strike="noStrike">
                <a:solidFill>
                  <a:srgbClr val="ffffff"/>
                </a:solidFill>
                <a:latin typeface="Calibri Light"/>
              </a:rPr>
              <a:t>Media Queries: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96" name="Straight Connector 18"/>
          <p:cNvCxnSpPr/>
          <p:nvPr/>
        </p:nvCxnSpPr>
        <p:spPr>
          <a:xfrm flipH="1">
            <a:off x="831600" y="1749600"/>
            <a:ext cx="4718880" cy="360"/>
          </a:xfrm>
          <a:prstGeom prst="straightConnector1">
            <a:avLst/>
          </a:prstGeom>
          <a:ln w="12700">
            <a:solidFill>
              <a:srgbClr val="ed7d31"/>
            </a:solidFill>
          </a:ln>
        </p:spPr>
      </p:cxnSp>
      <p:sp>
        <p:nvSpPr>
          <p:cNvPr id="97" name="TextBox 3"/>
          <p:cNvSpPr/>
          <p:nvPr/>
        </p:nvSpPr>
        <p:spPr>
          <a:xfrm>
            <a:off x="897840" y="1909080"/>
            <a:ext cx="4586040" cy="364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normAutofit/>
          </a:bodyPr>
          <a:p>
            <a:pPr indent="-2286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 </a:t>
            </a: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Media queries a CSS3 feature that allows you to specify different styles for different devices. This means that you can use different CSS rules for different devices, making your page more responsive.</a:t>
            </a:r>
            <a:br>
              <a:rPr sz="1400"/>
            </a:br>
            <a:r>
              <a:rPr b="1" lang="en-US" sz="14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-2286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ffffff"/>
                </a:solidFill>
                <a:latin typeface="Calibri"/>
              </a:rPr>
              <a:t> </a:t>
            </a:r>
            <a:r>
              <a:rPr b="1" lang="en-US" sz="1400" spc="-1" strike="noStrike">
                <a:solidFill>
                  <a:srgbClr val="ffffff"/>
                </a:solidFill>
                <a:latin typeface="Calibri"/>
              </a:rPr>
              <a:t>Media queries can use to check: </a:t>
            </a:r>
            <a:br>
              <a:rPr sz="1400"/>
            </a:b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    1. width and height of the viewport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-2286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    </a:t>
            </a: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2. width and height of the device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-2286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    </a:t>
            </a: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3. orientation (is the tablet/phone in landscape or portrait mode?)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-2286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    </a:t>
            </a: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4. resolution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-2286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br>
              <a:rPr sz="1400"/>
            </a:br>
            <a:r>
              <a:rPr b="1" lang="en-US" sz="1400" spc="-1" strike="noStrike">
                <a:solidFill>
                  <a:srgbClr val="ffffff"/>
                </a:solidFill>
                <a:latin typeface="Calibri"/>
              </a:rPr>
              <a:t>  </a:t>
            </a:r>
            <a:r>
              <a:rPr b="1" lang="en-US" sz="1400" spc="-1" strike="noStrike">
                <a:solidFill>
                  <a:srgbClr val="ffffff"/>
                </a:solidFill>
                <a:latin typeface="Calibri"/>
              </a:rPr>
              <a:t>syntax:</a:t>
            </a:r>
            <a:br>
              <a:rPr sz="1400"/>
            </a:b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    @media not|only </a:t>
            </a:r>
            <a:r>
              <a:rPr b="0" i="1" lang="en-US" sz="1400" spc="-1" strike="noStrike">
                <a:solidFill>
                  <a:srgbClr val="ffffff"/>
                </a:solidFill>
                <a:latin typeface="Calibri"/>
              </a:rPr>
              <a:t>mediatype </a:t>
            </a: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and</a:t>
            </a:r>
            <a:r>
              <a:rPr b="0" i="1" lang="en-US" sz="1400" spc="-1" strike="noStrike">
                <a:solidFill>
                  <a:srgbClr val="ffffff"/>
                </a:solidFill>
                <a:latin typeface="Calibri"/>
              </a:rPr>
              <a:t> </a:t>
            </a: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(</a:t>
            </a:r>
            <a:r>
              <a:rPr b="0" i="1" lang="en-US" sz="1400" spc="-1" strike="noStrike">
                <a:solidFill>
                  <a:srgbClr val="ffffff"/>
                </a:solidFill>
                <a:latin typeface="Calibri"/>
              </a:rPr>
              <a:t>expressions</a:t>
            </a: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) {</a:t>
            </a:r>
            <a:br>
              <a:rPr sz="1400"/>
            </a:b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          CSS-Code;</a:t>
            </a:r>
            <a:br>
              <a:rPr sz="1400"/>
            </a:b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   }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8" name="Straight Connector 20"/>
          <p:cNvCxnSpPr/>
          <p:nvPr/>
        </p:nvCxnSpPr>
        <p:spPr>
          <a:xfrm flipH="1">
            <a:off x="833760" y="5707440"/>
            <a:ext cx="4714560" cy="360"/>
          </a:xfrm>
          <a:prstGeom prst="straightConnector1">
            <a:avLst/>
          </a:prstGeom>
          <a:ln w="12700">
            <a:solidFill>
              <a:srgbClr val="ed7d31"/>
            </a:solidFill>
          </a:ln>
        </p:spPr>
      </p:cxnSp>
      <p:pic>
        <p:nvPicPr>
          <p:cNvPr id="99" name="Picture 5" descr="Multi-coloured paper-craft art"/>
          <p:cNvPicPr/>
          <p:nvPr/>
        </p:nvPicPr>
        <p:blipFill>
          <a:blip r:embed="rId1"/>
          <a:srcRect l="23712" t="0" r="21134" b="0"/>
          <a:stretch/>
        </p:blipFill>
        <p:spPr>
          <a:xfrm>
            <a:off x="6525360" y="0"/>
            <a:ext cx="56660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2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Box 1"/>
          <p:cNvSpPr/>
          <p:nvPr/>
        </p:nvSpPr>
        <p:spPr>
          <a:xfrm>
            <a:off x="593280" y="649440"/>
            <a:ext cx="3666600" cy="23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b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en-US" sz="3500" spc="-1" strike="noStrike">
                <a:solidFill>
                  <a:srgbClr val="ffffff"/>
                </a:solidFill>
                <a:latin typeface="Calibri Light"/>
              </a:rPr>
              <a:t>Relative Units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2" name="Straight Connector 24"/>
          <p:cNvCxnSpPr/>
          <p:nvPr/>
        </p:nvCxnSpPr>
        <p:spPr>
          <a:xfrm flipH="1">
            <a:off x="0" y="3209760"/>
            <a:ext cx="6096240" cy="360"/>
          </a:xfrm>
          <a:prstGeom prst="straightConnector1">
            <a:avLst/>
          </a:prstGeom>
          <a:ln w="12700">
            <a:solidFill>
              <a:srgbClr val="ed7d31"/>
            </a:solidFill>
          </a:ln>
        </p:spPr>
      </p:cxnSp>
      <p:sp>
        <p:nvSpPr>
          <p:cNvPr id="103" name="Rectangle 26"/>
          <p:cNvSpPr/>
          <p:nvPr/>
        </p:nvSpPr>
        <p:spPr>
          <a:xfrm>
            <a:off x="126360" y="115200"/>
            <a:ext cx="11939400" cy="6627240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graphicFrame>
        <p:nvGraphicFramePr>
          <p:cNvPr id="104" name="Table 4"/>
          <p:cNvGraphicFramePr/>
          <p:nvPr/>
        </p:nvGraphicFramePr>
        <p:xfrm>
          <a:off x="5033880" y="150120"/>
          <a:ext cx="7027200" cy="6594840"/>
        </p:xfrm>
        <a:graphic>
          <a:graphicData uri="http://schemas.openxmlformats.org/drawingml/2006/table">
            <a:tbl>
              <a:tblPr/>
              <a:tblGrid>
                <a:gridCol w="1151280"/>
                <a:gridCol w="5875920"/>
              </a:tblGrid>
              <a:tr h="902520">
                <a:tc>
                  <a:txBody>
                    <a:bodyPr lIns="127440" rIns="81720" tIns="97920" bIns="979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em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127440" marR="81720">
                    <a:lnL w="18720">
                      <a:solidFill>
                        <a:srgbClr val="000000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38160">
                      <a:noFill/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127440" rIns="81720" tIns="97920" bIns="979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Relative to the font-size of the element (2em means 2 times the size of the current font)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127440" marR="8172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38160">
                      <a:noFill/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902520">
                <a:tc>
                  <a:txBody>
                    <a:bodyPr lIns="127440" rIns="81720" tIns="97920" bIns="97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ex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27440" marR="81720">
                    <a:lnL w="38160">
                      <a:noFill/>
                      <a:prstDash val="solid"/>
                    </a:lnL>
                    <a:lnR w="6480">
                      <a:solidFill>
                        <a:srgbClr val="808080"/>
                      </a:solidFill>
                      <a:prstDash val="solid"/>
                    </a:lnR>
                    <a:lnT w="38160">
                      <a:noFill/>
                      <a:prstDash val="solid"/>
                    </a:lnT>
                    <a:lnB w="6480">
                      <a:solidFill>
                        <a:srgbClr val="80808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lIns="127440" rIns="81720" tIns="97920" bIns="97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Relative to the x-height of the current font (rarely used)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27440" marR="81720">
                    <a:lnL w="6480">
                      <a:solidFill>
                        <a:srgbClr val="808080"/>
                      </a:solidFill>
                      <a:prstDash val="solid"/>
                    </a:lnL>
                    <a:lnR w="6480">
                      <a:solidFill>
                        <a:srgbClr val="808080"/>
                      </a:solidFill>
                      <a:prstDash val="solid"/>
                    </a:lnR>
                    <a:lnT w="38160">
                      <a:noFill/>
                      <a:prstDash val="solid"/>
                    </a:lnT>
                    <a:lnB w="6480">
                      <a:solidFill>
                        <a:srgbClr val="80808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</a:tr>
              <a:tr h="596880">
                <a:tc>
                  <a:txBody>
                    <a:bodyPr lIns="127440" rIns="81720" tIns="97920" bIns="97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ch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127440" marR="81720">
                    <a:lnL w="6480">
                      <a:solidFill>
                        <a:srgbClr val="808080"/>
                      </a:solidFill>
                      <a:prstDash val="solid"/>
                    </a:lnL>
                    <a:lnR w="6480">
                      <a:solidFill>
                        <a:srgbClr val="808080"/>
                      </a:solidFill>
                      <a:prstDash val="solid"/>
                    </a:lnR>
                    <a:lnT w="6480">
                      <a:solidFill>
                        <a:srgbClr val="80808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lIns="127440" rIns="81720" tIns="97920" bIns="97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Relative to the width of the "0" (zero)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127440" marR="81720">
                    <a:lnL w="6480">
                      <a:solidFill>
                        <a:srgbClr val="808080"/>
                      </a:solidFill>
                      <a:prstDash val="solid"/>
                    </a:lnL>
                    <a:lnR w="6480">
                      <a:solidFill>
                        <a:srgbClr val="808080"/>
                      </a:solidFill>
                      <a:prstDash val="solid"/>
                    </a:lnR>
                    <a:lnT w="6480">
                      <a:solidFill>
                        <a:srgbClr val="80808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</a:tr>
              <a:tr h="596880">
                <a:tc>
                  <a:txBody>
                    <a:bodyPr lIns="127440" rIns="81720" tIns="97920" bIns="97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rem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27440" marR="81720">
                    <a:lnL w="38160">
                      <a:noFill/>
                      <a:prstDash val="solid"/>
                    </a:lnL>
                    <a:lnR w="6480">
                      <a:solidFill>
                        <a:srgbClr val="80808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6480">
                      <a:solidFill>
                        <a:srgbClr val="80808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lIns="127440" rIns="81720" tIns="97920" bIns="97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Relative to font-size of the root element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27440" marR="81720">
                    <a:lnL w="6480">
                      <a:solidFill>
                        <a:srgbClr val="808080"/>
                      </a:solidFill>
                      <a:prstDash val="solid"/>
                    </a:lnL>
                    <a:lnR w="6480">
                      <a:solidFill>
                        <a:srgbClr val="80808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6480">
                      <a:solidFill>
                        <a:srgbClr val="80808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</a:tr>
              <a:tr h="596880">
                <a:tc>
                  <a:txBody>
                    <a:bodyPr lIns="127440" rIns="81720" tIns="97920" bIns="97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vw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127440" marR="81720">
                    <a:lnL w="6480">
                      <a:solidFill>
                        <a:srgbClr val="808080"/>
                      </a:solidFill>
                      <a:prstDash val="solid"/>
                    </a:lnL>
                    <a:lnR w="6480">
                      <a:solidFill>
                        <a:srgbClr val="808080"/>
                      </a:solidFill>
                      <a:prstDash val="solid"/>
                    </a:lnR>
                    <a:lnT w="6480">
                      <a:solidFill>
                        <a:srgbClr val="80808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lIns="127440" rIns="81720" tIns="97920" bIns="97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Relative to 1% of the width of the viewport*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127440" marR="81720">
                    <a:lnL w="6480">
                      <a:solidFill>
                        <a:srgbClr val="808080"/>
                      </a:solidFill>
                      <a:prstDash val="solid"/>
                    </a:lnL>
                    <a:lnR w="6480">
                      <a:solidFill>
                        <a:srgbClr val="808080"/>
                      </a:solidFill>
                      <a:prstDash val="solid"/>
                    </a:lnR>
                    <a:lnT w="6480">
                      <a:solidFill>
                        <a:srgbClr val="80808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</a:tr>
              <a:tr h="596880">
                <a:tc>
                  <a:txBody>
                    <a:bodyPr lIns="127440" rIns="81720" tIns="97920" bIns="97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vh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27440" marR="81720">
                    <a:lnL w="38160">
                      <a:noFill/>
                      <a:prstDash val="solid"/>
                    </a:lnL>
                    <a:lnR w="6480">
                      <a:solidFill>
                        <a:srgbClr val="80808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6480">
                      <a:solidFill>
                        <a:srgbClr val="80808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lIns="127440" rIns="81720" tIns="97920" bIns="97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Relative to 1% of the height of the viewport*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27440" marR="81720">
                    <a:lnL w="6480">
                      <a:solidFill>
                        <a:srgbClr val="808080"/>
                      </a:solidFill>
                      <a:prstDash val="solid"/>
                    </a:lnL>
                    <a:lnR w="6480">
                      <a:solidFill>
                        <a:srgbClr val="80808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6480">
                      <a:solidFill>
                        <a:srgbClr val="80808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</a:tr>
              <a:tr h="902520">
                <a:tc>
                  <a:txBody>
                    <a:bodyPr lIns="127440" rIns="81720" tIns="97920" bIns="97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vmin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127440" marR="81720">
                    <a:lnL w="6480">
                      <a:solidFill>
                        <a:srgbClr val="808080"/>
                      </a:solidFill>
                      <a:prstDash val="solid"/>
                    </a:lnL>
                    <a:lnR w="6480">
                      <a:solidFill>
                        <a:srgbClr val="808080"/>
                      </a:solidFill>
                      <a:prstDash val="solid"/>
                    </a:lnR>
                    <a:lnT w="6480">
                      <a:solidFill>
                        <a:srgbClr val="80808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lIns="127440" rIns="81720" tIns="97920" bIns="97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Relative to 1% of viewport's* smaller dimension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127440" marR="81720">
                    <a:lnL w="6480">
                      <a:solidFill>
                        <a:srgbClr val="808080"/>
                      </a:solidFill>
                      <a:prstDash val="solid"/>
                    </a:lnL>
                    <a:lnR w="6480">
                      <a:solidFill>
                        <a:srgbClr val="808080"/>
                      </a:solidFill>
                      <a:prstDash val="solid"/>
                    </a:lnR>
                    <a:lnT w="6480">
                      <a:solidFill>
                        <a:srgbClr val="80808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</a:tr>
              <a:tr h="902520">
                <a:tc>
                  <a:txBody>
                    <a:bodyPr lIns="127440" rIns="81720" tIns="97920" bIns="97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vmax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27440" marR="81720">
                    <a:lnL w="38160">
                      <a:noFill/>
                      <a:prstDash val="solid"/>
                    </a:lnL>
                    <a:lnR w="6480">
                      <a:solidFill>
                        <a:srgbClr val="80808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6480">
                      <a:solidFill>
                        <a:srgbClr val="80808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lIns="127440" rIns="81720" tIns="97920" bIns="97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Relative to 1% of viewport's* larger dimension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27440" marR="81720">
                    <a:lnL w="6480">
                      <a:solidFill>
                        <a:srgbClr val="808080"/>
                      </a:solidFill>
                      <a:prstDash val="solid"/>
                    </a:lnL>
                    <a:lnR w="6480">
                      <a:solidFill>
                        <a:srgbClr val="80808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6480">
                      <a:solidFill>
                        <a:srgbClr val="80808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</a:tr>
              <a:tr h="596880">
                <a:tc>
                  <a:txBody>
                    <a:bodyPr lIns="127440" rIns="81720" tIns="97920" bIns="97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%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127440" marR="81720">
                    <a:lnL w="6480">
                      <a:solidFill>
                        <a:srgbClr val="808080"/>
                      </a:solidFill>
                      <a:prstDash val="solid"/>
                    </a:lnL>
                    <a:lnR w="6480">
                      <a:solidFill>
                        <a:srgbClr val="808080"/>
                      </a:solidFill>
                      <a:prstDash val="solid"/>
                    </a:lnR>
                    <a:lnT w="6480">
                      <a:solidFill>
                        <a:srgbClr val="80808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lIns="127440" rIns="81720" tIns="97920" bIns="979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Relative to the parent element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127440" marR="81720">
                    <a:lnL w="6480">
                      <a:solidFill>
                        <a:srgbClr val="808080"/>
                      </a:solidFill>
                      <a:prstDash val="solid"/>
                    </a:lnL>
                    <a:lnR w="6480">
                      <a:solidFill>
                        <a:srgbClr val="808080"/>
                      </a:solidFill>
                      <a:prstDash val="solid"/>
                    </a:lnR>
                    <a:lnT w="6480">
                      <a:solidFill>
                        <a:srgbClr val="80808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2"/>
          <p:cNvSpPr/>
          <p:nvPr/>
        </p:nvSpPr>
        <p:spPr>
          <a:xfrm>
            <a:off x="4128480" y="4921920"/>
            <a:ext cx="4937400" cy="114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en-US" sz="4800" spc="-1" strike="noStrike" u="sng">
                <a:solidFill>
                  <a:srgbClr val="0563c1"/>
                </a:solidFill>
                <a:uFillTx/>
                <a:latin typeface="Times New Roman"/>
                <a:hlinkClick r:id="rId1"/>
              </a:rPr>
              <a:t>Framework's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Oval 30"/>
          <p:cNvSpPr/>
          <p:nvPr/>
        </p:nvSpPr>
        <p:spPr>
          <a:xfrm>
            <a:off x="3585240" y="2382840"/>
            <a:ext cx="1919880" cy="191988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7" name="Freeform: Shape 32"/>
          <p:cNvSpPr/>
          <p:nvPr/>
        </p:nvSpPr>
        <p:spPr>
          <a:xfrm>
            <a:off x="0" y="2122200"/>
            <a:ext cx="3730320" cy="4735440"/>
          </a:xfrm>
          <a:custGeom>
            <a:avLst/>
            <a:gdLst>
              <a:gd name="textAreaLeft" fmla="*/ 0 w 3730320"/>
              <a:gd name="textAreaRight" fmla="*/ 3730680 w 3730320"/>
              <a:gd name="textAreaTop" fmla="*/ 0 h 4735440"/>
              <a:gd name="textAreaBottom" fmla="*/ 4735800 h 4735440"/>
            </a:gdLst>
            <a:ahLst/>
            <a:rect l="textAreaLeft" t="textAreaTop" r="textAreaRight" b="textAreaBottom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8" name="Freeform: Shape 34"/>
          <p:cNvSpPr/>
          <p:nvPr/>
        </p:nvSpPr>
        <p:spPr>
          <a:xfrm>
            <a:off x="1082160" y="-4320"/>
            <a:ext cx="4242600" cy="2453760"/>
          </a:xfrm>
          <a:custGeom>
            <a:avLst/>
            <a:gdLst>
              <a:gd name="textAreaLeft" fmla="*/ 0 w 4242600"/>
              <a:gd name="textAreaRight" fmla="*/ 4242960 w 4242600"/>
              <a:gd name="textAreaTop" fmla="*/ 0 h 2453760"/>
              <a:gd name="textAreaBottom" fmla="*/ 2454120 h 2453760"/>
            </a:gdLst>
            <a:ahLst/>
            <a:rect l="textAreaLeft" t="textAreaTop" r="textAreaRight" b="textAreaBottom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9" name="Freeform: Shape 36"/>
          <p:cNvSpPr/>
          <p:nvPr/>
        </p:nvSpPr>
        <p:spPr>
          <a:xfrm>
            <a:off x="1246680" y="0"/>
            <a:ext cx="3913200" cy="2284920"/>
          </a:xfrm>
          <a:custGeom>
            <a:avLst/>
            <a:gdLst>
              <a:gd name="textAreaLeft" fmla="*/ 0 w 3913200"/>
              <a:gd name="textAreaRight" fmla="*/ 3913560 w 3913200"/>
              <a:gd name="textAreaTop" fmla="*/ 0 h 2284920"/>
              <a:gd name="textAreaBottom" fmla="*/ 2285280 h 2284920"/>
            </a:gdLst>
            <a:ahLst/>
            <a:rect l="textAreaLeft" t="textAreaTop" r="textAreaRight" b="textAreaBottom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10" name="Picture 10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2157480" y="399960"/>
            <a:ext cx="2091240" cy="1195920"/>
          </a:xfrm>
          <a:prstGeom prst="rect">
            <a:avLst/>
          </a:prstGeom>
          <a:ln w="0">
            <a:noFill/>
          </a:ln>
        </p:spPr>
      </p:pic>
      <p:sp>
        <p:nvSpPr>
          <p:cNvPr id="111" name="Freeform: Shape 38"/>
          <p:cNvSpPr/>
          <p:nvPr/>
        </p:nvSpPr>
        <p:spPr>
          <a:xfrm>
            <a:off x="0" y="2288160"/>
            <a:ext cx="3564360" cy="4569480"/>
          </a:xfrm>
          <a:custGeom>
            <a:avLst/>
            <a:gdLst>
              <a:gd name="textAreaLeft" fmla="*/ 0 w 3564360"/>
              <a:gd name="textAreaRight" fmla="*/ 3564720 w 3564360"/>
              <a:gd name="textAreaTop" fmla="*/ 0 h 4569480"/>
              <a:gd name="textAreaBottom" fmla="*/ 4569840 h 4569480"/>
            </a:gdLst>
            <a:ahLst/>
            <a:rect l="textAreaLeft" t="textAreaTop" r="textAreaRight" b="textAreaBottom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2" name="Freeform: Shape 40"/>
          <p:cNvSpPr/>
          <p:nvPr/>
        </p:nvSpPr>
        <p:spPr>
          <a:xfrm>
            <a:off x="3749760" y="2547720"/>
            <a:ext cx="1590840" cy="1590840"/>
          </a:xfrm>
          <a:custGeom>
            <a:avLst/>
            <a:gdLst>
              <a:gd name="textAreaLeft" fmla="*/ 0 w 1590840"/>
              <a:gd name="textAreaRight" fmla="*/ 1591200 w 1590840"/>
              <a:gd name="textAreaTop" fmla="*/ 0 h 1590840"/>
              <a:gd name="textAreaBottom" fmla="*/ 1591200 h 1590840"/>
            </a:gdLst>
            <a:ahLst/>
            <a:rect l="textAreaLeft" t="textAreaTop" r="textAreaRight" b="textAreaBottom"/>
            <a:pathLst>
              <a:path w="1591056" h="1591056">
                <a:moveTo>
                  <a:pt x="795528" y="0"/>
                </a:moveTo>
                <a:cubicBezTo>
                  <a:pt x="1234886" y="0"/>
                  <a:pt x="1591056" y="356170"/>
                  <a:pt x="1591056" y="795528"/>
                </a:cubicBezTo>
                <a:cubicBezTo>
                  <a:pt x="1591056" y="1234886"/>
                  <a:pt x="1234886" y="1591056"/>
                  <a:pt x="795528" y="1591056"/>
                </a:cubicBezTo>
                <a:cubicBezTo>
                  <a:pt x="356170" y="1591056"/>
                  <a:pt x="0" y="1234886"/>
                  <a:pt x="0" y="795528"/>
                </a:cubicBezTo>
                <a:cubicBezTo>
                  <a:pt x="0" y="356170"/>
                  <a:pt x="356170" y="0"/>
                  <a:pt x="795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3" name="Oval 42"/>
          <p:cNvSpPr/>
          <p:nvPr/>
        </p:nvSpPr>
        <p:spPr>
          <a:xfrm>
            <a:off x="5429160" y="303840"/>
            <a:ext cx="3181680" cy="318168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4" name="Freeform: Shape 44"/>
          <p:cNvSpPr/>
          <p:nvPr/>
        </p:nvSpPr>
        <p:spPr>
          <a:xfrm>
            <a:off x="5593680" y="468360"/>
            <a:ext cx="2852640" cy="2852640"/>
          </a:xfrm>
          <a:custGeom>
            <a:avLst/>
            <a:gdLst>
              <a:gd name="textAreaLeft" fmla="*/ 0 w 2852640"/>
              <a:gd name="textAreaRight" fmla="*/ 2853000 w 2852640"/>
              <a:gd name="textAreaTop" fmla="*/ 0 h 2852640"/>
              <a:gd name="textAreaBottom" fmla="*/ 2853000 h 2852640"/>
            </a:gdLst>
            <a:ahLst/>
            <a:rect l="textAreaLeft" t="textAreaTop" r="textAreaRight" b="textAreaBottom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15" name="Picture 8" descr="A picture containing text, clock&#10;&#10;Description automatically generated"/>
          <p:cNvPicPr/>
          <p:nvPr/>
        </p:nvPicPr>
        <p:blipFill>
          <a:blip r:embed="rId3"/>
          <a:stretch/>
        </p:blipFill>
        <p:spPr>
          <a:xfrm>
            <a:off x="6130800" y="1005480"/>
            <a:ext cx="1778400" cy="1778400"/>
          </a:xfrm>
          <a:prstGeom prst="rect">
            <a:avLst/>
          </a:prstGeom>
          <a:ln w="0">
            <a:noFill/>
          </a:ln>
        </p:spPr>
      </p:pic>
      <p:sp>
        <p:nvSpPr>
          <p:cNvPr id="116" name="Freeform: Shape 46"/>
          <p:cNvSpPr/>
          <p:nvPr/>
        </p:nvSpPr>
        <p:spPr>
          <a:xfrm>
            <a:off x="8752680" y="-4320"/>
            <a:ext cx="3439080" cy="3549600"/>
          </a:xfrm>
          <a:custGeom>
            <a:avLst/>
            <a:gdLst>
              <a:gd name="textAreaLeft" fmla="*/ 0 w 3439080"/>
              <a:gd name="textAreaRight" fmla="*/ 3439440 w 3439080"/>
              <a:gd name="textAreaTop" fmla="*/ 0 h 3549600"/>
              <a:gd name="textAreaBottom" fmla="*/ 3549960 h 3549600"/>
            </a:gdLst>
            <a:ahLst/>
            <a:rect l="textAreaLeft" t="textAreaTop" r="textAreaRight" b="textAreaBottom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7" name="Freeform: Shape 48"/>
          <p:cNvSpPr/>
          <p:nvPr/>
        </p:nvSpPr>
        <p:spPr>
          <a:xfrm>
            <a:off x="8918640" y="-4320"/>
            <a:ext cx="3272760" cy="3383640"/>
          </a:xfrm>
          <a:custGeom>
            <a:avLst/>
            <a:gdLst>
              <a:gd name="textAreaLeft" fmla="*/ 0 w 3272760"/>
              <a:gd name="textAreaRight" fmla="*/ 3273120 w 3272760"/>
              <a:gd name="textAreaTop" fmla="*/ 0 h 3383640"/>
              <a:gd name="textAreaBottom" fmla="*/ 3384000 h 3383640"/>
            </a:gdLst>
            <a:ahLst/>
            <a:rect l="textAreaLeft" t="textAreaTop" r="textAreaRight" b="textAreaBottom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18" name="Picture 16" descr=""/>
          <p:cNvPicPr/>
          <p:nvPr/>
        </p:nvPicPr>
        <p:blipFill>
          <a:blip r:embed="rId4"/>
          <a:stretch/>
        </p:blipFill>
        <p:spPr>
          <a:xfrm>
            <a:off x="9795600" y="311760"/>
            <a:ext cx="2062800" cy="2062800"/>
          </a:xfrm>
          <a:prstGeom prst="rect">
            <a:avLst/>
          </a:prstGeom>
          <a:ln w="0">
            <a:noFill/>
          </a:ln>
        </p:spPr>
      </p:pic>
      <p:pic>
        <p:nvPicPr>
          <p:cNvPr id="119" name="Picture 11" descr="A picture containing arrow&#10;&#10;Description automatically generated"/>
          <p:cNvPicPr/>
          <p:nvPr/>
        </p:nvPicPr>
        <p:blipFill>
          <a:blip r:embed="rId5"/>
          <a:stretch/>
        </p:blipFill>
        <p:spPr>
          <a:xfrm>
            <a:off x="343080" y="3695760"/>
            <a:ext cx="2247840" cy="2247840"/>
          </a:xfrm>
          <a:prstGeom prst="rect">
            <a:avLst/>
          </a:prstGeom>
          <a:ln w="0">
            <a:noFill/>
          </a:ln>
        </p:spPr>
      </p:pic>
      <p:pic>
        <p:nvPicPr>
          <p:cNvPr id="120" name="Picture 12" descr=""/>
          <p:cNvPicPr/>
          <p:nvPr/>
        </p:nvPicPr>
        <p:blipFill>
          <a:blip r:embed="rId6"/>
          <a:stretch/>
        </p:blipFill>
        <p:spPr>
          <a:xfrm>
            <a:off x="4026600" y="2998800"/>
            <a:ext cx="1036440" cy="688320"/>
          </a:xfrm>
          <a:prstGeom prst="rect">
            <a:avLst/>
          </a:prstGeom>
          <a:ln w="0">
            <a:noFill/>
          </a:ln>
        </p:spPr>
      </p:pic>
      <p:sp>
        <p:nvSpPr>
          <p:cNvPr id="121" name="Freeform: Shape 50"/>
          <p:cNvSpPr/>
          <p:nvPr/>
        </p:nvSpPr>
        <p:spPr>
          <a:xfrm>
            <a:off x="9199440" y="3907440"/>
            <a:ext cx="2992320" cy="2950200"/>
          </a:xfrm>
          <a:custGeom>
            <a:avLst/>
            <a:gdLst>
              <a:gd name="textAreaLeft" fmla="*/ 0 w 2992320"/>
              <a:gd name="textAreaRight" fmla="*/ 2992680 w 2992320"/>
              <a:gd name="textAreaTop" fmla="*/ 0 h 2950200"/>
              <a:gd name="textAreaBottom" fmla="*/ 2950560 h 2950200"/>
            </a:gdLst>
            <a:ahLst/>
            <a:rect l="textAreaLeft" t="textAreaTop" r="textAreaRight" b="textAreaBottom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2" name="Freeform: Shape 52"/>
          <p:cNvSpPr/>
          <p:nvPr/>
        </p:nvSpPr>
        <p:spPr>
          <a:xfrm>
            <a:off x="9363240" y="4071240"/>
            <a:ext cx="2828520" cy="2786400"/>
          </a:xfrm>
          <a:custGeom>
            <a:avLst/>
            <a:gdLst>
              <a:gd name="textAreaLeft" fmla="*/ 0 w 2828520"/>
              <a:gd name="textAreaRight" fmla="*/ 2828880 w 2828520"/>
              <a:gd name="textAreaTop" fmla="*/ 0 h 2786400"/>
              <a:gd name="textAreaBottom" fmla="*/ 2786760 h 2786400"/>
            </a:gdLst>
            <a:ahLst/>
            <a:rect l="textAreaLeft" t="textAreaTop" r="textAreaRight" b="textAreaBottom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23" name="Picture 13" descr="Logo, company name&#10;&#10;Description automatically generated"/>
          <p:cNvPicPr/>
          <p:nvPr/>
        </p:nvPicPr>
        <p:blipFill>
          <a:blip r:embed="rId7"/>
          <a:stretch/>
        </p:blipFill>
        <p:spPr>
          <a:xfrm>
            <a:off x="9902880" y="5064480"/>
            <a:ext cx="2052000" cy="130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5" name="Rectangle 9"/>
          <p:cNvSpPr/>
          <p:nvPr/>
        </p:nvSpPr>
        <p:spPr>
          <a:xfrm>
            <a:off x="0" y="0"/>
            <a:ext cx="9338760" cy="6857640"/>
          </a:xfrm>
          <a:prstGeom prst="rect">
            <a:avLst/>
          </a:prstGeom>
          <a:gradFill rotWithShape="0">
            <a:gsLst>
              <a:gs pos="42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78080" y="1122480"/>
            <a:ext cx="4023000" cy="3203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alibri Light"/>
              </a:rPr>
              <a:t>Bootstrap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Rectangle 11"/>
          <p:cNvSpPr/>
          <p:nvPr/>
        </p:nvSpPr>
        <p:spPr>
          <a:xfrm rot="5400000">
            <a:off x="760320" y="346320"/>
            <a:ext cx="145800" cy="70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8" name="Rectangle 13"/>
          <p:cNvSpPr/>
          <p:nvPr/>
        </p:nvSpPr>
        <p:spPr>
          <a:xfrm>
            <a:off x="480960" y="4546800"/>
            <a:ext cx="3977280" cy="18000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6640" bIns="-266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9" name="TextBox 2"/>
          <p:cNvSpPr/>
          <p:nvPr/>
        </p:nvSpPr>
        <p:spPr>
          <a:xfrm>
            <a:off x="5108760" y="328320"/>
            <a:ext cx="70423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It is a HTML, CSS, JavaScript framework 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TextBox 3"/>
          <p:cNvSpPr/>
          <p:nvPr/>
        </p:nvSpPr>
        <p:spPr>
          <a:xfrm>
            <a:off x="5108760" y="2480760"/>
            <a:ext cx="7042320" cy="146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Different ways to use bootstrap in React 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Include CDN in index.html file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Install npm node modules 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Download the bootstrap minified js and css files locally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Using reactstrap or react-bootstrap library 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TextBox 4"/>
          <p:cNvSpPr/>
          <p:nvPr/>
        </p:nvSpPr>
        <p:spPr>
          <a:xfrm>
            <a:off x="5160240" y="914400"/>
            <a:ext cx="6057720" cy="146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Popular version</a:t>
            </a:r>
            <a:br>
              <a:rPr sz="1800"/>
            </a:b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   Bootstrap 3: first most stable version </a:t>
            </a:r>
            <a:br>
              <a:rPr sz="1800"/>
            </a:b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   Bootstrap 4: improved the performance and functionalities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Bootstrap 5: used Vanila JavaScript instead of jQuery plugin as extension 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32" name="Table 6"/>
          <p:cNvGraphicFramePr/>
          <p:nvPr/>
        </p:nvGraphicFramePr>
        <p:xfrm>
          <a:off x="5137560" y="4248720"/>
          <a:ext cx="6887520" cy="2562840"/>
        </p:xfrm>
        <a:graphic>
          <a:graphicData uri="http://schemas.openxmlformats.org/drawingml/2006/table">
            <a:tbl>
              <a:tblPr/>
              <a:tblGrid>
                <a:gridCol w="2295720"/>
                <a:gridCol w="2295720"/>
                <a:gridCol w="2295720"/>
              </a:tblGrid>
              <a:tr h="240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Breakpoint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Class infix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Dimensions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240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Extra small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None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&lt;576px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240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Small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sm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≥</a:t>
                      </a: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576px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240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Medium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md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≥</a:t>
                      </a: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768px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240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Large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lg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≥</a:t>
                      </a: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992px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240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Extra large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xl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≥</a:t>
                      </a: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1200px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240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Extra extra large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xxl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≥</a:t>
                      </a: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1400px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Application>LibreOffice/7.5.5.2$Windows_X86_64 LibreOffice_project/ca8fe7424262805f223b9a2334bc7181abbcbf5e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2023-04-02T13:13:10Z</dcterms:created>
  <dc:creator/>
  <dc:description/>
  <dc:language>en-US</dc:language>
  <cp:lastModifiedBy/>
  <dcterms:modified xsi:type="dcterms:W3CDTF">2024-08-20T21:26:46Z</dcterms:modified>
  <cp:revision>379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13</vt:i4>
  </property>
</Properties>
</file>