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76" r:id="rId9"/>
    <p:sldId id="277" r:id="rId10"/>
    <p:sldId id="278" r:id="rId11"/>
    <p:sldId id="279" r:id="rId12"/>
    <p:sldId id="280" r:id="rId13"/>
    <p:sldId id="281" r:id="rId14"/>
    <p:sldId id="282" r:id="rId15"/>
    <p:sldId id="283" r:id="rId16"/>
    <p:sldId id="28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dhanrajmankar0@gmail.com" TargetMode="External"/><Relationship Id="rId2" Type="http://schemas.openxmlformats.org/officeDocument/2006/relationships/hyperlink" Target="mailto:saikris2k3@gmail.com" TargetMode="External"/><Relationship Id="rId1" Type="http://schemas.openxmlformats.org/officeDocument/2006/relationships/slideLayout" Target="../slideLayouts/slideLayout13.xml"/><Relationship Id="rId4" Type="http://schemas.openxmlformats.org/officeDocument/2006/relationships/hyperlink" Target="mailto:anjalikrish2003@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134551" cy="1507948"/>
          </a:xfrm>
        </p:spPr>
        <p:txBody>
          <a:bodyPr/>
          <a:lstStyle/>
          <a:p>
            <a:r>
              <a:rPr lang="en-US" sz="5500" dirty="0"/>
              <a:t>FAKE CURRENCY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630311"/>
            <a:ext cx="9500507" cy="1230490"/>
          </a:xfrm>
        </p:spPr>
        <p:txBody>
          <a:bodyPr/>
          <a:lstStyle/>
          <a:p>
            <a:pPr>
              <a:lnSpc>
                <a:spcPct val="100000"/>
              </a:lnSpc>
              <a:spcBef>
                <a:spcPts val="300"/>
              </a:spcBef>
            </a:pPr>
            <a:r>
              <a:rPr lang="en-US" sz="2000" dirty="0"/>
              <a:t>Bhargav M</a:t>
            </a:r>
          </a:p>
          <a:p>
            <a:pPr>
              <a:lnSpc>
                <a:spcPct val="100000"/>
              </a:lnSpc>
              <a:spcBef>
                <a:spcPts val="300"/>
              </a:spcBef>
            </a:pPr>
            <a:r>
              <a:rPr lang="en-US" sz="2000" dirty="0"/>
              <a:t>Sai Krish</a:t>
            </a:r>
          </a:p>
          <a:p>
            <a:pPr>
              <a:lnSpc>
                <a:spcPct val="100000"/>
              </a:lnSpc>
              <a:spcBef>
                <a:spcPts val="300"/>
              </a:spcBef>
            </a:pPr>
            <a:r>
              <a:rPr lang="en-US" sz="2000" dirty="0"/>
              <a:t>Anjali Krishnan L</a:t>
            </a:r>
          </a:p>
          <a:p>
            <a:pPr>
              <a:lnSpc>
                <a:spcPct val="100000"/>
              </a:lnSpc>
              <a:spcBef>
                <a:spcPts val="300"/>
              </a:spcBef>
            </a:pPr>
            <a:r>
              <a:rPr lang="en-US" sz="2000" dirty="0"/>
              <a:t>Dhanraj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FA44-E0E0-DCD1-263E-5FBEC6882ECE}"/>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E77C8454-74BD-F35F-2664-09294A259D81}"/>
              </a:ext>
            </a:extLst>
          </p:cNvPr>
          <p:cNvSpPr>
            <a:spLocks noGrp="1"/>
          </p:cNvSpPr>
          <p:nvPr>
            <p:ph type="body" idx="1"/>
          </p:nvPr>
        </p:nvSpPr>
        <p:spPr/>
        <p:txBody>
          <a:bodyPr/>
          <a:lstStyle/>
          <a:p>
            <a:r>
              <a:rPr lang="en-US" sz="1800" b="1" dirty="0">
                <a:effectLst/>
                <a:latin typeface="Times New Roman" panose="02020603050405020304" pitchFamily="18" charset="0"/>
                <a:ea typeface="Georgia" panose="02040502050405020303" pitchFamily="18" charset="0"/>
              </a:rPr>
              <a:t>First page of streamlit App</a:t>
            </a:r>
            <a:endParaRPr lang="en-IN" dirty="0"/>
          </a:p>
        </p:txBody>
      </p:sp>
      <p:sp>
        <p:nvSpPr>
          <p:cNvPr id="4" name="Footer Placeholder 3">
            <a:extLst>
              <a:ext uri="{FF2B5EF4-FFF2-40B4-BE49-F238E27FC236}">
                <a16:creationId xmlns:a16="http://schemas.microsoft.com/office/drawing/2014/main" id="{EB316187-10CA-A1B1-6CBD-D7C8E246F1D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D97C3F5-C4D3-7DEB-7A49-B58B983BE6D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6" name="Picture 5" descr="A close up of money&#10;&#10;Description automatically generated">
            <a:extLst>
              <a:ext uri="{FF2B5EF4-FFF2-40B4-BE49-F238E27FC236}">
                <a16:creationId xmlns:a16="http://schemas.microsoft.com/office/drawing/2014/main" id="{82726A70-A6CD-5F31-2761-56316FC08675}"/>
              </a:ext>
            </a:extLst>
          </p:cNvPr>
          <p:cNvPicPr>
            <a:picLocks noChangeAspect="1"/>
          </p:cNvPicPr>
          <p:nvPr/>
        </p:nvPicPr>
        <p:blipFill>
          <a:blip r:embed="rId2"/>
          <a:stretch>
            <a:fillRect/>
          </a:stretch>
        </p:blipFill>
        <p:spPr>
          <a:xfrm>
            <a:off x="3124200" y="3156659"/>
            <a:ext cx="5943600" cy="2696210"/>
          </a:xfrm>
          <a:prstGeom prst="rect">
            <a:avLst/>
          </a:prstGeom>
        </p:spPr>
      </p:pic>
    </p:spTree>
    <p:extLst>
      <p:ext uri="{BB962C8B-B14F-4D97-AF65-F5344CB8AC3E}">
        <p14:creationId xmlns:p14="http://schemas.microsoft.com/office/powerpoint/2010/main" val="428854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25D-6AD8-2BFD-22B2-2569953A70B8}"/>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F272A408-2FCE-10AD-23F7-DFB299609CCF}"/>
              </a:ext>
            </a:extLst>
          </p:cNvPr>
          <p:cNvSpPr>
            <a:spLocks noGrp="1"/>
          </p:cNvSpPr>
          <p:nvPr>
            <p:ph type="body" idx="1"/>
          </p:nvPr>
        </p:nvSpPr>
        <p:spPr>
          <a:xfrm>
            <a:off x="1167492" y="2420471"/>
            <a:ext cx="9779183" cy="577751"/>
          </a:xfrm>
        </p:spPr>
        <p:txBody>
          <a:bodyPr/>
          <a:lstStyle/>
          <a:p>
            <a:r>
              <a:rPr lang="en-US" sz="1800" b="1" dirty="0">
                <a:effectLst/>
                <a:latin typeface="Times New Roman" panose="02020603050405020304" pitchFamily="18" charset="0"/>
                <a:ea typeface="Georgia" panose="02040502050405020303" pitchFamily="18" charset="0"/>
              </a:rPr>
              <a:t>Prediction page of streamlit App</a:t>
            </a:r>
            <a:endParaRPr lang="en-IN" dirty="0"/>
          </a:p>
        </p:txBody>
      </p:sp>
      <p:sp>
        <p:nvSpPr>
          <p:cNvPr id="4" name="Footer Placeholder 3">
            <a:extLst>
              <a:ext uri="{FF2B5EF4-FFF2-40B4-BE49-F238E27FC236}">
                <a16:creationId xmlns:a16="http://schemas.microsoft.com/office/drawing/2014/main" id="{27FFDB2F-80F0-6198-D589-6E99E900764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045316C-4FC6-94B3-CC04-11F10BF193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6" name="Picture 5" descr="A screenshot of a currency prediction&#10;&#10;Description automatically generated">
            <a:extLst>
              <a:ext uri="{FF2B5EF4-FFF2-40B4-BE49-F238E27FC236}">
                <a16:creationId xmlns:a16="http://schemas.microsoft.com/office/drawing/2014/main" id="{5DE4BE12-4F67-D968-124B-33E21CDA9DCE}"/>
              </a:ext>
            </a:extLst>
          </p:cNvPr>
          <p:cNvPicPr>
            <a:picLocks noChangeAspect="1"/>
          </p:cNvPicPr>
          <p:nvPr/>
        </p:nvPicPr>
        <p:blipFill>
          <a:blip r:embed="rId2"/>
          <a:stretch>
            <a:fillRect/>
          </a:stretch>
        </p:blipFill>
        <p:spPr>
          <a:xfrm>
            <a:off x="3326130" y="2915304"/>
            <a:ext cx="5208270" cy="214938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CFC3AD4-122C-07A4-814D-0921948F58B8}"/>
              </a:ext>
            </a:extLst>
          </p:cNvPr>
          <p:cNvPicPr>
            <a:picLocks noChangeAspect="1"/>
          </p:cNvPicPr>
          <p:nvPr/>
        </p:nvPicPr>
        <p:blipFill>
          <a:blip r:embed="rId3"/>
          <a:stretch>
            <a:fillRect/>
          </a:stretch>
        </p:blipFill>
        <p:spPr>
          <a:xfrm>
            <a:off x="3326130" y="5057912"/>
            <a:ext cx="5208270" cy="1318715"/>
          </a:xfrm>
          <a:prstGeom prst="rect">
            <a:avLst/>
          </a:prstGeom>
        </p:spPr>
      </p:pic>
    </p:spTree>
    <p:extLst>
      <p:ext uri="{BB962C8B-B14F-4D97-AF65-F5344CB8AC3E}">
        <p14:creationId xmlns:p14="http://schemas.microsoft.com/office/powerpoint/2010/main" val="324969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E10C-5219-794F-65EC-4C81690A264B}"/>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4FEAFD9A-E1D3-98C3-74A6-720E6C19865B}"/>
              </a:ext>
            </a:extLst>
          </p:cNvPr>
          <p:cNvSpPr>
            <a:spLocks noGrp="1"/>
          </p:cNvSpPr>
          <p:nvPr>
            <p:ph type="body" idx="1"/>
          </p:nvPr>
        </p:nvSpPr>
        <p:spPr/>
        <p:txBody>
          <a:bodyPr/>
          <a:lstStyle/>
          <a:p>
            <a:r>
              <a:rPr lang="en-US" sz="1800" b="1" dirty="0">
                <a:effectLst/>
                <a:latin typeface="Times New Roman" panose="02020603050405020304" pitchFamily="18" charset="0"/>
                <a:ea typeface="Georgia" panose="02040502050405020303" pitchFamily="18" charset="0"/>
              </a:rPr>
              <a:t>TRUE Prediction</a:t>
            </a:r>
            <a:endParaRPr lang="en-IN" dirty="0"/>
          </a:p>
        </p:txBody>
      </p:sp>
      <p:sp>
        <p:nvSpPr>
          <p:cNvPr id="4" name="Footer Placeholder 3">
            <a:extLst>
              <a:ext uri="{FF2B5EF4-FFF2-40B4-BE49-F238E27FC236}">
                <a16:creationId xmlns:a16="http://schemas.microsoft.com/office/drawing/2014/main" id="{44858940-0CB3-E133-5EDC-EB933FAE67C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98D5EB9-FD84-C1A2-5573-4376393F75B0}"/>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6" name="Picture 5" descr="A screenshot of a computer&#10;&#10;Description automatically generated">
            <a:extLst>
              <a:ext uri="{FF2B5EF4-FFF2-40B4-BE49-F238E27FC236}">
                <a16:creationId xmlns:a16="http://schemas.microsoft.com/office/drawing/2014/main" id="{5C2EB1C0-ADBC-3079-BEB2-D4FA11CF3ED9}"/>
              </a:ext>
            </a:extLst>
          </p:cNvPr>
          <p:cNvPicPr>
            <a:picLocks noChangeAspect="1"/>
          </p:cNvPicPr>
          <p:nvPr/>
        </p:nvPicPr>
        <p:blipFill>
          <a:blip r:embed="rId2"/>
          <a:stretch>
            <a:fillRect/>
          </a:stretch>
        </p:blipFill>
        <p:spPr>
          <a:xfrm>
            <a:off x="3124200" y="3092200"/>
            <a:ext cx="5943600" cy="2558415"/>
          </a:xfrm>
          <a:prstGeom prst="rect">
            <a:avLst/>
          </a:prstGeom>
        </p:spPr>
      </p:pic>
    </p:spTree>
    <p:extLst>
      <p:ext uri="{BB962C8B-B14F-4D97-AF65-F5344CB8AC3E}">
        <p14:creationId xmlns:p14="http://schemas.microsoft.com/office/powerpoint/2010/main" val="67829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76DE-F8CF-D635-5321-CE1DD059F974}"/>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9476224C-61F8-B25B-0419-D6E81192F4FE}"/>
              </a:ext>
            </a:extLst>
          </p:cNvPr>
          <p:cNvSpPr>
            <a:spLocks noGrp="1"/>
          </p:cNvSpPr>
          <p:nvPr>
            <p:ph type="body" idx="1"/>
          </p:nvPr>
        </p:nvSpPr>
        <p:spPr/>
        <p:txBody>
          <a:bodyPr/>
          <a:lstStyle/>
          <a:p>
            <a:r>
              <a:rPr lang="en-US" sz="1800" b="1" dirty="0">
                <a:effectLst/>
                <a:latin typeface="Times New Roman" panose="02020603050405020304" pitchFamily="18" charset="0"/>
                <a:ea typeface="Georgia" panose="02040502050405020303" pitchFamily="18" charset="0"/>
              </a:rPr>
              <a:t>FALSE Prediction</a:t>
            </a:r>
            <a:endParaRPr lang="en-IN" dirty="0"/>
          </a:p>
        </p:txBody>
      </p:sp>
      <p:sp>
        <p:nvSpPr>
          <p:cNvPr id="4" name="Footer Placeholder 3">
            <a:extLst>
              <a:ext uri="{FF2B5EF4-FFF2-40B4-BE49-F238E27FC236}">
                <a16:creationId xmlns:a16="http://schemas.microsoft.com/office/drawing/2014/main" id="{D8CBD006-168E-0F23-86AA-A666C71EBE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E54E96-87D3-C3EA-FE29-26005F548808}"/>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6" name="Picture 5" descr="A screenshot of a video game&#10;&#10;Description automatically generated">
            <a:extLst>
              <a:ext uri="{FF2B5EF4-FFF2-40B4-BE49-F238E27FC236}">
                <a16:creationId xmlns:a16="http://schemas.microsoft.com/office/drawing/2014/main" id="{1B3336E1-AE45-5F5B-E904-12229A2B1326}"/>
              </a:ext>
            </a:extLst>
          </p:cNvPr>
          <p:cNvPicPr>
            <a:picLocks noChangeAspect="1"/>
          </p:cNvPicPr>
          <p:nvPr/>
        </p:nvPicPr>
        <p:blipFill>
          <a:blip r:embed="rId2"/>
          <a:stretch>
            <a:fillRect/>
          </a:stretch>
        </p:blipFill>
        <p:spPr>
          <a:xfrm>
            <a:off x="3124200" y="3070610"/>
            <a:ext cx="5943600" cy="2601595"/>
          </a:xfrm>
          <a:prstGeom prst="rect">
            <a:avLst/>
          </a:prstGeom>
        </p:spPr>
      </p:pic>
    </p:spTree>
    <p:extLst>
      <p:ext uri="{BB962C8B-B14F-4D97-AF65-F5344CB8AC3E}">
        <p14:creationId xmlns:p14="http://schemas.microsoft.com/office/powerpoint/2010/main" val="415915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hlinkClick r:id="rId2"/>
              </a:rPr>
              <a:t>Bhagavvishwa2002@gamil.com</a:t>
            </a:r>
          </a:p>
          <a:p>
            <a:r>
              <a:rPr lang="en-US" dirty="0">
                <a:hlinkClick r:id="rId2"/>
              </a:rPr>
              <a:t>saikris2k3@gmail.com</a:t>
            </a:r>
            <a:endParaRPr lang="en-US" dirty="0"/>
          </a:p>
          <a:p>
            <a:r>
              <a:rPr lang="en-US" dirty="0">
                <a:hlinkClick r:id="rId3"/>
              </a:rPr>
              <a:t>dhanrajmankar0@gmail.com</a:t>
            </a:r>
            <a:endParaRPr lang="en-US" dirty="0"/>
          </a:p>
          <a:p>
            <a:r>
              <a:rPr lang="en-US" dirty="0">
                <a:hlinkClick r:id="rId4"/>
              </a:rPr>
              <a:t>anjalikrish2003@gmail.com</a:t>
            </a:r>
            <a:endParaRPr lang="en-US" dirty="0"/>
          </a:p>
          <a:p>
            <a:endParaRPr lang="en-US" dirty="0"/>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Problem Statement</a:t>
            </a:r>
          </a:p>
          <a:p>
            <a:r>
              <a:rPr lang="en-US" dirty="0"/>
              <a:t>Objectives</a:t>
            </a:r>
          </a:p>
          <a:p>
            <a:r>
              <a:rPr lang="en-US" dirty="0"/>
              <a:t>Proposed System</a:t>
            </a:r>
          </a:p>
          <a:p>
            <a:r>
              <a:rPr lang="en-US" dirty="0"/>
              <a:t>Experimental Evaluation</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just">
              <a:lnSpc>
                <a:spcPct val="150000"/>
              </a:lnSpc>
              <a:spcBef>
                <a:spcPts val="200"/>
              </a:spcBef>
            </a:pPr>
            <a:r>
              <a:rPr lang="en-US" sz="1800" i="0" dirty="0">
                <a:solidFill>
                  <a:srgbClr val="000000"/>
                </a:solidFill>
                <a:effectLst/>
                <a:latin typeface="+mj-lt"/>
                <a:ea typeface="Times New Roman" panose="02020603050405020304" pitchFamily="18" charset="0"/>
                <a:cs typeface="Times New Roman" panose="02020603050405020304" pitchFamily="18" charset="0"/>
              </a:rPr>
              <a:t>Welcome to our comprehensive project on Fake Currency Detection, a robust system designed to combat counterfeit money. Utilizing advanced machine learning this project aims to accurately identify forged banknotes, safeguarding financial systems and businesses. Through meticulous analysis of key security features like variance, skewness, entropy, and kurtosis.</a:t>
            </a:r>
            <a:endParaRPr lang="en-IN" sz="1800" i="1" dirty="0">
              <a:solidFill>
                <a:srgbClr val="24344E"/>
              </a:solidFill>
              <a:effectLst/>
              <a:latin typeface="+mj-lt"/>
              <a:ea typeface="Times New Roman" panose="02020603050405020304" pitchFamily="18" charset="0"/>
              <a:cs typeface="Times New Roman" panose="02020603050405020304" pitchFamily="18" charset="0"/>
            </a:endParaRPr>
          </a:p>
          <a:p>
            <a:pPr algn="just">
              <a:lnSpc>
                <a:spcPct val="150000"/>
              </a:lnSpc>
            </a:pPr>
            <a:r>
              <a:rPr lang="en-US" sz="1800" dirty="0">
                <a:solidFill>
                  <a:srgbClr val="000000"/>
                </a:solidFill>
                <a:effectLst/>
                <a:latin typeface="+mj-lt"/>
                <a:ea typeface="Georgia" panose="02040502050405020303" pitchFamily="18" charset="0"/>
                <a:cs typeface="Times New Roman" panose="02020603050405020304" pitchFamily="18" charset="0"/>
              </a:rPr>
              <a:t>Our solution ensures reliable and swift detection, contributing to maintaining the integrity of currency circulation. Join us on this innovative journey to safeguard economies against fraudulent activities, fostering trust and security in financial transactions.</a:t>
            </a:r>
            <a:endParaRPr lang="en-IN" sz="1800" dirty="0">
              <a:effectLst/>
              <a:latin typeface="+mj-lt"/>
              <a:ea typeface="Georgia" panose="02040502050405020303"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FAKE CURRENCY DETECTION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327378"/>
            <a:ext cx="5492950" cy="733778"/>
          </a:xfrm>
        </p:spPr>
        <p:txBody>
          <a:bodyPr/>
          <a:lstStyle/>
          <a:p>
            <a:r>
              <a:rPr lang="en-US" sz="4000" dirty="0"/>
              <a:t>PROBLEM STATEMET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711200" y="1219201"/>
            <a:ext cx="6702206" cy="4786488"/>
          </a:xfrm>
        </p:spPr>
        <p:txBody>
          <a:bodyPr vert="horz" lIns="91440" tIns="45720" rIns="91440" bIns="45720" rtlCol="0" anchor="t">
            <a:noAutofit/>
          </a:bodyPr>
          <a:lstStyle/>
          <a:p>
            <a:pPr marL="457200" algn="just">
              <a:lnSpc>
                <a:spcPct val="150000"/>
              </a:lnSpc>
            </a:pPr>
            <a:r>
              <a:rPr lang="en-US" sz="1600" dirty="0">
                <a:solidFill>
                  <a:srgbClr val="000000"/>
                </a:solidFill>
                <a:effectLst/>
                <a:latin typeface="+mj-lt"/>
                <a:ea typeface="Georgia" panose="02040502050405020303" pitchFamily="18" charset="0"/>
                <a:cs typeface="Times New Roman" panose="02020603050405020304" pitchFamily="18" charset="0"/>
              </a:rPr>
              <a:t>The project aims to develop a robust system for detecting counterfeit currency notes using machine learning algorithms. With the prevalence of fake currency circulation, this system becomes crucial for financial institutions and businesses to authenticate cash transactions accurately. The project involves gathering a dataset comprising genuine and counterfeit currency images, extracting meaningful features, and employing classification models like neural networks or support vector machines to differentiate between authentic and forged notes. The system's success relies on its ability to accurately identify intricate patterns and security features unique to genuine currency, while also adapting to newer counterfeit techniques. Ultimately, the project seeks to provide a reliable, automated solution to safeguard against financial fraud and maintain the integrity of currency transactions in the market.</a:t>
            </a:r>
            <a:endParaRPr lang="en-IN" sz="16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FD73-B1B3-A58E-8F2A-EA92B22911B8}"/>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DEC169C7-C5FA-E7F6-356E-8E93C26DFC9A}"/>
              </a:ext>
            </a:extLst>
          </p:cNvPr>
          <p:cNvSpPr>
            <a:spLocks noGrp="1"/>
          </p:cNvSpPr>
          <p:nvPr>
            <p:ph type="body" idx="1"/>
          </p:nvPr>
        </p:nvSpPr>
        <p:spPr/>
        <p:txBody>
          <a:bodyPr/>
          <a:lstStyle/>
          <a:p>
            <a:pPr marL="342900" indent="-342900">
              <a:buFont typeface="Wingdings" panose="05000000000000000000" pitchFamily="2" charset="2"/>
              <a:buChar char="v"/>
            </a:pPr>
            <a:r>
              <a:rPr lang="en-US" sz="1800" b="1" dirty="0">
                <a:effectLst/>
                <a:latin typeface="Times New Roman" panose="02020603050405020304" pitchFamily="18" charset="0"/>
                <a:ea typeface="Georgia" panose="02040502050405020303" pitchFamily="18" charset="0"/>
              </a:rPr>
              <a:t>Accuracy Improvement</a:t>
            </a:r>
            <a:endParaRPr lang="en-IN" sz="1800" b="1" dirty="0">
              <a:solidFill>
                <a:schemeClr val="tx1"/>
              </a:solidFill>
              <a:effectLst/>
              <a:latin typeface="Times New Roman" panose="02020603050405020304" pitchFamily="18" charset="0"/>
              <a:ea typeface="Georgia" panose="02040502050405020303" pitchFamily="18" charset="0"/>
            </a:endParaRPr>
          </a:p>
          <a:p>
            <a:pPr marL="342900" indent="-342900">
              <a:buFont typeface="Wingdings" panose="05000000000000000000" pitchFamily="2" charset="2"/>
              <a:buChar char="v"/>
            </a:pPr>
            <a:r>
              <a:rPr lang="en-US" sz="1800" b="1" dirty="0">
                <a:effectLst/>
                <a:latin typeface="Times New Roman" panose="02020603050405020304" pitchFamily="18" charset="0"/>
                <a:ea typeface="Georgia" panose="02040502050405020303" pitchFamily="18" charset="0"/>
              </a:rPr>
              <a:t>Real-time Detection</a:t>
            </a:r>
            <a:endParaRPr lang="en-IN" sz="1800" b="1" dirty="0">
              <a:solidFill>
                <a:schemeClr val="tx1"/>
              </a:solidFill>
              <a:latin typeface="Times New Roman" panose="02020603050405020304" pitchFamily="18" charset="0"/>
              <a:ea typeface="Georgia" panose="02040502050405020303" pitchFamily="18" charset="0"/>
            </a:endParaRPr>
          </a:p>
          <a:p>
            <a:pPr marL="342900" indent="-342900">
              <a:buFont typeface="Wingdings" panose="05000000000000000000" pitchFamily="2" charset="2"/>
              <a:buChar char="v"/>
            </a:pPr>
            <a:r>
              <a:rPr lang="en-US" sz="1800" b="1" dirty="0">
                <a:effectLst/>
                <a:latin typeface="Times New Roman" panose="02020603050405020304" pitchFamily="18" charset="0"/>
                <a:ea typeface="Georgia" panose="02040502050405020303" pitchFamily="18" charset="0"/>
              </a:rPr>
              <a:t>User-Friendly Interface</a:t>
            </a:r>
            <a:endParaRPr lang="en-IN" sz="1800" b="1" dirty="0">
              <a:solidFill>
                <a:schemeClr val="tx1"/>
              </a:solidFill>
              <a:effectLst/>
              <a:latin typeface="Times New Roman" panose="02020603050405020304" pitchFamily="18" charset="0"/>
              <a:ea typeface="Georgia" panose="02040502050405020303" pitchFamily="18" charset="0"/>
            </a:endParaRPr>
          </a:p>
          <a:p>
            <a:pPr marL="342900" indent="-342900">
              <a:buFont typeface="Wingdings" panose="05000000000000000000" pitchFamily="2" charset="2"/>
              <a:buChar char="v"/>
            </a:pPr>
            <a:r>
              <a:rPr lang="en-US" sz="1800" b="1" dirty="0">
                <a:effectLst/>
                <a:latin typeface="Times New Roman" panose="02020603050405020304" pitchFamily="18" charset="0"/>
                <a:ea typeface="Georgia" panose="02040502050405020303" pitchFamily="18" charset="0"/>
              </a:rPr>
              <a:t>Deployment Optimization</a:t>
            </a:r>
            <a:endParaRPr lang="en-IN" b="1" dirty="0">
              <a:solidFill>
                <a:schemeClr val="tx1"/>
              </a:solidFill>
            </a:endParaRPr>
          </a:p>
        </p:txBody>
      </p:sp>
      <p:sp>
        <p:nvSpPr>
          <p:cNvPr id="4" name="Footer Placeholder 3">
            <a:extLst>
              <a:ext uri="{FF2B5EF4-FFF2-40B4-BE49-F238E27FC236}">
                <a16:creationId xmlns:a16="http://schemas.microsoft.com/office/drawing/2014/main" id="{D87A76CA-4F27-26A9-F638-CC68A799F19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87D988B-1D2A-B537-A8EF-1DB0BDF7C345}"/>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3182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BE5C-AECB-D7F7-77B1-EBD5B7B396D9}"/>
              </a:ext>
            </a:extLst>
          </p:cNvPr>
          <p:cNvSpPr>
            <a:spLocks noGrp="1"/>
          </p:cNvSpPr>
          <p:nvPr>
            <p:ph type="title"/>
          </p:nvPr>
        </p:nvSpPr>
        <p:spPr/>
        <p:txBody>
          <a:bodyPr/>
          <a:lstStyle/>
          <a:p>
            <a:r>
              <a:rPr lang="en-IN" dirty="0"/>
              <a:t>Technology used and Its Characteristics</a:t>
            </a:r>
          </a:p>
        </p:txBody>
      </p:sp>
      <p:sp>
        <p:nvSpPr>
          <p:cNvPr id="3" name="Text Placeholder 2">
            <a:extLst>
              <a:ext uri="{FF2B5EF4-FFF2-40B4-BE49-F238E27FC236}">
                <a16:creationId xmlns:a16="http://schemas.microsoft.com/office/drawing/2014/main" id="{5B301D0D-53DD-241E-D162-D30F97F03FB9}"/>
              </a:ext>
            </a:extLst>
          </p:cNvPr>
          <p:cNvSpPr>
            <a:spLocks noGrp="1"/>
          </p:cNvSpPr>
          <p:nvPr>
            <p:ph type="body" idx="1"/>
          </p:nvPr>
        </p:nvSpPr>
        <p:spPr/>
        <p:txBody>
          <a:bodyPr/>
          <a:lstStyle/>
          <a:p>
            <a:pPr marL="342900" indent="-342900">
              <a:buFont typeface="Arial" panose="020B0604020202020204" pitchFamily="34" charset="0"/>
              <a:buChar char="•"/>
            </a:pPr>
            <a:r>
              <a:rPr lang="en-IN" dirty="0"/>
              <a:t>JUPYTER NOTEBOOK</a:t>
            </a:r>
          </a:p>
          <a:p>
            <a:pPr marL="342900" indent="-342900">
              <a:buFont typeface="Arial" panose="020B0604020202020204" pitchFamily="34" charset="0"/>
              <a:buChar char="•"/>
            </a:pPr>
            <a:r>
              <a:rPr lang="en-IN" dirty="0"/>
              <a:t>SUBLIME TEXT </a:t>
            </a:r>
          </a:p>
          <a:p>
            <a:pPr marL="342900" indent="-342900">
              <a:buFont typeface="Arial" panose="020B0604020202020204" pitchFamily="34" charset="0"/>
              <a:buChar char="•"/>
            </a:pPr>
            <a:r>
              <a:rPr lang="en-IN" dirty="0"/>
              <a:t>STREAMLIT</a:t>
            </a:r>
          </a:p>
          <a:p>
            <a:pPr marL="342900" indent="-342900">
              <a:buFont typeface="Arial" panose="020B0604020202020204" pitchFamily="34" charset="0"/>
              <a:buChar char="•"/>
            </a:pPr>
            <a:r>
              <a:rPr lang="en-IN" dirty="0"/>
              <a:t>GitHub</a:t>
            </a:r>
          </a:p>
          <a:p>
            <a:pPr marL="342900" indent="-3429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88D4C7E0-5195-CF08-2B8B-2A1433F8F5F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243AF1B-919E-1C00-2E05-F2FD4ADF8A48}"/>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6198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F387-5DC0-9248-C9B0-508ECB02748F}"/>
              </a:ext>
            </a:extLst>
          </p:cNvPr>
          <p:cNvSpPr>
            <a:spLocks noGrp="1"/>
          </p:cNvSpPr>
          <p:nvPr>
            <p:ph type="title"/>
          </p:nvPr>
        </p:nvSpPr>
        <p:spPr/>
        <p:txBody>
          <a:bodyPr/>
          <a:lstStyle/>
          <a:p>
            <a:r>
              <a:rPr lang="en-IN" dirty="0"/>
              <a:t>PROPOSED SYSTEM</a:t>
            </a:r>
          </a:p>
        </p:txBody>
      </p:sp>
      <p:sp>
        <p:nvSpPr>
          <p:cNvPr id="4" name="Footer Placeholder 3">
            <a:extLst>
              <a:ext uri="{FF2B5EF4-FFF2-40B4-BE49-F238E27FC236}">
                <a16:creationId xmlns:a16="http://schemas.microsoft.com/office/drawing/2014/main" id="{8FAFE090-86AE-1C93-7D46-AC29C4ADDA7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7ED755B-20C8-0644-2E9A-162537C1BA8F}"/>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6BC4F4CC-F0FC-3A8F-2572-501587BAD398}"/>
              </a:ext>
            </a:extLst>
          </p:cNvPr>
          <p:cNvPicPr>
            <a:picLocks noChangeAspect="1"/>
          </p:cNvPicPr>
          <p:nvPr/>
        </p:nvPicPr>
        <p:blipFill>
          <a:blip r:embed="rId2"/>
          <a:stretch>
            <a:fillRect/>
          </a:stretch>
        </p:blipFill>
        <p:spPr>
          <a:xfrm>
            <a:off x="4038600" y="2294605"/>
            <a:ext cx="4114801" cy="4061745"/>
          </a:xfrm>
          <a:prstGeom prst="rect">
            <a:avLst/>
          </a:prstGeom>
        </p:spPr>
      </p:pic>
    </p:spTree>
    <p:extLst>
      <p:ext uri="{BB962C8B-B14F-4D97-AF65-F5344CB8AC3E}">
        <p14:creationId xmlns:p14="http://schemas.microsoft.com/office/powerpoint/2010/main" val="871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A5F3-AEB7-6905-0067-2E5A960AA8FE}"/>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18E5FE57-3AFF-F9BE-87EB-E31049754AC5}"/>
              </a:ext>
            </a:extLst>
          </p:cNvPr>
          <p:cNvSpPr>
            <a:spLocks noGrp="1"/>
          </p:cNvSpPr>
          <p:nvPr>
            <p:ph type="body" idx="1"/>
          </p:nvPr>
        </p:nvSpPr>
        <p:spPr/>
        <p:txBody>
          <a:bodyPr/>
          <a:lstStyle/>
          <a:p>
            <a:r>
              <a:rPr lang="en-US" sz="1800" b="1" dirty="0">
                <a:effectLst/>
                <a:latin typeface="Times New Roman" panose="02020603050405020304" pitchFamily="18" charset="0"/>
                <a:ea typeface="Georgia" panose="02040502050405020303" pitchFamily="18" charset="0"/>
              </a:rPr>
              <a:t>Results of test data</a:t>
            </a:r>
            <a:endParaRPr lang="en-IN" dirty="0"/>
          </a:p>
        </p:txBody>
      </p:sp>
      <p:sp>
        <p:nvSpPr>
          <p:cNvPr id="4" name="Footer Placeholder 3">
            <a:extLst>
              <a:ext uri="{FF2B5EF4-FFF2-40B4-BE49-F238E27FC236}">
                <a16:creationId xmlns:a16="http://schemas.microsoft.com/office/drawing/2014/main" id="{1115D484-A4BB-FB28-E6E4-3E079F7596E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9D4F728-EB3D-126C-38CE-922F38837C81}"/>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6" name="Picture 5" descr="A screenshot of a computer code&#10;&#10;Description automatically generated">
            <a:extLst>
              <a:ext uri="{FF2B5EF4-FFF2-40B4-BE49-F238E27FC236}">
                <a16:creationId xmlns:a16="http://schemas.microsoft.com/office/drawing/2014/main" id="{57A621A0-A8A4-BEEC-4F01-5FFB2524D26C}"/>
              </a:ext>
            </a:extLst>
          </p:cNvPr>
          <p:cNvPicPr>
            <a:picLocks noChangeAspect="1"/>
          </p:cNvPicPr>
          <p:nvPr/>
        </p:nvPicPr>
        <p:blipFill>
          <a:blip r:embed="rId2"/>
          <a:stretch>
            <a:fillRect/>
          </a:stretch>
        </p:blipFill>
        <p:spPr>
          <a:xfrm>
            <a:off x="3546251" y="3041650"/>
            <a:ext cx="5350510" cy="3048000"/>
          </a:xfrm>
          <a:prstGeom prst="rect">
            <a:avLst/>
          </a:prstGeom>
        </p:spPr>
      </p:pic>
    </p:spTree>
    <p:extLst>
      <p:ext uri="{BB962C8B-B14F-4D97-AF65-F5344CB8AC3E}">
        <p14:creationId xmlns:p14="http://schemas.microsoft.com/office/powerpoint/2010/main" val="26312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A4CC-2D26-4802-5F3E-F8132FD5C494}"/>
              </a:ext>
            </a:extLst>
          </p:cNvPr>
          <p:cNvSpPr>
            <a:spLocks noGrp="1"/>
          </p:cNvSpPr>
          <p:nvPr>
            <p:ph type="title"/>
          </p:nvPr>
        </p:nvSpPr>
        <p:spPr/>
        <p:txBody>
          <a:bodyPr/>
          <a:lstStyle/>
          <a:p>
            <a:r>
              <a:rPr lang="en-IN" dirty="0"/>
              <a:t>EXPERIMENTAL EVALUATIONS</a:t>
            </a:r>
          </a:p>
        </p:txBody>
      </p:sp>
      <p:sp>
        <p:nvSpPr>
          <p:cNvPr id="3" name="Text Placeholder 2">
            <a:extLst>
              <a:ext uri="{FF2B5EF4-FFF2-40B4-BE49-F238E27FC236}">
                <a16:creationId xmlns:a16="http://schemas.microsoft.com/office/drawing/2014/main" id="{5E5B07DC-A0AD-EE75-ECF0-FEB027287D40}"/>
              </a:ext>
            </a:extLst>
          </p:cNvPr>
          <p:cNvSpPr>
            <a:spLocks noGrp="1"/>
          </p:cNvSpPr>
          <p:nvPr>
            <p:ph type="body" idx="1"/>
          </p:nvPr>
        </p:nvSpPr>
        <p:spPr/>
        <p:txBody>
          <a:bodyPr/>
          <a:lstStyle/>
          <a:p>
            <a:r>
              <a:rPr lang="en-US" sz="1800" b="1" dirty="0">
                <a:effectLst/>
                <a:latin typeface="Times New Roman" panose="02020603050405020304" pitchFamily="18" charset="0"/>
                <a:ea typeface="Georgia" panose="02040502050405020303" pitchFamily="18" charset="0"/>
              </a:rPr>
              <a:t>Accuracy score, Confusion matrix and precision score</a:t>
            </a:r>
            <a:endParaRPr lang="en-IN" dirty="0"/>
          </a:p>
        </p:txBody>
      </p:sp>
      <p:sp>
        <p:nvSpPr>
          <p:cNvPr id="4" name="Footer Placeholder 3">
            <a:extLst>
              <a:ext uri="{FF2B5EF4-FFF2-40B4-BE49-F238E27FC236}">
                <a16:creationId xmlns:a16="http://schemas.microsoft.com/office/drawing/2014/main" id="{4D2E1407-3065-10B4-24C5-4B8CE11D98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E667889-AFE1-6D38-F694-22BF95483382}"/>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6" name="Picture 5">
            <a:extLst>
              <a:ext uri="{FF2B5EF4-FFF2-40B4-BE49-F238E27FC236}">
                <a16:creationId xmlns:a16="http://schemas.microsoft.com/office/drawing/2014/main" id="{D0ECBFB6-3751-0925-F586-86CE3D44F9E9}"/>
              </a:ext>
            </a:extLst>
          </p:cNvPr>
          <p:cNvPicPr>
            <a:picLocks noChangeAspect="1"/>
          </p:cNvPicPr>
          <p:nvPr/>
        </p:nvPicPr>
        <p:blipFill>
          <a:blip r:embed="rId2"/>
          <a:stretch>
            <a:fillRect/>
          </a:stretch>
        </p:blipFill>
        <p:spPr>
          <a:xfrm>
            <a:off x="3880620" y="3429000"/>
            <a:ext cx="4352925" cy="2486025"/>
          </a:xfrm>
          <a:prstGeom prst="rect">
            <a:avLst/>
          </a:prstGeom>
        </p:spPr>
      </p:pic>
    </p:spTree>
    <p:extLst>
      <p:ext uri="{BB962C8B-B14F-4D97-AF65-F5344CB8AC3E}">
        <p14:creationId xmlns:p14="http://schemas.microsoft.com/office/powerpoint/2010/main" val="266881102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51</TotalTime>
  <Words>365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Tenorite</vt:lpstr>
      <vt:lpstr>Times New Roman</vt:lpstr>
      <vt:lpstr>Wingdings</vt:lpstr>
      <vt:lpstr>Office Theme</vt:lpstr>
      <vt:lpstr>FAKE CURRENCY PREDICTION</vt:lpstr>
      <vt:lpstr>Agenda</vt:lpstr>
      <vt:lpstr>Introduction</vt:lpstr>
      <vt:lpstr>PROBLEM STATEMET</vt:lpstr>
      <vt:lpstr>OBJECTIVES</vt:lpstr>
      <vt:lpstr>Technology used and Its Characteristics</vt:lpstr>
      <vt:lpstr>PROPOSED SYSTEM</vt:lpstr>
      <vt:lpstr>EXPERIMENTAL EVALUATIONS</vt:lpstr>
      <vt:lpstr>EXPERIMENTAL EVALUATIONS</vt:lpstr>
      <vt:lpstr>EXPERIMENTAL EVALUATIONS</vt:lpstr>
      <vt:lpstr>EXPERIMENTAL EVALUATIONS</vt:lpstr>
      <vt:lpstr>EXPERIMENTAL EVALUATIONS</vt:lpstr>
      <vt:lpstr>EXPERIMENTAL EVALUATIONS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PREDICTION</dc:title>
  <dc:creator>Bhargav M</dc:creator>
  <cp:lastModifiedBy>Bhargav M</cp:lastModifiedBy>
  <cp:revision>1</cp:revision>
  <dcterms:created xsi:type="dcterms:W3CDTF">2023-12-04T08:17:12Z</dcterms:created>
  <dcterms:modified xsi:type="dcterms:W3CDTF">2023-12-04T09:08:35Z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