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70" r:id="rId2"/>
    <p:sldId id="256" r:id="rId3"/>
    <p:sldId id="257" r:id="rId4"/>
    <p:sldId id="258" r:id="rId5"/>
    <p:sldId id="260" r:id="rId6"/>
    <p:sldId id="265" r:id="rId7"/>
    <p:sldId id="261" r:id="rId8"/>
    <p:sldId id="262" r:id="rId9"/>
    <p:sldId id="263" r:id="rId10"/>
    <p:sldId id="268" r:id="rId11"/>
    <p:sldId id="266" r:id="rId12"/>
    <p:sldId id="267"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C62D3-7FF0-460B-9C1D-CB3EE8F5811C}">
          <p14:sldIdLst>
            <p14:sldId id="270"/>
            <p14:sldId id="256"/>
            <p14:sldId id="257"/>
            <p14:sldId id="258"/>
            <p14:sldId id="260"/>
            <p14:sldId id="265"/>
            <p14:sldId id="261"/>
            <p14:sldId id="262"/>
            <p14:sldId id="263"/>
            <p14:sldId id="268"/>
            <p14:sldId id="266"/>
            <p14:sldId id="267"/>
            <p14:sldId id="26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ED9"/>
    <a:srgbClr val="DFDBD7"/>
    <a:srgbClr val="E0DDD7"/>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07-10-2022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FD30F43-2922-4E68-898E-15F3654B4C8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08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75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27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39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506C9-DCE3-40BD-B2B5-08A43B4DD78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10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506C9-DCE3-40BD-B2B5-08A43B4DD780}"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30F43-2922-4E68-898E-15F3654B4C8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6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506C9-DCE3-40BD-B2B5-08A43B4DD780}"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30F43-2922-4E68-898E-15F3654B4C8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12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506C9-DCE3-40BD-B2B5-08A43B4DD780}" type="datetimeFigureOut">
              <a:rPr lang="en-IN" smtClean="0"/>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30F43-2922-4E68-898E-15F3654B4C8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50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506C9-DCE3-40BD-B2B5-08A43B4DD780}"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30F43-2922-4E68-898E-15F3654B4C82}" type="slidenum">
              <a:rPr lang="en-IN" smtClean="0"/>
              <a:t>‹#›</a:t>
            </a:fld>
            <a:endParaRPr lang="en-IN"/>
          </a:p>
        </p:txBody>
      </p:sp>
    </p:spTree>
    <p:extLst>
      <p:ext uri="{BB962C8B-B14F-4D97-AF65-F5344CB8AC3E}">
        <p14:creationId xmlns:p14="http://schemas.microsoft.com/office/powerpoint/2010/main" val="193274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506C9-DCE3-40BD-B2B5-08A43B4DD780}"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30F43-2922-4E68-898E-15F3654B4C8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11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8506C9-DCE3-40BD-B2B5-08A43B4DD780}" type="datetimeFigureOut">
              <a:rPr lang="en-IN" smtClean="0"/>
              <a:t>07-10-2022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FD30F43-2922-4E68-898E-15F3654B4C8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5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8506C9-DCE3-40BD-B2B5-08A43B4DD780}" type="datetimeFigureOut">
              <a:rPr lang="en-IN" smtClean="0"/>
              <a:t>07-10-2022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D30F43-2922-4E68-898E-15F3654B4C8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32006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lideshare.net/login?from_source=https%3A%2F%2Fwww.slideshare.net%2FAbhishekSinghNagvanshi%2Fbus-tracking-application-project-repo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4BC2F-3325-4AD7-997F-8039B78ADDFB}"/>
              </a:ext>
            </a:extLst>
          </p:cNvPr>
          <p:cNvSpPr txBox="1"/>
          <p:nvPr/>
        </p:nvSpPr>
        <p:spPr>
          <a:xfrm>
            <a:off x="2402840" y="1940560"/>
            <a:ext cx="7096760" cy="1564640"/>
          </a:xfrm>
          <a:prstGeom prst="rect">
            <a:avLst/>
          </a:prstGeom>
          <a:noFill/>
          <a:effectLst>
            <a:outerShdw blurRad="50800" dist="38100" algn="l" rotWithShape="0">
              <a:prstClr val="black">
                <a:alpha val="40000"/>
              </a:prstClr>
            </a:outerShdw>
          </a:effectLst>
        </p:spPr>
        <p:txBody>
          <a:bodyPr wrap="square" rtlCol="0">
            <a:spAutoFit/>
          </a:bodyPr>
          <a:lstStyle/>
          <a:p>
            <a:r>
              <a:rPr lang="en-IN" sz="9600" dirty="0">
                <a:solidFill>
                  <a:schemeClr val="accent6">
                    <a:lumMod val="50000"/>
                  </a:schemeClr>
                </a:solidFill>
                <a:latin typeface="Adobe Garamond Pro Bold" panose="02020702060506020403" pitchFamily="18" charset="0"/>
              </a:rPr>
              <a:t>WELCOME</a:t>
            </a:r>
            <a:r>
              <a:rPr lang="en-IN" dirty="0">
                <a:solidFill>
                  <a:schemeClr val="accent6">
                    <a:lumMod val="50000"/>
                  </a:schemeClr>
                </a:solidFill>
                <a:latin typeface="Adobe Garamond Pro Bold" panose="02020702060506020403" pitchFamily="18" charset="0"/>
              </a:rPr>
              <a:t> </a:t>
            </a:r>
          </a:p>
        </p:txBody>
      </p:sp>
    </p:spTree>
    <p:extLst>
      <p:ext uri="{BB962C8B-B14F-4D97-AF65-F5344CB8AC3E}">
        <p14:creationId xmlns:p14="http://schemas.microsoft.com/office/powerpoint/2010/main" val="143665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A9A6E6-81B3-5B95-459F-93C05E3CE6BE}"/>
              </a:ext>
            </a:extLst>
          </p:cNvPr>
          <p:cNvSpPr>
            <a:spLocks noGrp="1"/>
          </p:cNvSpPr>
          <p:nvPr>
            <p:ph type="title"/>
          </p:nvPr>
        </p:nvSpPr>
        <p:spPr/>
        <p:txBody>
          <a:bodyPr/>
          <a:lstStyle/>
          <a:p>
            <a:r>
              <a:rPr lang="en-IN" dirty="0">
                <a:latin typeface="Adobe Garamond Pro Bold" panose="02020702060506020403" pitchFamily="18" charset="0"/>
              </a:rPr>
              <a:t>Data flow  diagram </a:t>
            </a:r>
          </a:p>
        </p:txBody>
      </p:sp>
      <p:sp>
        <p:nvSpPr>
          <p:cNvPr id="12" name="Rectangle 11">
            <a:extLst>
              <a:ext uri="{FF2B5EF4-FFF2-40B4-BE49-F238E27FC236}">
                <a16:creationId xmlns:a16="http://schemas.microsoft.com/office/drawing/2014/main" id="{E91A6AC5-CFCA-1B8A-8581-4AA571A681DB}"/>
              </a:ext>
            </a:extLst>
          </p:cNvPr>
          <p:cNvSpPr/>
          <p:nvPr/>
        </p:nvSpPr>
        <p:spPr>
          <a:xfrm>
            <a:off x="264160" y="2245360"/>
            <a:ext cx="11155680" cy="3808121"/>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21B3CD8B-5F1F-C03E-ED1E-3551B5A7544B}"/>
              </a:ext>
            </a:extLst>
          </p:cNvPr>
          <p:cNvSpPr/>
          <p:nvPr/>
        </p:nvSpPr>
        <p:spPr>
          <a:xfrm>
            <a:off x="934720" y="3139440"/>
            <a:ext cx="1920240" cy="1544320"/>
          </a:xfrm>
          <a:prstGeom prst="ellipse">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n w="0"/>
                <a:solidFill>
                  <a:schemeClr val="tx1"/>
                </a:solidFill>
                <a:effectLst>
                  <a:outerShdw blurRad="38100" dist="19050" dir="2700000" algn="tl" rotWithShape="0">
                    <a:schemeClr val="dk1">
                      <a:alpha val="40000"/>
                    </a:schemeClr>
                  </a:outerShdw>
                </a:effectLst>
                <a:latin typeface="Adobe Caslon Pro" panose="0205050205050A020403" pitchFamily="18" charset="0"/>
              </a:rPr>
              <a:t>Company</a:t>
            </a:r>
            <a:r>
              <a:rPr lang="en-IN" dirty="0"/>
              <a:t> </a:t>
            </a:r>
          </a:p>
        </p:txBody>
      </p:sp>
      <p:sp>
        <p:nvSpPr>
          <p:cNvPr id="17" name="Oval 16">
            <a:extLst>
              <a:ext uri="{FF2B5EF4-FFF2-40B4-BE49-F238E27FC236}">
                <a16:creationId xmlns:a16="http://schemas.microsoft.com/office/drawing/2014/main" id="{EC0F4249-1A86-7BC0-D81B-096862747304}"/>
              </a:ext>
            </a:extLst>
          </p:cNvPr>
          <p:cNvSpPr/>
          <p:nvPr/>
        </p:nvSpPr>
        <p:spPr>
          <a:xfrm>
            <a:off x="4688840" y="3139440"/>
            <a:ext cx="2082800" cy="1544320"/>
          </a:xfrm>
          <a:prstGeom prst="ellipse">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dobe Caslon Pro" panose="0205050205050A020403" pitchFamily="18" charset="0"/>
              </a:rPr>
              <a:t>Application</a:t>
            </a:r>
            <a:r>
              <a:rPr lang="en-IN" dirty="0"/>
              <a:t>  </a:t>
            </a:r>
          </a:p>
        </p:txBody>
      </p:sp>
      <p:sp>
        <p:nvSpPr>
          <p:cNvPr id="19" name="Oval 18">
            <a:extLst>
              <a:ext uri="{FF2B5EF4-FFF2-40B4-BE49-F238E27FC236}">
                <a16:creationId xmlns:a16="http://schemas.microsoft.com/office/drawing/2014/main" id="{B03A152C-9852-BE98-4D95-4A541E918172}"/>
              </a:ext>
            </a:extLst>
          </p:cNvPr>
          <p:cNvSpPr/>
          <p:nvPr/>
        </p:nvSpPr>
        <p:spPr>
          <a:xfrm>
            <a:off x="8605520" y="3139440"/>
            <a:ext cx="1920240" cy="1544320"/>
          </a:xfrm>
          <a:prstGeom prst="ellipse">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dobe Caslon Pro" panose="0205050205050A020403" pitchFamily="18" charset="0"/>
              </a:rPr>
              <a:t>Customer</a:t>
            </a:r>
            <a:r>
              <a:rPr lang="en-IN" dirty="0"/>
              <a:t> </a:t>
            </a:r>
          </a:p>
        </p:txBody>
      </p:sp>
      <p:cxnSp>
        <p:nvCxnSpPr>
          <p:cNvPr id="25" name="Straight Arrow Connector 24">
            <a:extLst>
              <a:ext uri="{FF2B5EF4-FFF2-40B4-BE49-F238E27FC236}">
                <a16:creationId xmlns:a16="http://schemas.microsoft.com/office/drawing/2014/main" id="{76BE179A-DF18-4658-0AE0-EE7DA2B10EBA}"/>
              </a:ext>
            </a:extLst>
          </p:cNvPr>
          <p:cNvCxnSpPr/>
          <p:nvPr/>
        </p:nvCxnSpPr>
        <p:spPr>
          <a:xfrm flipH="1">
            <a:off x="6847840" y="3429000"/>
            <a:ext cx="17576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4D807F3-5839-A72C-E4EA-21C419F5579A}"/>
              </a:ext>
            </a:extLst>
          </p:cNvPr>
          <p:cNvCxnSpPr/>
          <p:nvPr/>
        </p:nvCxnSpPr>
        <p:spPr>
          <a:xfrm flipH="1">
            <a:off x="2854960" y="3429000"/>
            <a:ext cx="191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30E29F9-4726-71B6-4FE8-5088EC0608D3}"/>
              </a:ext>
            </a:extLst>
          </p:cNvPr>
          <p:cNvCxnSpPr/>
          <p:nvPr/>
        </p:nvCxnSpPr>
        <p:spPr>
          <a:xfrm>
            <a:off x="2783840" y="4521200"/>
            <a:ext cx="203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CB90BA2-F7A9-1EBD-05EB-46CB85CCD818}"/>
              </a:ext>
            </a:extLst>
          </p:cNvPr>
          <p:cNvCxnSpPr>
            <a:cxnSpLocks/>
          </p:cNvCxnSpPr>
          <p:nvPr/>
        </p:nvCxnSpPr>
        <p:spPr>
          <a:xfrm>
            <a:off x="6583680" y="4358640"/>
            <a:ext cx="1940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31A84718-C5EA-8DFD-4A12-B07CD6C44317}"/>
              </a:ext>
            </a:extLst>
          </p:cNvPr>
          <p:cNvSpPr txBox="1"/>
          <p:nvPr/>
        </p:nvSpPr>
        <p:spPr>
          <a:xfrm>
            <a:off x="6913880" y="3037394"/>
            <a:ext cx="1625600" cy="369332"/>
          </a:xfrm>
          <a:prstGeom prst="rect">
            <a:avLst/>
          </a:prstGeom>
          <a:noFill/>
        </p:spPr>
        <p:txBody>
          <a:bodyPr wrap="square" rtlCol="0">
            <a:spAutoFit/>
          </a:bodyPr>
          <a:lstStyle/>
          <a:p>
            <a:r>
              <a:rPr lang="en-IN" dirty="0"/>
              <a:t>Request order</a:t>
            </a:r>
          </a:p>
        </p:txBody>
      </p:sp>
      <p:sp>
        <p:nvSpPr>
          <p:cNvPr id="49" name="TextBox 48">
            <a:extLst>
              <a:ext uri="{FF2B5EF4-FFF2-40B4-BE49-F238E27FC236}">
                <a16:creationId xmlns:a16="http://schemas.microsoft.com/office/drawing/2014/main" id="{EBCA7514-4615-AA18-9026-B108B742CD91}"/>
              </a:ext>
            </a:extLst>
          </p:cNvPr>
          <p:cNvSpPr txBox="1"/>
          <p:nvPr/>
        </p:nvSpPr>
        <p:spPr>
          <a:xfrm>
            <a:off x="3063240" y="3059668"/>
            <a:ext cx="1625600" cy="369332"/>
          </a:xfrm>
          <a:prstGeom prst="rect">
            <a:avLst/>
          </a:prstGeom>
          <a:noFill/>
        </p:spPr>
        <p:txBody>
          <a:bodyPr wrap="square" rtlCol="0">
            <a:spAutoFit/>
          </a:bodyPr>
          <a:lstStyle/>
          <a:p>
            <a:r>
              <a:rPr lang="en-IN" dirty="0"/>
              <a:t>Request order</a:t>
            </a:r>
          </a:p>
        </p:txBody>
      </p:sp>
      <p:sp>
        <p:nvSpPr>
          <p:cNvPr id="51" name="TextBox 50">
            <a:extLst>
              <a:ext uri="{FF2B5EF4-FFF2-40B4-BE49-F238E27FC236}">
                <a16:creationId xmlns:a16="http://schemas.microsoft.com/office/drawing/2014/main" id="{7AFFB052-7435-6626-86CC-942137EEC6ED}"/>
              </a:ext>
            </a:extLst>
          </p:cNvPr>
          <p:cNvSpPr txBox="1"/>
          <p:nvPr/>
        </p:nvSpPr>
        <p:spPr>
          <a:xfrm flipH="1">
            <a:off x="2834640" y="4499094"/>
            <a:ext cx="2082800" cy="369332"/>
          </a:xfrm>
          <a:prstGeom prst="rect">
            <a:avLst/>
          </a:prstGeom>
          <a:noFill/>
        </p:spPr>
        <p:txBody>
          <a:bodyPr wrap="square" rtlCol="0">
            <a:spAutoFit/>
          </a:bodyPr>
          <a:lstStyle/>
          <a:p>
            <a:r>
              <a:rPr lang="en-IN" dirty="0"/>
              <a:t>Order  conform </a:t>
            </a:r>
          </a:p>
        </p:txBody>
      </p:sp>
      <p:sp>
        <p:nvSpPr>
          <p:cNvPr id="52" name="TextBox 51">
            <a:extLst>
              <a:ext uri="{FF2B5EF4-FFF2-40B4-BE49-F238E27FC236}">
                <a16:creationId xmlns:a16="http://schemas.microsoft.com/office/drawing/2014/main" id="{55AEB85E-5C1B-C52B-6B7A-E297B8856F6F}"/>
              </a:ext>
            </a:extLst>
          </p:cNvPr>
          <p:cNvSpPr txBox="1"/>
          <p:nvPr/>
        </p:nvSpPr>
        <p:spPr>
          <a:xfrm flipH="1">
            <a:off x="6751320" y="4375695"/>
            <a:ext cx="2082800" cy="369332"/>
          </a:xfrm>
          <a:prstGeom prst="rect">
            <a:avLst/>
          </a:prstGeom>
          <a:noFill/>
        </p:spPr>
        <p:txBody>
          <a:bodyPr wrap="square" rtlCol="0">
            <a:spAutoFit/>
          </a:bodyPr>
          <a:lstStyle/>
          <a:p>
            <a:r>
              <a:rPr lang="en-IN" dirty="0"/>
              <a:t>Order  conform </a:t>
            </a:r>
          </a:p>
        </p:txBody>
      </p:sp>
    </p:spTree>
    <p:extLst>
      <p:ext uri="{BB962C8B-B14F-4D97-AF65-F5344CB8AC3E}">
        <p14:creationId xmlns:p14="http://schemas.microsoft.com/office/powerpoint/2010/main" val="273069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B6A0B5-D2DE-6652-7B1B-49D06C4A16BD}"/>
              </a:ext>
            </a:extLst>
          </p:cNvPr>
          <p:cNvSpPr>
            <a:spLocks noGrp="1"/>
          </p:cNvSpPr>
          <p:nvPr>
            <p:ph type="title"/>
          </p:nvPr>
        </p:nvSpPr>
        <p:spPr/>
        <p:txBody>
          <a:bodyPr/>
          <a:lstStyle/>
          <a:p>
            <a:r>
              <a:rPr lang="en-IN" dirty="0">
                <a:latin typeface="Adobe Garamond Pro Bold" panose="02020702060506020403" pitchFamily="18" charset="0"/>
              </a:rPr>
              <a:t>Advantage</a:t>
            </a:r>
          </a:p>
        </p:txBody>
      </p:sp>
      <p:sp>
        <p:nvSpPr>
          <p:cNvPr id="6" name="Content Placeholder 5">
            <a:extLst>
              <a:ext uri="{FF2B5EF4-FFF2-40B4-BE49-F238E27FC236}">
                <a16:creationId xmlns:a16="http://schemas.microsoft.com/office/drawing/2014/main" id="{AF8DAB1D-3514-7B1F-4EA3-D90CA0B25F7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Compare the  qualities.</a:t>
            </a:r>
          </a:p>
          <a:p>
            <a:r>
              <a:rPr lang="en-IN" dirty="0">
                <a:latin typeface="Times New Roman" panose="02020603050405020304" pitchFamily="18" charset="0"/>
                <a:cs typeface="Times New Roman" panose="02020603050405020304" pitchFamily="18" charset="0"/>
              </a:rPr>
              <a:t>Compere the  cost.</a:t>
            </a:r>
          </a:p>
          <a:p>
            <a:r>
              <a:rPr lang="en-IN" dirty="0">
                <a:latin typeface="Times New Roman" panose="02020603050405020304" pitchFamily="18" charset="0"/>
                <a:cs typeface="Times New Roman" panose="02020603050405020304" pitchFamily="18" charset="0"/>
              </a:rPr>
              <a:t>Save time.</a:t>
            </a:r>
          </a:p>
          <a:p>
            <a:r>
              <a:rPr lang="en-IN" dirty="0">
                <a:latin typeface="Times New Roman" panose="02020603050405020304" pitchFamily="18" charset="0"/>
                <a:cs typeface="Times New Roman" panose="02020603050405020304" pitchFamily="18" charset="0"/>
              </a:rPr>
              <a:t>Avoid unwanted expensive.</a:t>
            </a:r>
          </a:p>
          <a:p>
            <a:r>
              <a:rPr lang="en-IN" dirty="0"/>
              <a:t>Avoid the human resource. </a:t>
            </a:r>
          </a:p>
        </p:txBody>
      </p:sp>
    </p:spTree>
    <p:extLst>
      <p:ext uri="{BB962C8B-B14F-4D97-AF65-F5344CB8AC3E}">
        <p14:creationId xmlns:p14="http://schemas.microsoft.com/office/powerpoint/2010/main" val="1959495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B15B-6D1D-4AE4-B863-87B08E42D062}"/>
              </a:ext>
            </a:extLst>
          </p:cNvPr>
          <p:cNvSpPr>
            <a:spLocks noGrp="1"/>
          </p:cNvSpPr>
          <p:nvPr>
            <p:ph type="title"/>
          </p:nvPr>
        </p:nvSpPr>
        <p:spPr/>
        <p:txBody>
          <a:bodyPr>
            <a:normAutofit/>
          </a:bodyPr>
          <a:lstStyle/>
          <a:p>
            <a:r>
              <a:rPr lang="en-IN" sz="4000" b="1" dirty="0">
                <a:latin typeface="Adobe Garamond Pro" panose="02020502060506020403" pitchFamily="18" charset="0"/>
              </a:rPr>
              <a:t>Future scope </a:t>
            </a:r>
          </a:p>
        </p:txBody>
      </p:sp>
      <p:sp>
        <p:nvSpPr>
          <p:cNvPr id="3" name="Content Placeholder 2">
            <a:extLst>
              <a:ext uri="{FF2B5EF4-FFF2-40B4-BE49-F238E27FC236}">
                <a16:creationId xmlns:a16="http://schemas.microsoft.com/office/drawing/2014/main" id="{B109BE01-D0AE-4273-8797-9D5239BAF611}"/>
              </a:ext>
            </a:extLst>
          </p:cNvPr>
          <p:cNvSpPr>
            <a:spLocks noGrp="1"/>
          </p:cNvSpPr>
          <p:nvPr>
            <p:ph idx="1"/>
          </p:nvPr>
        </p:nvSpPr>
        <p:spPr/>
        <p:txBody>
          <a:bodyPr>
            <a:normAutofit/>
          </a:bodyPr>
          <a:lstStyle/>
          <a:p>
            <a:r>
              <a:rPr lang="en-IN" sz="2400" b="1" dirty="0">
                <a:latin typeface="Adobe Garamond Pro" panose="02020502060506020403" pitchFamily="18" charset="0"/>
              </a:rPr>
              <a:t>This project will be put up on the cloud platform, so that it will be accessible by every Android user.</a:t>
            </a:r>
          </a:p>
          <a:p>
            <a:r>
              <a:rPr lang="en-IN" sz="2400" b="1" dirty="0">
                <a:latin typeface="Adobe Garamond Pro" panose="02020502060506020403" pitchFamily="18" charset="0"/>
              </a:rPr>
              <a:t>The application will prove beneficial for every farmers ,  or even the common people as well as  shopkeeper . </a:t>
            </a:r>
          </a:p>
          <a:p>
            <a:r>
              <a:rPr lang="en-IN" sz="2400" b="1" dirty="0">
                <a:latin typeface="Adobe Garamond Pro" panose="02020502060506020403" pitchFamily="18" charset="0"/>
              </a:rPr>
              <a:t>In future we can also add the agriculture tool  so that farmers can </a:t>
            </a:r>
            <a:r>
              <a:rPr lang="en-IN" sz="2400" b="1" dirty="0" err="1">
                <a:latin typeface="Adobe Garamond Pro" panose="02020502060506020403" pitchFamily="18" charset="0"/>
              </a:rPr>
              <a:t>essally</a:t>
            </a:r>
            <a:r>
              <a:rPr lang="en-IN" sz="2400" b="1" dirty="0">
                <a:latin typeface="Adobe Garamond Pro" panose="02020502060506020403" pitchFamily="18" charset="0"/>
              </a:rPr>
              <a:t> perches the tool in good cost.</a:t>
            </a:r>
          </a:p>
        </p:txBody>
      </p:sp>
    </p:spTree>
    <p:extLst>
      <p:ext uri="{BB962C8B-B14F-4D97-AF65-F5344CB8AC3E}">
        <p14:creationId xmlns:p14="http://schemas.microsoft.com/office/powerpoint/2010/main" val="2364900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4C5-C5F2-4A81-95FA-2509F63BC016}"/>
              </a:ext>
            </a:extLst>
          </p:cNvPr>
          <p:cNvSpPr>
            <a:spLocks noGrp="1"/>
          </p:cNvSpPr>
          <p:nvPr>
            <p:ph type="title"/>
          </p:nvPr>
        </p:nvSpPr>
        <p:spPr>
          <a:xfrm>
            <a:off x="1451579" y="804519"/>
            <a:ext cx="9603275" cy="1049235"/>
          </a:xfrm>
        </p:spPr>
        <p:txBody>
          <a:bodyPr>
            <a:normAutofit/>
          </a:bodyPr>
          <a:lstStyle/>
          <a:p>
            <a:r>
              <a:rPr lang="en-IN" sz="4000" dirty="0">
                <a:latin typeface="Adobe Garamond Pro Bold" panose="02020702060506020403" pitchFamily="18" charset="0"/>
              </a:rPr>
              <a:t>CONCLUTION</a:t>
            </a:r>
          </a:p>
        </p:txBody>
      </p:sp>
      <p:sp>
        <p:nvSpPr>
          <p:cNvPr id="11" name="Content Placeholder 10">
            <a:extLst>
              <a:ext uri="{FF2B5EF4-FFF2-40B4-BE49-F238E27FC236}">
                <a16:creationId xmlns:a16="http://schemas.microsoft.com/office/drawing/2014/main" id="{CBEC4A52-8B4D-4BC5-84BF-733008326D4E}"/>
              </a:ext>
            </a:extLst>
          </p:cNvPr>
          <p:cNvSpPr>
            <a:spLocks noGrp="1"/>
          </p:cNvSpPr>
          <p:nvPr>
            <p:ph idx="1"/>
          </p:nvPr>
        </p:nvSpPr>
        <p:spPr/>
        <p:txBody>
          <a:bodyPr>
            <a:normAutofit/>
          </a:bodyPr>
          <a:lstStyle/>
          <a:p>
            <a:pPr algn="l">
              <a:buFont typeface="Wingdings" panose="05000000000000000000" pitchFamily="2" charset="2"/>
              <a:buChar char="Ø"/>
            </a:pPr>
            <a:r>
              <a:rPr lang="en-US" sz="2400" b="0" i="0" dirty="0">
                <a:effectLst/>
                <a:latin typeface="Adobe Garamond Pro Bold" panose="02020702060506020403" pitchFamily="18" charset="0"/>
              </a:rPr>
              <a:t> “KISHAN MITRA ” is an application for Smart phones that works on Android Operating system. This application makes direct connection between farmers and company’s.  This application allow you to compare the quality, cost and  quantities of differ</a:t>
            </a:r>
            <a:r>
              <a:rPr lang="en-US" sz="2400" dirty="0">
                <a:latin typeface="Adobe Garamond Pro Bold" panose="02020702060506020403" pitchFamily="18" charset="0"/>
              </a:rPr>
              <a:t>e</a:t>
            </a:r>
            <a:r>
              <a:rPr lang="en-US" sz="2400" b="0" i="0" dirty="0">
                <a:effectLst/>
                <a:latin typeface="Adobe Garamond Pro Bold" panose="02020702060506020403" pitchFamily="18" charset="0"/>
              </a:rPr>
              <a:t>nt</a:t>
            </a:r>
            <a:r>
              <a:rPr lang="en-US" sz="2000" b="0" i="0" dirty="0">
                <a:effectLst/>
                <a:latin typeface="Adobe Garamond Pro Bold" panose="02020702060506020403" pitchFamily="18" charset="0"/>
              </a:rPr>
              <a:t> company’s </a:t>
            </a:r>
            <a:r>
              <a:rPr lang="en-US" dirty="0">
                <a:latin typeface="Adobe Garamond Pro Bold" panose="02020702060506020403" pitchFamily="18" charset="0"/>
              </a:rPr>
              <a:t> Fertilizer and pesticides.</a:t>
            </a:r>
            <a:br>
              <a:rPr lang="en-US" b="1" i="0" u="none" strike="noStrike" dirty="0">
                <a:solidFill>
                  <a:srgbClr val="989FBC"/>
                </a:solidFill>
                <a:effectLst/>
                <a:latin typeface="HelveticaNeue-Light"/>
                <a:hlinkClick r:id="rId2"/>
              </a:rPr>
            </a:br>
            <a:endParaRPr lang="en-IN" dirty="0"/>
          </a:p>
        </p:txBody>
      </p:sp>
    </p:spTree>
    <p:extLst>
      <p:ext uri="{BB962C8B-B14F-4D97-AF65-F5344CB8AC3E}">
        <p14:creationId xmlns:p14="http://schemas.microsoft.com/office/powerpoint/2010/main" val="238064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49F65-7318-41A3-9325-3AA46F34F415}"/>
              </a:ext>
            </a:extLst>
          </p:cNvPr>
          <p:cNvSpPr txBox="1"/>
          <p:nvPr/>
        </p:nvSpPr>
        <p:spPr>
          <a:xfrm>
            <a:off x="2319688" y="2021305"/>
            <a:ext cx="8758989" cy="1569660"/>
          </a:xfrm>
          <a:prstGeom prst="rect">
            <a:avLst/>
          </a:prstGeom>
          <a:noFill/>
          <a:effectLst>
            <a:outerShdw blurRad="50800" dist="38100" algn="l" rotWithShape="0">
              <a:prstClr val="black">
                <a:alpha val="40000"/>
              </a:prstClr>
            </a:outerShdw>
          </a:effectLst>
        </p:spPr>
        <p:txBody>
          <a:bodyPr wrap="square" rtlCol="0">
            <a:spAutoFit/>
          </a:bodyPr>
          <a:lstStyle/>
          <a:p>
            <a:r>
              <a:rPr lang="en-IN" sz="9600" dirty="0">
                <a:solidFill>
                  <a:schemeClr val="accent5">
                    <a:lumMod val="50000"/>
                  </a:schemeClr>
                </a:solidFill>
                <a:latin typeface="Adobe Garamond Pro Bold" panose="02020702060506020403" pitchFamily="18" charset="0"/>
              </a:rPr>
              <a:t>THANKYOU</a:t>
            </a:r>
          </a:p>
        </p:txBody>
      </p:sp>
    </p:spTree>
    <p:extLst>
      <p:ext uri="{BB962C8B-B14F-4D97-AF65-F5344CB8AC3E}">
        <p14:creationId xmlns:p14="http://schemas.microsoft.com/office/powerpoint/2010/main" val="3463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899 0.0081 L -0.05899 0.00833 C -0.06615 0.01088 -0.07331 0.01412 -0.08073 0.01643 C -0.09154 0.01991 -0.10274 0.01736 -0.11367 0.01643 C -0.1155 0.01551 -0.12266 0.01203 -0.12422 0.00972 C -0.12422 0.00995 -0.14349 -0.02107 -0.14349 -0.02084 C -0.15495 -0.0375 -0.16693 -0.05301 -0.17826 -0.07014 C -0.18971 -0.0875 -0.20052 -0.10602 -0.21146 -0.12454 C -0.23971 -0.17269 -0.21419 -0.13334 -0.2332 -0.16227 C -0.23464 -0.16667 -0.23581 -0.17176 -0.2375 -0.17593 C -0.23997 -0.18125 -0.24297 -0.18588 -0.24544 -0.19144 C -0.2474 -0.1956 -0.24961 -0.19977 -0.25143 -0.20463 C -0.25833 -0.22176 -0.25156 -0.21181 -0.26289 -0.23357 C -0.26524 -0.2382 -0.26628 -0.24097 -0.26992 -0.24375 C -0.27201 -0.2456 -0.27448 -0.24584 -0.27682 -0.24722 C -0.29193 -0.25579 -0.27721 -0.24954 -0.29336 -0.25556 C -0.30078 -0.26204 -0.30247 -0.26343 -0.31003 -0.27107 C -0.31198 -0.27292 -0.31393 -0.27616 -0.31602 -0.27778 C -0.3181 -0.2794 -0.32018 -0.27963 -0.32227 -0.28125 C -0.33932 -0.29398 -0.32839 -0.29005 -0.34219 -0.29329 C -0.35378 -0.29236 -0.37031 -0.29676 -0.38229 -0.28611 C -0.38542 -0.28357 -0.38815 -0.27917 -0.39102 -0.27616 C -0.40013 -0.2669 -0.39896 -0.27222 -0.40768 -0.25741 C -0.4099 -0.25347 -0.41159 -0.24838 -0.41367 -0.24375 C -0.42122 -0.22847 -0.42096 -0.23148 -0.4276 -0.2132 C -0.43385 -0.19607 -0.43229 -0.19746 -0.43646 -0.17894 C -0.4388 -0.16783 -0.44258 -0.15718 -0.44414 -0.14514 C -0.44753 -0.1213 -0.44622 -0.13287 -0.44857 -0.11111 C -0.45052 -0.06459 -0.45039 -0.07732 -0.44857 0.00092 C -0.44831 0.00856 -0.44779 0.01597 -0.44688 0.02315 C -0.44609 0.02986 -0.44154 0.05555 -0.43893 0.06412 C -0.43789 0.06782 -0.43581 0.0706 -0.43464 0.0743 C -0.43255 0.08078 -0.43138 0.08819 -0.4293 0.09467 C -0.42474 0.10949 -0.41667 0.12639 -0.41107 0.13866 C -0.40313 0.15648 -0.39974 0.16504 -0.38841 0.18102 C -0.3806 0.19259 -0.37344 0.20602 -0.36497 0.21528 C -0.36081 0.21991 -0.35677 0.2243 -0.35274 0.22916 C -0.34505 0.23796 -0.33828 0.25046 -0.32995 0.25625 C -0.32201 0.2618 -0.30078 0.27708 -0.29518 0.27847 C -0.25078 0.28912 -0.31055 0.27384 -0.2681 0.2868 C -0.26315 0.28819 -0.2582 0.28912 -0.25339 0.29004 C -0.2457 0.28958 -0.23815 0.29004 -0.2306 0.28866 C -0.22787 0.28796 -0.22539 0.28611 -0.22279 0.28495 C -0.20729 0.27986 -0.22474 0.2875 -0.20794 0.27986 C -0.20195 0.27731 -0.19271 0.27315 -0.18711 0.26805 C -0.17435 0.25717 -0.17318 0.25208 -0.16094 0.23912 C -0.15664 0.23472 -0.15182 0.23241 -0.14779 0.22731 C -0.14336 0.22153 -0.13997 0.21342 -0.13555 0.20694 C -0.13086 0.19953 -0.12565 0.19375 -0.12083 0.18611 C -0.0931 0.14583 -0.11654 0.18009 -0.10078 0.15254 C -0.09089 0.13518 -0.08203 0.12708 -0.07461 0.10139 C -0.06302 0.06157 -0.08529 0.13866 -0.06341 0.05717 C -0.06055 0.04699 -0.05716 0.03796 -0.05443 0.02824 C -0.05274 0.02176 -0.05065 0.00949 -0.04935 0.00278 C -0.04557 -0.01459 -0.04258 -0.03287 -0.03815 -0.05 C -0.03477 -0.06181 -0.03099 -0.07361 -0.02826 -0.08565 C -0.02682 -0.09236 -0.02552 -0.09908 -0.02396 -0.10602 C -0.02318 -0.11065 -0.02253 -0.11505 -0.02149 -0.11968 C -0.01836 -0.1338 -0.0112 -0.15625 -0.00742 -0.16551 C -0.00547 -0.1706 -0.00352 -0.17616 -0.0013 -0.18079 C 0.00078 -0.18519 0.00351 -0.18866 0.0056 -0.19283 C 0.01003 -0.20116 0.01471 -0.20926 0.01875 -0.21829 C 0.03503 -0.2544 0.01445 -0.20996 0.03177 -0.24375 C 0.04232 -0.26435 0.03672 -0.26019 0.05182 -0.28125 C 0.05794 -0.28982 0.06328 -0.3007 0.07018 -0.30672 C 0.07279 -0.3088 0.07552 -0.31065 0.07799 -0.31343 C 0.10612 -0.34653 0.05937 -0.29769 0.08932 -0.32894 C 0.09531 -0.33519 0.10143 -0.34167 0.10755 -0.34769 C 0.1138 -0.35324 0.12005 -0.35834 0.12604 -0.36435 C 0.13372 -0.37315 0.13581 -0.37616 0.14505 -0.38148 C 0.14909 -0.3838 0.15325 -0.38472 0.15729 -0.38658 C 0.16003 -0.38797 0.1625 -0.39051 0.1651 -0.39167 C 0.16797 -0.39306 0.17096 -0.39283 0.17383 -0.39329 L 0.18177 -0.39491 C 0.20065 -0.39398 0.21966 -0.39422 0.23841 -0.39167 C 0.24115 -0.39144 0.24362 -0.38797 0.24622 -0.38658 C 0.24896 -0.38519 0.25195 -0.38426 0.25495 -0.38334 C 0.26185 -0.37801 0.26836 -0.37315 0.275 -0.36621 C 0.28125 -0.35996 0.28724 -0.35278 0.29336 -0.34584 C 0.30924 -0.32824 0.29362 -0.34653 0.30716 -0.32894 C 0.30963 -0.3257 0.31211 -0.32384 0.31419 -0.32037 C 0.31641 -0.31667 0.31823 -0.3125 0.32031 -0.30834 C 0.32656 -0.29537 0.33294 -0.28264 0.33763 -0.26759 C 0.33906 -0.26366 0.33997 -0.25949 0.34128 -0.25556 C 0.35104 -0.22847 0.34088 -0.25926 0.34922 -0.23889 C 0.35013 -0.23588 0.35078 -0.23287 0.35156 -0.23009 C 0.35898 -0.21111 0.35351 -0.22894 0.35963 -0.20996 C 0.36081 -0.20602 0.36211 -0.20209 0.36315 -0.19792 C 0.36497 -0.18982 0.36654 -0.17709 0.36823 -0.16898 C 0.36914 -0.16505 0.37005 -0.16111 0.37083 -0.15718 C 0.37109 -0.15347 0.3707 -0.14954 0.37187 -0.14676 C 0.37904 -0.12685 0.40247 -0.11343 0.40833 -0.10602 C 0.41406 -0.09908 0.41966 -0.09283 0.425 -0.08565 C 0.42982 -0.07894 0.43372 -0.07014 0.4388 -0.06343 C 0.44687 -0.05255 0.45638 -0.04514 0.46419 -0.03287 C 0.47708 -0.01204 0.47018 -0.02176 0.48503 -0.00579 C 0.48685 -0.00116 0.48893 0.00278 0.49036 0.0081 C 0.49219 0.01504 0.49544 0.03889 0.49661 0.04699 C 0.49193 0.07824 0.49609 0.06481 0.4763 0.09143 C 0.47044 0.0993 0.44388 0.13055 0.43633 0.14583 C 0.42409 0.16967 0.43164 0.15578 0.41094 0.18611 C 0.40872 0.18981 0.40612 0.19259 0.40391 0.19676 C 0.40208 0.20069 0.40026 0.20532 0.39792 0.20856 C 0.39583 0.21157 0.3931 0.2125 0.39075 0.21528 C 0.38529 0.22268 0.3845 0.22778 0.37969 0.23541 C 0.37721 0.24004 0.37435 0.24375 0.37187 0.24791 C 0.36914 0.25208 0.36654 0.25717 0.36393 0.26134 C 0.35807 0.27037 0.35221 0.27963 0.3457 0.2868 C 0.34154 0.29143 0.3375 0.29606 0.33346 0.3 C 0.33047 0.30347 0.32734 0.30555 0.32474 0.30903 C 0.3194 0.31528 0.31419 0.32245 0.30898 0.32916 C 0.30664 0.33264 0.29023 0.35532 0.28906 0.35671 L 0.2638 0.38356 C 0.26315 0.38449 0.24674 0.40208 0.24531 0.40231 L 0.22708 0.40787 C 0.18294 0.40486 0.21198 0.41088 0.17109 0.39236 C 0.16003 0.38703 0.13646 0.37963 0.12513 0.37176 C 0.10963 0.3618 0.08997 0.34166 0.07617 0.32592 C 0.06914 0.31782 0.04075 0.28819 0.03008 0.26643 C 0.02161 0.24907 0.01367 0.23009 0.0056 0.21203 C -0.0112 0.17384 -0.0056 0.18588 -0.0224 0.14074 C -0.02396 0.13588 -0.02617 0.13194 -0.0276 0.12708 C -0.02878 0.12245 -0.02969 0.11782 -0.03099 0.11342 C -0.03242 0.10879 -0.03412 0.10463 -0.03542 0.09977 C -0.0362 0.09676 -0.0362 0.09282 -0.03711 0.08958 C -0.03997 0.0787 -0.03984 0.08634 -0.03984 0.08102 " pathEditMode="relative" rAng="0" ptsTypes="AAAAAAAAAAAAAAAAAAAAAAAAAAAAAAAAAAAAAAAAAAAAAAAAAAAAAAAAAAAAAAAAAAAAAAAAAAAAAAAAAAAAAAAAAAAAAAAAAAAAAAAAAAAAAAAAAAAAAAAAAAAAAA">
                                      <p:cBhvr>
                                        <p:cTn id="6" dur="2000" fill="hold"/>
                                        <p:tgtEl>
                                          <p:spTgt spid="4"/>
                                        </p:tgtEl>
                                        <p:attrNameLst>
                                          <p:attrName>ppt_x</p:attrName>
                                          <p:attrName>ppt_y</p:attrName>
                                        </p:attrNameLst>
                                      </p:cBhvr>
                                      <p:rCtr x="8229"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57102-86A5-4107-8BB9-E742F494730C}"/>
              </a:ext>
            </a:extLst>
          </p:cNvPr>
          <p:cNvSpPr>
            <a:spLocks noGrp="1"/>
          </p:cNvSpPr>
          <p:nvPr>
            <p:ph type="title"/>
          </p:nvPr>
        </p:nvSpPr>
        <p:spPr>
          <a:xfrm>
            <a:off x="421640" y="487045"/>
            <a:ext cx="11028680" cy="1325563"/>
          </a:xfrm>
        </p:spPr>
        <p:txBody>
          <a:bodyPr>
            <a:normAutofit fontScale="90000"/>
          </a:bodyPr>
          <a:lstStyle/>
          <a:p>
            <a:pPr algn="ctr">
              <a:lnSpc>
                <a:spcPct val="100000"/>
              </a:lnSpc>
            </a:pPr>
            <a:r>
              <a:rPr lang="en-IN" b="1" dirty="0">
                <a:latin typeface="Aparajita" panose="02020603050405020304" pitchFamily="18" charset="0"/>
                <a:cs typeface="Aparajita" panose="02020603050405020304" pitchFamily="18" charset="0"/>
              </a:rPr>
              <a:t> </a:t>
            </a:r>
            <a:r>
              <a:rPr lang="en-IN" sz="5300" b="1" dirty="0">
                <a:latin typeface="Aparajita" panose="02020603050405020304" pitchFamily="18" charset="0"/>
                <a:cs typeface="Aparajita" panose="02020603050405020304" pitchFamily="18" charset="0"/>
              </a:rPr>
              <a:t>GYAN SAGAR COLLEGE OF ENGINEERING</a:t>
            </a:r>
            <a:br>
              <a:rPr lang="en-IN" sz="4900" dirty="0"/>
            </a:br>
            <a:r>
              <a:rPr lang="en-IN" dirty="0"/>
              <a:t>   </a:t>
            </a:r>
            <a:r>
              <a:rPr lang="en-IN" sz="4000" dirty="0">
                <a:latin typeface="Aparajita" panose="02020603050405020304" pitchFamily="18" charset="0"/>
                <a:cs typeface="Aparajita" panose="02020603050405020304" pitchFamily="18" charset="0"/>
              </a:rPr>
              <a:t>Major Project </a:t>
            </a:r>
            <a:br>
              <a:rPr lang="en-IN" sz="4000" dirty="0"/>
            </a:br>
            <a:br>
              <a:rPr lang="en-IN" dirty="0"/>
            </a:br>
            <a:r>
              <a:rPr lang="en-IN" sz="4900" dirty="0" err="1">
                <a:latin typeface="Adobe Garamond Pro Bold" panose="02020702060506020403" pitchFamily="18" charset="0"/>
              </a:rPr>
              <a:t>kishan</a:t>
            </a:r>
            <a:r>
              <a:rPr lang="en-IN" sz="4900" dirty="0">
                <a:latin typeface="Adobe Garamond Pro Bold" panose="02020702060506020403" pitchFamily="18" charset="0"/>
              </a:rPr>
              <a:t> </a:t>
            </a:r>
            <a:r>
              <a:rPr lang="en-IN" sz="4900" dirty="0" err="1">
                <a:latin typeface="Adobe Garamond Pro Bold" panose="02020702060506020403" pitchFamily="18" charset="0"/>
              </a:rPr>
              <a:t>mitra</a:t>
            </a:r>
            <a:r>
              <a:rPr lang="en-IN" sz="4900" dirty="0"/>
              <a:t>                         </a:t>
            </a:r>
            <a:endParaRPr lang="en-IN" sz="2700" b="1" dirty="0">
              <a:latin typeface="Aparajita" panose="02020603050405020304" pitchFamily="18" charset="0"/>
              <a:cs typeface="Aparajita" panose="02020603050405020304" pitchFamily="18" charset="0"/>
            </a:endParaRPr>
          </a:p>
        </p:txBody>
      </p:sp>
      <p:sp>
        <p:nvSpPr>
          <p:cNvPr id="10" name="Content Placeholder 9">
            <a:extLst>
              <a:ext uri="{FF2B5EF4-FFF2-40B4-BE49-F238E27FC236}">
                <a16:creationId xmlns:a16="http://schemas.microsoft.com/office/drawing/2014/main" id="{BC50B89F-C2B2-4CA3-9E4D-7F7D9F105995}"/>
              </a:ext>
            </a:extLst>
          </p:cNvPr>
          <p:cNvSpPr>
            <a:spLocks noGrp="1"/>
          </p:cNvSpPr>
          <p:nvPr>
            <p:ph sz="half" idx="1"/>
          </p:nvPr>
        </p:nvSpPr>
        <p:spPr>
          <a:xfrm>
            <a:off x="741680" y="4013200"/>
            <a:ext cx="5278120" cy="2163762"/>
          </a:xfrm>
        </p:spPr>
        <p:txBody>
          <a:bodyPr>
            <a:normAutofit fontScale="85000" lnSpcReduction="20000"/>
          </a:bodyPr>
          <a:lstStyle/>
          <a:p>
            <a:pPr marL="0" indent="0">
              <a:buNone/>
            </a:pPr>
            <a:r>
              <a:rPr lang="en-IN" sz="2400" dirty="0">
                <a:latin typeface="Adobe Garamond Pro Bold" panose="02020702060506020403" pitchFamily="18" charset="0"/>
              </a:rPr>
              <a:t>Presented to </a:t>
            </a:r>
          </a:p>
          <a:p>
            <a:pPr marL="0" indent="0">
              <a:buNone/>
            </a:pPr>
            <a:r>
              <a:rPr lang="en-IN" sz="2400" dirty="0">
                <a:latin typeface="Adobe Garamond Pro Bold" panose="02020702060506020403" pitchFamily="18" charset="0"/>
              </a:rPr>
              <a:t>Computer science </a:t>
            </a:r>
          </a:p>
          <a:p>
            <a:pPr marL="0" indent="0">
              <a:buNone/>
            </a:pPr>
            <a:r>
              <a:rPr lang="en-IN" sz="2400" dirty="0">
                <a:latin typeface="Adobe Garamond Pro Bold" panose="02020702060506020403" pitchFamily="18" charset="0"/>
              </a:rPr>
              <a:t>Department </a:t>
            </a:r>
          </a:p>
        </p:txBody>
      </p:sp>
      <p:sp>
        <p:nvSpPr>
          <p:cNvPr id="11" name="Content Placeholder 10">
            <a:extLst>
              <a:ext uri="{FF2B5EF4-FFF2-40B4-BE49-F238E27FC236}">
                <a16:creationId xmlns:a16="http://schemas.microsoft.com/office/drawing/2014/main" id="{D6A5FA89-C398-4F32-873F-D9E1890D8375}"/>
              </a:ext>
            </a:extLst>
          </p:cNvPr>
          <p:cNvSpPr>
            <a:spLocks noGrp="1"/>
          </p:cNvSpPr>
          <p:nvPr>
            <p:ph sz="half" idx="2"/>
          </p:nvPr>
        </p:nvSpPr>
        <p:spPr>
          <a:xfrm>
            <a:off x="6659880" y="3728720"/>
            <a:ext cx="4790440" cy="2234882"/>
          </a:xfrm>
        </p:spPr>
        <p:txBody>
          <a:bodyPr>
            <a:normAutofit fontScale="85000" lnSpcReduction="20000"/>
          </a:bodyPr>
          <a:lstStyle/>
          <a:p>
            <a:pPr marL="0" indent="0">
              <a:buNone/>
            </a:pPr>
            <a:r>
              <a:rPr lang="en-IN" sz="2400" dirty="0">
                <a:latin typeface="Adobe Garamond Pro Bold" panose="02020702060506020403" pitchFamily="18" charset="0"/>
              </a:rPr>
              <a:t>Presented by </a:t>
            </a: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r>
              <a:rPr lang="en-IN" sz="2400" dirty="0">
                <a:latin typeface="Adobe Garamond Pro Bold" panose="02020702060506020403" pitchFamily="18" charset="0"/>
                <a:sym typeface="Wingdings" panose="05000000000000000000" pitchFamily="2" charset="2"/>
              </a:rPr>
              <a:t> Ajeet </a:t>
            </a:r>
            <a:r>
              <a:rPr lang="en-IN" sz="2400" dirty="0" err="1">
                <a:latin typeface="Adobe Garamond Pro Bold" panose="02020702060506020403" pitchFamily="18" charset="0"/>
                <a:sym typeface="Wingdings" panose="05000000000000000000" pitchFamily="2" charset="2"/>
              </a:rPr>
              <a:t>singh</a:t>
            </a:r>
            <a:r>
              <a:rPr lang="en-IN" sz="2400" dirty="0">
                <a:latin typeface="Adobe Garamond Pro Bold" panose="02020702060506020403" pitchFamily="18" charset="0"/>
                <a:sym typeface="Wingdings" panose="05000000000000000000" pitchFamily="2" charset="2"/>
              </a:rPr>
              <a:t> Parihar </a:t>
            </a:r>
          </a:p>
          <a:p>
            <a:pPr>
              <a:buFont typeface="Wingdings" panose="05000000000000000000" pitchFamily="2" charset="2"/>
              <a:buChar char="Ø"/>
            </a:pPr>
            <a:r>
              <a:rPr lang="en-IN" sz="2400" dirty="0">
                <a:latin typeface="Adobe Garamond Pro Bold" panose="02020702060506020403" pitchFamily="18" charset="0"/>
                <a:sym typeface="Wingdings" panose="05000000000000000000" pitchFamily="2" charset="2"/>
              </a:rPr>
              <a:t>Dhanraj yadav</a:t>
            </a:r>
          </a:p>
          <a:p>
            <a:pPr>
              <a:buFont typeface="Wingdings" panose="05000000000000000000" pitchFamily="2" charset="2"/>
              <a:buChar char="Ø"/>
            </a:pPr>
            <a:r>
              <a:rPr lang="en-IN" sz="2400" dirty="0" err="1">
                <a:latin typeface="Adobe Garamond Pro Bold" panose="02020702060506020403" pitchFamily="18" charset="0"/>
                <a:sym typeface="Wingdings" panose="05000000000000000000" pitchFamily="2" charset="2"/>
              </a:rPr>
              <a:t>Shishupal</a:t>
            </a:r>
            <a:r>
              <a:rPr lang="en-IN" sz="2400" dirty="0">
                <a:latin typeface="Adobe Garamond Pro Bold" panose="02020702060506020403" pitchFamily="18" charset="0"/>
                <a:sym typeface="Wingdings" panose="05000000000000000000" pitchFamily="2" charset="2"/>
              </a:rPr>
              <a:t> </a:t>
            </a:r>
            <a:r>
              <a:rPr lang="en-IN" sz="2400" dirty="0" err="1">
                <a:latin typeface="Adobe Garamond Pro Bold" panose="02020702060506020403" pitchFamily="18" charset="0"/>
                <a:sym typeface="Wingdings" panose="05000000000000000000" pitchFamily="2" charset="2"/>
              </a:rPr>
              <a:t>Ahirwar</a:t>
            </a: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r>
              <a:rPr lang="en-IN" sz="2400" dirty="0">
                <a:latin typeface="Adobe Garamond Pro Bold" panose="02020702060506020403" pitchFamily="18" charset="0"/>
                <a:sym typeface="Wingdings" panose="05000000000000000000" pitchFamily="2" charset="2"/>
              </a:rPr>
              <a:t>Deepesh </a:t>
            </a:r>
            <a:r>
              <a:rPr lang="en-IN" sz="2400" dirty="0" err="1">
                <a:latin typeface="Adobe Garamond Pro Bold" panose="02020702060506020403" pitchFamily="18" charset="0"/>
                <a:sym typeface="Wingdings" panose="05000000000000000000" pitchFamily="2" charset="2"/>
              </a:rPr>
              <a:t>kumar</a:t>
            </a:r>
            <a:r>
              <a:rPr lang="en-IN" sz="2400" dirty="0">
                <a:latin typeface="Adobe Garamond Pro Bold" panose="02020702060506020403" pitchFamily="18" charset="0"/>
                <a:sym typeface="Wingdings" panose="05000000000000000000" pitchFamily="2" charset="2"/>
              </a:rPr>
              <a:t> Jain </a:t>
            </a:r>
          </a:p>
          <a:p>
            <a:pPr>
              <a:buFont typeface="Wingdings" panose="05000000000000000000" pitchFamily="2" charset="2"/>
              <a:buChar char="Ø"/>
            </a:pP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endParaRPr lang="en-IN" sz="2400" dirty="0">
              <a:latin typeface="Adobe Garamond Pro Bold" panose="02020702060506020403" pitchFamily="18" charset="0"/>
              <a:sym typeface="Wingdings" panose="05000000000000000000" pitchFamily="2" charset="2"/>
            </a:endParaRPr>
          </a:p>
          <a:p>
            <a:pPr marL="0" indent="0">
              <a:buNone/>
            </a:pP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endParaRPr lang="en-IN" sz="2400" dirty="0">
              <a:latin typeface="Adobe Garamond Pro Bold" panose="02020702060506020403" pitchFamily="18" charset="0"/>
              <a:sym typeface="Wingdings" panose="05000000000000000000" pitchFamily="2" charset="2"/>
            </a:endParaRPr>
          </a:p>
        </p:txBody>
      </p:sp>
      <p:pic>
        <p:nvPicPr>
          <p:cNvPr id="5" name="Picture 4">
            <a:extLst>
              <a:ext uri="{FF2B5EF4-FFF2-40B4-BE49-F238E27FC236}">
                <a16:creationId xmlns:a16="http://schemas.microsoft.com/office/drawing/2014/main" id="{1EE1C821-F991-4BB1-AAD5-B90E295963C2}"/>
              </a:ext>
            </a:extLst>
          </p:cNvPr>
          <p:cNvPicPr>
            <a:picLocks noChangeAspect="1"/>
          </p:cNvPicPr>
          <p:nvPr/>
        </p:nvPicPr>
        <p:blipFill>
          <a:blip r:embed="rId3"/>
          <a:stretch>
            <a:fillRect/>
          </a:stretch>
        </p:blipFill>
        <p:spPr>
          <a:xfrm>
            <a:off x="578802" y="2279650"/>
            <a:ext cx="1971675" cy="1733550"/>
          </a:xfrm>
          <a:prstGeom prst="rect">
            <a:avLst/>
          </a:prstGeom>
        </p:spPr>
      </p:pic>
    </p:spTree>
    <p:extLst>
      <p:ext uri="{BB962C8B-B14F-4D97-AF65-F5344CB8AC3E}">
        <p14:creationId xmlns:p14="http://schemas.microsoft.com/office/powerpoint/2010/main" val="765993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4"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361BEC-C7A0-44C5-9D8B-9A50AB3B4AFD}"/>
              </a:ext>
            </a:extLst>
          </p:cNvPr>
          <p:cNvSpPr>
            <a:spLocks noGrp="1"/>
          </p:cNvSpPr>
          <p:nvPr>
            <p:ph type="title"/>
          </p:nvPr>
        </p:nvSpPr>
        <p:spPr/>
        <p:txBody>
          <a:bodyPr/>
          <a:lstStyle/>
          <a:p>
            <a:r>
              <a:rPr lang="en-IN" dirty="0">
                <a:latin typeface="Adobe Garamond Pro Bold" panose="02020702060506020403" pitchFamily="18" charset="0"/>
              </a:rPr>
              <a:t>Contents</a:t>
            </a:r>
          </a:p>
        </p:txBody>
      </p:sp>
      <p:sp>
        <p:nvSpPr>
          <p:cNvPr id="6" name="Content Placeholder 5">
            <a:extLst>
              <a:ext uri="{FF2B5EF4-FFF2-40B4-BE49-F238E27FC236}">
                <a16:creationId xmlns:a16="http://schemas.microsoft.com/office/drawing/2014/main" id="{9427744A-1EE7-4260-947A-D857C9B6E9E5}"/>
              </a:ext>
            </a:extLst>
          </p:cNvPr>
          <p:cNvSpPr>
            <a:spLocks noGrp="1"/>
          </p:cNvSpPr>
          <p:nvPr>
            <p:ph idx="1"/>
          </p:nvPr>
        </p:nvSpPr>
        <p:spPr>
          <a:xfrm>
            <a:off x="1451579" y="1853754"/>
            <a:ext cx="9603275" cy="4113909"/>
          </a:xfrm>
        </p:spPr>
        <p:txBody>
          <a:bodyPr>
            <a:noAutofit/>
          </a:bodyPr>
          <a:lstStyle/>
          <a:p>
            <a:pPr>
              <a:buFont typeface="Wingdings" panose="05000000000000000000" pitchFamily="2" charset="2"/>
              <a:buChar char="Ø"/>
            </a:pPr>
            <a:r>
              <a:rPr lang="en-IN" dirty="0">
                <a:latin typeface="Adobe Garamond Pro Bold" panose="02020702060506020403" pitchFamily="18" charset="0"/>
              </a:rPr>
              <a:t>Object</a:t>
            </a:r>
          </a:p>
          <a:p>
            <a:pPr>
              <a:buFont typeface="Wingdings" panose="05000000000000000000" pitchFamily="2" charset="2"/>
              <a:buChar char="Ø"/>
            </a:pPr>
            <a:r>
              <a:rPr lang="en-IN" dirty="0">
                <a:latin typeface="Adobe Garamond Pro Bold" panose="02020702060506020403" pitchFamily="18" charset="0"/>
              </a:rPr>
              <a:t> Project formulation </a:t>
            </a:r>
          </a:p>
          <a:p>
            <a:pPr>
              <a:buFont typeface="Wingdings" panose="05000000000000000000" pitchFamily="2" charset="2"/>
              <a:buChar char="Ø"/>
            </a:pPr>
            <a:r>
              <a:rPr lang="en-IN" dirty="0">
                <a:latin typeface="Adobe Garamond Pro Bold" panose="02020702060506020403" pitchFamily="18" charset="0"/>
              </a:rPr>
              <a:t>Problem solution </a:t>
            </a:r>
          </a:p>
          <a:p>
            <a:pPr>
              <a:buFont typeface="Wingdings" panose="05000000000000000000" pitchFamily="2" charset="2"/>
              <a:buChar char="Ø"/>
            </a:pPr>
            <a:r>
              <a:rPr lang="en-IN" dirty="0">
                <a:latin typeface="Adobe Garamond Pro Bold" panose="02020702060506020403" pitchFamily="18" charset="0"/>
              </a:rPr>
              <a:t>Project Introduction </a:t>
            </a:r>
          </a:p>
          <a:p>
            <a:pPr>
              <a:buFont typeface="Wingdings" panose="05000000000000000000" pitchFamily="2" charset="2"/>
              <a:buChar char="Ø"/>
            </a:pPr>
            <a:r>
              <a:rPr lang="en-IN" dirty="0">
                <a:latin typeface="Adobe Garamond Pro Bold" panose="02020702060506020403" pitchFamily="18" charset="0"/>
              </a:rPr>
              <a:t>Technology </a:t>
            </a:r>
          </a:p>
          <a:p>
            <a:pPr>
              <a:buFont typeface="Wingdings" panose="05000000000000000000" pitchFamily="2" charset="2"/>
              <a:buChar char="Ø"/>
            </a:pPr>
            <a:r>
              <a:rPr lang="en-IN" dirty="0">
                <a:latin typeface="Adobe Garamond Pro Bold" panose="02020702060506020403" pitchFamily="18" charset="0"/>
              </a:rPr>
              <a:t>System design </a:t>
            </a:r>
          </a:p>
          <a:p>
            <a:pPr>
              <a:buFont typeface="Wingdings" panose="05000000000000000000" pitchFamily="2" charset="2"/>
              <a:buChar char="Ø"/>
            </a:pPr>
            <a:r>
              <a:rPr lang="en-IN" dirty="0">
                <a:latin typeface="Adobe Garamond Pro Bold" panose="02020702060506020403" pitchFamily="18" charset="0"/>
              </a:rPr>
              <a:t>Advantage &amp; Disadvantage </a:t>
            </a:r>
          </a:p>
          <a:p>
            <a:pPr>
              <a:buFont typeface="Wingdings" panose="05000000000000000000" pitchFamily="2" charset="2"/>
              <a:buChar char="Ø"/>
            </a:pPr>
            <a:r>
              <a:rPr lang="en-IN" dirty="0">
                <a:latin typeface="Adobe Garamond Pro Bold" panose="02020702060506020403" pitchFamily="18" charset="0"/>
              </a:rPr>
              <a:t>Future Scope </a:t>
            </a:r>
          </a:p>
          <a:p>
            <a:pPr>
              <a:buFont typeface="Wingdings" panose="05000000000000000000" pitchFamily="2" charset="2"/>
              <a:buChar char="Ø"/>
            </a:pPr>
            <a:r>
              <a:rPr lang="en-IN" dirty="0" err="1">
                <a:latin typeface="Adobe Garamond Pro Bold" panose="02020702060506020403" pitchFamily="18" charset="0"/>
              </a:rPr>
              <a:t>Conclution</a:t>
            </a:r>
            <a:r>
              <a:rPr lang="en-IN" dirty="0">
                <a:latin typeface="Adobe Garamond Pro Bold" panose="02020702060506020403" pitchFamily="18" charset="0"/>
              </a:rPr>
              <a:t> </a:t>
            </a:r>
          </a:p>
        </p:txBody>
      </p:sp>
    </p:spTree>
    <p:extLst>
      <p:ext uri="{BB962C8B-B14F-4D97-AF65-F5344CB8AC3E}">
        <p14:creationId xmlns:p14="http://schemas.microsoft.com/office/powerpoint/2010/main" val="895114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4B43-DE0E-4B2A-A64C-C87EC06366BB}"/>
              </a:ext>
            </a:extLst>
          </p:cNvPr>
          <p:cNvSpPr>
            <a:spLocks noGrp="1"/>
          </p:cNvSpPr>
          <p:nvPr>
            <p:ph type="title"/>
          </p:nvPr>
        </p:nvSpPr>
        <p:spPr/>
        <p:txBody>
          <a:bodyPr/>
          <a:lstStyle/>
          <a:p>
            <a:r>
              <a:rPr lang="en-IN" dirty="0">
                <a:latin typeface="Adobe Garamond Pro Bold" panose="02020702060506020403" pitchFamily="18" charset="0"/>
              </a:rPr>
              <a:t>Object</a:t>
            </a:r>
            <a:r>
              <a:rPr lang="en-IN" dirty="0"/>
              <a:t> </a:t>
            </a:r>
          </a:p>
        </p:txBody>
      </p:sp>
      <p:sp>
        <p:nvSpPr>
          <p:cNvPr id="3" name="Content Placeholder 2">
            <a:extLst>
              <a:ext uri="{FF2B5EF4-FFF2-40B4-BE49-F238E27FC236}">
                <a16:creationId xmlns:a16="http://schemas.microsoft.com/office/drawing/2014/main" id="{F2CFD55C-EB3A-4B94-8991-4C07F856D877}"/>
              </a:ext>
            </a:extLst>
          </p:cNvPr>
          <p:cNvSpPr>
            <a:spLocks noGrp="1"/>
          </p:cNvSpPr>
          <p:nvPr>
            <p:ph idx="1"/>
          </p:nvPr>
        </p:nvSpPr>
        <p:spPr/>
        <p:txBody>
          <a:bodyPr>
            <a:normAutofit/>
          </a:bodyPr>
          <a:lstStyle/>
          <a:p>
            <a:r>
              <a:rPr lang="en-IN" sz="2400" dirty="0">
                <a:latin typeface="Adobe Garamond Pro Bold" panose="02020702060506020403" pitchFamily="18" charset="0"/>
              </a:rPr>
              <a:t>By this project, our purpose to make framer more independent and also have a choose to compare the fertilizer &amp; pesticide  of different companies, and also compare the cost of it.</a:t>
            </a:r>
          </a:p>
        </p:txBody>
      </p:sp>
    </p:spTree>
    <p:extLst>
      <p:ext uri="{BB962C8B-B14F-4D97-AF65-F5344CB8AC3E}">
        <p14:creationId xmlns:p14="http://schemas.microsoft.com/office/powerpoint/2010/main" val="1281813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FBF3-E360-404B-AEAC-D2720CDC28D3}"/>
              </a:ext>
            </a:extLst>
          </p:cNvPr>
          <p:cNvSpPr>
            <a:spLocks noGrp="1"/>
          </p:cNvSpPr>
          <p:nvPr>
            <p:ph type="title"/>
          </p:nvPr>
        </p:nvSpPr>
        <p:spPr>
          <a:xfrm>
            <a:off x="1451579" y="867037"/>
            <a:ext cx="9603275" cy="1049235"/>
          </a:xfrm>
        </p:spPr>
        <p:txBody>
          <a:bodyPr/>
          <a:lstStyle/>
          <a:p>
            <a:r>
              <a:rPr lang="en-IN" dirty="0">
                <a:latin typeface="Adobe Garamond Pro Bold" panose="02020702060506020403" pitchFamily="18" charset="0"/>
              </a:rPr>
              <a:t>PROJECT Formulation </a:t>
            </a:r>
          </a:p>
        </p:txBody>
      </p:sp>
      <p:sp>
        <p:nvSpPr>
          <p:cNvPr id="3" name="Content Placeholder 2">
            <a:extLst>
              <a:ext uri="{FF2B5EF4-FFF2-40B4-BE49-F238E27FC236}">
                <a16:creationId xmlns:a16="http://schemas.microsoft.com/office/drawing/2014/main" id="{F5091B04-C382-4C85-ABB6-9EEEA17075AB}"/>
              </a:ext>
            </a:extLst>
          </p:cNvPr>
          <p:cNvSpPr>
            <a:spLocks noGrp="1"/>
          </p:cNvSpPr>
          <p:nvPr>
            <p:ph idx="1"/>
          </p:nvPr>
        </p:nvSpPr>
        <p:spPr/>
        <p:txBody>
          <a:bodyPr>
            <a:normAutofit/>
          </a:bodyPr>
          <a:lstStyle/>
          <a:p>
            <a:r>
              <a:rPr lang="en-IN" sz="2400" dirty="0">
                <a:latin typeface="Adobe Garamond Pro Bold" panose="02020702060506020403" pitchFamily="18" charset="0"/>
              </a:rPr>
              <a:t>Dependent on shopkeeper</a:t>
            </a:r>
          </a:p>
          <a:p>
            <a:r>
              <a:rPr lang="en-IN" sz="2400" dirty="0">
                <a:latin typeface="Adobe Garamond Pro Bold" panose="02020702060506020403" pitchFamily="18" charset="0"/>
              </a:rPr>
              <a:t>Not have a choose to compare the pesticides and fertilizer.</a:t>
            </a:r>
          </a:p>
          <a:p>
            <a:r>
              <a:rPr lang="en-IN" sz="2400" dirty="0">
                <a:latin typeface="Adobe Garamond Pro Bold" panose="02020702060506020403" pitchFamily="18" charset="0"/>
              </a:rPr>
              <a:t>Waste of time  to go the shop.</a:t>
            </a:r>
          </a:p>
          <a:p>
            <a:endParaRPr lang="en-IN" sz="2400" dirty="0">
              <a:latin typeface="Adobe Garamond Pro Bold" panose="02020702060506020403" pitchFamily="18" charset="0"/>
            </a:endParaRPr>
          </a:p>
        </p:txBody>
      </p:sp>
    </p:spTree>
    <p:extLst>
      <p:ext uri="{BB962C8B-B14F-4D97-AF65-F5344CB8AC3E}">
        <p14:creationId xmlns:p14="http://schemas.microsoft.com/office/powerpoint/2010/main" val="4068876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6912-308F-4FD8-A13D-DC333846B3CF}"/>
              </a:ext>
            </a:extLst>
          </p:cNvPr>
          <p:cNvSpPr>
            <a:spLocks noGrp="1"/>
          </p:cNvSpPr>
          <p:nvPr>
            <p:ph type="title"/>
          </p:nvPr>
        </p:nvSpPr>
        <p:spPr/>
        <p:txBody>
          <a:bodyPr/>
          <a:lstStyle/>
          <a:p>
            <a:r>
              <a:rPr lang="en-IN" dirty="0">
                <a:latin typeface="Adobe Garamond Pro Bold" panose="02020702060506020403" pitchFamily="18" charset="0"/>
              </a:rPr>
              <a:t>Problem</a:t>
            </a:r>
            <a:r>
              <a:rPr lang="en-IN" dirty="0"/>
              <a:t> </a:t>
            </a:r>
            <a:r>
              <a:rPr lang="en-IN" dirty="0">
                <a:latin typeface="Adobe Garamond Pro Bold" panose="02020702060506020403" pitchFamily="18" charset="0"/>
              </a:rPr>
              <a:t>solution</a:t>
            </a:r>
            <a:r>
              <a:rPr lang="en-IN" dirty="0"/>
              <a:t> </a:t>
            </a:r>
          </a:p>
        </p:txBody>
      </p:sp>
      <p:sp>
        <p:nvSpPr>
          <p:cNvPr id="3" name="Content Placeholder 2">
            <a:extLst>
              <a:ext uri="{FF2B5EF4-FFF2-40B4-BE49-F238E27FC236}">
                <a16:creationId xmlns:a16="http://schemas.microsoft.com/office/drawing/2014/main" id="{29423000-0312-45D1-91A8-0BCC259D1B06}"/>
              </a:ext>
            </a:extLst>
          </p:cNvPr>
          <p:cNvSpPr>
            <a:spLocks noGrp="1"/>
          </p:cNvSpPr>
          <p:nvPr>
            <p:ph idx="1"/>
          </p:nvPr>
        </p:nvSpPr>
        <p:spPr/>
        <p:txBody>
          <a:bodyPr/>
          <a:lstStyle/>
          <a:p>
            <a:pPr marL="457200" indent="-457200">
              <a:buFont typeface="+mj-lt"/>
              <a:buAutoNum type="arabicPeriod"/>
            </a:pPr>
            <a:r>
              <a:rPr lang="en-IN" sz="2400" dirty="0">
                <a:latin typeface="Adobe Garamond Pro Bold" panose="02020702060506020403" pitchFamily="18" charset="0"/>
              </a:rPr>
              <a:t>They essay search the fertilizer &amp; pesticide which the require .</a:t>
            </a:r>
          </a:p>
          <a:p>
            <a:pPr marL="457200" indent="-457200">
              <a:buFont typeface="+mj-lt"/>
              <a:buAutoNum type="arabicPeriod"/>
            </a:pPr>
            <a:r>
              <a:rPr lang="en-IN" sz="2400" dirty="0">
                <a:latin typeface="Adobe Garamond Pro Bold" panose="02020702060506020403" pitchFamily="18" charset="0"/>
              </a:rPr>
              <a:t> They have more  companies to compare qualities , prise and quantity of fertilizer &amp; pesticide. </a:t>
            </a:r>
          </a:p>
          <a:p>
            <a:pPr marL="457200" indent="-457200">
              <a:buFont typeface="+mj-lt"/>
              <a:buAutoNum type="arabicPeriod"/>
            </a:pPr>
            <a:r>
              <a:rPr lang="en-IN" sz="2400" dirty="0">
                <a:latin typeface="Adobe Garamond Pro Bold" panose="02020702060506020403" pitchFamily="18" charset="0"/>
              </a:rPr>
              <a:t>They save their time by order the </a:t>
            </a:r>
            <a:r>
              <a:rPr lang="en-IN" sz="2000" dirty="0">
                <a:latin typeface="Adobe Garamond Pro Bold" panose="02020702060506020403" pitchFamily="18" charset="0"/>
              </a:rPr>
              <a:t>fertilizer &amp; pesticide by ther</a:t>
            </a:r>
            <a:r>
              <a:rPr lang="en-IN" dirty="0">
                <a:latin typeface="Adobe Garamond Pro Bold" panose="02020702060506020403" pitchFamily="18" charset="0"/>
              </a:rPr>
              <a:t>e phone only.</a:t>
            </a:r>
            <a:endParaRPr lang="en-IN" dirty="0"/>
          </a:p>
        </p:txBody>
      </p:sp>
    </p:spTree>
    <p:extLst>
      <p:ext uri="{BB962C8B-B14F-4D97-AF65-F5344CB8AC3E}">
        <p14:creationId xmlns:p14="http://schemas.microsoft.com/office/powerpoint/2010/main" val="23035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78CF-3EB7-45D1-8AC1-FA8A9999394E}"/>
              </a:ext>
            </a:extLst>
          </p:cNvPr>
          <p:cNvSpPr>
            <a:spLocks noGrp="1"/>
          </p:cNvSpPr>
          <p:nvPr>
            <p:ph type="title"/>
          </p:nvPr>
        </p:nvSpPr>
        <p:spPr/>
        <p:txBody>
          <a:bodyPr/>
          <a:lstStyle/>
          <a:p>
            <a:r>
              <a:rPr lang="en-IN" dirty="0">
                <a:latin typeface="Adobe Garamond Pro Bold" panose="02020702060506020403" pitchFamily="18" charset="0"/>
              </a:rPr>
              <a:t>PROJECT INTRODUCTION </a:t>
            </a:r>
          </a:p>
        </p:txBody>
      </p:sp>
      <p:sp>
        <p:nvSpPr>
          <p:cNvPr id="3" name="Content Placeholder 2">
            <a:extLst>
              <a:ext uri="{FF2B5EF4-FFF2-40B4-BE49-F238E27FC236}">
                <a16:creationId xmlns:a16="http://schemas.microsoft.com/office/drawing/2014/main" id="{F989DBD9-AA32-48BC-AD47-15441472FF82}"/>
              </a:ext>
            </a:extLst>
          </p:cNvPr>
          <p:cNvSpPr>
            <a:spLocks noGrp="1"/>
          </p:cNvSpPr>
          <p:nvPr>
            <p:ph idx="1"/>
          </p:nvPr>
        </p:nvSpPr>
        <p:spPr/>
        <p:txBody>
          <a:bodyPr/>
          <a:lstStyle/>
          <a:p>
            <a:r>
              <a:rPr lang="en-IN" b="1" dirty="0"/>
              <a:t>KISHAN MITRA </a:t>
            </a:r>
            <a:r>
              <a:rPr lang="en-IN" dirty="0"/>
              <a:t>Application “ is an application for Smart phones use in  Android  Operating system”.</a:t>
            </a:r>
          </a:p>
          <a:p>
            <a:r>
              <a:rPr lang="en-IN" dirty="0"/>
              <a:t>This application allow you to perches the </a:t>
            </a:r>
            <a:r>
              <a:rPr lang="en-IN" sz="1800" kern="1200" dirty="0">
                <a:solidFill>
                  <a:srgbClr val="000000"/>
                </a:solidFill>
                <a:effectLst/>
                <a:latin typeface="Adobe Garamond Pro Bold" panose="02020702060506020403" pitchFamily="18" charset="0"/>
                <a:ea typeface="+mn-ea"/>
                <a:cs typeface="+mn-cs"/>
              </a:rPr>
              <a:t>fertilizer &amp; pesticide </a:t>
            </a:r>
            <a:r>
              <a:rPr lang="en-IN" dirty="0"/>
              <a:t>.</a:t>
            </a:r>
          </a:p>
          <a:p>
            <a:r>
              <a:rPr lang="en-IN" dirty="0"/>
              <a:t>This application is design specially for </a:t>
            </a:r>
            <a:r>
              <a:rPr lang="en-IN" b="1" dirty="0"/>
              <a:t>farmers</a:t>
            </a:r>
            <a:r>
              <a:rPr lang="en-IN" dirty="0"/>
              <a:t> .</a:t>
            </a:r>
          </a:p>
          <a:p>
            <a:r>
              <a:rPr lang="en-IN" dirty="0"/>
              <a:t>This application gives you complete knowledge of crops and </a:t>
            </a:r>
            <a:r>
              <a:rPr lang="en-IN" sz="1800" kern="1200" dirty="0">
                <a:solidFill>
                  <a:srgbClr val="000000"/>
                </a:solidFill>
                <a:effectLst/>
                <a:latin typeface="Adobe Garamond Pro Bold" panose="02020702060506020403" pitchFamily="18" charset="0"/>
                <a:ea typeface="+mn-ea"/>
                <a:cs typeface="+mn-cs"/>
              </a:rPr>
              <a:t>fertilizer &amp; pesticide </a:t>
            </a:r>
            <a:r>
              <a:rPr lang="en-IN" dirty="0"/>
              <a:t>. </a:t>
            </a:r>
          </a:p>
          <a:p>
            <a:r>
              <a:rPr lang="en-IN" dirty="0"/>
              <a:t>This application make the direct connection between the farmers and companies.</a:t>
            </a:r>
          </a:p>
          <a:p>
            <a:endParaRPr lang="en-IN" dirty="0"/>
          </a:p>
        </p:txBody>
      </p:sp>
    </p:spTree>
    <p:extLst>
      <p:ext uri="{BB962C8B-B14F-4D97-AF65-F5344CB8AC3E}">
        <p14:creationId xmlns:p14="http://schemas.microsoft.com/office/powerpoint/2010/main" val="212248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FED3-F650-4EB6-9AF7-27446C72C0CC}"/>
              </a:ext>
            </a:extLst>
          </p:cNvPr>
          <p:cNvSpPr>
            <a:spLocks noGrp="1"/>
          </p:cNvSpPr>
          <p:nvPr>
            <p:ph type="title"/>
          </p:nvPr>
        </p:nvSpPr>
        <p:spPr>
          <a:xfrm>
            <a:off x="1451579" y="804519"/>
            <a:ext cx="9603275" cy="851561"/>
          </a:xfrm>
        </p:spPr>
        <p:txBody>
          <a:bodyPr/>
          <a:lstStyle/>
          <a:p>
            <a:r>
              <a:rPr lang="en-IN" dirty="0">
                <a:latin typeface="Adobe Garamond Pro Bold" panose="02020702060506020403" pitchFamily="18" charset="0"/>
              </a:rPr>
              <a:t>TECHNOLOGY</a:t>
            </a:r>
          </a:p>
        </p:txBody>
      </p:sp>
      <p:sp>
        <p:nvSpPr>
          <p:cNvPr id="3" name="Content Placeholder 2">
            <a:extLst>
              <a:ext uri="{FF2B5EF4-FFF2-40B4-BE49-F238E27FC236}">
                <a16:creationId xmlns:a16="http://schemas.microsoft.com/office/drawing/2014/main" id="{3A0550D6-705C-48B4-9CD1-313DA86435BA}"/>
              </a:ext>
            </a:extLst>
          </p:cNvPr>
          <p:cNvSpPr>
            <a:spLocks noGrp="1"/>
          </p:cNvSpPr>
          <p:nvPr>
            <p:ph idx="1"/>
          </p:nvPr>
        </p:nvSpPr>
        <p:spPr>
          <a:xfrm>
            <a:off x="1451579" y="4386630"/>
            <a:ext cx="9603275" cy="2318970"/>
          </a:xfrm>
        </p:spPr>
        <p:txBody>
          <a:bodyPr>
            <a:normAutofit/>
          </a:bodyPr>
          <a:lstStyle/>
          <a:p>
            <a:pPr>
              <a:buFont typeface="Wingdings" panose="05000000000000000000" pitchFamily="2" charset="2"/>
              <a:buChar char="Ø"/>
            </a:pPr>
            <a:r>
              <a:rPr lang="en-IN" sz="2400" dirty="0" err="1">
                <a:latin typeface="Adobe Garamond Pro Bold" panose="02020702060506020403" pitchFamily="18" charset="0"/>
              </a:rPr>
              <a:t>Andoid</a:t>
            </a:r>
            <a:r>
              <a:rPr lang="en-IN" sz="2400" dirty="0">
                <a:latin typeface="Adobe Garamond Pro Bold" panose="02020702060506020403" pitchFamily="18" charset="0"/>
              </a:rPr>
              <a:t> Studio 2021.0.1</a:t>
            </a:r>
          </a:p>
          <a:p>
            <a:pPr>
              <a:buFont typeface="Wingdings" panose="05000000000000000000" pitchFamily="2" charset="2"/>
              <a:buChar char="Ø"/>
            </a:pPr>
            <a:r>
              <a:rPr lang="en-IN" sz="2400" dirty="0">
                <a:latin typeface="Adobe Garamond Pro Bold" panose="02020702060506020403" pitchFamily="18" charset="0"/>
              </a:rPr>
              <a:t>Java 17</a:t>
            </a:r>
          </a:p>
          <a:p>
            <a:pPr>
              <a:buFont typeface="Wingdings" panose="05000000000000000000" pitchFamily="2" charset="2"/>
              <a:buChar char="Ø"/>
            </a:pPr>
            <a:r>
              <a:rPr lang="en-IN" sz="2400" dirty="0" err="1">
                <a:latin typeface="Adobe Garamond Pro Bold" panose="02020702060506020403" pitchFamily="18" charset="0"/>
              </a:rPr>
              <a:t>XMl</a:t>
            </a:r>
            <a:endParaRPr lang="en-IN" sz="2400" dirty="0">
              <a:latin typeface="Adobe Garamond Pro Bold" panose="02020702060506020403" pitchFamily="18" charset="0"/>
            </a:endParaRPr>
          </a:p>
          <a:p>
            <a:pPr>
              <a:buFont typeface="Wingdings" panose="05000000000000000000" pitchFamily="2" charset="2"/>
              <a:buChar char="Ø"/>
            </a:pPr>
            <a:r>
              <a:rPr lang="en-IN" sz="2400" dirty="0">
                <a:latin typeface="Adobe Garamond Pro Bold" panose="02020702060506020403" pitchFamily="18" charset="0"/>
              </a:rPr>
              <a:t>Firebase 2020.0.1</a:t>
            </a:r>
          </a:p>
        </p:txBody>
      </p:sp>
      <p:sp>
        <p:nvSpPr>
          <p:cNvPr id="4" name="TextBox 3">
            <a:extLst>
              <a:ext uri="{FF2B5EF4-FFF2-40B4-BE49-F238E27FC236}">
                <a16:creationId xmlns:a16="http://schemas.microsoft.com/office/drawing/2014/main" id="{5EF47703-0740-4273-AE91-AD70DFB4848F}"/>
              </a:ext>
            </a:extLst>
          </p:cNvPr>
          <p:cNvSpPr txBox="1"/>
          <p:nvPr/>
        </p:nvSpPr>
        <p:spPr>
          <a:xfrm>
            <a:off x="1259066" y="3784600"/>
            <a:ext cx="6675120" cy="861774"/>
          </a:xfrm>
          <a:prstGeom prst="rect">
            <a:avLst/>
          </a:prstGeom>
          <a:noFill/>
        </p:spPr>
        <p:txBody>
          <a:bodyPr wrap="square" rtlCol="0">
            <a:spAutoFit/>
          </a:bodyPr>
          <a:lstStyle/>
          <a:p>
            <a:r>
              <a:rPr lang="en-IN" sz="3200" b="1" dirty="0">
                <a:latin typeface="Adobe Garamond Pro Bold" panose="02020702060506020403" pitchFamily="18" charset="0"/>
              </a:rPr>
              <a:t>SOFTWERE</a:t>
            </a:r>
            <a:r>
              <a:rPr lang="en-IN" sz="2400" dirty="0"/>
              <a:t> </a:t>
            </a:r>
            <a:r>
              <a:rPr lang="en-IN" sz="3200" b="1" dirty="0">
                <a:latin typeface="Adobe Garamond Pro Bold" panose="02020702060506020403" pitchFamily="18" charset="0"/>
              </a:rPr>
              <a:t>REQUREMENT</a:t>
            </a:r>
            <a:r>
              <a:rPr lang="en-IN" sz="2400" dirty="0"/>
              <a:t> </a:t>
            </a:r>
          </a:p>
          <a:p>
            <a:endParaRPr lang="en-IN" dirty="0"/>
          </a:p>
        </p:txBody>
      </p:sp>
      <p:sp>
        <p:nvSpPr>
          <p:cNvPr id="5" name="TextBox 4">
            <a:extLst>
              <a:ext uri="{FF2B5EF4-FFF2-40B4-BE49-F238E27FC236}">
                <a16:creationId xmlns:a16="http://schemas.microsoft.com/office/drawing/2014/main" id="{07DFE7C6-53AC-4BF0-AA85-DCF004E7B5D6}"/>
              </a:ext>
            </a:extLst>
          </p:cNvPr>
          <p:cNvSpPr txBox="1"/>
          <p:nvPr/>
        </p:nvSpPr>
        <p:spPr>
          <a:xfrm>
            <a:off x="1259066" y="1886595"/>
            <a:ext cx="6797040" cy="584775"/>
          </a:xfrm>
          <a:prstGeom prst="rect">
            <a:avLst/>
          </a:prstGeom>
          <a:noFill/>
        </p:spPr>
        <p:txBody>
          <a:bodyPr wrap="square" rtlCol="0">
            <a:spAutoFit/>
          </a:bodyPr>
          <a:lstStyle/>
          <a:p>
            <a:r>
              <a:rPr lang="en-IN" sz="3200" dirty="0">
                <a:latin typeface="Adobe Garamond Pro Bold" panose="02020702060506020403" pitchFamily="18" charset="0"/>
              </a:rPr>
              <a:t>HARDWERE REQUREMENT </a:t>
            </a:r>
          </a:p>
        </p:txBody>
      </p:sp>
      <p:sp>
        <p:nvSpPr>
          <p:cNvPr id="6" name="TextBox 5">
            <a:extLst>
              <a:ext uri="{FF2B5EF4-FFF2-40B4-BE49-F238E27FC236}">
                <a16:creationId xmlns:a16="http://schemas.microsoft.com/office/drawing/2014/main" id="{C363ED90-4749-435D-934C-DF207547AF9F}"/>
              </a:ext>
            </a:extLst>
          </p:cNvPr>
          <p:cNvSpPr txBox="1"/>
          <p:nvPr/>
        </p:nvSpPr>
        <p:spPr>
          <a:xfrm>
            <a:off x="1451579" y="2652588"/>
            <a:ext cx="7275861" cy="830997"/>
          </a:xfrm>
          <a:prstGeom prst="rect">
            <a:avLst/>
          </a:prstGeom>
          <a:noFill/>
        </p:spPr>
        <p:txBody>
          <a:bodyPr wrap="square" rtlCol="0">
            <a:spAutoFit/>
          </a:bodyPr>
          <a:lstStyle/>
          <a:p>
            <a:r>
              <a:rPr lang="en-IN" sz="2400" b="1" dirty="0">
                <a:latin typeface="Adobe Garamond Pro" panose="02020502060506020403" pitchFamily="18" charset="0"/>
              </a:rPr>
              <a:t>Ram : 512 MB or higher                memory : 200MB </a:t>
            </a:r>
          </a:p>
          <a:p>
            <a:r>
              <a:rPr lang="en-IN" sz="2400" b="1" dirty="0">
                <a:latin typeface="Adobe Garamond Pro" panose="02020502060506020403" pitchFamily="18" charset="0"/>
              </a:rPr>
              <a:t>Processor : 1 GHz or higher</a:t>
            </a:r>
          </a:p>
        </p:txBody>
      </p:sp>
    </p:spTree>
    <p:extLst>
      <p:ext uri="{BB962C8B-B14F-4D97-AF65-F5344CB8AC3E}">
        <p14:creationId xmlns:p14="http://schemas.microsoft.com/office/powerpoint/2010/main" val="287216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DB08-AB1C-42AA-9213-DA6ADD5678DC}"/>
              </a:ext>
            </a:extLst>
          </p:cNvPr>
          <p:cNvSpPr>
            <a:spLocks noGrp="1"/>
          </p:cNvSpPr>
          <p:nvPr>
            <p:ph type="title"/>
          </p:nvPr>
        </p:nvSpPr>
        <p:spPr>
          <a:xfrm>
            <a:off x="1400779" y="316839"/>
            <a:ext cx="9603275" cy="1049235"/>
          </a:xfrm>
        </p:spPr>
        <p:txBody>
          <a:bodyPr>
            <a:normAutofit fontScale="90000"/>
          </a:bodyPr>
          <a:lstStyle/>
          <a:p>
            <a:r>
              <a:rPr lang="en-IN" cap="none" dirty="0">
                <a:ln w="0"/>
                <a:effectLst>
                  <a:outerShdw blurRad="38100" dist="19050" dir="2700000" algn="tl" rotWithShape="0">
                    <a:schemeClr val="dk1">
                      <a:alpha val="40000"/>
                    </a:schemeClr>
                  </a:outerShdw>
                </a:effectLst>
                <a:latin typeface="Adobe Garamond Pro Bold" panose="02020702060506020403" pitchFamily="18" charset="0"/>
              </a:rPr>
              <a:t>SYSTEM DESIGN </a:t>
            </a:r>
            <a:br>
              <a:rPr lang="en-IN" cap="none" dirty="0">
                <a:ln w="0"/>
                <a:effectLst>
                  <a:outerShdw blurRad="38100" dist="19050" dir="2700000" algn="tl" rotWithShape="0">
                    <a:schemeClr val="dk1">
                      <a:alpha val="40000"/>
                    </a:schemeClr>
                  </a:outerShdw>
                </a:effectLst>
                <a:latin typeface="Adobe Garamond Pro Bold" panose="02020702060506020403" pitchFamily="18" charset="0"/>
              </a:rPr>
            </a:br>
            <a:br>
              <a:rPr lang="en-IN" cap="none" dirty="0">
                <a:ln w="0"/>
                <a:effectLst>
                  <a:outerShdw blurRad="38100" dist="19050" dir="2700000" algn="tl" rotWithShape="0">
                    <a:schemeClr val="dk1">
                      <a:alpha val="40000"/>
                    </a:schemeClr>
                  </a:outerShdw>
                </a:effectLst>
                <a:latin typeface="Adobe Garamond Pro Bold" panose="02020702060506020403" pitchFamily="18" charset="0"/>
              </a:rPr>
            </a:br>
            <a:r>
              <a:rPr lang="en-IN" sz="3200" b="1" dirty="0">
                <a:latin typeface="Adobe Garamond Pro Bold" panose="02020702060506020403" pitchFamily="18" charset="0"/>
              </a:rPr>
              <a:t>Use case diagram</a:t>
            </a:r>
            <a:endParaRPr lang="en-IN" cap="none" dirty="0">
              <a:ln w="0"/>
              <a:effectLst>
                <a:outerShdw blurRad="38100" dist="19050" dir="2700000" algn="tl" rotWithShape="0">
                  <a:schemeClr val="dk1">
                    <a:alpha val="40000"/>
                  </a:schemeClr>
                </a:outerShdw>
              </a:effectLst>
              <a:latin typeface="Adobe Garamond Pro Bold" panose="02020702060506020403" pitchFamily="18" charset="0"/>
            </a:endParaRPr>
          </a:p>
        </p:txBody>
      </p:sp>
      <p:cxnSp>
        <p:nvCxnSpPr>
          <p:cNvPr id="14" name="Straight Connector 13">
            <a:extLst>
              <a:ext uri="{FF2B5EF4-FFF2-40B4-BE49-F238E27FC236}">
                <a16:creationId xmlns:a16="http://schemas.microsoft.com/office/drawing/2014/main" id="{680E4708-1131-AF66-E752-D38A44000B9E}"/>
              </a:ext>
            </a:extLst>
          </p:cNvPr>
          <p:cNvCxnSpPr/>
          <p:nvPr/>
        </p:nvCxnSpPr>
        <p:spPr>
          <a:xfrm flipV="1">
            <a:off x="904240" y="3698240"/>
            <a:ext cx="0" cy="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6DE0EA-CB95-DFAE-657F-CB15771DA854}"/>
              </a:ext>
            </a:extLst>
          </p:cNvPr>
          <p:cNvCxnSpPr/>
          <p:nvPr/>
        </p:nvCxnSpPr>
        <p:spPr>
          <a:xfrm>
            <a:off x="2600960" y="3698240"/>
            <a:ext cx="0" cy="6096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EE568330-9050-3B5B-24F1-5E06F0848116}"/>
              </a:ext>
            </a:extLst>
          </p:cNvPr>
          <p:cNvPicPr>
            <a:picLocks noChangeAspect="1"/>
          </p:cNvPicPr>
          <p:nvPr/>
        </p:nvPicPr>
        <p:blipFill>
          <a:blip r:embed="rId2"/>
          <a:stretch>
            <a:fillRect/>
          </a:stretch>
        </p:blipFill>
        <p:spPr>
          <a:xfrm>
            <a:off x="1176060" y="2461381"/>
            <a:ext cx="865213" cy="1297819"/>
          </a:xfrm>
          <a:prstGeom prst="rect">
            <a:avLst/>
          </a:prstGeom>
        </p:spPr>
      </p:pic>
      <p:sp>
        <p:nvSpPr>
          <p:cNvPr id="23" name="TextBox 22">
            <a:extLst>
              <a:ext uri="{FF2B5EF4-FFF2-40B4-BE49-F238E27FC236}">
                <a16:creationId xmlns:a16="http://schemas.microsoft.com/office/drawing/2014/main" id="{8B33AE77-B820-5248-2341-CC9BE357EE2D}"/>
              </a:ext>
            </a:extLst>
          </p:cNvPr>
          <p:cNvSpPr txBox="1"/>
          <p:nvPr/>
        </p:nvSpPr>
        <p:spPr>
          <a:xfrm flipH="1">
            <a:off x="1092200" y="3513574"/>
            <a:ext cx="1508760" cy="369332"/>
          </a:xfrm>
          <a:prstGeom prst="rect">
            <a:avLst/>
          </a:prstGeom>
          <a:noFill/>
        </p:spPr>
        <p:txBody>
          <a:bodyPr wrap="square" rtlCol="0">
            <a:spAutoFit/>
          </a:bodyPr>
          <a:lstStyle/>
          <a:p>
            <a:r>
              <a:rPr lang="en-IN" dirty="0"/>
              <a:t>customer</a:t>
            </a:r>
          </a:p>
        </p:txBody>
      </p:sp>
      <p:sp>
        <p:nvSpPr>
          <p:cNvPr id="24" name="Rectangle 23">
            <a:extLst>
              <a:ext uri="{FF2B5EF4-FFF2-40B4-BE49-F238E27FC236}">
                <a16:creationId xmlns:a16="http://schemas.microsoft.com/office/drawing/2014/main" id="{2B37F769-1E18-7645-7946-6AE26745B2A9}"/>
              </a:ext>
            </a:extLst>
          </p:cNvPr>
          <p:cNvSpPr/>
          <p:nvPr/>
        </p:nvSpPr>
        <p:spPr>
          <a:xfrm>
            <a:off x="2448561" y="2287786"/>
            <a:ext cx="1412237" cy="2113280"/>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1DC8E938-F76C-BB6C-BFF5-FD2A2F34DF41}"/>
              </a:ext>
            </a:extLst>
          </p:cNvPr>
          <p:cNvSpPr/>
          <p:nvPr/>
        </p:nvSpPr>
        <p:spPr>
          <a:xfrm>
            <a:off x="2542222" y="3304013"/>
            <a:ext cx="1144271" cy="171709"/>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sz="800" dirty="0"/>
              <a:t>91+</a:t>
            </a:r>
          </a:p>
        </p:txBody>
      </p:sp>
      <p:sp>
        <p:nvSpPr>
          <p:cNvPr id="30" name="Rectangle 29">
            <a:extLst>
              <a:ext uri="{FF2B5EF4-FFF2-40B4-BE49-F238E27FC236}">
                <a16:creationId xmlns:a16="http://schemas.microsoft.com/office/drawing/2014/main" id="{D73B2AE0-95EE-D8EC-0030-90ACC4895FF7}"/>
              </a:ext>
            </a:extLst>
          </p:cNvPr>
          <p:cNvSpPr/>
          <p:nvPr/>
        </p:nvSpPr>
        <p:spPr>
          <a:xfrm>
            <a:off x="2760979" y="3673345"/>
            <a:ext cx="706756" cy="17170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lumMod val="85000"/>
                    <a:lumOff val="15000"/>
                  </a:schemeClr>
                </a:solidFill>
                <a:latin typeface="Arial Black" panose="020B0A04020102020204" pitchFamily="34" charset="0"/>
              </a:rPr>
              <a:t>login</a:t>
            </a:r>
          </a:p>
        </p:txBody>
      </p:sp>
      <p:cxnSp>
        <p:nvCxnSpPr>
          <p:cNvPr id="34" name="Straight Arrow Connector 33">
            <a:extLst>
              <a:ext uri="{FF2B5EF4-FFF2-40B4-BE49-F238E27FC236}">
                <a16:creationId xmlns:a16="http://schemas.microsoft.com/office/drawing/2014/main" id="{D942AA02-6D87-B211-AF27-092A272C5527}"/>
              </a:ext>
            </a:extLst>
          </p:cNvPr>
          <p:cNvCxnSpPr>
            <a:cxnSpLocks/>
          </p:cNvCxnSpPr>
          <p:nvPr/>
        </p:nvCxnSpPr>
        <p:spPr>
          <a:xfrm>
            <a:off x="1846580" y="2788068"/>
            <a:ext cx="4876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E22E539-23B6-D2D2-F8F7-6B18B2FDC80D}"/>
              </a:ext>
            </a:extLst>
          </p:cNvPr>
          <p:cNvSpPr txBox="1"/>
          <p:nvPr/>
        </p:nvSpPr>
        <p:spPr>
          <a:xfrm>
            <a:off x="2495934" y="2492265"/>
            <a:ext cx="1803399" cy="307777"/>
          </a:xfrm>
          <a:prstGeom prst="rect">
            <a:avLst/>
          </a:prstGeom>
          <a:noFill/>
        </p:spPr>
        <p:txBody>
          <a:bodyPr wrap="square" rtlCol="0">
            <a:spAutoFit/>
          </a:bodyPr>
          <a:lstStyle/>
          <a:p>
            <a:r>
              <a:rPr lang="en-IN" sz="1200" dirty="0">
                <a:latin typeface="Adobe Caslon Pro Bold" panose="0205070206050A020403" pitchFamily="18" charset="0"/>
              </a:rPr>
              <a:t>KISHAN</a:t>
            </a:r>
            <a:r>
              <a:rPr lang="en-IN" sz="1400" dirty="0">
                <a:latin typeface="Adobe Caslon Pro Bold" panose="0205070206050A020403" pitchFamily="18" charset="0"/>
              </a:rPr>
              <a:t> </a:t>
            </a:r>
            <a:r>
              <a:rPr lang="en-IN" sz="1200" dirty="0">
                <a:latin typeface="Adobe Caslon Pro Bold" panose="0205070206050A020403" pitchFamily="18" charset="0"/>
              </a:rPr>
              <a:t>MITRA</a:t>
            </a:r>
          </a:p>
        </p:txBody>
      </p:sp>
      <p:cxnSp>
        <p:nvCxnSpPr>
          <p:cNvPr id="39" name="Straight Arrow Connector 38">
            <a:extLst>
              <a:ext uri="{FF2B5EF4-FFF2-40B4-BE49-F238E27FC236}">
                <a16:creationId xmlns:a16="http://schemas.microsoft.com/office/drawing/2014/main" id="{97D26AAE-4291-E6DD-8209-1FDF892BDED5}"/>
              </a:ext>
            </a:extLst>
          </p:cNvPr>
          <p:cNvCxnSpPr/>
          <p:nvPr/>
        </p:nvCxnSpPr>
        <p:spPr>
          <a:xfrm>
            <a:off x="3911600" y="3389867"/>
            <a:ext cx="977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7FAFC0B-1D0E-2703-4509-423101C8874F}"/>
              </a:ext>
            </a:extLst>
          </p:cNvPr>
          <p:cNvSpPr/>
          <p:nvPr/>
        </p:nvSpPr>
        <p:spPr>
          <a:xfrm>
            <a:off x="5016500" y="2287786"/>
            <a:ext cx="1536700" cy="2163558"/>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Rectangle 40">
            <a:extLst>
              <a:ext uri="{FF2B5EF4-FFF2-40B4-BE49-F238E27FC236}">
                <a16:creationId xmlns:a16="http://schemas.microsoft.com/office/drawing/2014/main" id="{36275CCB-1C33-B6A1-5524-10B659240F32}"/>
              </a:ext>
            </a:extLst>
          </p:cNvPr>
          <p:cNvSpPr/>
          <p:nvPr/>
        </p:nvSpPr>
        <p:spPr>
          <a:xfrm>
            <a:off x="5154613" y="2417251"/>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wheat</a:t>
            </a:r>
            <a:r>
              <a:rPr lang="en-IN" dirty="0"/>
              <a:t> </a:t>
            </a:r>
          </a:p>
        </p:txBody>
      </p:sp>
      <p:sp>
        <p:nvSpPr>
          <p:cNvPr id="42" name="Rectangle 41">
            <a:extLst>
              <a:ext uri="{FF2B5EF4-FFF2-40B4-BE49-F238E27FC236}">
                <a16:creationId xmlns:a16="http://schemas.microsoft.com/office/drawing/2014/main" id="{B35A7970-EC0C-8AE2-E126-F9E52278D318}"/>
              </a:ext>
            </a:extLst>
          </p:cNvPr>
          <p:cNvSpPr/>
          <p:nvPr/>
        </p:nvSpPr>
        <p:spPr>
          <a:xfrm>
            <a:off x="5154613" y="3208410"/>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peas</a:t>
            </a:r>
          </a:p>
        </p:txBody>
      </p:sp>
      <p:sp>
        <p:nvSpPr>
          <p:cNvPr id="43" name="Rectangle 42">
            <a:extLst>
              <a:ext uri="{FF2B5EF4-FFF2-40B4-BE49-F238E27FC236}">
                <a16:creationId xmlns:a16="http://schemas.microsoft.com/office/drawing/2014/main" id="{664389E6-BEC1-E085-91F3-9D2BBCD5B840}"/>
              </a:ext>
            </a:extLst>
          </p:cNvPr>
          <p:cNvSpPr/>
          <p:nvPr/>
        </p:nvSpPr>
        <p:spPr>
          <a:xfrm>
            <a:off x="5143501" y="3475722"/>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1">
                    <a:lumMod val="85000"/>
                    <a:lumOff val="15000"/>
                  </a:schemeClr>
                </a:solidFill>
                <a:latin typeface="Adobe Caslon Pro Bold" panose="0205070206050A020403" pitchFamily="18" charset="0"/>
              </a:rPr>
              <a:t>urda</a:t>
            </a:r>
            <a:endParaRPr lang="en-IN" sz="1000" dirty="0">
              <a:solidFill>
                <a:schemeClr val="tx1">
                  <a:lumMod val="85000"/>
                  <a:lumOff val="15000"/>
                </a:schemeClr>
              </a:solidFill>
              <a:latin typeface="Adobe Caslon Pro Bold" panose="0205070206050A020403" pitchFamily="18" charset="0"/>
            </a:endParaRPr>
          </a:p>
        </p:txBody>
      </p:sp>
      <p:sp>
        <p:nvSpPr>
          <p:cNvPr id="44" name="Rectangle 43">
            <a:extLst>
              <a:ext uri="{FF2B5EF4-FFF2-40B4-BE49-F238E27FC236}">
                <a16:creationId xmlns:a16="http://schemas.microsoft.com/office/drawing/2014/main" id="{51459A8F-5BEF-9C6F-0FFE-A9747C1BB990}"/>
              </a:ext>
            </a:extLst>
          </p:cNvPr>
          <p:cNvSpPr/>
          <p:nvPr/>
        </p:nvSpPr>
        <p:spPr>
          <a:xfrm>
            <a:off x="5154613" y="3760678"/>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paddy</a:t>
            </a:r>
          </a:p>
        </p:txBody>
      </p:sp>
      <p:sp>
        <p:nvSpPr>
          <p:cNvPr id="45" name="Rectangle 44">
            <a:extLst>
              <a:ext uri="{FF2B5EF4-FFF2-40B4-BE49-F238E27FC236}">
                <a16:creationId xmlns:a16="http://schemas.microsoft.com/office/drawing/2014/main" id="{999C32D2-113C-3681-7C15-0D482624911C}"/>
              </a:ext>
            </a:extLst>
          </p:cNvPr>
          <p:cNvSpPr/>
          <p:nvPr/>
        </p:nvSpPr>
        <p:spPr>
          <a:xfrm>
            <a:off x="5159375" y="4065478"/>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Ground nuts</a:t>
            </a:r>
          </a:p>
        </p:txBody>
      </p:sp>
      <p:sp>
        <p:nvSpPr>
          <p:cNvPr id="46" name="Rectangle 45">
            <a:extLst>
              <a:ext uri="{FF2B5EF4-FFF2-40B4-BE49-F238E27FC236}">
                <a16:creationId xmlns:a16="http://schemas.microsoft.com/office/drawing/2014/main" id="{78713B0E-1F15-76FE-BE9C-D23853B67FAB}"/>
              </a:ext>
            </a:extLst>
          </p:cNvPr>
          <p:cNvSpPr/>
          <p:nvPr/>
        </p:nvSpPr>
        <p:spPr>
          <a:xfrm>
            <a:off x="5154613" y="2682084"/>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mustard</a:t>
            </a:r>
          </a:p>
        </p:txBody>
      </p:sp>
      <p:sp>
        <p:nvSpPr>
          <p:cNvPr id="47" name="Rectangle 46">
            <a:extLst>
              <a:ext uri="{FF2B5EF4-FFF2-40B4-BE49-F238E27FC236}">
                <a16:creationId xmlns:a16="http://schemas.microsoft.com/office/drawing/2014/main" id="{48D35EB1-46C7-279F-0C9C-73048D1C7A23}"/>
              </a:ext>
            </a:extLst>
          </p:cNvPr>
          <p:cNvSpPr/>
          <p:nvPr/>
        </p:nvSpPr>
        <p:spPr>
          <a:xfrm>
            <a:off x="5154613" y="2932276"/>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lintel</a:t>
            </a:r>
          </a:p>
        </p:txBody>
      </p:sp>
      <p:sp>
        <p:nvSpPr>
          <p:cNvPr id="48" name="Rectangle 47">
            <a:extLst>
              <a:ext uri="{FF2B5EF4-FFF2-40B4-BE49-F238E27FC236}">
                <a16:creationId xmlns:a16="http://schemas.microsoft.com/office/drawing/2014/main" id="{1815B44B-4AB7-51AE-E001-1A468892FFCC}"/>
              </a:ext>
            </a:extLst>
          </p:cNvPr>
          <p:cNvSpPr/>
          <p:nvPr/>
        </p:nvSpPr>
        <p:spPr>
          <a:xfrm>
            <a:off x="7777485" y="2312925"/>
            <a:ext cx="1412237" cy="2113280"/>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9" name="Rectangle 58">
            <a:extLst>
              <a:ext uri="{FF2B5EF4-FFF2-40B4-BE49-F238E27FC236}">
                <a16:creationId xmlns:a16="http://schemas.microsoft.com/office/drawing/2014/main" id="{94694100-1935-C39B-8991-7D5E376208BA}"/>
              </a:ext>
            </a:extLst>
          </p:cNvPr>
          <p:cNvSpPr/>
          <p:nvPr/>
        </p:nvSpPr>
        <p:spPr>
          <a:xfrm>
            <a:off x="7899400" y="4065478"/>
            <a:ext cx="514350" cy="284272"/>
          </a:xfrm>
          <a:prstGeom prst="rect">
            <a:avLst/>
          </a:prstGeom>
          <a:solidFill>
            <a:srgbClr val="E1DE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50" dirty="0">
                <a:solidFill>
                  <a:schemeClr val="accent1"/>
                </a:solidFill>
                <a:latin typeface="Adobe Caslon Pro Bold" panose="0205070206050A020403" pitchFamily="18" charset="0"/>
              </a:rPr>
              <a:t>order</a:t>
            </a:r>
          </a:p>
        </p:txBody>
      </p:sp>
      <p:sp>
        <p:nvSpPr>
          <p:cNvPr id="60" name="Rectangle 59">
            <a:extLst>
              <a:ext uri="{FF2B5EF4-FFF2-40B4-BE49-F238E27FC236}">
                <a16:creationId xmlns:a16="http://schemas.microsoft.com/office/drawing/2014/main" id="{753ECBB1-6EC1-CFF4-F4C8-8597F1225C42}"/>
              </a:ext>
            </a:extLst>
          </p:cNvPr>
          <p:cNvSpPr/>
          <p:nvPr/>
        </p:nvSpPr>
        <p:spPr>
          <a:xfrm>
            <a:off x="8557263" y="4067101"/>
            <a:ext cx="559752" cy="284272"/>
          </a:xfrm>
          <a:prstGeom prst="rect">
            <a:avLst/>
          </a:prstGeom>
          <a:solidFill>
            <a:srgbClr val="E1DE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50" dirty="0">
                <a:solidFill>
                  <a:schemeClr val="accent1"/>
                </a:solidFill>
                <a:latin typeface="Adobe Caslon Pro Bold" panose="0205070206050A020403" pitchFamily="18" charset="0"/>
              </a:rPr>
              <a:t>cancel</a:t>
            </a:r>
          </a:p>
        </p:txBody>
      </p:sp>
      <p:sp>
        <p:nvSpPr>
          <p:cNvPr id="61" name="Rectangle 60">
            <a:extLst>
              <a:ext uri="{FF2B5EF4-FFF2-40B4-BE49-F238E27FC236}">
                <a16:creationId xmlns:a16="http://schemas.microsoft.com/office/drawing/2014/main" id="{7F657E6D-CBA6-5043-CDE3-73FFAF45A6F0}"/>
              </a:ext>
            </a:extLst>
          </p:cNvPr>
          <p:cNvSpPr/>
          <p:nvPr/>
        </p:nvSpPr>
        <p:spPr>
          <a:xfrm>
            <a:off x="7874795" y="2492265"/>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Fertilizer</a:t>
            </a:r>
          </a:p>
        </p:txBody>
      </p:sp>
      <p:sp>
        <p:nvSpPr>
          <p:cNvPr id="62" name="Rectangle 61">
            <a:extLst>
              <a:ext uri="{FF2B5EF4-FFF2-40B4-BE49-F238E27FC236}">
                <a16:creationId xmlns:a16="http://schemas.microsoft.com/office/drawing/2014/main" id="{787CC136-C4F9-914D-50B4-A8CE9049C795}"/>
              </a:ext>
            </a:extLst>
          </p:cNvPr>
          <p:cNvSpPr/>
          <p:nvPr/>
        </p:nvSpPr>
        <p:spPr>
          <a:xfrm>
            <a:off x="7885642" y="2823141"/>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Pesticides</a:t>
            </a:r>
          </a:p>
        </p:txBody>
      </p:sp>
      <p:sp>
        <p:nvSpPr>
          <p:cNvPr id="63" name="Rectangle 62">
            <a:extLst>
              <a:ext uri="{FF2B5EF4-FFF2-40B4-BE49-F238E27FC236}">
                <a16:creationId xmlns:a16="http://schemas.microsoft.com/office/drawing/2014/main" id="{524E9080-AF47-B3F2-16F6-EF947100BF80}"/>
              </a:ext>
            </a:extLst>
          </p:cNvPr>
          <p:cNvSpPr/>
          <p:nvPr/>
        </p:nvSpPr>
        <p:spPr>
          <a:xfrm>
            <a:off x="7899399" y="3450376"/>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Pesticides</a:t>
            </a:r>
          </a:p>
        </p:txBody>
      </p:sp>
      <p:sp>
        <p:nvSpPr>
          <p:cNvPr id="64" name="Rectangle 63">
            <a:extLst>
              <a:ext uri="{FF2B5EF4-FFF2-40B4-BE49-F238E27FC236}">
                <a16:creationId xmlns:a16="http://schemas.microsoft.com/office/drawing/2014/main" id="{11C044EE-C642-9218-A9A8-957AED9F05B1}"/>
              </a:ext>
            </a:extLst>
          </p:cNvPr>
          <p:cNvSpPr/>
          <p:nvPr/>
        </p:nvSpPr>
        <p:spPr>
          <a:xfrm>
            <a:off x="7899400" y="3145569"/>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Fertilizer</a:t>
            </a:r>
          </a:p>
        </p:txBody>
      </p:sp>
      <p:cxnSp>
        <p:nvCxnSpPr>
          <p:cNvPr id="65" name="Straight Arrow Connector 64">
            <a:extLst>
              <a:ext uri="{FF2B5EF4-FFF2-40B4-BE49-F238E27FC236}">
                <a16:creationId xmlns:a16="http://schemas.microsoft.com/office/drawing/2014/main" id="{F0DBAEBA-7D64-A0BF-9031-3FFB6F3C6ABC}"/>
              </a:ext>
            </a:extLst>
          </p:cNvPr>
          <p:cNvCxnSpPr>
            <a:cxnSpLocks/>
          </p:cNvCxnSpPr>
          <p:nvPr/>
        </p:nvCxnSpPr>
        <p:spPr>
          <a:xfrm>
            <a:off x="6675115" y="3175000"/>
            <a:ext cx="10718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1201</TotalTime>
  <Words>421</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Adobe Caslon Pro</vt:lpstr>
      <vt:lpstr>Adobe Caslon Pro Bold</vt:lpstr>
      <vt:lpstr>Adobe Garamond Pro</vt:lpstr>
      <vt:lpstr>Adobe Garamond Pro Bold</vt:lpstr>
      <vt:lpstr>Aparajita</vt:lpstr>
      <vt:lpstr>Arial</vt:lpstr>
      <vt:lpstr>Arial Black</vt:lpstr>
      <vt:lpstr>Gill Sans MT</vt:lpstr>
      <vt:lpstr>HelveticaNeue-Light</vt:lpstr>
      <vt:lpstr>Times New Roman</vt:lpstr>
      <vt:lpstr>Wingdings</vt:lpstr>
      <vt:lpstr>Gallery</vt:lpstr>
      <vt:lpstr>PowerPoint Presentation</vt:lpstr>
      <vt:lpstr> GYAN SAGAR COLLEGE OF ENGINEERING    Major Project   kishan mitra                         </vt:lpstr>
      <vt:lpstr>Contents</vt:lpstr>
      <vt:lpstr>Object </vt:lpstr>
      <vt:lpstr>PROJECT Formulation </vt:lpstr>
      <vt:lpstr>Problem solution </vt:lpstr>
      <vt:lpstr>PROJECT INTRODUCTION </vt:lpstr>
      <vt:lpstr>TECHNOLOGY</vt:lpstr>
      <vt:lpstr>SYSTEM DESIGN   Use case diagram</vt:lpstr>
      <vt:lpstr>Data flow  diagram </vt:lpstr>
      <vt:lpstr>Advantage</vt:lpstr>
      <vt:lpstr>Future scope </vt:lpstr>
      <vt:lpstr>CONCLUTION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GYAN SAGAR COLLEGE OF ENGINEERING    Minor Project   BUS  LIVE TRACKING </dc:title>
  <dc:creator>Dhanraj yadav</dc:creator>
  <cp:lastModifiedBy>Dhanraj yadav</cp:lastModifiedBy>
  <cp:revision>21</cp:revision>
  <dcterms:created xsi:type="dcterms:W3CDTF">2021-10-21T15:11:48Z</dcterms:created>
  <dcterms:modified xsi:type="dcterms:W3CDTF">2022-10-08T03:36:37Z</dcterms:modified>
</cp:coreProperties>
</file>