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notesMasterIdLst>
    <p:notesMasterId r:id="rId20"/>
  </p:notesMasterIdLst>
  <p:sldIdLst>
    <p:sldId id="256" r:id="rId2"/>
    <p:sldId id="258" r:id="rId3"/>
    <p:sldId id="278" r:id="rId4"/>
    <p:sldId id="279" r:id="rId5"/>
    <p:sldId id="280" r:id="rId6"/>
    <p:sldId id="265" r:id="rId7"/>
    <p:sldId id="275" r:id="rId8"/>
    <p:sldId id="266" r:id="rId9"/>
    <p:sldId id="267" r:id="rId10"/>
    <p:sldId id="268" r:id="rId11"/>
    <p:sldId id="273" r:id="rId12"/>
    <p:sldId id="264" r:id="rId13"/>
    <p:sldId id="276" r:id="rId14"/>
    <p:sldId id="274" r:id="rId15"/>
    <p:sldId id="269" r:id="rId16"/>
    <p:sldId id="277" r:id="rId17"/>
    <p:sldId id="27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6C659B-391C-4B2F-814E-A743601F38A4}">
          <p14:sldIdLst>
            <p14:sldId id="256"/>
            <p14:sldId id="258"/>
            <p14:sldId id="278"/>
            <p14:sldId id="279"/>
            <p14:sldId id="280"/>
            <p14:sldId id="265"/>
            <p14:sldId id="275"/>
            <p14:sldId id="266"/>
            <p14:sldId id="267"/>
            <p14:sldId id="268"/>
            <p14:sldId id="273"/>
            <p14:sldId id="264"/>
            <p14:sldId id="276"/>
            <p14:sldId id="274"/>
            <p14:sldId id="269"/>
            <p14:sldId id="277"/>
            <p14:sldId id="270"/>
            <p14:sldId id="281"/>
          </p14:sldIdLst>
        </p14:section>
        <p14:section name="Untitled Section" id="{47131D4B-C79F-4686-B01D-19030A5737B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34A23-28B2-4315-948A-9637C15E86F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42B69-920D-4DA1-AC6E-1A4EF576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1422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7395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077143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39477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28803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3880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3303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8687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7947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6146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3374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0281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5272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472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3909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8139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7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ransition spd="slow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529" y="1892809"/>
            <a:ext cx="9282620" cy="1097280"/>
          </a:xfrm>
        </p:spPr>
        <p:txBody>
          <a:bodyPr/>
          <a:lstStyle/>
          <a:p>
            <a:r>
              <a:rPr lang="en-US" b="1" dirty="0" smtClean="0"/>
              <a:t>Heart Disease-Prediction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2425" y="4105657"/>
            <a:ext cx="7744968" cy="129844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Miss. </a:t>
            </a:r>
            <a:r>
              <a:rPr lang="en-US" sz="3200" b="1" dirty="0" err="1">
                <a:solidFill>
                  <a:schemeClr val="tx1"/>
                </a:solidFill>
              </a:rPr>
              <a:t>Dhanashri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Parameshwar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Chavan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785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1526825"/>
            <a:ext cx="4590288" cy="37492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76" y="1609120"/>
            <a:ext cx="5983224" cy="3666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7672" y="5582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 Outlier                                                                          After Outlier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0552" y="696730"/>
            <a:ext cx="38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MentalHealth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21365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731520"/>
            <a:ext cx="10544492" cy="678484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                    </a:t>
            </a:r>
            <a:r>
              <a:rPr lang="en-US" sz="2800" b="1" dirty="0" smtClean="0">
                <a:solidFill>
                  <a:schemeClr val="tx1"/>
                </a:solidFill>
              </a:rPr>
              <a:t>Sleep Time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755648"/>
            <a:ext cx="5129784" cy="3337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19" y="1755648"/>
            <a:ext cx="5385817" cy="3337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1039" y="5353812"/>
            <a:ext cx="967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 Outlier                                                                                After Outlier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15477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606686"/>
              </p:ext>
            </p:extLst>
          </p:nvPr>
        </p:nvGraphicFramePr>
        <p:xfrm>
          <a:off x="1903413" y="1819656"/>
          <a:ext cx="8915400" cy="3606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5900"/>
                <a:gridCol w="1485900"/>
                <a:gridCol w="1485900"/>
                <a:gridCol w="1485900"/>
                <a:gridCol w="1485900"/>
                <a:gridCol w="1485900"/>
              </a:tblGrid>
              <a:tr h="511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F1_Score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75.823322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0.740254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0.234371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0.749893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95.978799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0.915254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0.955752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97.745583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0.953738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0.977026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76.388693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0.721045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0.155163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0.721045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78.650177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0.821186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0.480339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0.713812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66.515901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0.722175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0.199717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0.751635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96.706714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0.926977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0.961964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86.424028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0.815678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0.082320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0.859375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74229" y="5632704"/>
            <a:ext cx="755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  </a:t>
            </a:r>
            <a:r>
              <a:rPr lang="en-US" sz="2800" b="1" dirty="0" smtClean="0"/>
              <a:t>Conclusion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– </a:t>
            </a:r>
            <a:r>
              <a:rPr lang="en-US" sz="2000" b="1" dirty="0" err="1" smtClean="0">
                <a:solidFill>
                  <a:schemeClr val="tx2"/>
                </a:solidFill>
              </a:rPr>
              <a:t>xgBoost</a:t>
            </a:r>
            <a:r>
              <a:rPr lang="en-US" sz="2000" b="1" dirty="0" smtClean="0">
                <a:solidFill>
                  <a:schemeClr val="tx2"/>
                </a:solidFill>
              </a:rPr>
              <a:t> is the best fitted model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1177" y="761004"/>
            <a:ext cx="405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Second Data-Frame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677453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2" y="67056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PRC Curve for </a:t>
            </a:r>
            <a:r>
              <a:rPr lang="en-US" sz="2800" b="1" dirty="0" err="1" smtClean="0">
                <a:solidFill>
                  <a:schemeClr val="tx1"/>
                </a:solidFill>
              </a:rPr>
              <a:t>xgBoost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11" y="1286827"/>
            <a:ext cx="66770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64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752" y="115326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 smtClean="0"/>
              <a:t> </a:t>
            </a:r>
            <a:r>
              <a:rPr lang="en-US" sz="4800" b="1" dirty="0" smtClean="0">
                <a:solidFill>
                  <a:schemeClr val="tx1"/>
                </a:solidFill>
              </a:rPr>
              <a:t>Feature Engineering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smtClean="0">
                <a:solidFill>
                  <a:schemeClr val="tx1"/>
                </a:solidFill>
              </a:rPr>
              <a:t>Using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sz="4800" b="1" dirty="0" smtClean="0">
                <a:solidFill>
                  <a:schemeClr val="tx1"/>
                </a:solidFill>
              </a:rPr>
              <a:t>RFE   Method</a:t>
            </a:r>
            <a:endParaRPr lang="en-US" sz="48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359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749808"/>
            <a:ext cx="11093132" cy="5879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</a:t>
            </a:r>
            <a:r>
              <a:rPr lang="en-US" sz="2800" b="1" dirty="0" smtClean="0">
                <a:solidFill>
                  <a:schemeClr val="tx1"/>
                </a:solidFill>
              </a:rPr>
              <a:t>Third Data-Frame</a:t>
            </a: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                                        </a:t>
            </a:r>
            <a:r>
              <a:rPr lang="en-US" dirty="0" smtClean="0"/>
              <a:t>  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sz="2800" b="1" dirty="0" smtClean="0">
                <a:solidFill>
                  <a:schemeClr val="tx1"/>
                </a:solidFill>
              </a:rPr>
              <a:t>Conclusion</a:t>
            </a:r>
            <a:r>
              <a:rPr lang="en-US" sz="2800" b="1" dirty="0" smtClean="0"/>
              <a:t> </a:t>
            </a:r>
            <a:r>
              <a:rPr lang="en-US" sz="2000" b="1" dirty="0" smtClean="0"/>
              <a:t>– </a:t>
            </a:r>
            <a:r>
              <a:rPr lang="en-US" sz="2000" b="1" dirty="0" err="1" smtClean="0">
                <a:solidFill>
                  <a:schemeClr val="tx2"/>
                </a:solidFill>
              </a:rPr>
              <a:t>xgBoost</a:t>
            </a:r>
            <a:r>
              <a:rPr lang="en-US" sz="2000" b="1" dirty="0" smtClean="0">
                <a:solidFill>
                  <a:schemeClr val="tx2"/>
                </a:solidFill>
              </a:rPr>
              <a:t> is the best fitted Model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35135"/>
              </p:ext>
            </p:extLst>
          </p:nvPr>
        </p:nvGraphicFramePr>
        <p:xfrm>
          <a:off x="1874520" y="1874520"/>
          <a:ext cx="8258050" cy="36738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4715"/>
                <a:gridCol w="1354667"/>
                <a:gridCol w="1354667"/>
                <a:gridCol w="1354667"/>
                <a:gridCol w="1354667"/>
                <a:gridCol w="1354667"/>
              </a:tblGrid>
              <a:tr h="707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none" dirty="0" smtClean="0"/>
                        <a:t>Model</a:t>
                      </a:r>
                      <a:r>
                        <a:rPr lang="en-US" b="1" u="none" dirty="0" smtClean="0"/>
                        <a:t> Name</a:t>
                      </a:r>
                      <a:endParaRPr 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TPR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F1_Score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91.989631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0.997186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0.990155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0.958032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86.377187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0.918261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0.925159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90.900843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0.978897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0.906093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0.952107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83.979261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0.883089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0.667216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0.910370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92.132210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0.959050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92.119248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0.999578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0.927914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0.958969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88.295528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0.936410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0.846787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0.932976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91.872975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0.990433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0.920932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0.957367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766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8668" y="707136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AUC-ROC Curve for </a:t>
            </a:r>
            <a:r>
              <a:rPr lang="en-US" sz="2800" b="1" dirty="0" err="1" smtClean="0">
                <a:solidFill>
                  <a:schemeClr val="tx1"/>
                </a:solidFill>
              </a:rPr>
              <a:t>xgBoost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17" y="1524190"/>
            <a:ext cx="67913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90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40" y="155448"/>
            <a:ext cx="9812972" cy="67848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Merits:</a:t>
            </a:r>
          </a:p>
          <a:p>
            <a:pPr marL="0" indent="0" algn="just">
              <a:buNone/>
            </a:pPr>
            <a:r>
              <a:rPr lang="en-US" dirty="0" smtClean="0"/>
              <a:t>1.By using Machine Learning Algorithm we can easily predict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how many people are </a:t>
            </a:r>
            <a:r>
              <a:rPr lang="en-US" dirty="0" err="1" smtClean="0"/>
              <a:t>sufferning</a:t>
            </a:r>
            <a:r>
              <a:rPr lang="en-US" dirty="0" smtClean="0"/>
              <a:t> from </a:t>
            </a:r>
            <a:r>
              <a:rPr lang="en-US" dirty="0" err="1" smtClean="0"/>
              <a:t>HeartDisease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2.By using this algorithm prediction has become easy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Demerits:</a:t>
            </a:r>
          </a:p>
          <a:p>
            <a:pPr marL="0" indent="0" algn="just">
              <a:buNone/>
            </a:pPr>
            <a:r>
              <a:rPr lang="en-US" dirty="0" smtClean="0"/>
              <a:t>1</a:t>
            </a:r>
            <a:r>
              <a:rPr lang="en-US" b="1" dirty="0" smtClean="0"/>
              <a:t>.</a:t>
            </a:r>
            <a:r>
              <a:rPr lang="en-US" dirty="0" smtClean="0"/>
              <a:t>One of the main challenges when using heart disease is ensuring the quality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and reliability of the data. Issues such as missing values, </a:t>
            </a:r>
            <a:r>
              <a:rPr lang="en-US" dirty="0" err="1" smtClean="0"/>
              <a:t>outerliers</a:t>
            </a:r>
            <a:r>
              <a:rPr lang="en-US" dirty="0" smtClean="0"/>
              <a:t> and inaccuracies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in data collection can lead to bias or incorrect prediction when training machine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/>
              <a:t>learning models. 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2.Due to class imbalance the number of positive cases patients without heart disease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is significantly lower than the negative cases patients without heart disease. This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imbalance can affect the performance of machine learning models.  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57211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172" y="2160302"/>
            <a:ext cx="8911687" cy="1280890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THANK YOU</a:t>
            </a:r>
            <a:endParaRPr lang="en-US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118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84" y="175086"/>
            <a:ext cx="8915399" cy="1468800"/>
          </a:xfrm>
        </p:spPr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6601" y="2145052"/>
            <a:ext cx="8915399" cy="43520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Heart disease is a leading cause of death.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major risk factors for heart disease is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1) High blood pressure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2) High Cholesterol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3) Smoking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Other key indicators include diabetes </a:t>
            </a:r>
            <a:r>
              <a:rPr lang="en-US" dirty="0" err="1" smtClean="0">
                <a:solidFill>
                  <a:schemeClr val="tx1"/>
                </a:solidFill>
              </a:rPr>
              <a:t>staus</a:t>
            </a:r>
            <a:r>
              <a:rPr lang="en-US" dirty="0" smtClean="0">
                <a:solidFill>
                  <a:schemeClr val="tx1"/>
                </a:solidFill>
              </a:rPr>
              <a:t> high BMI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not getting enough physical activity or </a:t>
            </a:r>
            <a:r>
              <a:rPr lang="en-US" dirty="0" err="1" smtClean="0">
                <a:solidFill>
                  <a:schemeClr val="tx1"/>
                </a:solidFill>
              </a:rPr>
              <a:t>driking</a:t>
            </a:r>
            <a:r>
              <a:rPr lang="en-US" dirty="0" smtClean="0">
                <a:solidFill>
                  <a:schemeClr val="tx1"/>
                </a:solidFill>
              </a:rPr>
              <a:t> too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much alcohol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application of machine learning methods to detect patterns in the data that can predict a patient’s condition.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181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228" y="-172386"/>
            <a:ext cx="8915399" cy="1468800"/>
          </a:xfrm>
        </p:spPr>
        <p:txBody>
          <a:bodyPr/>
          <a:lstStyle/>
          <a:p>
            <a:r>
              <a:rPr lang="en-US" b="1" dirty="0" smtClean="0"/>
              <a:t>Flow of The Project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7752" y="1296414"/>
            <a:ext cx="10517059" cy="6082794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Missing Values Treatment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Data Types Conversion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Model Building-1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First Data-Frame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Class Imbalance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Outliers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Visualization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Model Builing-2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Second Data-Frame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Feature Selection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Model Builing-3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Third Data-Frame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Conclusion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27045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36" y="421974"/>
            <a:ext cx="8915399" cy="1468800"/>
          </a:xfrm>
        </p:spPr>
        <p:txBody>
          <a:bodyPr/>
          <a:lstStyle/>
          <a:p>
            <a:r>
              <a:rPr lang="en-US" b="1" dirty="0" smtClean="0"/>
              <a:t>About the Dataset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90774"/>
            <a:ext cx="8915399" cy="467258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1"/>
                </a:solidFill>
              </a:rPr>
              <a:t>Data-shape    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Rows - 38571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Columns -  18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Target Column – </a:t>
            </a:r>
            <a:r>
              <a:rPr lang="en-US" sz="2400" b="1" dirty="0" err="1">
                <a:solidFill>
                  <a:schemeClr val="tx1"/>
                </a:solidFill>
              </a:rPr>
              <a:t>HeartDisease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Categorical Target Column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802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148" y="156798"/>
            <a:ext cx="8915399" cy="1468800"/>
          </a:xfrm>
        </p:spPr>
        <p:txBody>
          <a:bodyPr/>
          <a:lstStyle/>
          <a:p>
            <a:r>
              <a:rPr lang="en-US" b="1" dirty="0" smtClean="0"/>
              <a:t>Data Preprocessing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084" y="2404872"/>
            <a:ext cx="8915399" cy="3767328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Missing Values </a:t>
            </a:r>
            <a:r>
              <a:rPr lang="en-US" sz="2400" b="1" dirty="0" smtClean="0">
                <a:solidFill>
                  <a:schemeClr val="tx1"/>
                </a:solidFill>
              </a:rPr>
              <a:t>Treatment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Data types conversion - </a:t>
            </a:r>
            <a:r>
              <a:rPr lang="en-US" sz="2400" b="1" dirty="0" err="1">
                <a:solidFill>
                  <a:schemeClr val="tx1"/>
                </a:solidFill>
              </a:rPr>
              <a:t>LabelEncoder</a:t>
            </a:r>
            <a:r>
              <a:rPr lang="en-US" sz="2400" b="1" dirty="0">
                <a:solidFill>
                  <a:schemeClr val="tx1"/>
                </a:solidFill>
              </a:rPr>
              <a:t> Transform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252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257" y="249206"/>
            <a:ext cx="9383204" cy="616988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	</a:t>
            </a:r>
            <a:br>
              <a:rPr lang="en-US" sz="3200" b="1" dirty="0" smtClean="0"/>
            </a:br>
            <a:r>
              <a:rPr lang="en-US" sz="3200" b="1" dirty="0"/>
              <a:t> </a:t>
            </a:r>
            <a:r>
              <a:rPr lang="en-US" sz="3200" b="1" dirty="0" smtClean="0"/>
              <a:t>   </a:t>
            </a:r>
            <a:r>
              <a:rPr lang="en-US" sz="2800" b="1" dirty="0" smtClean="0">
                <a:solidFill>
                  <a:schemeClr val="tx1"/>
                </a:solidFill>
              </a:rPr>
              <a:t>First Data-Frame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  </a:t>
            </a:r>
            <a:r>
              <a:rPr lang="en-US" sz="2800" b="1" dirty="0" smtClean="0">
                <a:solidFill>
                  <a:schemeClr val="tx1"/>
                </a:solidFill>
              </a:rPr>
              <a:t>Conclusion</a:t>
            </a:r>
            <a:r>
              <a:rPr lang="en-US" sz="2400" b="1" dirty="0" smtClean="0">
                <a:solidFill>
                  <a:schemeClr val="tx2"/>
                </a:solidFill>
              </a:rPr>
              <a:t> – </a:t>
            </a:r>
            <a:r>
              <a:rPr lang="en-US" sz="2400" b="1" dirty="0" err="1" smtClean="0">
                <a:solidFill>
                  <a:schemeClr val="tx2"/>
                </a:solidFill>
              </a:rPr>
              <a:t>xgBoost</a:t>
            </a:r>
            <a:r>
              <a:rPr lang="en-US" sz="2400" b="1" dirty="0" smtClean="0">
                <a:solidFill>
                  <a:schemeClr val="tx2"/>
                </a:solidFill>
              </a:rPr>
              <a:t> is the best fitted Model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081894"/>
              </p:ext>
            </p:extLst>
          </p:nvPr>
        </p:nvGraphicFramePr>
        <p:xfrm>
          <a:off x="2048257" y="1393587"/>
          <a:ext cx="8915400" cy="3881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5900"/>
                <a:gridCol w="1485900"/>
                <a:gridCol w="1485900"/>
                <a:gridCol w="1485900"/>
                <a:gridCol w="1485900"/>
                <a:gridCol w="1485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F1_score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91.924822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0.988886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0.896211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0.957564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86.830849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0.918120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0.726524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0.927318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91.691510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0.986353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0.917628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0.955437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92.132210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0.999437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0.991763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0.959093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92.145172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0.885903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0.650741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0.912609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84.368114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0.959050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87.051199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0.729819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0.928860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91.808166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0.985369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0.869852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0.956831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2018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140" y="5334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AUC-ROC Curve for </a:t>
            </a:r>
            <a:r>
              <a:rPr lang="en-US" sz="2800" b="1" dirty="0" err="1" smtClean="0">
                <a:solidFill>
                  <a:schemeClr val="tx1"/>
                </a:solidFill>
              </a:rPr>
              <a:t>xgBoost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423213"/>
            <a:ext cx="8351827" cy="46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96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82296"/>
            <a:ext cx="11221148" cy="6858000"/>
          </a:xfrm>
        </p:spPr>
        <p:txBody>
          <a:bodyPr/>
          <a:lstStyle/>
          <a:p>
            <a:r>
              <a:rPr lang="en-US" dirty="0" smtClean="0"/>
              <a:t>                  </a:t>
            </a:r>
          </a:p>
          <a:p>
            <a:pPr lvl="5"/>
            <a:r>
              <a:rPr lang="en-US" sz="2400" b="1" dirty="0" smtClean="0">
                <a:solidFill>
                  <a:schemeClr val="tx1"/>
                </a:solidFill>
              </a:rPr>
              <a:t>Class Imbalance </a:t>
            </a:r>
          </a:p>
          <a:p>
            <a:pPr lvl="5"/>
            <a:r>
              <a:rPr lang="en-US" sz="2400" b="1" dirty="0" smtClean="0">
                <a:solidFill>
                  <a:schemeClr val="tx1"/>
                </a:solidFill>
              </a:rPr>
              <a:t>Over Sampling</a:t>
            </a:r>
          </a:p>
          <a:p>
            <a:pPr lvl="5"/>
            <a:r>
              <a:rPr lang="en-US" sz="2400" b="1" dirty="0" smtClean="0">
                <a:solidFill>
                  <a:schemeClr val="tx1"/>
                </a:solidFill>
              </a:rPr>
              <a:t>BMI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98" y="2145941"/>
            <a:ext cx="5184648" cy="3493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08" y="2209949"/>
            <a:ext cx="5807392" cy="342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8496" y="5807216"/>
            <a:ext cx="978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sz="2000" b="1" dirty="0" smtClean="0"/>
              <a:t>Before Outlier                                                                  After Outlier</a:t>
            </a:r>
          </a:p>
        </p:txBody>
      </p:sp>
    </p:spTree>
    <p:extLst>
      <p:ext uri="{BB962C8B-B14F-4D97-AF65-F5344CB8AC3E}">
        <p14:creationId xmlns:p14="http://schemas.microsoft.com/office/powerpoint/2010/main" val="5779040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348740"/>
            <a:ext cx="4837175" cy="42611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72" y="1536192"/>
            <a:ext cx="5690616" cy="4073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1932" y="5941588"/>
            <a:ext cx="9098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Before Outlier                                                                        After  Outlier</a:t>
            </a:r>
            <a:endParaRPr lang="en-US" sz="2000" b="1" dirty="0"/>
          </a:p>
          <a:p>
            <a:r>
              <a:rPr lang="en-US" sz="2000" b="1" dirty="0" smtClean="0"/>
              <a:t>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9403" y="755386"/>
            <a:ext cx="3726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PhysicalHealth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78727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1030</TotalTime>
  <Words>488</Words>
  <Application>Microsoft Office PowerPoint</Application>
  <PresentationFormat>Widescreen</PresentationFormat>
  <Paragraphs>246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Wisp</vt:lpstr>
      <vt:lpstr>Heart Disease-Prediction</vt:lpstr>
      <vt:lpstr>Problem Statement</vt:lpstr>
      <vt:lpstr>Flow of The Project</vt:lpstr>
      <vt:lpstr>About the Dataset </vt:lpstr>
      <vt:lpstr>Data Preprocessing</vt:lpstr>
      <vt:lpstr>      First Data-Frame              Conclusion – xgBoost is the best fitted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Hearth Disease-Prediction</dc:title>
  <dc:creator>ADMIN</dc:creator>
  <cp:lastModifiedBy>ADMIN</cp:lastModifiedBy>
  <cp:revision>41</cp:revision>
  <dcterms:created xsi:type="dcterms:W3CDTF">2024-03-19T13:47:59Z</dcterms:created>
  <dcterms:modified xsi:type="dcterms:W3CDTF">2024-03-21T14:15:20Z</dcterms:modified>
</cp:coreProperties>
</file>