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9" r:id="rId2"/>
    <p:sldId id="313" r:id="rId3"/>
    <p:sldId id="312" r:id="rId4"/>
    <p:sldId id="310" r:id="rId5"/>
    <p:sldId id="317" r:id="rId6"/>
    <p:sldId id="318" r:id="rId7"/>
    <p:sldId id="319" r:id="rId8"/>
    <p:sldId id="320" r:id="rId9"/>
    <p:sldId id="321" r:id="rId10"/>
    <p:sldId id="316" r:id="rId11"/>
    <p:sldId id="257" r:id="rId12"/>
    <p:sldId id="311" r:id="rId13"/>
    <p:sldId id="296" r:id="rId14"/>
    <p:sldId id="298" r:id="rId15"/>
    <p:sldId id="260" r:id="rId16"/>
    <p:sldId id="259" r:id="rId17"/>
    <p:sldId id="263" r:id="rId18"/>
    <p:sldId id="295" r:id="rId19"/>
    <p:sldId id="266" r:id="rId20"/>
    <p:sldId id="267" r:id="rId21"/>
    <p:sldId id="265" r:id="rId22"/>
    <p:sldId id="264" r:id="rId23"/>
    <p:sldId id="301" r:id="rId24"/>
    <p:sldId id="305" r:id="rId25"/>
    <p:sldId id="303" r:id="rId26"/>
    <p:sldId id="309" r:id="rId27"/>
    <p:sldId id="304" r:id="rId28"/>
    <p:sldId id="307" r:id="rId29"/>
    <p:sldId id="306" r:id="rId30"/>
    <p:sldId id="308" r:id="rId31"/>
    <p:sldId id="271" r:id="rId32"/>
    <p:sldId id="270" r:id="rId33"/>
    <p:sldId id="269" r:id="rId34"/>
    <p:sldId id="272" r:id="rId35"/>
    <p:sldId id="275" r:id="rId36"/>
    <p:sldId id="274" r:id="rId37"/>
    <p:sldId id="279" r:id="rId38"/>
    <p:sldId id="278" r:id="rId39"/>
    <p:sldId id="277" r:id="rId40"/>
    <p:sldId id="276" r:id="rId41"/>
    <p:sldId id="273" r:id="rId42"/>
    <p:sldId id="281" r:id="rId43"/>
    <p:sldId id="280" r:id="rId44"/>
    <p:sldId id="282" r:id="rId45"/>
    <p:sldId id="285" r:id="rId46"/>
    <p:sldId id="283" r:id="rId47"/>
    <p:sldId id="284" r:id="rId48"/>
    <p:sldId id="288" r:id="rId49"/>
    <p:sldId id="287" r:id="rId50"/>
    <p:sldId id="289" r:id="rId51"/>
    <p:sldId id="290" r:id="rId52"/>
    <p:sldId id="291" r:id="rId53"/>
    <p:sldId id="293" r:id="rId54"/>
    <p:sldId id="292" r:id="rId55"/>
    <p:sldId id="29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0083B4D-2102-476B-A6CC-E69466FC4FDF}"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084C7-B2C2-4922-8310-EE124E949A75}" type="slidenum">
              <a:rPr lang="en-IN" smtClean="0"/>
              <a:t>‹#›</a:t>
            </a:fld>
            <a:endParaRPr lang="en-IN"/>
          </a:p>
        </p:txBody>
      </p:sp>
    </p:spTree>
    <p:extLst>
      <p:ext uri="{BB962C8B-B14F-4D97-AF65-F5344CB8AC3E}">
        <p14:creationId xmlns:p14="http://schemas.microsoft.com/office/powerpoint/2010/main" val="75833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0083B4D-2102-476B-A6CC-E69466FC4FDF}"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084C7-B2C2-4922-8310-EE124E949A75}" type="slidenum">
              <a:rPr lang="en-IN" smtClean="0"/>
              <a:t>‹#›</a:t>
            </a:fld>
            <a:endParaRPr lang="en-IN"/>
          </a:p>
        </p:txBody>
      </p:sp>
    </p:spTree>
    <p:extLst>
      <p:ext uri="{BB962C8B-B14F-4D97-AF65-F5344CB8AC3E}">
        <p14:creationId xmlns:p14="http://schemas.microsoft.com/office/powerpoint/2010/main" val="2261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0083B4D-2102-476B-A6CC-E69466FC4FDF}"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084C7-B2C2-4922-8310-EE124E949A75}" type="slidenum">
              <a:rPr lang="en-IN" smtClean="0"/>
              <a:t>‹#›</a:t>
            </a:fld>
            <a:endParaRPr lang="en-IN"/>
          </a:p>
        </p:txBody>
      </p:sp>
    </p:spTree>
    <p:extLst>
      <p:ext uri="{BB962C8B-B14F-4D97-AF65-F5344CB8AC3E}">
        <p14:creationId xmlns:p14="http://schemas.microsoft.com/office/powerpoint/2010/main" val="4042645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0083B4D-2102-476B-A6CC-E69466FC4FDF}"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084C7-B2C2-4922-8310-EE124E949A75}" type="slidenum">
              <a:rPr lang="en-IN" smtClean="0"/>
              <a:t>‹#›</a:t>
            </a:fld>
            <a:endParaRPr lang="en-IN"/>
          </a:p>
        </p:txBody>
      </p:sp>
    </p:spTree>
    <p:extLst>
      <p:ext uri="{BB962C8B-B14F-4D97-AF65-F5344CB8AC3E}">
        <p14:creationId xmlns:p14="http://schemas.microsoft.com/office/powerpoint/2010/main" val="2374810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083B4D-2102-476B-A6CC-E69466FC4FDF}"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084C7-B2C2-4922-8310-EE124E949A75}" type="slidenum">
              <a:rPr lang="en-IN" smtClean="0"/>
              <a:t>‹#›</a:t>
            </a:fld>
            <a:endParaRPr lang="en-IN"/>
          </a:p>
        </p:txBody>
      </p:sp>
    </p:spTree>
    <p:extLst>
      <p:ext uri="{BB962C8B-B14F-4D97-AF65-F5344CB8AC3E}">
        <p14:creationId xmlns:p14="http://schemas.microsoft.com/office/powerpoint/2010/main" val="4255146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0083B4D-2102-476B-A6CC-E69466FC4FDF}"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084C7-B2C2-4922-8310-EE124E949A75}" type="slidenum">
              <a:rPr lang="en-IN" smtClean="0"/>
              <a:t>‹#›</a:t>
            </a:fld>
            <a:endParaRPr lang="en-IN"/>
          </a:p>
        </p:txBody>
      </p:sp>
    </p:spTree>
    <p:extLst>
      <p:ext uri="{BB962C8B-B14F-4D97-AF65-F5344CB8AC3E}">
        <p14:creationId xmlns:p14="http://schemas.microsoft.com/office/powerpoint/2010/main" val="1343056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0083B4D-2102-476B-A6CC-E69466FC4FDF}" type="datetimeFigureOut">
              <a:rPr lang="en-IN" smtClean="0"/>
              <a:t>05-12-2022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E084C7-B2C2-4922-8310-EE124E949A75}" type="slidenum">
              <a:rPr lang="en-IN" smtClean="0"/>
              <a:t>‹#›</a:t>
            </a:fld>
            <a:endParaRPr lang="en-IN"/>
          </a:p>
        </p:txBody>
      </p:sp>
    </p:spTree>
    <p:extLst>
      <p:ext uri="{BB962C8B-B14F-4D97-AF65-F5344CB8AC3E}">
        <p14:creationId xmlns:p14="http://schemas.microsoft.com/office/powerpoint/2010/main" val="67140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0083B4D-2102-476B-A6CC-E69466FC4FDF}" type="datetimeFigureOut">
              <a:rPr lang="en-IN" smtClean="0"/>
              <a:t>05-12-2022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E084C7-B2C2-4922-8310-EE124E949A75}" type="slidenum">
              <a:rPr lang="en-IN" smtClean="0"/>
              <a:t>‹#›</a:t>
            </a:fld>
            <a:endParaRPr lang="en-IN"/>
          </a:p>
        </p:txBody>
      </p:sp>
    </p:spTree>
    <p:extLst>
      <p:ext uri="{BB962C8B-B14F-4D97-AF65-F5344CB8AC3E}">
        <p14:creationId xmlns:p14="http://schemas.microsoft.com/office/powerpoint/2010/main" val="218607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83B4D-2102-476B-A6CC-E69466FC4FDF}" type="datetimeFigureOut">
              <a:rPr lang="en-IN" smtClean="0"/>
              <a:t>05-12-2022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E084C7-B2C2-4922-8310-EE124E949A75}" type="slidenum">
              <a:rPr lang="en-IN" smtClean="0"/>
              <a:t>‹#›</a:t>
            </a:fld>
            <a:endParaRPr lang="en-IN"/>
          </a:p>
        </p:txBody>
      </p:sp>
    </p:spTree>
    <p:extLst>
      <p:ext uri="{BB962C8B-B14F-4D97-AF65-F5344CB8AC3E}">
        <p14:creationId xmlns:p14="http://schemas.microsoft.com/office/powerpoint/2010/main" val="445579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083B4D-2102-476B-A6CC-E69466FC4FDF}"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084C7-B2C2-4922-8310-EE124E949A75}" type="slidenum">
              <a:rPr lang="en-IN" smtClean="0"/>
              <a:t>‹#›</a:t>
            </a:fld>
            <a:endParaRPr lang="en-IN"/>
          </a:p>
        </p:txBody>
      </p:sp>
    </p:spTree>
    <p:extLst>
      <p:ext uri="{BB962C8B-B14F-4D97-AF65-F5344CB8AC3E}">
        <p14:creationId xmlns:p14="http://schemas.microsoft.com/office/powerpoint/2010/main" val="3775995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083B4D-2102-476B-A6CC-E69466FC4FDF}"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084C7-B2C2-4922-8310-EE124E949A75}" type="slidenum">
              <a:rPr lang="en-IN" smtClean="0"/>
              <a:t>‹#›</a:t>
            </a:fld>
            <a:endParaRPr lang="en-IN"/>
          </a:p>
        </p:txBody>
      </p:sp>
    </p:spTree>
    <p:extLst>
      <p:ext uri="{BB962C8B-B14F-4D97-AF65-F5344CB8AC3E}">
        <p14:creationId xmlns:p14="http://schemas.microsoft.com/office/powerpoint/2010/main" val="364272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83B4D-2102-476B-A6CC-E69466FC4FDF}" type="datetimeFigureOut">
              <a:rPr lang="en-IN" smtClean="0"/>
              <a:t>05-12-2022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084C7-B2C2-4922-8310-EE124E949A75}" type="slidenum">
              <a:rPr lang="en-IN" smtClean="0"/>
              <a:t>‹#›</a:t>
            </a:fld>
            <a:endParaRPr lang="en-IN"/>
          </a:p>
        </p:txBody>
      </p:sp>
    </p:spTree>
    <p:extLst>
      <p:ext uri="{BB962C8B-B14F-4D97-AF65-F5344CB8AC3E}">
        <p14:creationId xmlns:p14="http://schemas.microsoft.com/office/powerpoint/2010/main" val="1813211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74D12-3FA3-49B3-95D9-83F1B15F4C40}"/>
              </a:ext>
            </a:extLst>
          </p:cNvPr>
          <p:cNvSpPr>
            <a:spLocks noGrp="1"/>
          </p:cNvSpPr>
          <p:nvPr>
            <p:ph type="title"/>
          </p:nvPr>
        </p:nvSpPr>
        <p:spPr/>
        <p:txBody>
          <a:bodyPr/>
          <a:lstStyle/>
          <a:p>
            <a:r>
              <a:rPr lang="en-IN" dirty="0"/>
              <a:t>Unit 3:Sequential Circuits</a:t>
            </a:r>
          </a:p>
        </p:txBody>
      </p:sp>
      <p:sp>
        <p:nvSpPr>
          <p:cNvPr id="3" name="Content Placeholder 2">
            <a:extLst>
              <a:ext uri="{FF2B5EF4-FFF2-40B4-BE49-F238E27FC236}">
                <a16:creationId xmlns:a16="http://schemas.microsoft.com/office/drawing/2014/main" id="{5660E1B4-565E-48DB-8F23-27424362715A}"/>
              </a:ext>
            </a:extLst>
          </p:cNvPr>
          <p:cNvSpPr>
            <a:spLocks noGrp="1"/>
          </p:cNvSpPr>
          <p:nvPr>
            <p:ph idx="1"/>
          </p:nvPr>
        </p:nvSpPr>
        <p:spPr>
          <a:xfrm>
            <a:off x="838200" y="1476375"/>
            <a:ext cx="10515600" cy="4700588"/>
          </a:xfrm>
        </p:spPr>
        <p:txBody>
          <a:bodyPr/>
          <a:lstStyle/>
          <a:p>
            <a:r>
              <a:rPr lang="en-IN" dirty="0"/>
              <a:t>Sequential circuit is the combination of Combinational circuit and memory.</a:t>
            </a:r>
          </a:p>
          <a:p>
            <a:r>
              <a:rPr lang="en-IN" dirty="0"/>
              <a:t>In sequential circuit present output is depending on present input and past output so It acts as a Feedback Mechanism.</a:t>
            </a:r>
          </a:p>
          <a:p>
            <a:endParaRPr lang="en-IN" dirty="0"/>
          </a:p>
          <a:p>
            <a:endParaRPr lang="en-IN" dirty="0"/>
          </a:p>
          <a:p>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430251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5563-4E80-B4BE-A63E-DBD6CF88E1D5}"/>
              </a:ext>
            </a:extLst>
          </p:cNvPr>
          <p:cNvSpPr>
            <a:spLocks noGrp="1"/>
          </p:cNvSpPr>
          <p:nvPr>
            <p:ph type="title"/>
          </p:nvPr>
        </p:nvSpPr>
        <p:spPr/>
        <p:txBody>
          <a:bodyPr/>
          <a:lstStyle/>
          <a:p>
            <a:r>
              <a:rPr lang="en-IN" dirty="0"/>
              <a:t>Basics of Flip-Flop and Latches</a:t>
            </a:r>
          </a:p>
        </p:txBody>
      </p:sp>
      <p:sp>
        <p:nvSpPr>
          <p:cNvPr id="3" name="Content Placeholder 2">
            <a:extLst>
              <a:ext uri="{FF2B5EF4-FFF2-40B4-BE49-F238E27FC236}">
                <a16:creationId xmlns:a16="http://schemas.microsoft.com/office/drawing/2014/main" id="{E51B02F9-6C18-3BB0-CFFA-8F58567D7458}"/>
              </a:ext>
            </a:extLst>
          </p:cNvPr>
          <p:cNvSpPr>
            <a:spLocks noGrp="1"/>
          </p:cNvSpPr>
          <p:nvPr>
            <p:ph idx="1"/>
          </p:nvPr>
        </p:nvSpPr>
        <p:spPr/>
        <p:txBody>
          <a:bodyPr/>
          <a:lstStyle/>
          <a:p>
            <a:r>
              <a:rPr lang="en-IN" dirty="0"/>
              <a:t>Flip Flop is a binary storage device.</a:t>
            </a:r>
          </a:p>
          <a:p>
            <a:r>
              <a:rPr lang="en-IN" dirty="0"/>
              <a:t>It can store binary bit either 0 or 1.</a:t>
            </a:r>
          </a:p>
          <a:p>
            <a:r>
              <a:rPr lang="en-IN" dirty="0"/>
              <a:t>It has two stable states high and low </a:t>
            </a:r>
            <a:r>
              <a:rPr lang="en-IN" dirty="0" err="1"/>
              <a:t>i.e</a:t>
            </a:r>
            <a:r>
              <a:rPr lang="en-IN" dirty="0"/>
              <a:t> 1 and 0</a:t>
            </a:r>
          </a:p>
          <a:p>
            <a:r>
              <a:rPr lang="en-IN" dirty="0"/>
              <a:t>It is also called bistable multivibrator.</a:t>
            </a:r>
          </a:p>
        </p:txBody>
      </p:sp>
    </p:spTree>
    <p:extLst>
      <p:ext uri="{BB962C8B-B14F-4D97-AF65-F5344CB8AC3E}">
        <p14:creationId xmlns:p14="http://schemas.microsoft.com/office/powerpoint/2010/main" val="594415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7499"/>
          </a:xfrm>
        </p:spPr>
        <p:txBody>
          <a:bodyPr>
            <a:normAutofit fontScale="90000"/>
          </a:bodyPr>
          <a:lstStyle/>
          <a:p>
            <a:pPr algn="ctr"/>
            <a:r>
              <a:rPr lang="en-IN" b="1" dirty="0"/>
              <a:t>Flip Flop</a:t>
            </a:r>
            <a:br>
              <a:rPr lang="en-IN" b="1" dirty="0"/>
            </a:br>
            <a:endParaRPr lang="en-IN" dirty="0"/>
          </a:p>
        </p:txBody>
      </p:sp>
      <p:sp>
        <p:nvSpPr>
          <p:cNvPr id="4" name="Content Placeholder 3"/>
          <p:cNvSpPr>
            <a:spLocks noGrp="1"/>
          </p:cNvSpPr>
          <p:nvPr>
            <p:ph idx="1"/>
          </p:nvPr>
        </p:nvSpPr>
        <p:spPr>
          <a:xfrm>
            <a:off x="838200" y="1169894"/>
            <a:ext cx="10515600" cy="5007069"/>
          </a:xfrm>
        </p:spPr>
        <p:txBody>
          <a:bodyPr/>
          <a:lstStyle/>
          <a:p>
            <a:pPr fontAlgn="base"/>
            <a:r>
              <a:rPr lang="en-US" dirty="0"/>
              <a:t>A flip flop can maintain a binary state for an unlimited period of time as long as-Power is supplied to the circuit.</a:t>
            </a:r>
          </a:p>
          <a:p>
            <a:pPr fontAlgn="base"/>
            <a:r>
              <a:rPr lang="en-US" dirty="0"/>
              <a:t>Or until it is directed by an input signal to switch states.</a:t>
            </a:r>
          </a:p>
          <a:p>
            <a:pPr fontAlgn="base"/>
            <a:r>
              <a:rPr lang="en-US" dirty="0"/>
              <a:t>A flip flop is also called as </a:t>
            </a:r>
            <a:r>
              <a:rPr lang="en-US" b="1" dirty="0" err="1"/>
              <a:t>Bistable</a:t>
            </a:r>
            <a:r>
              <a:rPr lang="en-US" b="1" dirty="0"/>
              <a:t> </a:t>
            </a:r>
            <a:r>
              <a:rPr lang="en-US" b="1" dirty="0" err="1"/>
              <a:t>Multivibrator</a:t>
            </a:r>
            <a:r>
              <a:rPr lang="en-US" dirty="0"/>
              <a:t> because it has two stable states either 0 or 1.</a:t>
            </a:r>
          </a:p>
          <a:p>
            <a:pPr marL="0" indent="0" fontAlgn="base">
              <a:buNone/>
            </a:pPr>
            <a:endParaRPr lang="en-US" dirty="0"/>
          </a:p>
          <a:p>
            <a:endParaRPr lang="en-IN" dirty="0"/>
          </a:p>
        </p:txBody>
      </p:sp>
      <p:pic>
        <p:nvPicPr>
          <p:cNvPr id="5" name="Picture 4"/>
          <p:cNvPicPr>
            <a:picLocks noChangeAspect="1"/>
          </p:cNvPicPr>
          <p:nvPr/>
        </p:nvPicPr>
        <p:blipFill>
          <a:blip r:embed="rId2"/>
          <a:stretch>
            <a:fillRect/>
          </a:stretch>
        </p:blipFill>
        <p:spPr>
          <a:xfrm>
            <a:off x="3032591" y="3933265"/>
            <a:ext cx="5857875" cy="1600200"/>
          </a:xfrm>
          <a:prstGeom prst="rect">
            <a:avLst/>
          </a:prstGeom>
        </p:spPr>
      </p:pic>
    </p:spTree>
    <p:extLst>
      <p:ext uri="{BB962C8B-B14F-4D97-AF65-F5344CB8AC3E}">
        <p14:creationId xmlns:p14="http://schemas.microsoft.com/office/powerpoint/2010/main" val="1101726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4D63-328F-FC52-7A77-885689CBE11E}"/>
              </a:ext>
            </a:extLst>
          </p:cNvPr>
          <p:cNvSpPr>
            <a:spLocks noGrp="1"/>
          </p:cNvSpPr>
          <p:nvPr>
            <p:ph type="title"/>
          </p:nvPr>
        </p:nvSpPr>
        <p:spPr/>
        <p:txBody>
          <a:bodyPr/>
          <a:lstStyle/>
          <a:p>
            <a:r>
              <a:rPr lang="en-IN" b="1" i="0" dirty="0">
                <a:solidFill>
                  <a:srgbClr val="111111"/>
                </a:solidFill>
                <a:effectLst/>
                <a:latin typeface="Roboto" panose="02000000000000000000" pitchFamily="2" charset="0"/>
              </a:rPr>
              <a:t>Flip-Flop v/s Latch</a:t>
            </a:r>
            <a:br>
              <a:rPr lang="en-IN" b="0" i="0" dirty="0">
                <a:solidFill>
                  <a:srgbClr val="11111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6E1F38FF-0EBE-C3E7-8DFA-091D9764D0FB}"/>
              </a:ext>
            </a:extLst>
          </p:cNvPr>
          <p:cNvSpPr>
            <a:spLocks noGrp="1"/>
          </p:cNvSpPr>
          <p:nvPr>
            <p:ph idx="1"/>
          </p:nvPr>
        </p:nvSpPr>
        <p:spPr/>
        <p:txBody>
          <a:bodyPr/>
          <a:lstStyle/>
          <a:p>
            <a:r>
              <a:rPr lang="en-US" b="0" i="0" dirty="0">
                <a:solidFill>
                  <a:srgbClr val="222222"/>
                </a:solidFill>
                <a:effectLst/>
                <a:latin typeface="Open Sans" panose="020B0606030504020204" pitchFamily="34" charset="0"/>
              </a:rPr>
              <a:t>The primary difference between a latch and a flip-flop is a gating or clocking mechanism.</a:t>
            </a:r>
          </a:p>
          <a:p>
            <a:r>
              <a:rPr lang="en-US" b="0" i="0" dirty="0">
                <a:solidFill>
                  <a:srgbClr val="222222"/>
                </a:solidFill>
                <a:effectLst/>
                <a:latin typeface="Open Sans" panose="020B0606030504020204" pitchFamily="34" charset="0"/>
              </a:rPr>
              <a:t>In Simple words. Flip Flops are edge-triggered and a latch is level-triggered.</a:t>
            </a:r>
          </a:p>
          <a:p>
            <a:r>
              <a:rPr lang="en-US" b="0" i="0" dirty="0">
                <a:solidFill>
                  <a:srgbClr val="000000"/>
                </a:solidFill>
                <a:effectLst/>
                <a:latin typeface="Nunito" pitchFamily="2" charset="0"/>
              </a:rPr>
              <a:t>Latches operate with enable signal, which is </a:t>
            </a:r>
            <a:r>
              <a:rPr lang="en-US" b="1" i="0" dirty="0">
                <a:solidFill>
                  <a:srgbClr val="000000"/>
                </a:solidFill>
                <a:effectLst/>
                <a:latin typeface="Nunito" pitchFamily="2" charset="0"/>
              </a:rPr>
              <a:t>level sensitive</a:t>
            </a:r>
            <a:r>
              <a:rPr lang="en-US" b="0" i="0" dirty="0">
                <a:solidFill>
                  <a:srgbClr val="000000"/>
                </a:solidFill>
                <a:effectLst/>
                <a:latin typeface="Nunito" pitchFamily="2" charset="0"/>
              </a:rPr>
              <a:t>. Whereas, flip-flops are edge sensitive. </a:t>
            </a:r>
            <a:endParaRPr lang="en-US" dirty="0">
              <a:solidFill>
                <a:srgbClr val="222222"/>
              </a:solidFill>
              <a:latin typeface="Open Sans" panose="020B0606030504020204" pitchFamily="34" charset="0"/>
            </a:endParaRPr>
          </a:p>
          <a:p>
            <a:endParaRPr lang="en-IN" dirty="0"/>
          </a:p>
        </p:txBody>
      </p:sp>
    </p:spTree>
    <p:extLst>
      <p:ext uri="{BB962C8B-B14F-4D97-AF65-F5344CB8AC3E}">
        <p14:creationId xmlns:p14="http://schemas.microsoft.com/office/powerpoint/2010/main" val="3229306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3D02E-A123-46AA-A2AF-1E4A38C93926}"/>
              </a:ext>
            </a:extLst>
          </p:cNvPr>
          <p:cNvSpPr>
            <a:spLocks noGrp="1"/>
          </p:cNvSpPr>
          <p:nvPr>
            <p:ph type="title"/>
          </p:nvPr>
        </p:nvSpPr>
        <p:spPr/>
        <p:txBody>
          <a:bodyPr/>
          <a:lstStyle/>
          <a:p>
            <a:endParaRPr lang="en-IN"/>
          </a:p>
        </p:txBody>
      </p:sp>
      <p:pic>
        <p:nvPicPr>
          <p:cNvPr id="2050" name="Picture 2" descr="One Bit Memory Cell - YouTube">
            <a:extLst>
              <a:ext uri="{FF2B5EF4-FFF2-40B4-BE49-F238E27FC236}">
                <a16:creationId xmlns:a16="http://schemas.microsoft.com/office/drawing/2014/main" id="{3845575F-804C-4E95-B0E6-4520EF3436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6055" y="423069"/>
            <a:ext cx="10229145" cy="5753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718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5415D-5CF6-45AC-9390-DAF7F158D8C7}"/>
              </a:ext>
            </a:extLst>
          </p:cNvPr>
          <p:cNvSpPr>
            <a:spLocks noGrp="1"/>
          </p:cNvSpPr>
          <p:nvPr>
            <p:ph type="title"/>
          </p:nvPr>
        </p:nvSpPr>
        <p:spPr/>
        <p:txBody>
          <a:bodyPr/>
          <a:lstStyle/>
          <a:p>
            <a:endParaRPr lang="en-IN"/>
          </a:p>
        </p:txBody>
      </p:sp>
      <p:pic>
        <p:nvPicPr>
          <p:cNvPr id="4098" name="Picture 2" descr="SR Latch using NAND gate in Malayalam - YouTube">
            <a:extLst>
              <a:ext uri="{FF2B5EF4-FFF2-40B4-BE49-F238E27FC236}">
                <a16:creationId xmlns:a16="http://schemas.microsoft.com/office/drawing/2014/main" id="{0BFBAD9A-FD85-439A-AB74-5F49749829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2987" y="365126"/>
            <a:ext cx="10221737"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414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3388" y="413682"/>
            <a:ext cx="10515600" cy="5556811"/>
          </a:xfrm>
        </p:spPr>
        <p:txBody>
          <a:bodyPr/>
          <a:lstStyle/>
          <a:p>
            <a:pPr fontAlgn="base"/>
            <a:r>
              <a:rPr lang="en-US" b="1" u="sng" dirty="0"/>
              <a:t>Flip Flops Types-</a:t>
            </a:r>
            <a:endParaRPr lang="en-US" b="1" dirty="0"/>
          </a:p>
          <a:p>
            <a:pPr fontAlgn="base"/>
            <a:r>
              <a:rPr lang="en-US" dirty="0"/>
              <a:t>Flip flops are of different types depending on how their inputs and clock pulses cause transition between two states.</a:t>
            </a:r>
          </a:p>
          <a:p>
            <a:pPr fontAlgn="base"/>
            <a:r>
              <a:rPr lang="en-US" dirty="0"/>
              <a:t>There are 4 basic types of flip flops-</a:t>
            </a:r>
          </a:p>
          <a:p>
            <a:pPr marL="0" indent="0" fontAlgn="base">
              <a:buNone/>
            </a:pPr>
            <a:endParaRPr lang="en-US" dirty="0"/>
          </a:p>
          <a:p>
            <a:endParaRPr lang="en-IN" dirty="0"/>
          </a:p>
        </p:txBody>
      </p:sp>
      <p:pic>
        <p:nvPicPr>
          <p:cNvPr id="4" name="Picture 3"/>
          <p:cNvPicPr>
            <a:picLocks noChangeAspect="1"/>
          </p:cNvPicPr>
          <p:nvPr/>
        </p:nvPicPr>
        <p:blipFill>
          <a:blip r:embed="rId2"/>
          <a:stretch>
            <a:fillRect/>
          </a:stretch>
        </p:blipFill>
        <p:spPr>
          <a:xfrm>
            <a:off x="2850776" y="2364440"/>
            <a:ext cx="5568203" cy="3902501"/>
          </a:xfrm>
          <a:prstGeom prst="rect">
            <a:avLst/>
          </a:prstGeom>
        </p:spPr>
      </p:pic>
    </p:spTree>
    <p:extLst>
      <p:ext uri="{BB962C8B-B14F-4D97-AF65-F5344CB8AC3E}">
        <p14:creationId xmlns:p14="http://schemas.microsoft.com/office/powerpoint/2010/main" val="1681178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1706"/>
            <a:ext cx="10515600" cy="5975257"/>
          </a:xfrm>
        </p:spPr>
        <p:txBody>
          <a:bodyPr/>
          <a:lstStyle/>
          <a:p>
            <a:pPr fontAlgn="base"/>
            <a:r>
              <a:rPr lang="en-US" b="1" u="sng" dirty="0"/>
              <a:t>SR Flip Flop-</a:t>
            </a:r>
            <a:endParaRPr lang="en-US" b="1" dirty="0"/>
          </a:p>
          <a:p>
            <a:pPr fontAlgn="base"/>
            <a:r>
              <a:rPr lang="en-US" dirty="0"/>
              <a:t>SR flip flop is the simplest type of flip flops.</a:t>
            </a:r>
          </a:p>
          <a:p>
            <a:pPr fontAlgn="base"/>
            <a:r>
              <a:rPr lang="en-US" dirty="0"/>
              <a:t>It stands for </a:t>
            </a:r>
            <a:r>
              <a:rPr lang="en-US" b="1" dirty="0"/>
              <a:t>Set Reset flip flop.</a:t>
            </a:r>
            <a:endParaRPr lang="en-US" dirty="0"/>
          </a:p>
          <a:p>
            <a:pPr fontAlgn="base"/>
            <a:r>
              <a:rPr lang="en-US" dirty="0"/>
              <a:t>It is a clocked flip flop.</a:t>
            </a:r>
          </a:p>
          <a:p>
            <a:pPr fontAlgn="base"/>
            <a:r>
              <a:rPr lang="en-US" b="1" u="sng" dirty="0"/>
              <a:t>Construction of SR Flip Flop-</a:t>
            </a:r>
            <a:endParaRPr lang="en-US" b="1" dirty="0"/>
          </a:p>
          <a:p>
            <a:pPr fontAlgn="base"/>
            <a:r>
              <a:rPr lang="en-US" dirty="0"/>
              <a:t>There are following two methods for constructing a SR flip flop-</a:t>
            </a:r>
          </a:p>
          <a:p>
            <a:pPr marL="0" indent="0">
              <a:buNone/>
            </a:pPr>
            <a:endParaRPr lang="en-IN" dirty="0"/>
          </a:p>
        </p:txBody>
      </p:sp>
      <p:pic>
        <p:nvPicPr>
          <p:cNvPr id="4" name="Picture 3"/>
          <p:cNvPicPr>
            <a:picLocks noChangeAspect="1"/>
          </p:cNvPicPr>
          <p:nvPr/>
        </p:nvPicPr>
        <p:blipFill>
          <a:blip r:embed="rId2"/>
          <a:stretch>
            <a:fillRect/>
          </a:stretch>
        </p:blipFill>
        <p:spPr>
          <a:xfrm>
            <a:off x="3243262" y="3347476"/>
            <a:ext cx="5705475" cy="1857375"/>
          </a:xfrm>
          <a:prstGeom prst="rect">
            <a:avLst/>
          </a:prstGeom>
        </p:spPr>
      </p:pic>
    </p:spTree>
    <p:extLst>
      <p:ext uri="{BB962C8B-B14F-4D97-AF65-F5344CB8AC3E}">
        <p14:creationId xmlns:p14="http://schemas.microsoft.com/office/powerpoint/2010/main" val="3751433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5824" y="1019175"/>
            <a:ext cx="10467975" cy="5157788"/>
          </a:xfrm>
        </p:spPr>
        <p:txBody>
          <a:bodyPr>
            <a:normAutofit fontScale="92500" lnSpcReduction="10000"/>
          </a:bodyPr>
          <a:lstStyle/>
          <a:p>
            <a:pPr marL="0" indent="0" fontAlgn="base">
              <a:buNone/>
            </a:pPr>
            <a:r>
              <a:rPr lang="en-US" b="1" u="sng" dirty="0"/>
              <a:t>SR Flip Flop:</a:t>
            </a:r>
            <a:endParaRPr lang="en-US" b="1" dirty="0"/>
          </a:p>
          <a:p>
            <a:pPr fontAlgn="base"/>
            <a:r>
              <a:rPr lang="en-US" b="0" i="0" dirty="0">
                <a:solidFill>
                  <a:srgbClr val="333333"/>
                </a:solidFill>
                <a:effectLst/>
                <a:latin typeface="inter-regular"/>
              </a:rPr>
              <a:t>The SR flip flop is a 1-bit memory bistable device having two inputs, i.e., SET and RESET. The SET input 'S' set the device or produce the output 1, and the RESET input 'R' reset the device or produce the output 0. The SET and RESET inputs are labeled as </a:t>
            </a:r>
            <a:r>
              <a:rPr lang="en-US" b="1" i="0" dirty="0">
                <a:solidFill>
                  <a:srgbClr val="333333"/>
                </a:solidFill>
                <a:effectLst/>
                <a:latin typeface="inter-bold"/>
              </a:rPr>
              <a:t>S</a:t>
            </a:r>
            <a:r>
              <a:rPr lang="en-US" b="0" i="0" dirty="0">
                <a:solidFill>
                  <a:srgbClr val="333333"/>
                </a:solidFill>
                <a:effectLst/>
                <a:latin typeface="inter-regular"/>
              </a:rPr>
              <a:t> and </a:t>
            </a:r>
            <a:r>
              <a:rPr lang="en-US" b="1" i="0" dirty="0">
                <a:solidFill>
                  <a:srgbClr val="333333"/>
                </a:solidFill>
                <a:effectLst/>
                <a:latin typeface="inter-bold"/>
              </a:rPr>
              <a:t>R</a:t>
            </a:r>
            <a:r>
              <a:rPr lang="en-US" b="0" i="0" dirty="0">
                <a:solidFill>
                  <a:srgbClr val="333333"/>
                </a:solidFill>
                <a:effectLst/>
                <a:latin typeface="inter-regular"/>
              </a:rPr>
              <a:t>, respectively.</a:t>
            </a:r>
          </a:p>
          <a:p>
            <a:pPr fontAlgn="base"/>
            <a:r>
              <a:rPr lang="en-US" b="0" i="0" dirty="0">
                <a:solidFill>
                  <a:srgbClr val="333333"/>
                </a:solidFill>
                <a:effectLst/>
                <a:latin typeface="inter-regular"/>
              </a:rPr>
              <a:t>The SR flip flop stands for "Set-Reset" flip flop. The reset input is used to get back the flip flop to its original state from the current state with an output 'Q'. This output depends on the set and reset conditions, which is either at the logic level "0" </a:t>
            </a:r>
          </a:p>
          <a:p>
            <a:pPr fontAlgn="base"/>
            <a:r>
              <a:rPr lang="en-US" b="0" i="0" dirty="0">
                <a:solidFill>
                  <a:srgbClr val="333333"/>
                </a:solidFill>
                <a:effectLst/>
                <a:latin typeface="inter-regular"/>
              </a:rPr>
              <a:t>The NAND gate SR flip flop is a basic flip flop which provides feedback from both of its outputs back to its opposing input. This circuit is used to store the single data bit in the memory circuit. So, the SR flip flop has a total of three inputs, i.e., 'S' and 'R', and current output 'Q'. This output 'Q' is related to the current history or state. or "1".</a:t>
            </a:r>
            <a:endParaRPr lang="en-US" dirty="0">
              <a:solidFill>
                <a:srgbClr val="333333"/>
              </a:solidFill>
              <a:latin typeface="inter-regular"/>
            </a:endParaRPr>
          </a:p>
          <a:p>
            <a:pPr fontAlgn="base"/>
            <a:endParaRPr lang="en-IN" dirty="0"/>
          </a:p>
        </p:txBody>
      </p:sp>
    </p:spTree>
    <p:extLst>
      <p:ext uri="{BB962C8B-B14F-4D97-AF65-F5344CB8AC3E}">
        <p14:creationId xmlns:p14="http://schemas.microsoft.com/office/powerpoint/2010/main" val="3902706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F9E60-5151-4CAF-83DB-D9179C9F839B}"/>
              </a:ext>
            </a:extLst>
          </p:cNvPr>
          <p:cNvSpPr>
            <a:spLocks noGrp="1"/>
          </p:cNvSpPr>
          <p:nvPr>
            <p:ph type="title"/>
          </p:nvPr>
        </p:nvSpPr>
        <p:spPr/>
        <p:txBody>
          <a:bodyPr/>
          <a:lstStyle/>
          <a:p>
            <a:r>
              <a:rPr lang="en-US" b="0" i="0" dirty="0">
                <a:solidFill>
                  <a:srgbClr val="610B38"/>
                </a:solidFill>
                <a:effectLst/>
                <a:latin typeface="erdana"/>
              </a:rPr>
              <a:t>The NAND Gate SR Flip-Flop</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6FFFFD9-75B7-4236-81E1-C9D2580551B9}"/>
              </a:ext>
            </a:extLst>
          </p:cNvPr>
          <p:cNvSpPr>
            <a:spLocks noGrp="1"/>
          </p:cNvSpPr>
          <p:nvPr>
            <p:ph idx="1"/>
          </p:nvPr>
        </p:nvSpPr>
        <p:spPr>
          <a:xfrm>
            <a:off x="838200" y="1343025"/>
            <a:ext cx="10515600" cy="4833938"/>
          </a:xfrm>
        </p:spPr>
        <p:txBody>
          <a:bodyPr/>
          <a:lstStyle/>
          <a:p>
            <a:r>
              <a:rPr lang="en-US" b="0" i="0" dirty="0">
                <a:solidFill>
                  <a:srgbClr val="333333"/>
                </a:solidFill>
                <a:effectLst/>
                <a:latin typeface="inter-regular"/>
              </a:rPr>
              <a:t>We can implement the set-reset flip flop by connecting two cross-coupled 2-input NAND gates together. </a:t>
            </a:r>
          </a:p>
          <a:p>
            <a:r>
              <a:rPr lang="en-US" b="0" i="0" dirty="0">
                <a:solidFill>
                  <a:srgbClr val="333333"/>
                </a:solidFill>
                <a:effectLst/>
                <a:latin typeface="inter-regular"/>
              </a:rPr>
              <a:t>In the SR flip flop circuit, from each output to one of the other NAND gate inputs, feedback is connected. So, the device has two inputs, i.e., Set 'S' and Reset 'R' with two outputs Q and Q' respectively. Below are the block diagram and circuit diagram of the S-R flip flop.</a:t>
            </a:r>
          </a:p>
          <a:p>
            <a:r>
              <a:rPr lang="en-US" b="0" i="0" dirty="0">
                <a:solidFill>
                  <a:srgbClr val="34444C"/>
                </a:solidFill>
                <a:effectLst/>
                <a:latin typeface="Open Sans" panose="020B0606030504020204" pitchFamily="34" charset="0"/>
              </a:rPr>
              <a:t>An important point about NAND gate is that its dominating input is 0 i.e., if any of its input is Logic ‘0’, the output is Logic ‘1’, irrespective of the other input. The output is 0, only if all the inputs are 1. </a:t>
            </a:r>
            <a:endParaRPr lang="en-IN" dirty="0"/>
          </a:p>
        </p:txBody>
      </p:sp>
      <p:sp>
        <p:nvSpPr>
          <p:cNvPr id="4" name="Title 1">
            <a:extLst>
              <a:ext uri="{FF2B5EF4-FFF2-40B4-BE49-F238E27FC236}">
                <a16:creationId xmlns:a16="http://schemas.microsoft.com/office/drawing/2014/main" id="{78F238E2-F00E-4BA9-93C7-6690A5590299}"/>
              </a:ext>
            </a:extLst>
          </p:cNvPr>
          <p:cNvSpPr txBox="1">
            <a:spLocks/>
          </p:cNvSpPr>
          <p:nvPr/>
        </p:nvSpPr>
        <p:spPr>
          <a:xfrm>
            <a:off x="838200" y="3175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Tree>
    <p:extLst>
      <p:ext uri="{BB962C8B-B14F-4D97-AF65-F5344CB8AC3E}">
        <p14:creationId xmlns:p14="http://schemas.microsoft.com/office/powerpoint/2010/main" val="2432753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03612" y="726141"/>
            <a:ext cx="6873688" cy="4875353"/>
          </a:xfrm>
          <a:prstGeom prst="rect">
            <a:avLst/>
          </a:prstGeom>
        </p:spPr>
      </p:pic>
    </p:spTree>
    <p:extLst>
      <p:ext uri="{BB962C8B-B14F-4D97-AF65-F5344CB8AC3E}">
        <p14:creationId xmlns:p14="http://schemas.microsoft.com/office/powerpoint/2010/main" val="62505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quential Circuit">
            <a:extLst>
              <a:ext uri="{FF2B5EF4-FFF2-40B4-BE49-F238E27FC236}">
                <a16:creationId xmlns:a16="http://schemas.microsoft.com/office/drawing/2014/main" id="{A451BC3A-5FA9-97A9-838B-432744BB7B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1750" y="543719"/>
            <a:ext cx="5715000" cy="31051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8DBD9114-D5A7-F5B9-187E-B4EA8E73EC7B}"/>
              </a:ext>
            </a:extLst>
          </p:cNvPr>
          <p:cNvSpPr>
            <a:spLocks noGrp="1" noChangeArrowheads="1"/>
          </p:cNvSpPr>
          <p:nvPr>
            <p:ph type="title"/>
          </p:nvPr>
        </p:nvSpPr>
        <p:spPr bwMode="auto">
          <a:xfrm>
            <a:off x="743247" y="3929332"/>
            <a:ext cx="1110752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Nunito" pitchFamily="2" charset="0"/>
              </a:rPr>
              <a:t>This sequential circuit contains a set of inputs and outputs. </a:t>
            </a:r>
            <a:br>
              <a:rPr kumimoji="0" lang="en-US" altLang="en-US" sz="2000" b="0" i="0" u="none" strike="noStrike" cap="none" normalizeH="0" baseline="0" dirty="0">
                <a:ln>
                  <a:noFill/>
                </a:ln>
                <a:solidFill>
                  <a:srgbClr val="000000"/>
                </a:solidFill>
                <a:effectLst/>
                <a:latin typeface="Nunito" pitchFamily="2" charset="0"/>
              </a:rPr>
            </a:br>
            <a:r>
              <a:rPr kumimoji="0" lang="en-US" altLang="en-US" sz="2000" b="0" i="0" u="none" strike="noStrike" cap="none" normalizeH="0" baseline="0" dirty="0">
                <a:ln>
                  <a:noFill/>
                </a:ln>
                <a:solidFill>
                  <a:srgbClr val="000000"/>
                </a:solidFill>
                <a:effectLst/>
                <a:latin typeface="Nunito" pitchFamily="2" charset="0"/>
              </a:rPr>
              <a:t>The outputs of sequential circuit depends not only on the  combination of present inputs</a:t>
            </a:r>
            <a:br>
              <a:rPr kumimoji="0" lang="en-US" altLang="en-US" sz="2000" b="0" i="0" u="none" strike="noStrike" cap="none" normalizeH="0" baseline="0" dirty="0">
                <a:ln>
                  <a:noFill/>
                </a:ln>
                <a:solidFill>
                  <a:srgbClr val="000000"/>
                </a:solidFill>
                <a:effectLst/>
                <a:latin typeface="Nunito" pitchFamily="2" charset="0"/>
              </a:rPr>
            </a:br>
            <a:r>
              <a:rPr kumimoji="0" lang="en-US" altLang="en-US" sz="2000" b="0" i="0" u="none" strike="noStrike" cap="none" normalizeH="0" baseline="0" dirty="0">
                <a:ln>
                  <a:noFill/>
                </a:ln>
                <a:solidFill>
                  <a:srgbClr val="000000"/>
                </a:solidFill>
                <a:effectLst/>
                <a:latin typeface="Nunito" pitchFamily="2" charset="0"/>
              </a:rPr>
              <a:t> but also on the previous outputs.</a:t>
            </a:r>
            <a:br>
              <a:rPr kumimoji="0" lang="en-US" altLang="en-US" sz="2000" b="0" i="0" u="none" strike="noStrike" cap="none" normalizeH="0" baseline="0" dirty="0">
                <a:ln>
                  <a:noFill/>
                </a:ln>
                <a:solidFill>
                  <a:srgbClr val="000000"/>
                </a:solidFill>
                <a:effectLst/>
                <a:latin typeface="Nunito" pitchFamily="2" charset="0"/>
              </a:rPr>
            </a:br>
            <a:r>
              <a:rPr kumimoji="0" lang="en-US" altLang="en-US" sz="2000" b="0" i="0" u="none" strike="noStrike" cap="none" normalizeH="0" baseline="0" dirty="0">
                <a:ln>
                  <a:noFill/>
                </a:ln>
                <a:solidFill>
                  <a:srgbClr val="000000"/>
                </a:solidFill>
                <a:effectLst/>
                <a:latin typeface="Nunito" pitchFamily="2" charset="0"/>
              </a:rPr>
              <a:t> Previous output is nothing but the </a:t>
            </a:r>
            <a:r>
              <a:rPr kumimoji="0" lang="en-US" altLang="en-US" sz="2000" b="1" i="0" u="none" strike="noStrike" cap="none" normalizeH="0" baseline="0" dirty="0">
                <a:ln>
                  <a:noFill/>
                </a:ln>
                <a:solidFill>
                  <a:srgbClr val="000000"/>
                </a:solidFill>
                <a:effectLst/>
                <a:latin typeface="Nunito" pitchFamily="2" charset="0"/>
              </a:rPr>
              <a:t>present state</a:t>
            </a:r>
            <a:r>
              <a:rPr kumimoji="0" lang="en-US" altLang="en-US" sz="2000" b="0" i="0" u="none" strike="noStrike" cap="none" normalizeH="0" baseline="0" dirty="0">
                <a:ln>
                  <a:noFill/>
                </a:ln>
                <a:solidFill>
                  <a:srgbClr val="000000"/>
                </a:solidFill>
                <a:effectLst/>
                <a:latin typeface="Nunito" pitchFamily="2" charset="0"/>
              </a:rPr>
              <a:t>. </a:t>
            </a:r>
            <a:br>
              <a:rPr kumimoji="0" lang="en-US" altLang="en-US" sz="2000" b="0" i="0" u="none" strike="noStrike" cap="none" normalizeH="0" baseline="0" dirty="0">
                <a:ln>
                  <a:noFill/>
                </a:ln>
                <a:solidFill>
                  <a:srgbClr val="000000"/>
                </a:solidFill>
                <a:effectLst/>
                <a:latin typeface="Nunito" pitchFamily="2" charset="0"/>
              </a:rPr>
            </a:br>
            <a:r>
              <a:rPr kumimoji="0" lang="en-US" altLang="en-US" sz="2000" b="0" i="0" u="none" strike="noStrike" cap="none" normalizeH="0" baseline="0" dirty="0">
                <a:ln>
                  <a:noFill/>
                </a:ln>
                <a:solidFill>
                  <a:srgbClr val="000000"/>
                </a:solidFill>
                <a:effectLst/>
                <a:latin typeface="Nunito" pitchFamily="2" charset="0"/>
              </a:rPr>
              <a:t>Therefore, sequential circuits contain combinational circuits along with memory </a:t>
            </a:r>
            <a:r>
              <a:rPr kumimoji="0" lang="en-US" altLang="en-US" sz="2000" b="0" i="0" u="none" strike="noStrike" cap="none" normalizeH="0" baseline="0" dirty="0">
                <a:ln>
                  <a:noFill/>
                </a:ln>
                <a:solidFill>
                  <a:srgbClr val="000000"/>
                </a:solidFill>
                <a:effectLst/>
                <a:latin typeface="MathJax_Math-italic"/>
              </a:rPr>
              <a:t>storage</a:t>
            </a:r>
            <a:br>
              <a:rPr kumimoji="0" lang="en-US" altLang="en-US" sz="2000" b="0" i="0" u="none" strike="noStrike" cap="none" normalizeH="0" baseline="0" dirty="0">
                <a:ln>
                  <a:noFill/>
                </a:ln>
                <a:solidFill>
                  <a:srgbClr val="000000"/>
                </a:solidFill>
                <a:effectLst/>
                <a:latin typeface="MathJax_Math-italic"/>
              </a:rPr>
            </a:br>
            <a:r>
              <a:rPr kumimoji="0" lang="en-US" altLang="en-US" sz="2000" b="0" i="0" u="none" strike="noStrike" cap="none" normalizeH="0" baseline="0" dirty="0">
                <a:ln>
                  <a:noFill/>
                </a:ln>
                <a:solidFill>
                  <a:srgbClr val="000000"/>
                </a:solidFill>
                <a:effectLst/>
                <a:latin typeface="Nunito" pitchFamily="2" charset="0"/>
              </a:rPr>
              <a:t>elements. </a:t>
            </a:r>
            <a:br>
              <a:rPr kumimoji="0" lang="en-US" altLang="en-US" sz="2000" b="0" i="0" u="none" strike="noStrike" cap="none" normalizeH="0" baseline="0" dirty="0">
                <a:ln>
                  <a:noFill/>
                </a:ln>
                <a:solidFill>
                  <a:srgbClr val="000000"/>
                </a:solidFill>
                <a:effectLst/>
                <a:latin typeface="Nunito" pitchFamily="2" charset="0"/>
              </a:rPr>
            </a:br>
            <a:r>
              <a:rPr kumimoji="0" lang="en-US" altLang="en-US" sz="2000" b="0" i="0" u="none" strike="noStrike" cap="none" normalizeH="0" baseline="0" dirty="0">
                <a:ln>
                  <a:noFill/>
                </a:ln>
                <a:solidFill>
                  <a:srgbClr val="000000"/>
                </a:solidFill>
                <a:effectLst/>
                <a:latin typeface="Nunito" pitchFamily="2" charset="0"/>
              </a:rPr>
              <a:t>Some sequential circuits may not contain combinational circuits, but only memory elements.</a:t>
            </a:r>
            <a:r>
              <a:rPr kumimoji="0" lang="en-US" altLang="en-US"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677839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normAutofit fontScale="90000"/>
          </a:bodyPr>
          <a:lstStyle/>
          <a:p>
            <a:br>
              <a:rPr lang="en-US" sz="2400" dirty="0"/>
            </a:br>
            <a:br>
              <a:rPr lang="en-US" sz="2400" dirty="0"/>
            </a:br>
            <a:r>
              <a:rPr lang="en-US" sz="2400" dirty="0"/>
              <a:t>The logic circuit for SR Flip Flop constructed using NAND latch is as shown below-</a:t>
            </a:r>
            <a:endParaRPr lang="en-IN" sz="2400" dirty="0"/>
          </a:p>
        </p:txBody>
      </p:sp>
      <p:pic>
        <p:nvPicPr>
          <p:cNvPr id="4" name="Content Placeholder 3"/>
          <p:cNvPicPr>
            <a:picLocks noGrp="1" noChangeAspect="1"/>
          </p:cNvPicPr>
          <p:nvPr>
            <p:ph idx="1"/>
          </p:nvPr>
        </p:nvPicPr>
        <p:blipFill>
          <a:blip r:embed="rId2"/>
          <a:stretch>
            <a:fillRect/>
          </a:stretch>
        </p:blipFill>
        <p:spPr>
          <a:xfrm>
            <a:off x="2795587" y="1616869"/>
            <a:ext cx="6600825" cy="4086225"/>
          </a:xfrm>
          <a:prstGeom prst="rect">
            <a:avLst/>
          </a:prstGeom>
        </p:spPr>
      </p:pic>
    </p:spTree>
    <p:extLst>
      <p:ext uri="{BB962C8B-B14F-4D97-AF65-F5344CB8AC3E}">
        <p14:creationId xmlns:p14="http://schemas.microsoft.com/office/powerpoint/2010/main" val="1697433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br>
              <a:rPr lang="en-US" b="1" dirty="0"/>
            </a:br>
            <a:r>
              <a:rPr lang="en-US" dirty="0"/>
              <a:t> The truth table for SR Flip Flop is as shown below-</a:t>
            </a:r>
            <a:br>
              <a:rPr lang="en-US" dirty="0"/>
            </a:br>
            <a:endParaRPr lang="en-IN" dirty="0"/>
          </a:p>
        </p:txBody>
      </p:sp>
      <p:pic>
        <p:nvPicPr>
          <p:cNvPr id="4" name="Content Placeholder 3"/>
          <p:cNvPicPr>
            <a:picLocks noGrp="1" noChangeAspect="1"/>
          </p:cNvPicPr>
          <p:nvPr>
            <p:ph idx="1"/>
          </p:nvPr>
        </p:nvPicPr>
        <p:blipFill>
          <a:blip r:embed="rId2"/>
          <a:stretch>
            <a:fillRect/>
          </a:stretch>
        </p:blipFill>
        <p:spPr>
          <a:xfrm>
            <a:off x="3294826" y="1825625"/>
            <a:ext cx="5838598" cy="4534834"/>
          </a:xfrm>
          <a:prstGeom prst="rect">
            <a:avLst/>
          </a:prstGeom>
        </p:spPr>
      </p:pic>
    </p:spTree>
    <p:extLst>
      <p:ext uri="{BB962C8B-B14F-4D97-AF65-F5344CB8AC3E}">
        <p14:creationId xmlns:p14="http://schemas.microsoft.com/office/powerpoint/2010/main" val="3647889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above truth table may be reduced as-</a:t>
            </a:r>
            <a:endParaRPr lang="en-IN" dirty="0"/>
          </a:p>
        </p:txBody>
      </p:sp>
      <p:pic>
        <p:nvPicPr>
          <p:cNvPr id="4" name="Content Placeholder 3"/>
          <p:cNvPicPr>
            <a:picLocks noGrp="1" noChangeAspect="1"/>
          </p:cNvPicPr>
          <p:nvPr>
            <p:ph idx="1"/>
          </p:nvPr>
        </p:nvPicPr>
        <p:blipFill>
          <a:blip r:embed="rId2"/>
          <a:stretch>
            <a:fillRect/>
          </a:stretch>
        </p:blipFill>
        <p:spPr>
          <a:xfrm>
            <a:off x="2781300" y="2253456"/>
            <a:ext cx="6629400" cy="3495675"/>
          </a:xfrm>
          <a:prstGeom prst="rect">
            <a:avLst/>
          </a:prstGeom>
        </p:spPr>
      </p:pic>
    </p:spTree>
    <p:extLst>
      <p:ext uri="{BB962C8B-B14F-4D97-AF65-F5344CB8AC3E}">
        <p14:creationId xmlns:p14="http://schemas.microsoft.com/office/powerpoint/2010/main" val="1174685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31CF-FE6C-4637-8CD3-4029A006346A}"/>
              </a:ext>
            </a:extLst>
          </p:cNvPr>
          <p:cNvSpPr>
            <a:spLocks noGrp="1"/>
          </p:cNvSpPr>
          <p:nvPr>
            <p:ph type="title"/>
          </p:nvPr>
        </p:nvSpPr>
        <p:spPr/>
        <p:txBody>
          <a:bodyPr/>
          <a:lstStyle/>
          <a:p>
            <a:r>
              <a:rPr lang="en-IN" dirty="0"/>
              <a:t>Latches Vs. Flip-Flop</a:t>
            </a:r>
          </a:p>
        </p:txBody>
      </p:sp>
      <p:pic>
        <p:nvPicPr>
          <p:cNvPr id="5" name="Content Placeholder 4">
            <a:extLst>
              <a:ext uri="{FF2B5EF4-FFF2-40B4-BE49-F238E27FC236}">
                <a16:creationId xmlns:a16="http://schemas.microsoft.com/office/drawing/2014/main" id="{39B3B443-F747-4B27-9AC8-227A831DD2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579" y="1690688"/>
            <a:ext cx="9069246" cy="4195761"/>
          </a:xfrm>
        </p:spPr>
      </p:pic>
    </p:spTree>
    <p:extLst>
      <p:ext uri="{BB962C8B-B14F-4D97-AF65-F5344CB8AC3E}">
        <p14:creationId xmlns:p14="http://schemas.microsoft.com/office/powerpoint/2010/main" val="584103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B3E04C6-2B76-4C3F-92E3-39C39485C3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2248" y="704850"/>
            <a:ext cx="9396677" cy="5333999"/>
          </a:xfrm>
        </p:spPr>
      </p:pic>
    </p:spTree>
    <p:extLst>
      <p:ext uri="{BB962C8B-B14F-4D97-AF65-F5344CB8AC3E}">
        <p14:creationId xmlns:p14="http://schemas.microsoft.com/office/powerpoint/2010/main" val="3470107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05A573-7405-439D-B316-3DF73C5448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573" y="790575"/>
            <a:ext cx="10606110" cy="4800600"/>
          </a:xfrm>
        </p:spPr>
      </p:pic>
    </p:spTree>
    <p:extLst>
      <p:ext uri="{BB962C8B-B14F-4D97-AF65-F5344CB8AC3E}">
        <p14:creationId xmlns:p14="http://schemas.microsoft.com/office/powerpoint/2010/main" val="2714804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3E77-22C4-4FB7-8AB6-D5CD6486D1E9}"/>
              </a:ext>
            </a:extLst>
          </p:cNvPr>
          <p:cNvSpPr>
            <a:spLocks noGrp="1"/>
          </p:cNvSpPr>
          <p:nvPr>
            <p:ph type="title"/>
          </p:nvPr>
        </p:nvSpPr>
        <p:spPr/>
        <p:txBody>
          <a:bodyPr/>
          <a:lstStyle/>
          <a:p>
            <a:r>
              <a:rPr lang="en-IN" b="1" i="0" u="sng" dirty="0">
                <a:solidFill>
                  <a:srgbClr val="303030"/>
                </a:solidFill>
                <a:effectLst/>
                <a:latin typeface="roboto condensed" panose="020B0604020202020204" pitchFamily="2" charset="0"/>
              </a:rPr>
              <a:t>JK Flip Flop-</a:t>
            </a:r>
            <a:br>
              <a:rPr lang="en-IN" b="1" i="0" dirty="0">
                <a:solidFill>
                  <a:srgbClr val="303030"/>
                </a:solidFill>
                <a:effectLst/>
                <a:latin typeface="roboto condensed" panose="020B0604020202020204" pitchFamily="2" charset="0"/>
              </a:rPr>
            </a:br>
            <a:endParaRPr lang="en-IN" dirty="0"/>
          </a:p>
        </p:txBody>
      </p:sp>
      <p:sp>
        <p:nvSpPr>
          <p:cNvPr id="3" name="Content Placeholder 2">
            <a:extLst>
              <a:ext uri="{FF2B5EF4-FFF2-40B4-BE49-F238E27FC236}">
                <a16:creationId xmlns:a16="http://schemas.microsoft.com/office/drawing/2014/main" id="{25721F53-03F1-4F7B-B65B-FD5F6440AB63}"/>
              </a:ext>
            </a:extLst>
          </p:cNvPr>
          <p:cNvSpPr>
            <a:spLocks noGrp="1"/>
          </p:cNvSpPr>
          <p:nvPr>
            <p:ph idx="1"/>
          </p:nvPr>
        </p:nvSpPr>
        <p:spPr/>
        <p:txBody>
          <a:bodyPr/>
          <a:lstStyle/>
          <a:p>
            <a:pPr fontAlgn="base"/>
            <a:r>
              <a:rPr lang="en-US" b="0" i="0" dirty="0">
                <a:solidFill>
                  <a:srgbClr val="303030"/>
                </a:solidFill>
                <a:effectLst/>
                <a:latin typeface="Arimo"/>
              </a:rPr>
              <a:t>JK flip flop is a refined &amp; improved version of </a:t>
            </a:r>
            <a:r>
              <a:rPr lang="en-US" b="1" i="0" u="sng" dirty="0">
                <a:solidFill>
                  <a:srgbClr val="910000"/>
                </a:solidFill>
                <a:effectLst/>
                <a:latin typeface="Arimo"/>
                <a:hlinkClick r:id="rId2"/>
              </a:rPr>
              <a:t>SR Flip Flop</a:t>
            </a:r>
            <a:r>
              <a:rPr lang="en-US" u="sng" dirty="0">
                <a:solidFill>
                  <a:srgbClr val="303030"/>
                </a:solidFill>
                <a:latin typeface="Arimo"/>
              </a:rPr>
              <a:t> </a:t>
            </a:r>
            <a:r>
              <a:rPr lang="en-US" b="0" i="0" dirty="0">
                <a:solidFill>
                  <a:srgbClr val="303030"/>
                </a:solidFill>
                <a:effectLst/>
                <a:latin typeface="Arimo"/>
              </a:rPr>
              <a:t>that has been introduced to solve the problem of indeterminate state that occurs in SR flip flop when both the inputs are 1.</a:t>
            </a:r>
          </a:p>
          <a:p>
            <a:pPr fontAlgn="base"/>
            <a:endParaRPr lang="en-US" dirty="0">
              <a:solidFill>
                <a:srgbClr val="303030"/>
              </a:solidFill>
              <a:latin typeface="Arimo"/>
            </a:endParaRPr>
          </a:p>
          <a:p>
            <a:pPr marL="0" indent="0" algn="l" fontAlgn="base">
              <a:buNone/>
            </a:pPr>
            <a:r>
              <a:rPr lang="en-US" b="0" i="0" dirty="0">
                <a:solidFill>
                  <a:srgbClr val="303030"/>
                </a:solidFill>
                <a:effectLst/>
                <a:latin typeface="Arimo"/>
              </a:rPr>
              <a:t>In JK flip flop,</a:t>
            </a:r>
          </a:p>
          <a:p>
            <a:pPr algn="l" fontAlgn="base">
              <a:buFont typeface="Arial" panose="020B0604020202020204" pitchFamily="34" charset="0"/>
              <a:buChar char="•"/>
            </a:pPr>
            <a:r>
              <a:rPr lang="en-US" b="0" i="0" dirty="0">
                <a:solidFill>
                  <a:srgbClr val="303030"/>
                </a:solidFill>
                <a:effectLst/>
                <a:latin typeface="Arimo"/>
              </a:rPr>
              <a:t>Input J behaves like input S of SR flip flop which was meant to set the flip flop.</a:t>
            </a:r>
          </a:p>
          <a:p>
            <a:pPr algn="l" fontAlgn="base">
              <a:buFont typeface="Arial" panose="020B0604020202020204" pitchFamily="34" charset="0"/>
              <a:buChar char="•"/>
            </a:pPr>
            <a:r>
              <a:rPr lang="en-US" b="0" i="0" dirty="0">
                <a:solidFill>
                  <a:srgbClr val="303030"/>
                </a:solidFill>
                <a:effectLst/>
                <a:latin typeface="Arimo"/>
              </a:rPr>
              <a:t>Input K behaves like input R of SR flip flop which was meant to reset the flip flop.</a:t>
            </a:r>
          </a:p>
          <a:p>
            <a:pPr fontAlgn="base"/>
            <a:endParaRPr lang="en-US" b="0" i="0" dirty="0">
              <a:solidFill>
                <a:srgbClr val="303030"/>
              </a:solidFill>
              <a:effectLst/>
              <a:latin typeface="Arimo"/>
            </a:endParaRPr>
          </a:p>
          <a:p>
            <a:endParaRPr lang="en-IN" dirty="0"/>
          </a:p>
        </p:txBody>
      </p:sp>
    </p:spTree>
    <p:extLst>
      <p:ext uri="{BB962C8B-B14F-4D97-AF65-F5344CB8AC3E}">
        <p14:creationId xmlns:p14="http://schemas.microsoft.com/office/powerpoint/2010/main" val="1378289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0C857-4E6A-4BAB-8843-647C6DB90AC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D9929D3-ACDB-48A5-AA59-AD1F948DB9CA}"/>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004A22B1-3851-4B9B-BD71-E641B2E7E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6" y="1895475"/>
            <a:ext cx="8991600" cy="409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375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DA6B-DB1C-4847-A9FA-97A3CF48EFC1}"/>
              </a:ext>
            </a:extLst>
          </p:cNvPr>
          <p:cNvSpPr>
            <a:spLocks noGrp="1"/>
          </p:cNvSpPr>
          <p:nvPr>
            <p:ph type="title"/>
          </p:nvPr>
        </p:nvSpPr>
        <p:spPr/>
        <p:txBody>
          <a:bodyPr/>
          <a:lstStyle/>
          <a:p>
            <a:r>
              <a:rPr lang="en-IN" dirty="0"/>
              <a:t>Truth table</a:t>
            </a:r>
          </a:p>
        </p:txBody>
      </p:sp>
      <p:graphicFrame>
        <p:nvGraphicFramePr>
          <p:cNvPr id="4" name="Content Placeholder 3">
            <a:extLst>
              <a:ext uri="{FF2B5EF4-FFF2-40B4-BE49-F238E27FC236}">
                <a16:creationId xmlns:a16="http://schemas.microsoft.com/office/drawing/2014/main" id="{E1BDAC6A-3297-4EC3-9F01-6789D338C8B7}"/>
              </a:ext>
            </a:extLst>
          </p:cNvPr>
          <p:cNvGraphicFramePr>
            <a:graphicFrameLocks noGrp="1"/>
          </p:cNvGraphicFramePr>
          <p:nvPr>
            <p:ph idx="1"/>
            <p:extLst>
              <p:ext uri="{D42A27DB-BD31-4B8C-83A1-F6EECF244321}">
                <p14:modId xmlns:p14="http://schemas.microsoft.com/office/powerpoint/2010/main" val="2870160065"/>
              </p:ext>
            </p:extLst>
          </p:nvPr>
        </p:nvGraphicFramePr>
        <p:xfrm>
          <a:off x="3429001" y="2121694"/>
          <a:ext cx="4364733" cy="3759200"/>
        </p:xfrm>
        <a:graphic>
          <a:graphicData uri="http://schemas.openxmlformats.org/drawingml/2006/table">
            <a:tbl>
              <a:tblPr/>
              <a:tblGrid>
                <a:gridCol w="619124">
                  <a:extLst>
                    <a:ext uri="{9D8B030D-6E8A-4147-A177-3AD203B41FA5}">
                      <a16:colId xmlns:a16="http://schemas.microsoft.com/office/drawing/2014/main" val="585005520"/>
                    </a:ext>
                  </a:extLst>
                </a:gridCol>
                <a:gridCol w="600075">
                  <a:extLst>
                    <a:ext uri="{9D8B030D-6E8A-4147-A177-3AD203B41FA5}">
                      <a16:colId xmlns:a16="http://schemas.microsoft.com/office/drawing/2014/main" val="553756188"/>
                    </a:ext>
                  </a:extLst>
                </a:gridCol>
                <a:gridCol w="1590675">
                  <a:extLst>
                    <a:ext uri="{9D8B030D-6E8A-4147-A177-3AD203B41FA5}">
                      <a16:colId xmlns:a16="http://schemas.microsoft.com/office/drawing/2014/main" val="603039330"/>
                    </a:ext>
                  </a:extLst>
                </a:gridCol>
                <a:gridCol w="1554859">
                  <a:extLst>
                    <a:ext uri="{9D8B030D-6E8A-4147-A177-3AD203B41FA5}">
                      <a16:colId xmlns:a16="http://schemas.microsoft.com/office/drawing/2014/main" val="2347635464"/>
                    </a:ext>
                  </a:extLst>
                </a:gridCol>
              </a:tblGrid>
              <a:tr h="0">
                <a:tc gridSpan="3">
                  <a:txBody>
                    <a:bodyPr/>
                    <a:lstStyle/>
                    <a:p>
                      <a:pPr algn="ctr"/>
                      <a:r>
                        <a:rPr lang="en-IN" sz="1200" b="1">
                          <a:effectLst/>
                        </a:rPr>
                        <a:t>INPUTS</a:t>
                      </a:r>
                      <a:endParaRPr lang="en-IN">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a:txBody>
                    <a:bodyPr/>
                    <a:lstStyle/>
                    <a:p>
                      <a:pPr algn="ctr"/>
                      <a:r>
                        <a:rPr lang="en-IN" sz="1200" b="1">
                          <a:effectLst/>
                        </a:rPr>
                        <a:t>OUTPUTS</a:t>
                      </a:r>
                      <a:endParaRPr lang="en-IN">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656748878"/>
                  </a:ext>
                </a:extLst>
              </a:tr>
              <a:tr h="0">
                <a:tc>
                  <a:txBody>
                    <a:bodyPr/>
                    <a:lstStyle/>
                    <a:p>
                      <a:pPr algn="ctr"/>
                      <a:r>
                        <a:rPr lang="en-IN" sz="1200" b="1">
                          <a:effectLst/>
                        </a:rPr>
                        <a:t>J</a:t>
                      </a:r>
                      <a:endParaRPr lang="en-IN">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K</a:t>
                      </a:r>
                      <a:endParaRPr lang="en-IN">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fontAlgn="base"/>
                      <a:r>
                        <a:rPr lang="en-IN" sz="1200" b="1">
                          <a:effectLst/>
                        </a:rPr>
                        <a:t>Q</a:t>
                      </a:r>
                      <a:r>
                        <a:rPr lang="en-IN" sz="1200" b="1" baseline="-25000">
                          <a:effectLst/>
                        </a:rPr>
                        <a:t>n</a:t>
                      </a:r>
                      <a:endParaRPr lang="en-IN">
                        <a:effectLst/>
                      </a:endParaRPr>
                    </a:p>
                    <a:p>
                      <a:pPr algn="ctr" fontAlgn="base"/>
                      <a:r>
                        <a:rPr lang="en-IN" sz="1200" b="1">
                          <a:effectLst/>
                        </a:rPr>
                        <a:t>(Present State)</a:t>
                      </a:r>
                      <a:endParaRPr lang="en-IN">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fontAlgn="base"/>
                      <a:r>
                        <a:rPr lang="en-IN" sz="1200" b="1">
                          <a:effectLst/>
                        </a:rPr>
                        <a:t>Q</a:t>
                      </a:r>
                      <a:r>
                        <a:rPr lang="en-IN" sz="1200" b="1" baseline="-25000">
                          <a:effectLst/>
                        </a:rPr>
                        <a:t>n+1</a:t>
                      </a:r>
                      <a:endParaRPr lang="en-IN">
                        <a:effectLst/>
                      </a:endParaRPr>
                    </a:p>
                    <a:p>
                      <a:pPr algn="ctr" fontAlgn="base"/>
                      <a:r>
                        <a:rPr lang="en-IN" sz="1200" b="1">
                          <a:effectLst/>
                        </a:rPr>
                        <a:t>(Next State)</a:t>
                      </a:r>
                      <a:endParaRPr lang="en-IN">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302552966"/>
                  </a:ext>
                </a:extLst>
              </a:tr>
              <a:tr h="0">
                <a:tc>
                  <a:txBody>
                    <a:bodyPr/>
                    <a:lstStyle/>
                    <a:p>
                      <a:pPr algn="ctr"/>
                      <a:r>
                        <a:rPr lang="en-IN">
                          <a:effectLst/>
                        </a:rPr>
                        <a:t>0</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0</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0</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0</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913164936"/>
                  </a:ext>
                </a:extLst>
              </a:tr>
              <a:tr h="0">
                <a:tc>
                  <a:txBody>
                    <a:bodyPr/>
                    <a:lstStyle/>
                    <a:p>
                      <a:pPr algn="ctr"/>
                      <a:r>
                        <a:rPr lang="en-IN">
                          <a:effectLst/>
                        </a:rPr>
                        <a:t>0</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0</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549755647"/>
                  </a:ext>
                </a:extLst>
              </a:tr>
              <a:tr h="0">
                <a:tc>
                  <a:txBody>
                    <a:bodyPr/>
                    <a:lstStyle/>
                    <a:p>
                      <a:pPr algn="ctr"/>
                      <a:r>
                        <a:rPr lang="en-IN">
                          <a:effectLst/>
                        </a:rPr>
                        <a:t>0</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0</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0</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443050344"/>
                  </a:ext>
                </a:extLst>
              </a:tr>
              <a:tr h="0">
                <a:tc>
                  <a:txBody>
                    <a:bodyPr/>
                    <a:lstStyle/>
                    <a:p>
                      <a:pPr algn="ctr"/>
                      <a:r>
                        <a:rPr lang="en-IN">
                          <a:effectLst/>
                        </a:rPr>
                        <a:t>0</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0</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374336733"/>
                  </a:ext>
                </a:extLst>
              </a:tr>
              <a:tr h="0">
                <a:tc>
                  <a:txBody>
                    <a:bodyPr/>
                    <a:lstStyle/>
                    <a:p>
                      <a:pPr algn="ctr"/>
                      <a:r>
                        <a:rPr lang="en-IN">
                          <a:effectLst/>
                        </a:rPr>
                        <a:t>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0</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0</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27027040"/>
                  </a:ext>
                </a:extLst>
              </a:tr>
              <a:tr h="0">
                <a:tc>
                  <a:txBody>
                    <a:bodyPr/>
                    <a:lstStyle/>
                    <a:p>
                      <a:pPr algn="ctr"/>
                      <a:r>
                        <a:rPr lang="en-IN">
                          <a:effectLst/>
                        </a:rPr>
                        <a:t>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0</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148145083"/>
                  </a:ext>
                </a:extLst>
              </a:tr>
              <a:tr h="0">
                <a:tc>
                  <a:txBody>
                    <a:bodyPr/>
                    <a:lstStyle/>
                    <a:p>
                      <a:pPr algn="ctr"/>
                      <a:r>
                        <a:rPr lang="en-IN">
                          <a:effectLst/>
                        </a:rPr>
                        <a:t>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0</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83802305"/>
                  </a:ext>
                </a:extLst>
              </a:tr>
              <a:tr h="0">
                <a:tc>
                  <a:txBody>
                    <a:bodyPr/>
                    <a:lstStyle/>
                    <a:p>
                      <a:pPr algn="ctr"/>
                      <a:r>
                        <a:rPr lang="en-IN">
                          <a:effectLst/>
                        </a:rPr>
                        <a:t>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0</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463984093"/>
                  </a:ext>
                </a:extLst>
              </a:tr>
            </a:tbl>
          </a:graphicData>
        </a:graphic>
      </p:graphicFrame>
    </p:spTree>
    <p:extLst>
      <p:ext uri="{BB962C8B-B14F-4D97-AF65-F5344CB8AC3E}">
        <p14:creationId xmlns:p14="http://schemas.microsoft.com/office/powerpoint/2010/main" val="1294613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BC40-9352-4D31-A055-FDB52E615771}"/>
              </a:ext>
            </a:extLst>
          </p:cNvPr>
          <p:cNvSpPr>
            <a:spLocks noGrp="1"/>
          </p:cNvSpPr>
          <p:nvPr>
            <p:ph type="title"/>
          </p:nvPr>
        </p:nvSpPr>
        <p:spPr/>
        <p:txBody>
          <a:bodyPr/>
          <a:lstStyle/>
          <a:p>
            <a:endParaRPr lang="en-IN"/>
          </a:p>
        </p:txBody>
      </p:sp>
      <p:pic>
        <p:nvPicPr>
          <p:cNvPr id="2050" name="Picture 2">
            <a:extLst>
              <a:ext uri="{FF2B5EF4-FFF2-40B4-BE49-F238E27FC236}">
                <a16:creationId xmlns:a16="http://schemas.microsoft.com/office/drawing/2014/main" id="{7480B395-74B8-4A4B-A90F-CD45A11D94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9059" y="2579755"/>
            <a:ext cx="4472792" cy="17049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4AD3E371-6B9F-4CD0-99DA-14C61C6C8A1F}"/>
              </a:ext>
            </a:extLst>
          </p:cNvPr>
          <p:cNvGraphicFramePr>
            <a:graphicFrameLocks noGrp="1"/>
          </p:cNvGraphicFramePr>
          <p:nvPr>
            <p:extLst>
              <p:ext uri="{D42A27DB-BD31-4B8C-83A1-F6EECF244321}">
                <p14:modId xmlns:p14="http://schemas.microsoft.com/office/powerpoint/2010/main" val="3603052630"/>
              </p:ext>
            </p:extLst>
          </p:nvPr>
        </p:nvGraphicFramePr>
        <p:xfrm>
          <a:off x="6096000" y="2135255"/>
          <a:ext cx="5257800" cy="4352564"/>
        </p:xfrm>
        <a:graphic>
          <a:graphicData uri="http://schemas.openxmlformats.org/drawingml/2006/table">
            <a:tbl>
              <a:tblPr/>
              <a:tblGrid>
                <a:gridCol w="570271">
                  <a:extLst>
                    <a:ext uri="{9D8B030D-6E8A-4147-A177-3AD203B41FA5}">
                      <a16:colId xmlns:a16="http://schemas.microsoft.com/office/drawing/2014/main" val="3631588420"/>
                    </a:ext>
                  </a:extLst>
                </a:gridCol>
                <a:gridCol w="501445">
                  <a:extLst>
                    <a:ext uri="{9D8B030D-6E8A-4147-A177-3AD203B41FA5}">
                      <a16:colId xmlns:a16="http://schemas.microsoft.com/office/drawing/2014/main" val="1992952720"/>
                    </a:ext>
                  </a:extLst>
                </a:gridCol>
                <a:gridCol w="973394">
                  <a:extLst>
                    <a:ext uri="{9D8B030D-6E8A-4147-A177-3AD203B41FA5}">
                      <a16:colId xmlns:a16="http://schemas.microsoft.com/office/drawing/2014/main" val="432322670"/>
                    </a:ext>
                  </a:extLst>
                </a:gridCol>
                <a:gridCol w="1044632">
                  <a:extLst>
                    <a:ext uri="{9D8B030D-6E8A-4147-A177-3AD203B41FA5}">
                      <a16:colId xmlns:a16="http://schemas.microsoft.com/office/drawing/2014/main" val="1249018611"/>
                    </a:ext>
                  </a:extLst>
                </a:gridCol>
                <a:gridCol w="2168058">
                  <a:extLst>
                    <a:ext uri="{9D8B030D-6E8A-4147-A177-3AD203B41FA5}">
                      <a16:colId xmlns:a16="http://schemas.microsoft.com/office/drawing/2014/main" val="863101286"/>
                    </a:ext>
                  </a:extLst>
                </a:gridCol>
              </a:tblGrid>
              <a:tr h="284003">
                <a:tc gridSpan="3">
                  <a:txBody>
                    <a:bodyPr/>
                    <a:lstStyle/>
                    <a:p>
                      <a:pPr algn="ctr"/>
                      <a:r>
                        <a:rPr lang="en-IN" sz="1200" b="1">
                          <a:effectLst/>
                        </a:rPr>
                        <a:t>INPUTS</a:t>
                      </a:r>
                      <a:endParaRPr lang="en-IN" sz="1800">
                        <a:effectLst/>
                      </a:endParaRP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a:txBody>
                    <a:bodyPr/>
                    <a:lstStyle/>
                    <a:p>
                      <a:pPr algn="ctr"/>
                      <a:r>
                        <a:rPr lang="en-IN" sz="1200" b="1">
                          <a:effectLst/>
                        </a:rPr>
                        <a:t>OUTPUTS</a:t>
                      </a:r>
                      <a:endParaRPr lang="en-IN" sz="1800">
                        <a:effectLst/>
                      </a:endParaRP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REMARKS</a:t>
                      </a:r>
                      <a:endParaRPr lang="en-IN" sz="1800">
                        <a:effectLst/>
                      </a:endParaRP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465904742"/>
                  </a:ext>
                </a:extLst>
              </a:tr>
              <a:tr h="649151">
                <a:tc>
                  <a:txBody>
                    <a:bodyPr/>
                    <a:lstStyle/>
                    <a:p>
                      <a:pPr algn="ctr"/>
                      <a:r>
                        <a:rPr lang="en-IN" sz="1200" b="1">
                          <a:effectLst/>
                        </a:rPr>
                        <a:t>J</a:t>
                      </a:r>
                      <a:endParaRPr lang="en-IN" sz="1800">
                        <a:effectLst/>
                      </a:endParaRP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K</a:t>
                      </a:r>
                      <a:endParaRPr lang="en-IN" sz="1800">
                        <a:effectLst/>
                      </a:endParaRP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fontAlgn="base"/>
                      <a:r>
                        <a:rPr lang="en-IN" sz="1200" b="1">
                          <a:effectLst/>
                        </a:rPr>
                        <a:t>Q</a:t>
                      </a:r>
                      <a:r>
                        <a:rPr lang="en-IN" sz="1200" b="1" baseline="-25000">
                          <a:effectLst/>
                        </a:rPr>
                        <a:t>n</a:t>
                      </a:r>
                      <a:endParaRPr lang="en-IN" sz="1800">
                        <a:effectLst/>
                      </a:endParaRPr>
                    </a:p>
                    <a:p>
                      <a:pPr algn="ctr" fontAlgn="base"/>
                      <a:r>
                        <a:rPr lang="en-IN" sz="1200" b="1">
                          <a:effectLst/>
                        </a:rPr>
                        <a:t>(Present State)</a:t>
                      </a:r>
                      <a:endParaRPr lang="en-IN" sz="1800">
                        <a:effectLst/>
                      </a:endParaRP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fontAlgn="base"/>
                      <a:r>
                        <a:rPr lang="en-IN" sz="1200" b="1">
                          <a:effectLst/>
                        </a:rPr>
                        <a:t>Q</a:t>
                      </a:r>
                      <a:r>
                        <a:rPr lang="en-IN" sz="1200" b="1" baseline="-25000">
                          <a:effectLst/>
                        </a:rPr>
                        <a:t>n+1</a:t>
                      </a:r>
                      <a:endParaRPr lang="en-IN" sz="1800">
                        <a:effectLst/>
                      </a:endParaRPr>
                    </a:p>
                    <a:p>
                      <a:pPr algn="ctr" fontAlgn="base"/>
                      <a:r>
                        <a:rPr lang="en-IN" sz="1200" b="1">
                          <a:effectLst/>
                        </a:rPr>
                        <a:t>(Next State)</a:t>
                      </a:r>
                      <a:endParaRPr lang="en-IN" sz="1800">
                        <a:effectLst/>
                      </a:endParaRP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States and Conditions</a:t>
                      </a:r>
                      <a:endParaRPr lang="en-IN" sz="1800">
                        <a:effectLst/>
                      </a:endParaRP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976757048"/>
                  </a:ext>
                </a:extLst>
              </a:tr>
              <a:tr h="923011">
                <a:tc>
                  <a:txBody>
                    <a:bodyPr/>
                    <a:lstStyle/>
                    <a:p>
                      <a:pPr algn="ctr"/>
                      <a:r>
                        <a:rPr lang="en-IN" sz="1800">
                          <a:effectLst/>
                        </a:rPr>
                        <a:t>0</a:t>
                      </a: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800">
                          <a:effectLst/>
                        </a:rPr>
                        <a:t>0</a:t>
                      </a: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800">
                          <a:effectLst/>
                        </a:rPr>
                        <a:t>X</a:t>
                      </a: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800" dirty="0" err="1">
                          <a:effectLst/>
                        </a:rPr>
                        <a:t>Q</a:t>
                      </a:r>
                      <a:r>
                        <a:rPr lang="en-IN" sz="1800" baseline="-25000" dirty="0" err="1">
                          <a:effectLst/>
                        </a:rPr>
                        <a:t>n</a:t>
                      </a:r>
                      <a:endParaRPr lang="en-IN" sz="1800" dirty="0">
                        <a:effectLst/>
                      </a:endParaRP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Hold State condition J = K = 0</a:t>
                      </a: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135903382"/>
                  </a:ext>
                </a:extLst>
              </a:tr>
              <a:tr h="923011">
                <a:tc>
                  <a:txBody>
                    <a:bodyPr/>
                    <a:lstStyle/>
                    <a:p>
                      <a:pPr algn="ctr"/>
                      <a:r>
                        <a:rPr lang="en-IN" sz="1800">
                          <a:effectLst/>
                        </a:rPr>
                        <a:t>0</a:t>
                      </a: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800">
                          <a:effectLst/>
                        </a:rPr>
                        <a:t>1</a:t>
                      </a: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800">
                          <a:effectLst/>
                        </a:rPr>
                        <a:t>X</a:t>
                      </a: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800">
                          <a:effectLst/>
                        </a:rPr>
                        <a:t>0</a:t>
                      </a: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Reset state condition J = 0 , K = 1</a:t>
                      </a: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594144957"/>
                  </a:ext>
                </a:extLst>
              </a:tr>
              <a:tr h="923011">
                <a:tc>
                  <a:txBody>
                    <a:bodyPr/>
                    <a:lstStyle/>
                    <a:p>
                      <a:pPr algn="ctr"/>
                      <a:r>
                        <a:rPr lang="en-IN" sz="1800">
                          <a:effectLst/>
                        </a:rPr>
                        <a:t>1</a:t>
                      </a: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800">
                          <a:effectLst/>
                        </a:rPr>
                        <a:t>0</a:t>
                      </a: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800">
                          <a:effectLst/>
                        </a:rPr>
                        <a:t>X</a:t>
                      </a: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800">
                          <a:effectLst/>
                        </a:rPr>
                        <a:t>1</a:t>
                      </a: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US" sz="1800">
                          <a:effectLst/>
                        </a:rPr>
                        <a:t>Set state condition J = 1 , K = 0</a:t>
                      </a: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811820749"/>
                  </a:ext>
                </a:extLst>
              </a:tr>
              <a:tr h="649151">
                <a:tc>
                  <a:txBody>
                    <a:bodyPr/>
                    <a:lstStyle/>
                    <a:p>
                      <a:pPr algn="ctr"/>
                      <a:r>
                        <a:rPr lang="en-IN" sz="1800">
                          <a:effectLst/>
                        </a:rPr>
                        <a:t>1</a:t>
                      </a: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800">
                          <a:effectLst/>
                        </a:rPr>
                        <a:t>1</a:t>
                      </a: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800">
                          <a:effectLst/>
                        </a:rPr>
                        <a:t>X</a:t>
                      </a: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800">
                          <a:effectLst/>
                        </a:rPr>
                        <a:t>Q’</a:t>
                      </a:r>
                      <a:r>
                        <a:rPr lang="en-IN" sz="1800" baseline="-25000">
                          <a:effectLst/>
                        </a:rPr>
                        <a:t>n</a:t>
                      </a:r>
                      <a:endParaRPr lang="en-IN" sz="1800">
                        <a:effectLst/>
                      </a:endParaRP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800" dirty="0">
                          <a:effectLst/>
                        </a:rPr>
                        <a:t>Toggle state condition</a:t>
                      </a:r>
                    </a:p>
                  </a:txBody>
                  <a:tcPr marL="63394" marR="63394" marT="50715" marB="50715"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356983277"/>
                  </a:ext>
                </a:extLst>
              </a:tr>
            </a:tbl>
          </a:graphicData>
        </a:graphic>
      </p:graphicFrame>
      <p:sp>
        <p:nvSpPr>
          <p:cNvPr id="5" name="Rectangle 3">
            <a:extLst>
              <a:ext uri="{FF2B5EF4-FFF2-40B4-BE49-F238E27FC236}">
                <a16:creationId xmlns:a16="http://schemas.microsoft.com/office/drawing/2014/main" id="{22DF9EC9-5432-4665-B721-6A74579FDF1F}"/>
              </a:ext>
            </a:extLst>
          </p:cNvPr>
          <p:cNvSpPr>
            <a:spLocks noChangeArrowheads="1"/>
          </p:cNvSpPr>
          <p:nvPr/>
        </p:nvSpPr>
        <p:spPr bwMode="auto">
          <a:xfrm>
            <a:off x="5530576" y="1812056"/>
            <a:ext cx="137754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69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D481-F1F8-E589-02A4-29A58AA6867D}"/>
              </a:ext>
            </a:extLst>
          </p:cNvPr>
          <p:cNvSpPr>
            <a:spLocks noGrp="1"/>
          </p:cNvSpPr>
          <p:nvPr>
            <p:ph type="title"/>
          </p:nvPr>
        </p:nvSpPr>
        <p:spPr/>
        <p:txBody>
          <a:bodyPr/>
          <a:lstStyle/>
          <a:p>
            <a:r>
              <a:rPr lang="en-IN" dirty="0"/>
              <a:t>What is Clock?</a:t>
            </a:r>
          </a:p>
        </p:txBody>
      </p:sp>
      <p:sp>
        <p:nvSpPr>
          <p:cNvPr id="3" name="Content Placeholder 2">
            <a:extLst>
              <a:ext uri="{FF2B5EF4-FFF2-40B4-BE49-F238E27FC236}">
                <a16:creationId xmlns:a16="http://schemas.microsoft.com/office/drawing/2014/main" id="{D48DC535-3EFF-6C2A-581F-ECFE389C287E}"/>
              </a:ext>
            </a:extLst>
          </p:cNvPr>
          <p:cNvSpPr>
            <a:spLocks noGrp="1"/>
          </p:cNvSpPr>
          <p:nvPr>
            <p:ph idx="1"/>
          </p:nvPr>
        </p:nvSpPr>
        <p:spPr/>
        <p:txBody>
          <a:bodyPr/>
          <a:lstStyle/>
          <a:p>
            <a:r>
              <a:rPr lang="en-IN" dirty="0"/>
              <a:t>In Sequential circuits, many processes are going on and the output of circuit is the input of other. Thus their should be control over the processes. They can not Operate Randomly.</a:t>
            </a:r>
          </a:p>
          <a:p>
            <a:r>
              <a:rPr lang="en-US" b="0" i="0" dirty="0">
                <a:solidFill>
                  <a:srgbClr val="202124"/>
                </a:solidFill>
                <a:effectLst/>
                <a:latin typeface="arial" panose="020B0604020202020204" pitchFamily="34" charset="0"/>
              </a:rPr>
              <a:t>clock signal as </a:t>
            </a:r>
            <a:r>
              <a:rPr lang="en-US" b="1" i="0" dirty="0">
                <a:solidFill>
                  <a:srgbClr val="202124"/>
                </a:solidFill>
                <a:effectLst/>
                <a:latin typeface="arial" panose="020B0604020202020204" pitchFamily="34" charset="0"/>
              </a:rPr>
              <a:t>a particular type of signal that oscillates between a high and a low state</a:t>
            </a:r>
            <a:r>
              <a:rPr lang="en-US" b="0" i="0" dirty="0">
                <a:solidFill>
                  <a:srgbClr val="202124"/>
                </a:solidFill>
                <a:effectLst/>
                <a:latin typeface="arial" panose="020B0604020202020204" pitchFamily="34" charset="0"/>
              </a:rPr>
              <a:t>.</a:t>
            </a:r>
          </a:p>
          <a:p>
            <a:r>
              <a:rPr lang="en-US" b="0" i="0" dirty="0">
                <a:solidFill>
                  <a:srgbClr val="000000"/>
                </a:solidFill>
                <a:effectLst/>
                <a:latin typeface="Nunito" pitchFamily="2" charset="0"/>
              </a:rPr>
              <a:t>We can represent the clock signal as a </a:t>
            </a:r>
            <a:r>
              <a:rPr lang="en-US" b="1" i="0" dirty="0">
                <a:solidFill>
                  <a:srgbClr val="000000"/>
                </a:solidFill>
                <a:effectLst/>
                <a:latin typeface="Nunito" pitchFamily="2" charset="0"/>
              </a:rPr>
              <a:t>square wave</a:t>
            </a:r>
            <a:r>
              <a:rPr lang="en-US" b="0" i="0" dirty="0">
                <a:solidFill>
                  <a:srgbClr val="000000"/>
                </a:solidFill>
                <a:effectLst/>
                <a:latin typeface="Nunito" pitchFamily="2" charset="0"/>
              </a:rPr>
              <a:t>, when both its ON time and OFF time are same. This clock signal is shown in the following figure.</a:t>
            </a:r>
            <a:endParaRPr lang="en-IN" dirty="0"/>
          </a:p>
          <a:p>
            <a:endParaRPr lang="en-IN" dirty="0"/>
          </a:p>
        </p:txBody>
      </p:sp>
    </p:spTree>
    <p:extLst>
      <p:ext uri="{BB962C8B-B14F-4D97-AF65-F5344CB8AC3E}">
        <p14:creationId xmlns:p14="http://schemas.microsoft.com/office/powerpoint/2010/main" val="1167706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962D-9AC5-448C-832E-C356023A4F06}"/>
              </a:ext>
            </a:extLst>
          </p:cNvPr>
          <p:cNvSpPr>
            <a:spLocks noGrp="1"/>
          </p:cNvSpPr>
          <p:nvPr>
            <p:ph type="title"/>
          </p:nvPr>
        </p:nvSpPr>
        <p:spPr/>
        <p:txBody>
          <a:bodyPr/>
          <a:lstStyle/>
          <a:p>
            <a:r>
              <a:rPr lang="en-IN" dirty="0"/>
              <a:t>Points to Remember:</a:t>
            </a:r>
          </a:p>
        </p:txBody>
      </p:sp>
      <p:sp>
        <p:nvSpPr>
          <p:cNvPr id="3" name="Content Placeholder 2">
            <a:extLst>
              <a:ext uri="{FF2B5EF4-FFF2-40B4-BE49-F238E27FC236}">
                <a16:creationId xmlns:a16="http://schemas.microsoft.com/office/drawing/2014/main" id="{761F9A12-9DC0-4D01-8836-374828A7A6C8}"/>
              </a:ext>
            </a:extLst>
          </p:cNvPr>
          <p:cNvSpPr>
            <a:spLocks noGrp="1"/>
          </p:cNvSpPr>
          <p:nvPr>
            <p:ph idx="1"/>
          </p:nvPr>
        </p:nvSpPr>
        <p:spPr/>
        <p:txBody>
          <a:bodyPr/>
          <a:lstStyle/>
          <a:p>
            <a:pPr algn="l" fontAlgn="base"/>
            <a:r>
              <a:rPr lang="en-US" b="0" i="0" dirty="0">
                <a:solidFill>
                  <a:srgbClr val="303030"/>
                </a:solidFill>
                <a:effectLst/>
                <a:latin typeface="Arimo"/>
              </a:rPr>
              <a:t>Both JK flip flop and SR flip flop are functionally same.</a:t>
            </a:r>
          </a:p>
          <a:p>
            <a:pPr marL="0" indent="0" algn="l" fontAlgn="base">
              <a:buNone/>
            </a:pPr>
            <a:r>
              <a:rPr lang="en-US" b="0" i="0" dirty="0">
                <a:solidFill>
                  <a:srgbClr val="303030"/>
                </a:solidFill>
                <a:effectLst/>
                <a:latin typeface="Arimo"/>
              </a:rPr>
              <a:t>The only difference between them is-</a:t>
            </a:r>
          </a:p>
          <a:p>
            <a:pPr algn="l" fontAlgn="base">
              <a:buFont typeface="Arial" panose="020B0604020202020204" pitchFamily="34" charset="0"/>
              <a:buChar char="•"/>
            </a:pPr>
            <a:r>
              <a:rPr lang="en-US" b="0" i="0" dirty="0">
                <a:solidFill>
                  <a:srgbClr val="303030"/>
                </a:solidFill>
                <a:effectLst/>
                <a:latin typeface="Arimo"/>
              </a:rPr>
              <a:t>In JK flip flop, indeterminate state does not occur.</a:t>
            </a:r>
          </a:p>
          <a:p>
            <a:pPr algn="l" fontAlgn="base">
              <a:buFont typeface="Arial" panose="020B0604020202020204" pitchFamily="34" charset="0"/>
              <a:buChar char="•"/>
            </a:pPr>
            <a:r>
              <a:rPr lang="en-US" b="0" i="0" dirty="0">
                <a:solidFill>
                  <a:srgbClr val="303030"/>
                </a:solidFill>
                <a:effectLst/>
                <a:latin typeface="Arimo"/>
              </a:rPr>
              <a:t>In JK flip flop, instead of indeterminate state, the present state toggles.</a:t>
            </a:r>
          </a:p>
          <a:p>
            <a:pPr algn="l" fontAlgn="base">
              <a:buFont typeface="Arial" panose="020B0604020202020204" pitchFamily="34" charset="0"/>
              <a:buChar char="•"/>
            </a:pPr>
            <a:r>
              <a:rPr lang="en-US" b="0" i="0" dirty="0">
                <a:solidFill>
                  <a:srgbClr val="303030"/>
                </a:solidFill>
                <a:effectLst/>
                <a:latin typeface="Arimo"/>
              </a:rPr>
              <a:t>In other words, the present state gets inverted when both the inputs are 1.</a:t>
            </a:r>
          </a:p>
          <a:p>
            <a:endParaRPr lang="en-IN" dirty="0"/>
          </a:p>
        </p:txBody>
      </p:sp>
    </p:spTree>
    <p:extLst>
      <p:ext uri="{BB962C8B-B14F-4D97-AF65-F5344CB8AC3E}">
        <p14:creationId xmlns:p14="http://schemas.microsoft.com/office/powerpoint/2010/main" val="1902671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Excitation Table</a:t>
            </a:r>
            <a:br>
              <a:rPr lang="en-IN" b="1" dirty="0"/>
            </a:br>
            <a:endParaRPr lang="en-IN" dirty="0"/>
          </a:p>
        </p:txBody>
      </p:sp>
      <p:sp>
        <p:nvSpPr>
          <p:cNvPr id="6" name="Content Placeholder 5"/>
          <p:cNvSpPr>
            <a:spLocks noGrp="1"/>
          </p:cNvSpPr>
          <p:nvPr>
            <p:ph idx="1"/>
          </p:nvPr>
        </p:nvSpPr>
        <p:spPr>
          <a:xfrm>
            <a:off x="838200" y="1196788"/>
            <a:ext cx="10515600" cy="4980175"/>
          </a:xfrm>
        </p:spPr>
        <p:txBody>
          <a:bodyPr/>
          <a:lstStyle/>
          <a:p>
            <a:r>
              <a:rPr lang="en-US" dirty="0"/>
              <a:t>The excitation table of any flip flop is drawn using its truth table.</a:t>
            </a:r>
          </a:p>
          <a:p>
            <a:pPr marL="0" indent="0">
              <a:buNone/>
            </a:pPr>
            <a:endParaRPr lang="en-IN" dirty="0"/>
          </a:p>
        </p:txBody>
      </p:sp>
      <p:pic>
        <p:nvPicPr>
          <p:cNvPr id="7" name="Picture 6"/>
          <p:cNvPicPr>
            <a:picLocks noChangeAspect="1"/>
          </p:cNvPicPr>
          <p:nvPr/>
        </p:nvPicPr>
        <p:blipFill>
          <a:blip r:embed="rId2"/>
          <a:stretch>
            <a:fillRect/>
          </a:stretch>
        </p:blipFill>
        <p:spPr>
          <a:xfrm>
            <a:off x="2367242" y="2083734"/>
            <a:ext cx="6838950" cy="3981450"/>
          </a:xfrm>
          <a:prstGeom prst="rect">
            <a:avLst/>
          </a:prstGeom>
        </p:spPr>
      </p:pic>
    </p:spTree>
    <p:extLst>
      <p:ext uri="{BB962C8B-B14F-4D97-AF65-F5344CB8AC3E}">
        <p14:creationId xmlns:p14="http://schemas.microsoft.com/office/powerpoint/2010/main" val="3240862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16654" y="754669"/>
            <a:ext cx="9047361" cy="4933437"/>
          </a:xfrm>
          <a:prstGeom prst="rect">
            <a:avLst/>
          </a:prstGeom>
        </p:spPr>
      </p:pic>
    </p:spTree>
    <p:extLst>
      <p:ext uri="{BB962C8B-B14F-4D97-AF65-F5344CB8AC3E}">
        <p14:creationId xmlns:p14="http://schemas.microsoft.com/office/powerpoint/2010/main" val="3090434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84294" y="484094"/>
            <a:ext cx="7920318" cy="5338481"/>
          </a:xfrm>
          <a:prstGeom prst="rect">
            <a:avLst/>
          </a:prstGeom>
        </p:spPr>
      </p:pic>
    </p:spTree>
    <p:extLst>
      <p:ext uri="{BB962C8B-B14F-4D97-AF65-F5344CB8AC3E}">
        <p14:creationId xmlns:p14="http://schemas.microsoft.com/office/powerpoint/2010/main" val="257369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47165"/>
            <a:ext cx="10515600" cy="5329798"/>
          </a:xfrm>
        </p:spPr>
        <p:txBody>
          <a:bodyPr/>
          <a:lstStyle/>
          <a:p>
            <a:pPr fontAlgn="base"/>
            <a:endParaRPr lang="en-US" dirty="0"/>
          </a:p>
          <a:p>
            <a:pPr fontAlgn="base"/>
            <a:r>
              <a:rPr lang="en-US" b="1" u="sng" dirty="0"/>
              <a:t>Construction of JK Flip Flop By Using SR Flip Flop Constructed From NOR Latch-</a:t>
            </a:r>
            <a:endParaRPr lang="en-US" b="1" dirty="0"/>
          </a:p>
          <a:p>
            <a:pPr fontAlgn="base"/>
            <a:endParaRPr lang="en-US" dirty="0"/>
          </a:p>
          <a:p>
            <a:pPr fontAlgn="base"/>
            <a:r>
              <a:rPr lang="en-US" dirty="0"/>
              <a:t>This method of constructing JK Flip Flop uses-</a:t>
            </a:r>
          </a:p>
          <a:p>
            <a:pPr fontAlgn="base"/>
            <a:r>
              <a:rPr lang="en-US" dirty="0"/>
              <a:t>SR Flip Flop constructed from NOR latch</a:t>
            </a:r>
          </a:p>
          <a:p>
            <a:pPr fontAlgn="base"/>
            <a:r>
              <a:rPr lang="en-US" dirty="0"/>
              <a:t>Two other connections</a:t>
            </a:r>
          </a:p>
          <a:p>
            <a:pPr marL="0" indent="0">
              <a:buNone/>
            </a:pPr>
            <a:endParaRPr lang="en-IN" dirty="0"/>
          </a:p>
        </p:txBody>
      </p:sp>
    </p:spTree>
    <p:extLst>
      <p:ext uri="{BB962C8B-B14F-4D97-AF65-F5344CB8AC3E}">
        <p14:creationId xmlns:p14="http://schemas.microsoft.com/office/powerpoint/2010/main" val="2592837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u="sng" dirty="0"/>
              <a:t>Logic Circuit-</a:t>
            </a:r>
            <a:br>
              <a:rPr lang="en-IN" sz="3200" b="1" dirty="0"/>
            </a:br>
            <a:r>
              <a:rPr lang="en-US" sz="3200" dirty="0"/>
              <a:t>The logic circuit for JK Flip Flop constructed using SR Flip Flop constructed from NOR latch is as shown below-</a:t>
            </a:r>
            <a:endParaRPr lang="en-IN" sz="3200" dirty="0"/>
          </a:p>
        </p:txBody>
      </p:sp>
      <p:pic>
        <p:nvPicPr>
          <p:cNvPr id="4" name="Content Placeholder 3"/>
          <p:cNvPicPr>
            <a:picLocks noGrp="1" noChangeAspect="1"/>
          </p:cNvPicPr>
          <p:nvPr>
            <p:ph idx="1"/>
          </p:nvPr>
        </p:nvPicPr>
        <p:blipFill>
          <a:blip r:embed="rId2"/>
          <a:stretch>
            <a:fillRect/>
          </a:stretch>
        </p:blipFill>
        <p:spPr>
          <a:xfrm>
            <a:off x="2762250" y="1896269"/>
            <a:ext cx="6667500" cy="4210050"/>
          </a:xfrm>
          <a:prstGeom prst="rect">
            <a:avLst/>
          </a:prstGeom>
        </p:spPr>
      </p:pic>
    </p:spTree>
    <p:extLst>
      <p:ext uri="{BB962C8B-B14F-4D97-AF65-F5344CB8AC3E}">
        <p14:creationId xmlns:p14="http://schemas.microsoft.com/office/powerpoint/2010/main" val="2169670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729" y="860613"/>
            <a:ext cx="10515600" cy="5141539"/>
          </a:xfrm>
        </p:spPr>
        <p:txBody>
          <a:bodyPr/>
          <a:lstStyle/>
          <a:p>
            <a:r>
              <a:rPr lang="en-US" b="1" dirty="0"/>
              <a:t>Construction of JK Flip Flop By Using SR Flip Flop Constructed From NAND Latch-</a:t>
            </a:r>
            <a:br>
              <a:rPr lang="en-US" b="1" dirty="0"/>
            </a:br>
            <a:endParaRPr lang="en-US" dirty="0"/>
          </a:p>
          <a:p>
            <a:r>
              <a:rPr lang="en-US" dirty="0"/>
              <a:t>This method of constructing JK Flip Flop uses-</a:t>
            </a:r>
          </a:p>
          <a:p>
            <a:pPr fontAlgn="base"/>
            <a:r>
              <a:rPr lang="en-US" dirty="0"/>
              <a:t>SR Flip Flop constructed from NAND latch</a:t>
            </a:r>
          </a:p>
          <a:p>
            <a:pPr fontAlgn="base"/>
            <a:r>
              <a:rPr lang="en-US" dirty="0"/>
              <a:t>Two other connections</a:t>
            </a:r>
          </a:p>
          <a:p>
            <a:pPr marL="0" indent="0">
              <a:buNone/>
            </a:pPr>
            <a:endParaRPr lang="en-IN" dirty="0"/>
          </a:p>
        </p:txBody>
      </p:sp>
    </p:spTree>
    <p:extLst>
      <p:ext uri="{BB962C8B-B14F-4D97-AF65-F5344CB8AC3E}">
        <p14:creationId xmlns:p14="http://schemas.microsoft.com/office/powerpoint/2010/main" val="2928816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61566" y="874059"/>
            <a:ext cx="8068234" cy="5302904"/>
          </a:xfrm>
          <a:prstGeom prst="rect">
            <a:avLst/>
          </a:prstGeom>
        </p:spPr>
      </p:pic>
    </p:spTree>
    <p:extLst>
      <p:ext uri="{BB962C8B-B14F-4D97-AF65-F5344CB8AC3E}">
        <p14:creationId xmlns:p14="http://schemas.microsoft.com/office/powerpoint/2010/main" val="781677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96036" y="860612"/>
            <a:ext cx="7319402" cy="4778982"/>
          </a:xfrm>
          <a:prstGeom prst="rect">
            <a:avLst/>
          </a:prstGeom>
        </p:spPr>
      </p:pic>
    </p:spTree>
    <p:extLst>
      <p:ext uri="{BB962C8B-B14F-4D97-AF65-F5344CB8AC3E}">
        <p14:creationId xmlns:p14="http://schemas.microsoft.com/office/powerpoint/2010/main" val="1445643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0981"/>
          </a:xfrm>
        </p:spPr>
        <p:txBody>
          <a:bodyPr>
            <a:normAutofit/>
          </a:bodyPr>
          <a:lstStyle/>
          <a:p>
            <a:r>
              <a:rPr lang="en-US" sz="3600" dirty="0"/>
              <a:t>The truth table for JK Flip Flop is as shown below-</a:t>
            </a:r>
            <a:endParaRPr lang="en-IN" sz="3600" dirty="0"/>
          </a:p>
        </p:txBody>
      </p:sp>
      <p:pic>
        <p:nvPicPr>
          <p:cNvPr id="4" name="Content Placeholder 3"/>
          <p:cNvPicPr>
            <a:picLocks noGrp="1" noChangeAspect="1"/>
          </p:cNvPicPr>
          <p:nvPr>
            <p:ph idx="1"/>
          </p:nvPr>
        </p:nvPicPr>
        <p:blipFill>
          <a:blip r:embed="rId2"/>
          <a:stretch>
            <a:fillRect/>
          </a:stretch>
        </p:blipFill>
        <p:spPr>
          <a:xfrm>
            <a:off x="3067050" y="1150938"/>
            <a:ext cx="6057900" cy="4991100"/>
          </a:xfrm>
          <a:prstGeom prst="rect">
            <a:avLst/>
          </a:prstGeom>
        </p:spPr>
      </p:pic>
    </p:spTree>
    <p:extLst>
      <p:ext uri="{BB962C8B-B14F-4D97-AF65-F5344CB8AC3E}">
        <p14:creationId xmlns:p14="http://schemas.microsoft.com/office/powerpoint/2010/main" val="87506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B02F9-6C18-3BB0-CFFA-8F58567D7458}"/>
              </a:ext>
            </a:extLst>
          </p:cNvPr>
          <p:cNvSpPr>
            <a:spLocks noGrp="1"/>
          </p:cNvSpPr>
          <p:nvPr>
            <p:ph idx="1"/>
          </p:nvPr>
        </p:nvSpPr>
        <p:spPr/>
        <p:txBody>
          <a:bodyPr/>
          <a:lstStyle/>
          <a:p>
            <a:r>
              <a:rPr lang="en-US" altLang="en-US" sz="2800" dirty="0">
                <a:latin typeface="+mn-lt"/>
                <a:ea typeface="+mn-ea"/>
                <a:cs typeface="+mn-cs"/>
              </a:rPr>
              <a:t>square wave is considered as clock signal.</a:t>
            </a:r>
          </a:p>
          <a:p>
            <a:r>
              <a:rPr lang="en-US" altLang="en-US" sz="2800" dirty="0">
                <a:latin typeface="+mn-lt"/>
                <a:ea typeface="+mn-ea"/>
                <a:cs typeface="+mn-cs"/>
              </a:rPr>
              <a:t>This signal stays at logic High 5V for some time and stays at logic Low 0V for equal amount of time. </a:t>
            </a:r>
            <a:br>
              <a:rPr lang="en-US" altLang="en-US" sz="2800" dirty="0">
                <a:latin typeface="+mn-lt"/>
                <a:ea typeface="+mn-ea"/>
                <a:cs typeface="+mn-cs"/>
              </a:rPr>
            </a:br>
            <a:r>
              <a:rPr lang="en-US" altLang="en-US" sz="2800" dirty="0">
                <a:latin typeface="+mn-lt"/>
                <a:ea typeface="+mn-ea"/>
                <a:cs typeface="+mn-cs"/>
              </a:rPr>
              <a:t>This pattern repeats with some time period.  </a:t>
            </a:r>
          </a:p>
          <a:p>
            <a:r>
              <a:rPr lang="en-US" sz="2800" dirty="0">
                <a:latin typeface="+mn-lt"/>
                <a:ea typeface="+mn-ea"/>
                <a:cs typeface="+mn-cs"/>
              </a:rPr>
              <a:t>The reciprocal of the time period of clock signal is known as </a:t>
            </a:r>
            <a:br>
              <a:rPr lang="en-US" sz="2800" dirty="0">
                <a:latin typeface="+mn-lt"/>
                <a:ea typeface="+mn-ea"/>
                <a:cs typeface="+mn-cs"/>
              </a:rPr>
            </a:br>
            <a:r>
              <a:rPr lang="en-US" sz="2800" dirty="0">
                <a:latin typeface="+mn-lt"/>
                <a:ea typeface="+mn-ea"/>
                <a:cs typeface="+mn-cs"/>
              </a:rPr>
              <a:t>the frequency of the clock signal. </a:t>
            </a:r>
          </a:p>
          <a:p>
            <a:r>
              <a:rPr lang="en-US" sz="2800" dirty="0">
                <a:latin typeface="+mn-lt"/>
                <a:ea typeface="+mn-ea"/>
                <a:cs typeface="+mn-cs"/>
              </a:rPr>
              <a:t>All sequential circuits are operated with clock signal.</a:t>
            </a:r>
          </a:p>
          <a:p>
            <a:r>
              <a:rPr lang="en-US" sz="2800" dirty="0">
                <a:latin typeface="+mn-lt"/>
                <a:ea typeface="+mn-ea"/>
                <a:cs typeface="+mn-cs"/>
              </a:rPr>
              <a:t>So, the frequency at which the sequential circuits can be operated accordingly the clock signal frequency has to be chosen.</a:t>
            </a:r>
            <a:endParaRPr lang="en-IN" dirty="0"/>
          </a:p>
        </p:txBody>
      </p:sp>
      <p:pic>
        <p:nvPicPr>
          <p:cNvPr id="4" name="Picture 2" descr="Clock Signal">
            <a:extLst>
              <a:ext uri="{FF2B5EF4-FFF2-40B4-BE49-F238E27FC236}">
                <a16:creationId xmlns:a16="http://schemas.microsoft.com/office/drawing/2014/main" id="{E4751037-AC1E-6981-11DF-797AFE63C8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6075" y="139700"/>
            <a:ext cx="571500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052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32149" y="807337"/>
            <a:ext cx="7827257" cy="4974898"/>
          </a:xfrm>
          <a:prstGeom prst="rect">
            <a:avLst/>
          </a:prstGeom>
        </p:spPr>
      </p:pic>
    </p:spTree>
    <p:extLst>
      <p:ext uri="{BB962C8B-B14F-4D97-AF65-F5344CB8AC3E}">
        <p14:creationId xmlns:p14="http://schemas.microsoft.com/office/powerpoint/2010/main" val="3743761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u="sng" dirty="0"/>
              <a:t>Characteristic Equation-</a:t>
            </a:r>
            <a:br>
              <a:rPr lang="en-IN" sz="3100" b="1" u="sng" dirty="0"/>
            </a:br>
            <a:r>
              <a:rPr lang="en-US" sz="3600" dirty="0"/>
              <a:t>Draw a k map using the above truth table-</a:t>
            </a:r>
            <a:br>
              <a:rPr lang="en-US" dirty="0"/>
            </a:br>
            <a:br>
              <a:rPr lang="en-IN" b="1" dirty="0"/>
            </a:br>
            <a:endParaRPr lang="en-IN" dirty="0"/>
          </a:p>
        </p:txBody>
      </p:sp>
      <p:pic>
        <p:nvPicPr>
          <p:cNvPr id="4" name="Picture 3"/>
          <p:cNvPicPr>
            <a:picLocks noChangeAspect="1"/>
          </p:cNvPicPr>
          <p:nvPr/>
        </p:nvPicPr>
        <p:blipFill>
          <a:blip r:embed="rId2"/>
          <a:stretch>
            <a:fillRect/>
          </a:stretch>
        </p:blipFill>
        <p:spPr>
          <a:xfrm>
            <a:off x="2447924" y="1237409"/>
            <a:ext cx="7495274" cy="4719637"/>
          </a:xfrm>
          <a:prstGeom prst="rect">
            <a:avLst/>
          </a:prstGeom>
        </p:spPr>
      </p:pic>
    </p:spTree>
    <p:extLst>
      <p:ext uri="{BB962C8B-B14F-4D97-AF65-F5344CB8AC3E}">
        <p14:creationId xmlns:p14="http://schemas.microsoft.com/office/powerpoint/2010/main" val="155956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US" sz="2400" b="1" u="sng" dirty="0"/>
              <a:t>Excitation Table-</a:t>
            </a:r>
            <a:br>
              <a:rPr lang="en-US" sz="2400" b="1" dirty="0"/>
            </a:br>
            <a:r>
              <a:rPr lang="en-US" sz="2400" dirty="0"/>
              <a:t> </a:t>
            </a:r>
            <a:br>
              <a:rPr lang="en-US" sz="2400" dirty="0"/>
            </a:br>
            <a:r>
              <a:rPr lang="en-US" sz="2400" dirty="0"/>
              <a:t>The excitation table of any flip flop is drawn using its truth table.</a:t>
            </a:r>
            <a:br>
              <a:rPr lang="en-US" sz="2400" dirty="0"/>
            </a:br>
            <a:endParaRPr lang="en-IN" sz="2400" dirty="0"/>
          </a:p>
        </p:txBody>
      </p:sp>
      <p:pic>
        <p:nvPicPr>
          <p:cNvPr id="4" name="Content Placeholder 3"/>
          <p:cNvPicPr>
            <a:picLocks noGrp="1" noChangeAspect="1"/>
          </p:cNvPicPr>
          <p:nvPr>
            <p:ph idx="1"/>
          </p:nvPr>
        </p:nvPicPr>
        <p:blipFill>
          <a:blip r:embed="rId2"/>
          <a:stretch>
            <a:fillRect/>
          </a:stretch>
        </p:blipFill>
        <p:spPr>
          <a:xfrm>
            <a:off x="2308691" y="1927365"/>
            <a:ext cx="7374054" cy="4379306"/>
          </a:xfrm>
          <a:prstGeom prst="rect">
            <a:avLst/>
          </a:prstGeom>
        </p:spPr>
      </p:pic>
    </p:spTree>
    <p:extLst>
      <p:ext uri="{BB962C8B-B14F-4D97-AF65-F5344CB8AC3E}">
        <p14:creationId xmlns:p14="http://schemas.microsoft.com/office/powerpoint/2010/main" val="28125529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31607"/>
            <a:ext cx="10515600" cy="1325563"/>
          </a:xfrm>
        </p:spPr>
        <p:txBody>
          <a:bodyPr/>
          <a:lstStyle/>
          <a:p>
            <a:r>
              <a:rPr lang="en-IN" b="1" u="sng" dirty="0"/>
              <a:t>SR Flip Flop Vs JK Flip Flop</a:t>
            </a:r>
            <a:br>
              <a:rPr lang="en-IN" b="1" dirty="0"/>
            </a:br>
            <a:endParaRPr lang="en-IN" dirty="0"/>
          </a:p>
        </p:txBody>
      </p:sp>
      <p:sp>
        <p:nvSpPr>
          <p:cNvPr id="5" name="Rectangle 2"/>
          <p:cNvSpPr>
            <a:spLocks noGrp="1" noChangeArrowheads="1"/>
          </p:cNvSpPr>
          <p:nvPr>
            <p:ph idx="1"/>
          </p:nvPr>
        </p:nvSpPr>
        <p:spPr bwMode="auto">
          <a:xfrm>
            <a:off x="838200" y="3038869"/>
            <a:ext cx="9811871" cy="19248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501"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03030"/>
                </a:solidFill>
                <a:effectLst/>
                <a:latin typeface="Arimo"/>
              </a:rPr>
              <a:t>Both JK flip flop and SR flip flop are functionally same.</a:t>
            </a:r>
            <a:endParaRPr kumimoji="0" lang="en-US" altLang="en-US" sz="20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03030"/>
                </a:solidFill>
                <a:effectLst/>
                <a:latin typeface="Arimo"/>
              </a:rPr>
              <a:t>The only difference between them is-</a:t>
            </a:r>
            <a:endParaRPr kumimoji="0" lang="en-US" altLang="en-US" sz="20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03030"/>
                </a:solidFill>
                <a:effectLst/>
                <a:latin typeface="Arimo"/>
              </a:rPr>
              <a:t>In JK flip flop, indeterminate state does not occur.</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03030"/>
                </a:solidFill>
                <a:effectLst/>
                <a:latin typeface="Arimo"/>
              </a:rPr>
              <a:t>In JK flip flop, instead of indeterminate state, the present state toggles.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03030"/>
                </a:solidFill>
                <a:effectLst/>
                <a:latin typeface="Arimo"/>
              </a:rPr>
              <a:t>In other words, the present state gets inverted when both the inputs are 1.</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2013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706"/>
            <a:ext cx="10515600" cy="551330"/>
          </a:xfrm>
        </p:spPr>
        <p:txBody>
          <a:bodyPr>
            <a:normAutofit fontScale="90000"/>
          </a:bodyPr>
          <a:lstStyle/>
          <a:p>
            <a:pPr algn="ctr"/>
            <a:r>
              <a:rPr lang="en-IN" sz="3600" b="1" u="sng" dirty="0"/>
              <a:t>Latch-</a:t>
            </a:r>
            <a:br>
              <a:rPr lang="en-IN" b="1" dirty="0"/>
            </a:br>
            <a:endParaRPr lang="en-IN" dirty="0"/>
          </a:p>
        </p:txBody>
      </p:sp>
      <p:sp>
        <p:nvSpPr>
          <p:cNvPr id="3" name="Content Placeholder 2"/>
          <p:cNvSpPr>
            <a:spLocks noGrp="1"/>
          </p:cNvSpPr>
          <p:nvPr>
            <p:ph idx="1"/>
          </p:nvPr>
        </p:nvSpPr>
        <p:spPr>
          <a:xfrm>
            <a:off x="838200" y="510988"/>
            <a:ext cx="10515600" cy="5665975"/>
          </a:xfrm>
        </p:spPr>
        <p:txBody>
          <a:bodyPr/>
          <a:lstStyle/>
          <a:p>
            <a:pPr fontAlgn="base"/>
            <a:r>
              <a:rPr lang="en-US" sz="2400" dirty="0"/>
              <a:t>A latch is basically an </a:t>
            </a:r>
            <a:r>
              <a:rPr lang="en-US" sz="2400" dirty="0" err="1"/>
              <a:t>unclocked</a:t>
            </a:r>
            <a:r>
              <a:rPr lang="en-US" sz="2400" dirty="0"/>
              <a:t> flip flop or a latch is the basic building block using which clocked flip flops are constructed.</a:t>
            </a:r>
          </a:p>
          <a:p>
            <a:endParaRPr lang="en-IN" dirty="0"/>
          </a:p>
        </p:txBody>
      </p:sp>
      <p:pic>
        <p:nvPicPr>
          <p:cNvPr id="4" name="Picture 3"/>
          <p:cNvPicPr>
            <a:picLocks noChangeAspect="1"/>
          </p:cNvPicPr>
          <p:nvPr/>
        </p:nvPicPr>
        <p:blipFill>
          <a:blip r:embed="rId2"/>
          <a:stretch>
            <a:fillRect/>
          </a:stretch>
        </p:blipFill>
        <p:spPr>
          <a:xfrm>
            <a:off x="3121398" y="1358153"/>
            <a:ext cx="6648450" cy="4262437"/>
          </a:xfrm>
          <a:prstGeom prst="rect">
            <a:avLst/>
          </a:prstGeom>
        </p:spPr>
      </p:pic>
    </p:spTree>
    <p:extLst>
      <p:ext uri="{BB962C8B-B14F-4D97-AF65-F5344CB8AC3E}">
        <p14:creationId xmlns:p14="http://schemas.microsoft.com/office/powerpoint/2010/main" val="5690629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3063"/>
          </a:xfrm>
        </p:spPr>
        <p:txBody>
          <a:bodyPr>
            <a:normAutofit fontScale="90000"/>
          </a:bodyPr>
          <a:lstStyle/>
          <a:p>
            <a:pPr algn="ctr"/>
            <a:br>
              <a:rPr lang="en-US" sz="2700" b="1" u="sng" dirty="0"/>
            </a:br>
            <a:br>
              <a:rPr lang="en-US" sz="2700" b="1" u="sng" dirty="0"/>
            </a:br>
            <a:r>
              <a:rPr lang="en-US" sz="2700" b="1" u="sng" dirty="0"/>
              <a:t>Construction Of Latch By Using 2 NOR Gates-</a:t>
            </a:r>
            <a:br>
              <a:rPr lang="en-US" b="1" dirty="0"/>
            </a:br>
            <a:br>
              <a:rPr lang="en-IN" b="1" dirty="0"/>
            </a:br>
            <a:endParaRPr lang="en-IN" dirty="0"/>
          </a:p>
        </p:txBody>
      </p:sp>
      <p:sp>
        <p:nvSpPr>
          <p:cNvPr id="3" name="Content Placeholder 2"/>
          <p:cNvSpPr>
            <a:spLocks noGrp="1"/>
          </p:cNvSpPr>
          <p:nvPr>
            <p:ph idx="1"/>
          </p:nvPr>
        </p:nvSpPr>
        <p:spPr>
          <a:xfrm>
            <a:off x="838200" y="968188"/>
            <a:ext cx="10515600" cy="5701553"/>
          </a:xfrm>
        </p:spPr>
        <p:txBody>
          <a:bodyPr/>
          <a:lstStyle/>
          <a:p>
            <a:r>
              <a:rPr lang="en-IN" b="1" u="sng" dirty="0"/>
              <a:t>Logic Circuit- </a:t>
            </a:r>
            <a:r>
              <a:rPr lang="en-US" sz="2400" dirty="0"/>
              <a:t>The logic circuit for a latch constructed using NOR gates is as shown below-</a:t>
            </a:r>
          </a:p>
          <a:p>
            <a:pPr marL="0" indent="0" fontAlgn="base">
              <a:buNone/>
            </a:pPr>
            <a:r>
              <a:rPr lang="en-US" sz="2400" dirty="0"/>
              <a:t>While constructing a latch using NOR gates, it is compulsory to consider-</a:t>
            </a:r>
          </a:p>
          <a:p>
            <a:pPr fontAlgn="base"/>
            <a:r>
              <a:rPr lang="en-US" sz="2400" dirty="0"/>
              <a:t>Reset input R in normal output Q</a:t>
            </a:r>
            <a:r>
              <a:rPr lang="en-US" sz="2400" baseline="-25000" dirty="0"/>
              <a:t>n</a:t>
            </a:r>
            <a:r>
              <a:rPr lang="en-US" sz="2400" dirty="0"/>
              <a:t>.</a:t>
            </a:r>
          </a:p>
          <a:p>
            <a:pPr fontAlgn="base"/>
            <a:r>
              <a:rPr lang="en-US" sz="2400" dirty="0"/>
              <a:t>Set input S in complemented output </a:t>
            </a:r>
            <a:r>
              <a:rPr lang="en-US" sz="2400" dirty="0" err="1"/>
              <a:t>Q’</a:t>
            </a:r>
            <a:r>
              <a:rPr lang="en-US" sz="2400" baseline="-25000" dirty="0" err="1"/>
              <a:t>n</a:t>
            </a:r>
            <a:r>
              <a:rPr lang="en-US" sz="2400" dirty="0"/>
              <a:t>.</a:t>
            </a:r>
          </a:p>
          <a:p>
            <a:pPr marL="0" indent="0">
              <a:buNone/>
            </a:pPr>
            <a:endParaRPr lang="en-US" sz="2400" dirty="0"/>
          </a:p>
          <a:p>
            <a:pPr marL="0" indent="0">
              <a:buNone/>
            </a:pPr>
            <a:endParaRPr lang="en-IN" sz="2400" dirty="0"/>
          </a:p>
        </p:txBody>
      </p:sp>
      <p:pic>
        <p:nvPicPr>
          <p:cNvPr id="4" name="Picture 3"/>
          <p:cNvPicPr>
            <a:picLocks noChangeAspect="1"/>
          </p:cNvPicPr>
          <p:nvPr/>
        </p:nvPicPr>
        <p:blipFill>
          <a:blip r:embed="rId2"/>
          <a:stretch>
            <a:fillRect/>
          </a:stretch>
        </p:blipFill>
        <p:spPr>
          <a:xfrm>
            <a:off x="3114675" y="3255776"/>
            <a:ext cx="5962650" cy="3524250"/>
          </a:xfrm>
          <a:prstGeom prst="rect">
            <a:avLst/>
          </a:prstGeom>
        </p:spPr>
      </p:pic>
    </p:spTree>
    <p:extLst>
      <p:ext uri="{BB962C8B-B14F-4D97-AF65-F5344CB8AC3E}">
        <p14:creationId xmlns:p14="http://schemas.microsoft.com/office/powerpoint/2010/main" val="14938118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Logic Symbol-</a:t>
            </a:r>
            <a:br>
              <a:rPr lang="en-IN" b="1" dirty="0"/>
            </a:br>
            <a:endParaRPr lang="en-IN" dirty="0"/>
          </a:p>
        </p:txBody>
      </p:sp>
      <p:sp>
        <p:nvSpPr>
          <p:cNvPr id="3" name="Content Placeholder 2"/>
          <p:cNvSpPr>
            <a:spLocks noGrp="1"/>
          </p:cNvSpPr>
          <p:nvPr>
            <p:ph idx="1"/>
          </p:nvPr>
        </p:nvSpPr>
        <p:spPr/>
        <p:txBody>
          <a:bodyPr/>
          <a:lstStyle/>
          <a:p>
            <a:r>
              <a:rPr lang="en-US" dirty="0"/>
              <a:t>The logic symbol for a latch constructed using NOR gates is as shown below-</a:t>
            </a:r>
          </a:p>
          <a:p>
            <a:pPr marL="0" indent="0">
              <a:buNone/>
            </a:pPr>
            <a:endParaRPr lang="en-IN" dirty="0"/>
          </a:p>
        </p:txBody>
      </p:sp>
      <p:pic>
        <p:nvPicPr>
          <p:cNvPr id="4" name="Picture 3"/>
          <p:cNvPicPr>
            <a:picLocks noChangeAspect="1"/>
          </p:cNvPicPr>
          <p:nvPr/>
        </p:nvPicPr>
        <p:blipFill>
          <a:blip r:embed="rId2"/>
          <a:stretch>
            <a:fillRect/>
          </a:stretch>
        </p:blipFill>
        <p:spPr>
          <a:xfrm>
            <a:off x="3565992" y="3052482"/>
            <a:ext cx="4791075" cy="2536171"/>
          </a:xfrm>
          <a:prstGeom prst="rect">
            <a:avLst/>
          </a:prstGeom>
        </p:spPr>
      </p:pic>
    </p:spTree>
    <p:extLst>
      <p:ext uri="{BB962C8B-B14F-4D97-AF65-F5344CB8AC3E}">
        <p14:creationId xmlns:p14="http://schemas.microsoft.com/office/powerpoint/2010/main" val="1409309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The truth table for a latch constructed using NOR gates is as shown below-</a:t>
            </a:r>
            <a:endParaRPr lang="en-IN" sz="3200" dirty="0"/>
          </a:p>
        </p:txBody>
      </p:sp>
      <p:pic>
        <p:nvPicPr>
          <p:cNvPr id="4" name="Content Placeholder 3"/>
          <p:cNvPicPr>
            <a:picLocks noGrp="1" noChangeAspect="1"/>
          </p:cNvPicPr>
          <p:nvPr>
            <p:ph idx="1"/>
          </p:nvPr>
        </p:nvPicPr>
        <p:blipFill>
          <a:blip r:embed="rId2"/>
          <a:stretch>
            <a:fillRect/>
          </a:stretch>
        </p:blipFill>
        <p:spPr>
          <a:xfrm>
            <a:off x="2541494" y="1690688"/>
            <a:ext cx="6838109" cy="4785596"/>
          </a:xfrm>
          <a:prstGeom prst="rect">
            <a:avLst/>
          </a:prstGeom>
        </p:spPr>
      </p:pic>
    </p:spTree>
    <p:extLst>
      <p:ext uri="{BB962C8B-B14F-4D97-AF65-F5344CB8AC3E}">
        <p14:creationId xmlns:p14="http://schemas.microsoft.com/office/powerpoint/2010/main" val="19275718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above truth table may be reduced as-</a:t>
            </a:r>
            <a:endParaRPr lang="en-IN" dirty="0"/>
          </a:p>
        </p:txBody>
      </p:sp>
      <p:pic>
        <p:nvPicPr>
          <p:cNvPr id="4" name="Content Placeholder 3"/>
          <p:cNvPicPr>
            <a:picLocks noGrp="1" noChangeAspect="1"/>
          </p:cNvPicPr>
          <p:nvPr>
            <p:ph idx="1"/>
          </p:nvPr>
        </p:nvPicPr>
        <p:blipFill>
          <a:blip r:embed="rId2"/>
          <a:stretch>
            <a:fillRect/>
          </a:stretch>
        </p:blipFill>
        <p:spPr>
          <a:xfrm>
            <a:off x="2030505" y="1690688"/>
            <a:ext cx="7960659" cy="4400830"/>
          </a:xfrm>
          <a:prstGeom prst="rect">
            <a:avLst/>
          </a:prstGeom>
        </p:spPr>
      </p:pic>
    </p:spTree>
    <p:extLst>
      <p:ext uri="{BB962C8B-B14F-4D97-AF65-F5344CB8AC3E}">
        <p14:creationId xmlns:p14="http://schemas.microsoft.com/office/powerpoint/2010/main" val="42317106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8934"/>
          </a:xfrm>
        </p:spPr>
        <p:txBody>
          <a:bodyPr>
            <a:normAutofit fontScale="90000"/>
          </a:bodyPr>
          <a:lstStyle/>
          <a:p>
            <a:pPr algn="ctr"/>
            <a:r>
              <a:rPr lang="en-US" b="1" u="sng" dirty="0"/>
              <a:t> </a:t>
            </a:r>
            <a:r>
              <a:rPr lang="en-US" sz="3200" b="1" u="sng" dirty="0"/>
              <a:t>Construction Of Latch By Using 2 NAND Gates-</a:t>
            </a:r>
            <a:br>
              <a:rPr lang="en-US" b="1" dirty="0"/>
            </a:br>
            <a:endParaRPr lang="en-IN" dirty="0"/>
          </a:p>
        </p:txBody>
      </p:sp>
      <p:sp>
        <p:nvSpPr>
          <p:cNvPr id="3" name="Content Placeholder 2"/>
          <p:cNvSpPr>
            <a:spLocks noGrp="1"/>
          </p:cNvSpPr>
          <p:nvPr>
            <p:ph idx="1"/>
          </p:nvPr>
        </p:nvSpPr>
        <p:spPr>
          <a:xfrm>
            <a:off x="838200" y="874060"/>
            <a:ext cx="10515600" cy="5302903"/>
          </a:xfrm>
        </p:spPr>
        <p:txBody>
          <a:bodyPr/>
          <a:lstStyle/>
          <a:p>
            <a:pPr fontAlgn="base"/>
            <a:r>
              <a:rPr lang="en-US" b="1" u="sng" dirty="0"/>
              <a:t>Logic Circuit-</a:t>
            </a:r>
            <a:endParaRPr lang="en-US" b="1" dirty="0"/>
          </a:p>
          <a:p>
            <a:pPr fontAlgn="base"/>
            <a:r>
              <a:rPr lang="en-US" dirty="0"/>
              <a:t>The logic circuit for a latch constructed using NAND gates is as shown below-</a:t>
            </a:r>
          </a:p>
          <a:p>
            <a:pPr marL="0" indent="0" fontAlgn="base">
              <a:buNone/>
            </a:pPr>
            <a:endParaRPr lang="en-US" dirty="0"/>
          </a:p>
          <a:p>
            <a:endParaRPr lang="en-IN" dirty="0"/>
          </a:p>
        </p:txBody>
      </p:sp>
      <p:pic>
        <p:nvPicPr>
          <p:cNvPr id="4" name="Picture 3"/>
          <p:cNvPicPr>
            <a:picLocks noChangeAspect="1"/>
          </p:cNvPicPr>
          <p:nvPr/>
        </p:nvPicPr>
        <p:blipFill>
          <a:blip r:embed="rId2"/>
          <a:stretch>
            <a:fillRect/>
          </a:stretch>
        </p:blipFill>
        <p:spPr>
          <a:xfrm>
            <a:off x="3362325" y="2559143"/>
            <a:ext cx="5467350" cy="3057525"/>
          </a:xfrm>
          <a:prstGeom prst="rect">
            <a:avLst/>
          </a:prstGeom>
        </p:spPr>
      </p:pic>
    </p:spTree>
    <p:extLst>
      <p:ext uri="{BB962C8B-B14F-4D97-AF65-F5344CB8AC3E}">
        <p14:creationId xmlns:p14="http://schemas.microsoft.com/office/powerpoint/2010/main" val="3271522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3A13E7-A0FF-80B3-8CBE-998BFD490285}"/>
              </a:ext>
            </a:extLst>
          </p:cNvPr>
          <p:cNvSpPr>
            <a:spLocks noGrp="1"/>
          </p:cNvSpPr>
          <p:nvPr>
            <p:ph idx="1"/>
          </p:nvPr>
        </p:nvSpPr>
        <p:spPr>
          <a:xfrm>
            <a:off x="838199" y="819150"/>
            <a:ext cx="10715625" cy="5357813"/>
          </a:xfrm>
        </p:spPr>
        <p:txBody>
          <a:bodyPr>
            <a:normAutofit lnSpcReduction="10000"/>
          </a:bodyPr>
          <a:lstStyle/>
          <a:p>
            <a:pPr algn="l"/>
            <a:r>
              <a:rPr lang="en-US" b="0" i="0" dirty="0">
                <a:solidFill>
                  <a:srgbClr val="000000"/>
                </a:solidFill>
                <a:effectLst/>
                <a:latin typeface="Heebo" pitchFamily="2" charset="-79"/>
                <a:cs typeface="Heebo" pitchFamily="2" charset="-79"/>
              </a:rPr>
              <a:t>Types of Triggering</a:t>
            </a:r>
          </a:p>
          <a:p>
            <a:pPr marL="0" indent="0" algn="just">
              <a:buNone/>
            </a:pPr>
            <a:r>
              <a:rPr lang="en-US" b="0" i="0" dirty="0">
                <a:solidFill>
                  <a:srgbClr val="000000"/>
                </a:solidFill>
                <a:effectLst/>
                <a:latin typeface="Nunito" pitchFamily="2" charset="0"/>
              </a:rPr>
              <a:t>Following are the two possible types of triggering that are used in sequential circuits.</a:t>
            </a:r>
          </a:p>
          <a:p>
            <a:pPr lvl="1"/>
            <a:r>
              <a:rPr lang="en-US" b="0" i="0" dirty="0">
                <a:solidFill>
                  <a:srgbClr val="000000"/>
                </a:solidFill>
                <a:effectLst/>
                <a:latin typeface="Nunito" pitchFamily="2" charset="0"/>
              </a:rPr>
              <a:t>Level triggering</a:t>
            </a:r>
          </a:p>
          <a:p>
            <a:pPr lvl="1"/>
            <a:r>
              <a:rPr lang="en-US" b="0" i="0" dirty="0">
                <a:solidFill>
                  <a:srgbClr val="000000"/>
                </a:solidFill>
                <a:effectLst/>
                <a:latin typeface="Nunito" pitchFamily="2" charset="0"/>
              </a:rPr>
              <a:t>Edge triggering</a:t>
            </a:r>
          </a:p>
          <a:p>
            <a:pPr marL="0" indent="0" algn="l">
              <a:buNone/>
            </a:pPr>
            <a:r>
              <a:rPr lang="en-US" b="0" i="0" dirty="0">
                <a:effectLst/>
                <a:latin typeface="Heebo" pitchFamily="2" charset="-79"/>
                <a:cs typeface="Heebo" pitchFamily="2" charset="-79"/>
              </a:rPr>
              <a:t>Level triggering</a:t>
            </a:r>
          </a:p>
          <a:p>
            <a:pPr marL="0" indent="0" algn="just">
              <a:buNone/>
            </a:pPr>
            <a:r>
              <a:rPr lang="en-US" b="0" i="0" dirty="0">
                <a:solidFill>
                  <a:srgbClr val="000000"/>
                </a:solidFill>
                <a:effectLst/>
                <a:latin typeface="Nunito" pitchFamily="2" charset="0"/>
              </a:rPr>
              <a:t>There are two levels, namely logic High and logic Low in clock signal. Following are the two </a:t>
            </a:r>
            <a:r>
              <a:rPr lang="en-US" b="1" i="0" dirty="0">
                <a:solidFill>
                  <a:srgbClr val="000000"/>
                </a:solidFill>
                <a:effectLst/>
                <a:latin typeface="Nunito" pitchFamily="2" charset="0"/>
              </a:rPr>
              <a:t>types of level triggering</a:t>
            </a:r>
            <a:r>
              <a:rPr lang="en-US" b="0" i="0" dirty="0">
                <a:solidFill>
                  <a:srgbClr val="000000"/>
                </a:solidFill>
                <a:effectLst/>
                <a:latin typeface="Nunito" pitchFamily="2" charset="0"/>
              </a:rPr>
              <a:t>.</a:t>
            </a:r>
          </a:p>
          <a:p>
            <a:pPr lvl="1"/>
            <a:r>
              <a:rPr lang="en-US" b="0" i="0" dirty="0">
                <a:solidFill>
                  <a:srgbClr val="000000"/>
                </a:solidFill>
                <a:effectLst/>
                <a:latin typeface="Nunito" pitchFamily="2" charset="0"/>
              </a:rPr>
              <a:t>Positive level triggering</a:t>
            </a:r>
          </a:p>
          <a:p>
            <a:pPr lvl="1"/>
            <a:r>
              <a:rPr lang="en-US" b="0" i="0" dirty="0">
                <a:solidFill>
                  <a:srgbClr val="000000"/>
                </a:solidFill>
                <a:effectLst/>
                <a:latin typeface="Nunito" pitchFamily="2" charset="0"/>
              </a:rPr>
              <a:t>Negative level triggering</a:t>
            </a:r>
          </a:p>
          <a:p>
            <a:pPr algn="just"/>
            <a:r>
              <a:rPr lang="en-US" b="0" i="0" dirty="0">
                <a:solidFill>
                  <a:srgbClr val="000000"/>
                </a:solidFill>
                <a:effectLst/>
                <a:latin typeface="Nunito" pitchFamily="2" charset="0"/>
              </a:rPr>
              <a:t>If the sequential circuit is operated with the clock signal when it is in </a:t>
            </a:r>
            <a:r>
              <a:rPr lang="en-US" b="1" i="0" dirty="0">
                <a:solidFill>
                  <a:srgbClr val="000000"/>
                </a:solidFill>
                <a:effectLst/>
                <a:latin typeface="Nunito" pitchFamily="2" charset="0"/>
              </a:rPr>
              <a:t>Logic High</a:t>
            </a:r>
            <a:r>
              <a:rPr lang="en-US" b="0" i="0" dirty="0">
                <a:solidFill>
                  <a:srgbClr val="000000"/>
                </a:solidFill>
                <a:effectLst/>
                <a:latin typeface="Nunito" pitchFamily="2" charset="0"/>
              </a:rPr>
              <a:t>, then that type of triggering is known as </a:t>
            </a:r>
            <a:r>
              <a:rPr lang="en-US" b="1" i="0" dirty="0">
                <a:solidFill>
                  <a:srgbClr val="000000"/>
                </a:solidFill>
                <a:effectLst/>
                <a:latin typeface="Nunito" pitchFamily="2" charset="0"/>
              </a:rPr>
              <a:t>Positive level triggering</a:t>
            </a:r>
            <a:r>
              <a:rPr lang="en-US" b="0" i="0" dirty="0">
                <a:solidFill>
                  <a:srgbClr val="000000"/>
                </a:solidFill>
                <a:effectLst/>
                <a:latin typeface="Nunito" pitchFamily="2" charset="0"/>
              </a:rPr>
              <a:t>. It is highlighted in below figure.</a:t>
            </a:r>
          </a:p>
          <a:p>
            <a:endParaRPr lang="en-IN" dirty="0"/>
          </a:p>
        </p:txBody>
      </p:sp>
    </p:spTree>
    <p:extLst>
      <p:ext uri="{BB962C8B-B14F-4D97-AF65-F5344CB8AC3E}">
        <p14:creationId xmlns:p14="http://schemas.microsoft.com/office/powerpoint/2010/main" val="41106685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While constructing a latch using NAND gates, it is compulsory to consider-</a:t>
            </a:r>
          </a:p>
          <a:p>
            <a:pPr fontAlgn="base"/>
            <a:r>
              <a:rPr lang="en-US" dirty="0"/>
              <a:t>Set input S in normal output Q</a:t>
            </a:r>
            <a:r>
              <a:rPr lang="en-US" baseline="-25000" dirty="0"/>
              <a:t>n</a:t>
            </a:r>
            <a:r>
              <a:rPr lang="en-US" dirty="0"/>
              <a:t>.</a:t>
            </a:r>
          </a:p>
          <a:p>
            <a:pPr fontAlgn="base"/>
            <a:r>
              <a:rPr lang="en-US" dirty="0"/>
              <a:t>Reset input R in complemented output </a:t>
            </a:r>
            <a:r>
              <a:rPr lang="en-US" dirty="0" err="1"/>
              <a:t>Q’</a:t>
            </a:r>
            <a:r>
              <a:rPr lang="en-US" baseline="-25000" dirty="0" err="1"/>
              <a:t>n</a:t>
            </a:r>
            <a:r>
              <a:rPr lang="en-US" dirty="0"/>
              <a:t>.</a:t>
            </a:r>
          </a:p>
          <a:p>
            <a:pPr marL="0" indent="0" fontAlgn="base">
              <a:buNone/>
            </a:pPr>
            <a:endParaRPr lang="en-US" dirty="0"/>
          </a:p>
        </p:txBody>
      </p:sp>
    </p:spTree>
    <p:extLst>
      <p:ext uri="{BB962C8B-B14F-4D97-AF65-F5344CB8AC3E}">
        <p14:creationId xmlns:p14="http://schemas.microsoft.com/office/powerpoint/2010/main" val="29549269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15404"/>
          </a:xfrm>
        </p:spPr>
        <p:txBody>
          <a:bodyPr>
            <a:normAutofit/>
          </a:bodyPr>
          <a:lstStyle/>
          <a:p>
            <a:pPr fontAlgn="base"/>
            <a:r>
              <a:rPr lang="en-US" sz="2700" b="1" u="sng" dirty="0"/>
              <a:t>Logic Symbol-</a:t>
            </a:r>
            <a:br>
              <a:rPr lang="en-US" sz="2700" b="1" dirty="0"/>
            </a:br>
            <a:r>
              <a:rPr lang="en-US" sz="2700" dirty="0"/>
              <a:t> The logic symbol for a latch constructed using NAND gates is as shown below-</a:t>
            </a:r>
            <a:br>
              <a:rPr lang="en-US" sz="2800" dirty="0"/>
            </a:br>
            <a:br>
              <a:rPr lang="en-US" sz="2700" dirty="0"/>
            </a:br>
            <a:endParaRPr lang="en-IN" dirty="0"/>
          </a:p>
        </p:txBody>
      </p:sp>
      <p:pic>
        <p:nvPicPr>
          <p:cNvPr id="4" name="Content Placeholder 3"/>
          <p:cNvPicPr>
            <a:picLocks noGrp="1" noChangeAspect="1"/>
          </p:cNvPicPr>
          <p:nvPr>
            <p:ph idx="1"/>
          </p:nvPr>
        </p:nvPicPr>
        <p:blipFill>
          <a:blip r:embed="rId2"/>
          <a:stretch>
            <a:fillRect/>
          </a:stretch>
        </p:blipFill>
        <p:spPr>
          <a:xfrm>
            <a:off x="3767137" y="3153568"/>
            <a:ext cx="4657725" cy="2561431"/>
          </a:xfrm>
          <a:prstGeom prst="rect">
            <a:avLst/>
          </a:prstGeom>
        </p:spPr>
      </p:pic>
    </p:spTree>
    <p:extLst>
      <p:ext uri="{BB962C8B-B14F-4D97-AF65-F5344CB8AC3E}">
        <p14:creationId xmlns:p14="http://schemas.microsoft.com/office/powerpoint/2010/main" val="20525569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br>
              <a:rPr lang="en-US" sz="3100" dirty="0"/>
            </a:br>
            <a:br>
              <a:rPr lang="en-US" sz="3100" dirty="0"/>
            </a:br>
            <a:r>
              <a:rPr lang="en-US" sz="3100" dirty="0"/>
              <a:t>The truth table for a latch constructed using NAND gates is as shown below-</a:t>
            </a:r>
            <a:br>
              <a:rPr lang="en-US" dirty="0"/>
            </a:br>
            <a:r>
              <a:rPr lang="en-US" dirty="0"/>
              <a:t> </a:t>
            </a:r>
            <a:br>
              <a:rPr lang="en-US" dirty="0"/>
            </a:br>
            <a:endParaRPr lang="en-IN" dirty="0"/>
          </a:p>
        </p:txBody>
      </p:sp>
      <p:pic>
        <p:nvPicPr>
          <p:cNvPr id="4" name="Content Placeholder 3"/>
          <p:cNvPicPr>
            <a:picLocks noGrp="1" noChangeAspect="1"/>
          </p:cNvPicPr>
          <p:nvPr>
            <p:ph idx="1"/>
          </p:nvPr>
        </p:nvPicPr>
        <p:blipFill>
          <a:blip r:embed="rId2"/>
          <a:stretch>
            <a:fillRect/>
          </a:stretch>
        </p:blipFill>
        <p:spPr>
          <a:xfrm>
            <a:off x="1465730" y="1247400"/>
            <a:ext cx="7691718" cy="5084137"/>
          </a:xfrm>
          <a:prstGeom prst="rect">
            <a:avLst/>
          </a:prstGeom>
        </p:spPr>
      </p:pic>
    </p:spTree>
    <p:extLst>
      <p:ext uri="{BB962C8B-B14F-4D97-AF65-F5344CB8AC3E}">
        <p14:creationId xmlns:p14="http://schemas.microsoft.com/office/powerpoint/2010/main" val="39956817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above truth table may be reduced as-</a:t>
            </a:r>
            <a:endParaRPr lang="en-IN" dirty="0"/>
          </a:p>
        </p:txBody>
      </p:sp>
      <p:pic>
        <p:nvPicPr>
          <p:cNvPr id="4" name="Content Placeholder 3"/>
          <p:cNvPicPr>
            <a:picLocks noGrp="1" noChangeAspect="1"/>
          </p:cNvPicPr>
          <p:nvPr>
            <p:ph idx="1"/>
          </p:nvPr>
        </p:nvPicPr>
        <p:blipFill>
          <a:blip r:embed="rId2"/>
          <a:stretch>
            <a:fillRect/>
          </a:stretch>
        </p:blipFill>
        <p:spPr>
          <a:xfrm>
            <a:off x="2057400" y="1690688"/>
            <a:ext cx="7181850" cy="4562194"/>
          </a:xfrm>
          <a:prstGeom prst="rect">
            <a:avLst/>
          </a:prstGeom>
        </p:spPr>
      </p:pic>
    </p:spTree>
    <p:extLst>
      <p:ext uri="{BB962C8B-B14F-4D97-AF65-F5344CB8AC3E}">
        <p14:creationId xmlns:p14="http://schemas.microsoft.com/office/powerpoint/2010/main" val="1390429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 flip flops</a:t>
            </a:r>
            <a:endParaRPr lang="en-IN" dirty="0"/>
          </a:p>
        </p:txBody>
      </p:sp>
      <p:sp>
        <p:nvSpPr>
          <p:cNvPr id="3" name="Content Placeholder 2"/>
          <p:cNvSpPr>
            <a:spLocks noGrp="1"/>
          </p:cNvSpPr>
          <p:nvPr>
            <p:ph idx="1"/>
          </p:nvPr>
        </p:nvSpPr>
        <p:spPr>
          <a:xfrm>
            <a:off x="838200" y="1438835"/>
            <a:ext cx="10515600" cy="4738128"/>
          </a:xfrm>
        </p:spPr>
        <p:txBody>
          <a:bodyPr/>
          <a:lstStyle/>
          <a:p>
            <a:r>
              <a:rPr lang="en-US" dirty="0"/>
              <a:t>A D (or Delay) Flip Flop is a digital electronic circuit used to delay the change of state of its output signal (Q) until the next rising edge of a clock timing input signal </a:t>
            </a:r>
            <a:r>
              <a:rPr lang="en-US"/>
              <a:t>occurs.</a:t>
            </a:r>
          </a:p>
          <a:p>
            <a:endParaRPr lang="en-US" dirty="0"/>
          </a:p>
          <a:p>
            <a:endParaRPr lang="en-IN" dirty="0"/>
          </a:p>
        </p:txBody>
      </p:sp>
    </p:spTree>
    <p:extLst>
      <p:ext uri="{BB962C8B-B14F-4D97-AF65-F5344CB8AC3E}">
        <p14:creationId xmlns:p14="http://schemas.microsoft.com/office/powerpoint/2010/main" val="5000349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080605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evel triggering">
            <a:extLst>
              <a:ext uri="{FF2B5EF4-FFF2-40B4-BE49-F238E27FC236}">
                <a16:creationId xmlns:a16="http://schemas.microsoft.com/office/drawing/2014/main" id="{67EE6881-2D26-17E7-C8B5-37331D4422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5600" y="1272381"/>
            <a:ext cx="6240640" cy="14041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459A5D7-E68A-D989-FE41-5354708B8AEA}"/>
              </a:ext>
            </a:extLst>
          </p:cNvPr>
          <p:cNvSpPr txBox="1"/>
          <p:nvPr/>
        </p:nvSpPr>
        <p:spPr>
          <a:xfrm>
            <a:off x="1162050" y="3287712"/>
            <a:ext cx="10039350" cy="646331"/>
          </a:xfrm>
          <a:prstGeom prst="rect">
            <a:avLst/>
          </a:prstGeom>
          <a:noFill/>
        </p:spPr>
        <p:txBody>
          <a:bodyPr wrap="square">
            <a:spAutoFit/>
          </a:bodyPr>
          <a:lstStyle/>
          <a:p>
            <a:r>
              <a:rPr lang="en-US" b="0" i="0" dirty="0">
                <a:solidFill>
                  <a:srgbClr val="000000"/>
                </a:solidFill>
                <a:effectLst/>
                <a:latin typeface="Nunito" pitchFamily="2" charset="0"/>
              </a:rPr>
              <a:t>If the sequential circuit is operated with the clock signal when it is in </a:t>
            </a:r>
            <a:r>
              <a:rPr lang="en-US" b="1" i="0" dirty="0">
                <a:solidFill>
                  <a:srgbClr val="000000"/>
                </a:solidFill>
                <a:effectLst/>
                <a:latin typeface="Nunito" pitchFamily="2" charset="0"/>
              </a:rPr>
              <a:t>Logic Low</a:t>
            </a:r>
            <a:r>
              <a:rPr lang="en-US" b="0" i="0" dirty="0">
                <a:solidFill>
                  <a:srgbClr val="000000"/>
                </a:solidFill>
                <a:effectLst/>
                <a:latin typeface="Nunito" pitchFamily="2" charset="0"/>
              </a:rPr>
              <a:t>, then that type of triggering is known as </a:t>
            </a:r>
            <a:r>
              <a:rPr lang="en-US" b="1" i="0" dirty="0">
                <a:solidFill>
                  <a:srgbClr val="000000"/>
                </a:solidFill>
                <a:effectLst/>
                <a:latin typeface="Nunito" pitchFamily="2" charset="0"/>
              </a:rPr>
              <a:t>Negative level triggering</a:t>
            </a:r>
            <a:r>
              <a:rPr lang="en-US" b="0" i="0" dirty="0">
                <a:solidFill>
                  <a:srgbClr val="000000"/>
                </a:solidFill>
                <a:effectLst/>
                <a:latin typeface="Nunito" pitchFamily="2" charset="0"/>
              </a:rPr>
              <a:t>. It is highlighted in the following figure.</a:t>
            </a:r>
            <a:endParaRPr lang="en-IN" dirty="0"/>
          </a:p>
        </p:txBody>
      </p:sp>
      <p:pic>
        <p:nvPicPr>
          <p:cNvPr id="4100" name="Picture 4" descr="Negative Level Triggering">
            <a:extLst>
              <a:ext uri="{FF2B5EF4-FFF2-40B4-BE49-F238E27FC236}">
                <a16:creationId xmlns:a16="http://schemas.microsoft.com/office/drawing/2014/main" id="{3ABF1A8F-0D40-4F22-B21F-C97082D95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4822030"/>
            <a:ext cx="57150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334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AE21-ECC8-0530-E2C3-FE6D0F858AF6}"/>
              </a:ext>
            </a:extLst>
          </p:cNvPr>
          <p:cNvSpPr>
            <a:spLocks noGrp="1"/>
          </p:cNvSpPr>
          <p:nvPr>
            <p:ph type="title"/>
          </p:nvPr>
        </p:nvSpPr>
        <p:spPr/>
        <p:txBody>
          <a:bodyPr/>
          <a:lstStyle/>
          <a:p>
            <a:r>
              <a:rPr lang="en-US" b="0" i="0" dirty="0">
                <a:effectLst/>
                <a:latin typeface="Heebo" pitchFamily="2" charset="-79"/>
                <a:cs typeface="Heebo" pitchFamily="2" charset="-79"/>
              </a:rPr>
              <a:t>Edge triggering</a:t>
            </a:r>
            <a:br>
              <a:rPr lang="en-US" b="0" i="0" dirty="0">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278E9F02-7DD8-0CC6-787D-5F9F87D650E8}"/>
              </a:ext>
            </a:extLst>
          </p:cNvPr>
          <p:cNvSpPr>
            <a:spLocks noGrp="1"/>
          </p:cNvSpPr>
          <p:nvPr>
            <p:ph idx="1"/>
          </p:nvPr>
        </p:nvSpPr>
        <p:spPr/>
        <p:txBody>
          <a:bodyPr>
            <a:normAutofit fontScale="92500"/>
          </a:bodyPr>
          <a:lstStyle/>
          <a:p>
            <a:pPr marL="0" indent="0" algn="just">
              <a:buNone/>
            </a:pPr>
            <a:r>
              <a:rPr lang="en-US" b="0" i="0" dirty="0">
                <a:solidFill>
                  <a:srgbClr val="000000"/>
                </a:solidFill>
                <a:effectLst/>
                <a:latin typeface="Nunito" pitchFamily="2" charset="0"/>
              </a:rPr>
              <a:t>There are two types of transitions that occur in clock signal. That means, the clock signal transitions either from Logic Low to Logic High or Logic High to Logic Low.</a:t>
            </a:r>
          </a:p>
          <a:p>
            <a:pPr marL="0" indent="0" algn="just">
              <a:buNone/>
            </a:pPr>
            <a:r>
              <a:rPr lang="en-US" b="0" i="0" dirty="0">
                <a:solidFill>
                  <a:srgbClr val="000000"/>
                </a:solidFill>
                <a:effectLst/>
                <a:latin typeface="Nunito" pitchFamily="2" charset="0"/>
              </a:rPr>
              <a:t>Following are the two </a:t>
            </a:r>
            <a:r>
              <a:rPr lang="en-US" b="1" i="0" dirty="0">
                <a:solidFill>
                  <a:srgbClr val="000000"/>
                </a:solidFill>
                <a:effectLst/>
                <a:latin typeface="Nunito" pitchFamily="2" charset="0"/>
              </a:rPr>
              <a:t>types of edge triggering</a:t>
            </a:r>
            <a:r>
              <a:rPr lang="en-US" b="0" i="0" dirty="0">
                <a:solidFill>
                  <a:srgbClr val="000000"/>
                </a:solidFill>
                <a:effectLst/>
                <a:latin typeface="Nunito" pitchFamily="2" charset="0"/>
              </a:rPr>
              <a:t> based on the transitions of clock signal.</a:t>
            </a:r>
          </a:p>
          <a:p>
            <a:pPr lvl="1"/>
            <a:r>
              <a:rPr lang="en-US" b="0" i="0" dirty="0">
                <a:solidFill>
                  <a:srgbClr val="000000"/>
                </a:solidFill>
                <a:effectLst/>
                <a:latin typeface="Nunito" pitchFamily="2" charset="0"/>
              </a:rPr>
              <a:t>Positive edge triggering</a:t>
            </a:r>
          </a:p>
          <a:p>
            <a:pPr lvl="1"/>
            <a:r>
              <a:rPr lang="en-US" b="0" i="0" dirty="0">
                <a:solidFill>
                  <a:srgbClr val="000000"/>
                </a:solidFill>
                <a:effectLst/>
                <a:latin typeface="Nunito" pitchFamily="2" charset="0"/>
              </a:rPr>
              <a:t>Negative edge triggering</a:t>
            </a:r>
          </a:p>
          <a:p>
            <a:pPr algn="just"/>
            <a:r>
              <a:rPr lang="en-US" b="0" i="0" dirty="0">
                <a:solidFill>
                  <a:srgbClr val="000000"/>
                </a:solidFill>
                <a:effectLst/>
                <a:latin typeface="Nunito" pitchFamily="2" charset="0"/>
              </a:rPr>
              <a:t>If the sequential circuit is operated with the clock signal that is transitioning from Logic Low to Logic High, then that type of triggering is known as </a:t>
            </a:r>
            <a:r>
              <a:rPr lang="en-US" b="1" i="0" dirty="0">
                <a:solidFill>
                  <a:srgbClr val="000000"/>
                </a:solidFill>
                <a:effectLst/>
                <a:latin typeface="Nunito" pitchFamily="2" charset="0"/>
              </a:rPr>
              <a:t>Positive edge triggering</a:t>
            </a:r>
            <a:r>
              <a:rPr lang="en-US" b="0" i="0" dirty="0">
                <a:solidFill>
                  <a:srgbClr val="000000"/>
                </a:solidFill>
                <a:effectLst/>
                <a:latin typeface="Nunito" pitchFamily="2" charset="0"/>
              </a:rPr>
              <a:t>. It is also called as rising edge triggering. It is shown in the following figure.</a:t>
            </a:r>
          </a:p>
          <a:p>
            <a:endParaRPr lang="en-IN" dirty="0"/>
          </a:p>
        </p:txBody>
      </p:sp>
    </p:spTree>
    <p:extLst>
      <p:ext uri="{BB962C8B-B14F-4D97-AF65-F5344CB8AC3E}">
        <p14:creationId xmlns:p14="http://schemas.microsoft.com/office/powerpoint/2010/main" val="3153405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ositive Edge Triggering">
            <a:extLst>
              <a:ext uri="{FF2B5EF4-FFF2-40B4-BE49-F238E27FC236}">
                <a16:creationId xmlns:a16="http://schemas.microsoft.com/office/drawing/2014/main" id="{477DE9D4-6A81-EDE6-0A3E-7059AA7833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6075" y="2005806"/>
            <a:ext cx="5715000" cy="1285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D6E6C8B-8869-B20C-849C-3BDD575680AA}"/>
              </a:ext>
            </a:extLst>
          </p:cNvPr>
          <p:cNvSpPr txBox="1"/>
          <p:nvPr/>
        </p:nvSpPr>
        <p:spPr>
          <a:xfrm>
            <a:off x="647700" y="3301206"/>
            <a:ext cx="10306050" cy="923330"/>
          </a:xfrm>
          <a:prstGeom prst="rect">
            <a:avLst/>
          </a:prstGeom>
          <a:noFill/>
        </p:spPr>
        <p:txBody>
          <a:bodyPr wrap="square">
            <a:spAutoFit/>
          </a:bodyPr>
          <a:lstStyle/>
          <a:p>
            <a:r>
              <a:rPr lang="en-US" b="0" i="0" dirty="0">
                <a:solidFill>
                  <a:srgbClr val="000000"/>
                </a:solidFill>
                <a:effectLst/>
                <a:latin typeface="Nunito" pitchFamily="2" charset="0"/>
              </a:rPr>
              <a:t>If the sequential circuit is operated with the clock signal that is transitioning from Logic High to Logic Low, then that type of triggering is known as </a:t>
            </a:r>
            <a:r>
              <a:rPr lang="en-US" b="1" i="0" dirty="0">
                <a:solidFill>
                  <a:srgbClr val="000000"/>
                </a:solidFill>
                <a:effectLst/>
                <a:latin typeface="Nunito" pitchFamily="2" charset="0"/>
              </a:rPr>
              <a:t>Negative edge triggering</a:t>
            </a:r>
            <a:r>
              <a:rPr lang="en-US" b="0" i="0" dirty="0">
                <a:solidFill>
                  <a:srgbClr val="000000"/>
                </a:solidFill>
                <a:effectLst/>
                <a:latin typeface="Nunito" pitchFamily="2" charset="0"/>
              </a:rPr>
              <a:t>. It is also called as falling edge triggering. It is shown in the following figure.</a:t>
            </a:r>
            <a:endParaRPr lang="en-IN" dirty="0"/>
          </a:p>
        </p:txBody>
      </p:sp>
      <p:pic>
        <p:nvPicPr>
          <p:cNvPr id="6148" name="Picture 4" descr="Negative Edge Triggering">
            <a:extLst>
              <a:ext uri="{FF2B5EF4-FFF2-40B4-BE49-F238E27FC236}">
                <a16:creationId xmlns:a16="http://schemas.microsoft.com/office/drawing/2014/main" id="{1001873D-8A8A-4D5A-9E24-BF9F703C6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075" y="4867473"/>
            <a:ext cx="57150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22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19A1-ADC5-BD2F-7CAF-ADD55E76F4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76B071-1B11-2F3E-8CCE-C53F3471B1FB}"/>
              </a:ext>
            </a:extLst>
          </p:cNvPr>
          <p:cNvSpPr>
            <a:spLocks noGrp="1"/>
          </p:cNvSpPr>
          <p:nvPr>
            <p:ph idx="1"/>
          </p:nvPr>
        </p:nvSpPr>
        <p:spPr/>
        <p:txBody>
          <a:bodyPr/>
          <a:lstStyle/>
          <a:p>
            <a:r>
              <a:rPr lang="en-US" b="0" i="0" dirty="0">
                <a:solidFill>
                  <a:srgbClr val="000000"/>
                </a:solidFill>
                <a:effectLst/>
                <a:latin typeface="Nunito" pitchFamily="2" charset="0"/>
              </a:rPr>
              <a:t>There are two types of memory elements based on the type of triggering that is suitable to operate it.</a:t>
            </a:r>
          </a:p>
          <a:p>
            <a:pPr algn="l">
              <a:buFont typeface="Arial" panose="020B0604020202020204" pitchFamily="34" charset="0"/>
              <a:buChar char="•"/>
            </a:pPr>
            <a:r>
              <a:rPr lang="en-IN" b="0" i="0" dirty="0">
                <a:solidFill>
                  <a:srgbClr val="000000"/>
                </a:solidFill>
                <a:effectLst/>
                <a:latin typeface="Nunito" pitchFamily="2" charset="0"/>
              </a:rPr>
              <a:t>Latches</a:t>
            </a:r>
          </a:p>
          <a:p>
            <a:pPr algn="l">
              <a:buFont typeface="Arial" panose="020B0604020202020204" pitchFamily="34" charset="0"/>
              <a:buChar char="•"/>
            </a:pPr>
            <a:r>
              <a:rPr lang="en-IN" b="0" i="0" dirty="0">
                <a:solidFill>
                  <a:srgbClr val="000000"/>
                </a:solidFill>
                <a:effectLst/>
                <a:latin typeface="Nunito" pitchFamily="2" charset="0"/>
              </a:rPr>
              <a:t>Flip-flops</a:t>
            </a:r>
          </a:p>
          <a:p>
            <a:endParaRPr lang="en-IN" dirty="0"/>
          </a:p>
        </p:txBody>
      </p:sp>
    </p:spTree>
    <p:extLst>
      <p:ext uri="{BB962C8B-B14F-4D97-AF65-F5344CB8AC3E}">
        <p14:creationId xmlns:p14="http://schemas.microsoft.com/office/powerpoint/2010/main" val="2900247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3232</TotalTime>
  <Words>1973</Words>
  <Application>Microsoft Office PowerPoint</Application>
  <PresentationFormat>Widescreen</PresentationFormat>
  <Paragraphs>199</Paragraphs>
  <Slides>55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55</vt:i4>
      </vt:variant>
    </vt:vector>
  </HeadingPairs>
  <TitlesOfParts>
    <vt:vector size="70" baseType="lpstr">
      <vt:lpstr>Arial</vt:lpstr>
      <vt:lpstr>Arial</vt:lpstr>
      <vt:lpstr>Arimo</vt:lpstr>
      <vt:lpstr>Calibri</vt:lpstr>
      <vt:lpstr>Calibri Light</vt:lpstr>
      <vt:lpstr>erdana</vt:lpstr>
      <vt:lpstr>Heebo</vt:lpstr>
      <vt:lpstr>inter-bold</vt:lpstr>
      <vt:lpstr>inter-regular</vt:lpstr>
      <vt:lpstr>MathJax_Math-italic</vt:lpstr>
      <vt:lpstr>Nunito</vt:lpstr>
      <vt:lpstr>Open Sans</vt:lpstr>
      <vt:lpstr>Roboto</vt:lpstr>
      <vt:lpstr>Roboto Condensed</vt:lpstr>
      <vt:lpstr>Office Theme</vt:lpstr>
      <vt:lpstr>Unit 3:Sequential Circuits</vt:lpstr>
      <vt:lpstr>This sequential circuit contains a set of inputs and outputs.  The outputs of sequential circuit depends not only on the  combination of present inputs  but also on the previous outputs.  Previous output is nothing but the present state.  Therefore, sequential circuits contain combinational circuits along with memory storage elements.  Some sequential circuits may not contain combinational circuits, but only memory elements. </vt:lpstr>
      <vt:lpstr>What is Clock?</vt:lpstr>
      <vt:lpstr>PowerPoint Presentation</vt:lpstr>
      <vt:lpstr>PowerPoint Presentation</vt:lpstr>
      <vt:lpstr>PowerPoint Presentation</vt:lpstr>
      <vt:lpstr>Edge triggering </vt:lpstr>
      <vt:lpstr>PowerPoint Presentation</vt:lpstr>
      <vt:lpstr>PowerPoint Presentation</vt:lpstr>
      <vt:lpstr>Basics of Flip-Flop and Latches</vt:lpstr>
      <vt:lpstr>Flip Flop </vt:lpstr>
      <vt:lpstr>Flip-Flop v/s Latch </vt:lpstr>
      <vt:lpstr>PowerPoint Presentation</vt:lpstr>
      <vt:lpstr>PowerPoint Presentation</vt:lpstr>
      <vt:lpstr>PowerPoint Presentation</vt:lpstr>
      <vt:lpstr>PowerPoint Presentation</vt:lpstr>
      <vt:lpstr>PowerPoint Presentation</vt:lpstr>
      <vt:lpstr>The NAND Gate SR Flip-Flop </vt:lpstr>
      <vt:lpstr>PowerPoint Presentation</vt:lpstr>
      <vt:lpstr>  The logic circuit for SR Flip Flop constructed using NAND latch is as shown below-</vt:lpstr>
      <vt:lpstr>  The truth table for SR Flip Flop is as shown below- </vt:lpstr>
      <vt:lpstr>The above truth table may be reduced as-</vt:lpstr>
      <vt:lpstr>Latches Vs. Flip-Flop</vt:lpstr>
      <vt:lpstr>PowerPoint Presentation</vt:lpstr>
      <vt:lpstr>PowerPoint Presentation</vt:lpstr>
      <vt:lpstr>JK Flip Flop- </vt:lpstr>
      <vt:lpstr>PowerPoint Presentation</vt:lpstr>
      <vt:lpstr>Truth table</vt:lpstr>
      <vt:lpstr>PowerPoint Presentation</vt:lpstr>
      <vt:lpstr>Points to Remember:</vt:lpstr>
      <vt:lpstr>Excitation Table </vt:lpstr>
      <vt:lpstr>PowerPoint Presentation</vt:lpstr>
      <vt:lpstr>PowerPoint Presentation</vt:lpstr>
      <vt:lpstr>PowerPoint Presentation</vt:lpstr>
      <vt:lpstr>Logic Circuit- The logic circuit for JK Flip Flop constructed using SR Flip Flop constructed from NOR latch is as shown below-</vt:lpstr>
      <vt:lpstr>PowerPoint Presentation</vt:lpstr>
      <vt:lpstr>PowerPoint Presentation</vt:lpstr>
      <vt:lpstr>PowerPoint Presentation</vt:lpstr>
      <vt:lpstr>The truth table for JK Flip Flop is as shown below-</vt:lpstr>
      <vt:lpstr>PowerPoint Presentation</vt:lpstr>
      <vt:lpstr>Characteristic Equation- Draw a k map using the above truth table-  </vt:lpstr>
      <vt:lpstr>Excitation Table-   The excitation table of any flip flop is drawn using its truth table. </vt:lpstr>
      <vt:lpstr>SR Flip Flop Vs JK Flip Flop </vt:lpstr>
      <vt:lpstr>Latch- </vt:lpstr>
      <vt:lpstr>  Construction Of Latch By Using 2 NOR Gates-  </vt:lpstr>
      <vt:lpstr>Logic Symbol- </vt:lpstr>
      <vt:lpstr>The truth table for a latch constructed using NOR gates is as shown below-</vt:lpstr>
      <vt:lpstr>The above truth table may be reduced as-</vt:lpstr>
      <vt:lpstr> Construction Of Latch By Using 2 NAND Gates- </vt:lpstr>
      <vt:lpstr>PowerPoint Presentation</vt:lpstr>
      <vt:lpstr>Logic Symbol-  The logic symbol for a latch constructed using NAND gates is as shown below-  </vt:lpstr>
      <vt:lpstr>  The truth table for a latch constructed using NAND gates is as shown below-   </vt:lpstr>
      <vt:lpstr>The above truth table may be reduced as-</vt:lpstr>
      <vt:lpstr>D flip flops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Shraddha</dc:creator>
  <cp:lastModifiedBy>Namrata Gawande</cp:lastModifiedBy>
  <cp:revision>28</cp:revision>
  <dcterms:created xsi:type="dcterms:W3CDTF">2021-12-21T05:52:34Z</dcterms:created>
  <dcterms:modified xsi:type="dcterms:W3CDTF">2022-12-06T09:36:35Z</dcterms:modified>
</cp:coreProperties>
</file>