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8636000" cy="64897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631800" y="1646280"/>
            <a:ext cx="724356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29" name="PlaceHolder 3"/>
          <p:cNvSpPr>
            <a:spLocks noGrp="1"/>
          </p:cNvSpPr>
          <p:nvPr>
            <p:ph type="body"/>
          </p:nvPr>
        </p:nvSpPr>
        <p:spPr>
          <a:xfrm>
            <a:off x="631800" y="2664000"/>
            <a:ext cx="7243560" cy="9291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type="body"/>
          </p:nvPr>
        </p:nvSpPr>
        <p:spPr>
          <a:xfrm>
            <a:off x="631800" y="164628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32" name="PlaceHolder 3"/>
          <p:cNvSpPr>
            <a:spLocks noGrp="1"/>
          </p:cNvSpPr>
          <p:nvPr>
            <p:ph type="body"/>
          </p:nvPr>
        </p:nvSpPr>
        <p:spPr>
          <a:xfrm>
            <a:off x="4343760" y="164628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33" name="PlaceHolder 4"/>
          <p:cNvSpPr>
            <a:spLocks noGrp="1"/>
          </p:cNvSpPr>
          <p:nvPr>
            <p:ph type="body"/>
          </p:nvPr>
        </p:nvSpPr>
        <p:spPr>
          <a:xfrm>
            <a:off x="631800" y="266400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34" name="PlaceHolder 5"/>
          <p:cNvSpPr>
            <a:spLocks noGrp="1"/>
          </p:cNvSpPr>
          <p:nvPr>
            <p:ph type="body"/>
          </p:nvPr>
        </p:nvSpPr>
        <p:spPr>
          <a:xfrm>
            <a:off x="4343760" y="266400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631800" y="1646280"/>
            <a:ext cx="233208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37" name="PlaceHolder 3"/>
          <p:cNvSpPr>
            <a:spLocks noGrp="1"/>
          </p:cNvSpPr>
          <p:nvPr>
            <p:ph type="body"/>
          </p:nvPr>
        </p:nvSpPr>
        <p:spPr>
          <a:xfrm>
            <a:off x="3080880" y="1646280"/>
            <a:ext cx="233208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38" name="PlaceHolder 4"/>
          <p:cNvSpPr>
            <a:spLocks noGrp="1"/>
          </p:cNvSpPr>
          <p:nvPr>
            <p:ph type="body"/>
          </p:nvPr>
        </p:nvSpPr>
        <p:spPr>
          <a:xfrm>
            <a:off x="5529960" y="1646280"/>
            <a:ext cx="233208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39" name="PlaceHolder 5"/>
          <p:cNvSpPr>
            <a:spLocks noGrp="1"/>
          </p:cNvSpPr>
          <p:nvPr>
            <p:ph type="body"/>
          </p:nvPr>
        </p:nvSpPr>
        <p:spPr>
          <a:xfrm>
            <a:off x="631800" y="2664000"/>
            <a:ext cx="233208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40" name="PlaceHolder 6"/>
          <p:cNvSpPr>
            <a:spLocks noGrp="1"/>
          </p:cNvSpPr>
          <p:nvPr>
            <p:ph type="body"/>
          </p:nvPr>
        </p:nvSpPr>
        <p:spPr>
          <a:xfrm>
            <a:off x="3080880" y="2664000"/>
            <a:ext cx="233208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41" name="PlaceHolder 7"/>
          <p:cNvSpPr>
            <a:spLocks noGrp="1"/>
          </p:cNvSpPr>
          <p:nvPr>
            <p:ph type="body"/>
          </p:nvPr>
        </p:nvSpPr>
        <p:spPr>
          <a:xfrm>
            <a:off x="5529960" y="2664000"/>
            <a:ext cx="2332080" cy="9291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subTitle"/>
          </p:nvPr>
        </p:nvSpPr>
        <p:spPr>
          <a:xfrm>
            <a:off x="631800" y="1646280"/>
            <a:ext cx="7243560" cy="1947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body"/>
          </p:nvPr>
        </p:nvSpPr>
        <p:spPr>
          <a:xfrm>
            <a:off x="631800" y="1646280"/>
            <a:ext cx="7243560" cy="19479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body"/>
          </p:nvPr>
        </p:nvSpPr>
        <p:spPr>
          <a:xfrm>
            <a:off x="631800" y="1646280"/>
            <a:ext cx="3534840" cy="1947960"/>
          </a:xfrm>
          <a:prstGeom prst="rect">
            <a:avLst/>
          </a:prstGeom>
        </p:spPr>
        <p:txBody>
          <a:bodyPr lIns="0" rIns="0" tIns="0" bIns="0">
            <a:normAutofit/>
          </a:bodyPr>
          <a:p>
            <a:endParaRPr b="0" lang="en-US" sz="1800" spc="-1" strike="noStrike">
              <a:solidFill>
                <a:srgbClr val="000000"/>
              </a:solidFill>
              <a:latin typeface="Calibri"/>
            </a:endParaRPr>
          </a:p>
        </p:txBody>
      </p:sp>
      <p:sp>
        <p:nvSpPr>
          <p:cNvPr id="12" name="PlaceHolder 3"/>
          <p:cNvSpPr>
            <a:spLocks noGrp="1"/>
          </p:cNvSpPr>
          <p:nvPr>
            <p:ph type="body"/>
          </p:nvPr>
        </p:nvSpPr>
        <p:spPr>
          <a:xfrm>
            <a:off x="4343760" y="1646280"/>
            <a:ext cx="3534840" cy="19479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156680" y="-66960"/>
            <a:ext cx="6321960" cy="2377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631800" y="164628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17" name="PlaceHolder 3"/>
          <p:cNvSpPr>
            <a:spLocks noGrp="1"/>
          </p:cNvSpPr>
          <p:nvPr>
            <p:ph type="body"/>
          </p:nvPr>
        </p:nvSpPr>
        <p:spPr>
          <a:xfrm>
            <a:off x="4343760" y="1646280"/>
            <a:ext cx="3534840" cy="1947960"/>
          </a:xfrm>
          <a:prstGeom prst="rect">
            <a:avLst/>
          </a:prstGeom>
        </p:spPr>
        <p:txBody>
          <a:bodyPr lIns="0" rIns="0" tIns="0" bIns="0">
            <a:normAutofit/>
          </a:bodyPr>
          <a:p>
            <a:endParaRPr b="0" lang="en-US" sz="1800" spc="-1" strike="noStrike">
              <a:solidFill>
                <a:srgbClr val="000000"/>
              </a:solidFill>
              <a:latin typeface="Calibri"/>
            </a:endParaRPr>
          </a:p>
        </p:txBody>
      </p:sp>
      <p:sp>
        <p:nvSpPr>
          <p:cNvPr id="18" name="PlaceHolder 4"/>
          <p:cNvSpPr>
            <a:spLocks noGrp="1"/>
          </p:cNvSpPr>
          <p:nvPr>
            <p:ph type="body"/>
          </p:nvPr>
        </p:nvSpPr>
        <p:spPr>
          <a:xfrm>
            <a:off x="631800" y="266400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631800" y="1646280"/>
            <a:ext cx="3534840" cy="1947960"/>
          </a:xfrm>
          <a:prstGeom prst="rect">
            <a:avLst/>
          </a:prstGeom>
        </p:spPr>
        <p:txBody>
          <a:bodyPr lIns="0" rIns="0" tIns="0" bIns="0">
            <a:normAutofit/>
          </a:bodyPr>
          <a:p>
            <a:endParaRPr b="0" lang="en-US" sz="1800" spc="-1" strike="noStrike">
              <a:solidFill>
                <a:srgbClr val="000000"/>
              </a:solidFill>
              <a:latin typeface="Calibri"/>
            </a:endParaRPr>
          </a:p>
        </p:txBody>
      </p:sp>
      <p:sp>
        <p:nvSpPr>
          <p:cNvPr id="21" name="PlaceHolder 3"/>
          <p:cNvSpPr>
            <a:spLocks noGrp="1"/>
          </p:cNvSpPr>
          <p:nvPr>
            <p:ph type="body"/>
          </p:nvPr>
        </p:nvSpPr>
        <p:spPr>
          <a:xfrm>
            <a:off x="4343760" y="164628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22" name="PlaceHolder 4"/>
          <p:cNvSpPr>
            <a:spLocks noGrp="1"/>
          </p:cNvSpPr>
          <p:nvPr>
            <p:ph type="body"/>
          </p:nvPr>
        </p:nvSpPr>
        <p:spPr>
          <a:xfrm>
            <a:off x="4343760" y="266400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156680" y="-66960"/>
            <a:ext cx="6321960" cy="51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631800" y="164628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25" name="PlaceHolder 3"/>
          <p:cNvSpPr>
            <a:spLocks noGrp="1"/>
          </p:cNvSpPr>
          <p:nvPr>
            <p:ph type="body"/>
          </p:nvPr>
        </p:nvSpPr>
        <p:spPr>
          <a:xfrm>
            <a:off x="4343760" y="1646280"/>
            <a:ext cx="3534840" cy="929160"/>
          </a:xfrm>
          <a:prstGeom prst="rect">
            <a:avLst/>
          </a:prstGeom>
        </p:spPr>
        <p:txBody>
          <a:bodyPr lIns="0" rIns="0" tIns="0" bIns="0">
            <a:normAutofit/>
          </a:bodyPr>
          <a:p>
            <a:endParaRPr b="0" lang="en-US" sz="1800" spc="-1" strike="noStrike">
              <a:solidFill>
                <a:srgbClr val="000000"/>
              </a:solidFill>
              <a:latin typeface="Calibri"/>
            </a:endParaRPr>
          </a:p>
        </p:txBody>
      </p:sp>
      <p:sp>
        <p:nvSpPr>
          <p:cNvPr id="26" name="PlaceHolder 4"/>
          <p:cNvSpPr>
            <a:spLocks noGrp="1"/>
          </p:cNvSpPr>
          <p:nvPr>
            <p:ph type="body"/>
          </p:nvPr>
        </p:nvSpPr>
        <p:spPr>
          <a:xfrm>
            <a:off x="631800" y="2664000"/>
            <a:ext cx="7243560" cy="92916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69840" y="6197400"/>
            <a:ext cx="8496000" cy="360"/>
          </a:xfrm>
          <a:custGeom>
            <a:avLst/>
            <a:gdLst/>
            <a:ahLst/>
            <a:rect l="l" t="t" r="r" b="b"/>
            <a:pathLst>
              <a:path w="8496300" h="0">
                <a:moveTo>
                  <a:pt x="0" y="0"/>
                </a:moveTo>
                <a:lnTo>
                  <a:pt x="8496287" y="0"/>
                </a:lnTo>
              </a:path>
            </a:pathLst>
          </a:custGeom>
          <a:noFill/>
          <a:ln w="3240">
            <a:solidFill>
              <a:srgbClr val="cc0101"/>
            </a:solidFill>
            <a:round/>
          </a:ln>
        </p:spPr>
        <p:style>
          <a:lnRef idx="0"/>
          <a:fillRef idx="0"/>
          <a:effectRef idx="0"/>
          <a:fontRef idx="minor"/>
        </p:style>
      </p:sp>
      <p:sp>
        <p:nvSpPr>
          <p:cNvPr id="1" name="PlaceHolder 2"/>
          <p:cNvSpPr>
            <a:spLocks noGrp="1"/>
          </p:cNvSpPr>
          <p:nvPr>
            <p:ph type="title"/>
          </p:nvPr>
        </p:nvSpPr>
        <p:spPr>
          <a:xfrm>
            <a:off x="1156680" y="-66960"/>
            <a:ext cx="6321960" cy="512640"/>
          </a:xfrm>
          <a:prstGeom prst="rect">
            <a:avLst/>
          </a:prstGeom>
        </p:spPr>
        <p:txBody>
          <a:bodyPr lIns="0" rIns="0" tIns="0" bIns="0">
            <a:noAutofit/>
          </a:bodyPr>
          <a:p>
            <a:r>
              <a:rPr b="0" lang="en-US" sz="3200" spc="-1" strike="noStrike">
                <a:solidFill>
                  <a:srgbClr val="000000"/>
                </a:solidFill>
                <a:latin typeface="Calibri"/>
              </a:rPr>
              <a:t>Click </a:t>
            </a:r>
            <a:r>
              <a:rPr b="0" lang="en-US" sz="3200" spc="-1" strike="noStrike">
                <a:solidFill>
                  <a:srgbClr val="000000"/>
                </a:solidFill>
                <a:latin typeface="Calibri"/>
              </a:rPr>
              <a:t>to edit </a:t>
            </a:r>
            <a:r>
              <a:rPr b="0" lang="en-US" sz="3200" spc="-1" strike="noStrike">
                <a:solidFill>
                  <a:srgbClr val="000000"/>
                </a:solidFill>
                <a:latin typeface="Calibri"/>
              </a:rPr>
              <a:t>the </a:t>
            </a:r>
            <a:r>
              <a:rPr b="0" lang="en-US" sz="3200" spc="-1" strike="noStrike">
                <a:solidFill>
                  <a:srgbClr val="000000"/>
                </a:solidFill>
                <a:latin typeface="Calibri"/>
              </a:rPr>
              <a:t>title </a:t>
            </a:r>
            <a:r>
              <a:rPr b="0" lang="en-US" sz="3200" spc="-1" strike="noStrike">
                <a:solidFill>
                  <a:srgbClr val="000000"/>
                </a:solidFill>
                <a:latin typeface="Calibri"/>
              </a:rPr>
              <a:t>text </a:t>
            </a:r>
            <a:r>
              <a:rPr b="0" lang="en-US" sz="3200" spc="-1" strike="noStrike">
                <a:solidFill>
                  <a:srgbClr val="000000"/>
                </a:solidFill>
                <a:latin typeface="Calibri"/>
              </a:rPr>
              <a:t>format</a:t>
            </a:r>
            <a:endParaRPr b="0" lang="en-US" sz="3200" spc="-1" strike="noStrike">
              <a:solidFill>
                <a:srgbClr val="000000"/>
              </a:solidFill>
              <a:latin typeface="Calibri"/>
            </a:endParaRPr>
          </a:p>
        </p:txBody>
      </p:sp>
      <p:sp>
        <p:nvSpPr>
          <p:cNvPr id="2" name="PlaceHolder 3"/>
          <p:cNvSpPr>
            <a:spLocks noGrp="1"/>
          </p:cNvSpPr>
          <p:nvPr>
            <p:ph type="body"/>
          </p:nvPr>
        </p:nvSpPr>
        <p:spPr>
          <a:xfrm>
            <a:off x="631800" y="1646280"/>
            <a:ext cx="7243560" cy="194796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Calibri"/>
              </a:rPr>
              <a:t>Fifth Outline Level</a:t>
            </a:r>
            <a:endParaRPr b="0" lang="en-US"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Calibri"/>
              </a:rPr>
              <a:t>Sixth Outline Level</a:t>
            </a:r>
            <a:endParaRPr b="0" lang="en-US"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Calibri"/>
              </a:rPr>
              <a:t>Seventh Outline Level</a:t>
            </a:r>
            <a:endParaRPr b="0" lang="en-US" sz="1800" spc="-1" strike="noStrike">
              <a:solidFill>
                <a:srgbClr val="000000"/>
              </a:solidFill>
              <a:latin typeface="Calibri"/>
            </a:endParaRPr>
          </a:p>
        </p:txBody>
      </p:sp>
      <p:sp>
        <p:nvSpPr>
          <p:cNvPr id="3" name="PlaceHolder 4"/>
          <p:cNvSpPr>
            <a:spLocks noGrp="1"/>
          </p:cNvSpPr>
          <p:nvPr>
            <p:ph type="ftr"/>
          </p:nvPr>
        </p:nvSpPr>
        <p:spPr>
          <a:xfrm>
            <a:off x="14400" y="6243480"/>
            <a:ext cx="2942280" cy="221760"/>
          </a:xfrm>
          <a:prstGeom prst="rect">
            <a:avLst/>
          </a:prstGeom>
        </p:spPr>
        <p:txBody>
          <a:bodyPr lIns="0" rIns="0" tIns="0" bIns="0">
            <a:noAutofit/>
          </a:bodyPr>
          <a:p>
            <a:pPr marL="12600">
              <a:lnSpc>
                <a:spcPts val="1624"/>
              </a:lnSpc>
            </a:pPr>
            <a:r>
              <a:rPr b="0" i="1" lang="en-US" sz="1400" spc="-1" strike="noStrike">
                <a:solidFill>
                  <a:srgbClr val="000000"/>
                </a:solidFill>
                <a:latin typeface="Times New Roman"/>
              </a:rPr>
              <a:t>Department of </a:t>
            </a:r>
            <a:r>
              <a:rPr b="0" i="1" lang="en-US" sz="1400" spc="-1" strike="noStrike">
                <a:solidFill>
                  <a:srgbClr val="000000"/>
                </a:solidFill>
                <a:latin typeface="Times New Roman"/>
              </a:rPr>
              <a:t>Computer </a:t>
            </a:r>
            <a:r>
              <a:rPr b="0" i="1" lang="en-US" sz="1400" spc="-1" strike="noStrike">
                <a:solidFill>
                  <a:srgbClr val="000000"/>
                </a:solidFill>
                <a:latin typeface="Times New Roman"/>
              </a:rPr>
              <a:t>Engineering,PCCO</a:t>
            </a:r>
            <a:r>
              <a:rPr b="0" i="1" lang="en-US" sz="1400" spc="-1" strike="noStrike">
                <a:solidFill>
                  <a:srgbClr val="000000"/>
                </a:solidFill>
                <a:latin typeface="Times New Roman"/>
              </a:rPr>
              <a:t>E</a:t>
            </a:r>
            <a:endParaRPr b="0" lang="en-IN" sz="1400" spc="-1" strike="noStrike">
              <a:latin typeface="Times New Roman"/>
            </a:endParaRPr>
          </a:p>
        </p:txBody>
      </p:sp>
      <p:sp>
        <p:nvSpPr>
          <p:cNvPr id="4" name="PlaceHolder 5"/>
          <p:cNvSpPr>
            <a:spLocks noGrp="1"/>
          </p:cNvSpPr>
          <p:nvPr>
            <p:ph type="dt"/>
          </p:nvPr>
        </p:nvSpPr>
        <p:spPr>
          <a:xfrm>
            <a:off x="3648600" y="6235920"/>
            <a:ext cx="1453320" cy="221760"/>
          </a:xfrm>
          <a:prstGeom prst="rect">
            <a:avLst/>
          </a:prstGeom>
        </p:spPr>
        <p:txBody>
          <a:bodyPr lIns="0" rIns="0" tIns="0" bIns="0">
            <a:noAutofit/>
          </a:bodyPr>
          <a:p>
            <a:endParaRPr b="0" lang="en-IN" sz="2400" spc="-1" strike="noStrike">
              <a:latin typeface="Times New Roman"/>
            </a:endParaRPr>
          </a:p>
        </p:txBody>
      </p:sp>
      <p:sp>
        <p:nvSpPr>
          <p:cNvPr id="5" name="PlaceHolder 6"/>
          <p:cNvSpPr>
            <a:spLocks noGrp="1"/>
          </p:cNvSpPr>
          <p:nvPr>
            <p:ph type="sldNum"/>
          </p:nvPr>
        </p:nvSpPr>
        <p:spPr>
          <a:xfrm>
            <a:off x="8208000" y="6235920"/>
            <a:ext cx="254160" cy="221760"/>
          </a:xfrm>
          <a:prstGeom prst="rect">
            <a:avLst/>
          </a:prstGeom>
        </p:spPr>
        <p:txBody>
          <a:bodyPr lIns="0" rIns="0" tIns="0" bIns="0">
            <a:noAutofit/>
          </a:bodyPr>
          <a:p>
            <a:pPr marL="38160">
              <a:lnSpc>
                <a:spcPts val="1624"/>
              </a:lnSpc>
            </a:pPr>
            <a:fld id="{9FB954C6-E753-4C2A-BBDD-8D4E5E6C4A5E}" type="slidenum">
              <a:rPr b="0" i="1" lang="en-US" sz="1400" spc="-7" strike="noStrike">
                <a:solidFill>
                  <a:srgbClr val="000000"/>
                </a:solidFill>
                <a:latin typeface="Times New Roman"/>
              </a:rPr>
              <a:t>2</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234000" y="738000"/>
            <a:ext cx="8067240" cy="1349640"/>
          </a:xfrm>
          <a:prstGeom prst="rect">
            <a:avLst/>
          </a:prstGeom>
          <a:noFill/>
          <a:ln>
            <a:noFill/>
          </a:ln>
        </p:spPr>
        <p:txBody>
          <a:bodyPr lIns="0" rIns="0" tIns="12240" bIns="0">
            <a:noAutofit/>
          </a:bodyPr>
          <a:p>
            <a:pPr marL="100440" algn="ctr">
              <a:lnSpc>
                <a:spcPts val="5264"/>
              </a:lnSpc>
              <a:spcBef>
                <a:spcPts val="96"/>
              </a:spcBef>
            </a:pPr>
            <a:r>
              <a:rPr b="1" lang="en-US" sz="4400" spc="63" strike="noStrike">
                <a:solidFill>
                  <a:srgbClr val="336500"/>
                </a:solidFill>
                <a:latin typeface="Times New Roman"/>
              </a:rPr>
              <a:t>Unit </a:t>
            </a:r>
            <a:r>
              <a:rPr b="1" lang="en-US" sz="4400" spc="63" strike="noStrike">
                <a:solidFill>
                  <a:srgbClr val="336500"/>
                </a:solidFill>
                <a:latin typeface="Times New Roman"/>
              </a:rPr>
              <a:t>4</a:t>
            </a:r>
            <a:br/>
            <a:r>
              <a:rPr b="1" lang="en-US" sz="4800" spc="-7" strike="noStrike">
                <a:solidFill>
                  <a:srgbClr val="a50021"/>
                </a:solidFill>
                <a:latin typeface="Times New Roman"/>
              </a:rPr>
              <a:t>Com</a:t>
            </a:r>
            <a:r>
              <a:rPr b="1" lang="en-US" sz="4800" spc="-7" strike="noStrike">
                <a:solidFill>
                  <a:srgbClr val="a50021"/>
                </a:solidFill>
                <a:latin typeface="Times New Roman"/>
              </a:rPr>
              <a:t>pute</a:t>
            </a:r>
            <a:r>
              <a:rPr b="1" lang="en-US" sz="4800" spc="-7" strike="noStrike">
                <a:solidFill>
                  <a:srgbClr val="a50021"/>
                </a:solidFill>
                <a:latin typeface="Times New Roman"/>
              </a:rPr>
              <a:t>r </a:t>
            </a:r>
            <a:r>
              <a:rPr b="1" lang="en-US" sz="4800" spc="-7" strike="noStrike">
                <a:solidFill>
                  <a:srgbClr val="a50021"/>
                </a:solidFill>
                <a:latin typeface="Times New Roman"/>
              </a:rPr>
              <a:t>Org</a:t>
            </a:r>
            <a:r>
              <a:rPr b="1" lang="en-US" sz="4800" spc="-7" strike="noStrike">
                <a:solidFill>
                  <a:srgbClr val="a50021"/>
                </a:solidFill>
                <a:latin typeface="Times New Roman"/>
              </a:rPr>
              <a:t>aniz</a:t>
            </a:r>
            <a:r>
              <a:rPr b="1" lang="en-US" sz="4800" spc="-7" strike="noStrike">
                <a:solidFill>
                  <a:srgbClr val="a50021"/>
                </a:solidFill>
                <a:latin typeface="Times New Roman"/>
              </a:rPr>
              <a:t>ation</a:t>
            </a:r>
            <a:endParaRPr b="0" lang="en-US" sz="4800" spc="-1" strike="noStrike">
              <a:solidFill>
                <a:srgbClr val="000000"/>
              </a:solidFill>
              <a:latin typeface="Calibri"/>
            </a:endParaRPr>
          </a:p>
        </p:txBody>
      </p:sp>
      <p:sp>
        <p:nvSpPr>
          <p:cNvPr id="43" name="TextShape 2"/>
          <p:cNvSpPr txBox="1"/>
          <p:nvPr/>
        </p:nvSpPr>
        <p:spPr>
          <a:xfrm>
            <a:off x="14400" y="6243480"/>
            <a:ext cx="7427160" cy="20484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a:t>
            </a:r>
            <a:r>
              <a:rPr b="0" i="1" lang="en-US" sz="1400" spc="-1" strike="noStrike">
                <a:solidFill>
                  <a:srgbClr val="000000"/>
                </a:solidFill>
                <a:latin typeface="Times New Roman"/>
              </a:rPr>
              <a:t>Computer </a:t>
            </a:r>
            <a:r>
              <a:rPr b="0" i="1" lang="en-US" sz="1400" spc="-1" strike="noStrike">
                <a:solidFill>
                  <a:srgbClr val="000000"/>
                </a:solidFill>
                <a:latin typeface="Times New Roman"/>
              </a:rPr>
              <a:t>Engineering, </a:t>
            </a:r>
            <a:r>
              <a:rPr b="0" i="1" lang="en-US" sz="1400" spc="-1" strike="noStrike">
                <a:solidFill>
                  <a:srgbClr val="000000"/>
                </a:solidFill>
                <a:latin typeface="Times New Roman"/>
              </a:rPr>
              <a:t>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49400" y="663840"/>
            <a:ext cx="8226000" cy="4802400"/>
          </a:xfrm>
          <a:prstGeom prst="rect">
            <a:avLst/>
          </a:prstGeom>
          <a:noFill/>
          <a:ln>
            <a:noFill/>
          </a:ln>
        </p:spPr>
        <p:style>
          <a:lnRef idx="0"/>
          <a:fillRef idx="0"/>
          <a:effectRef idx="0"/>
          <a:fontRef idx="minor"/>
        </p:style>
        <p:txBody>
          <a:bodyPr lIns="0" rIns="0" tIns="12600" bIns="0">
            <a:spAutoFit/>
          </a:bodyPr>
          <a:p>
            <a:pPr marL="490680" indent="-478440">
              <a:lnSpc>
                <a:spcPct val="100000"/>
              </a:lnSpc>
              <a:spcBef>
                <a:spcPts val="99"/>
              </a:spcBef>
              <a:buClr>
                <a:srgbClr val="009a00"/>
              </a:buClr>
              <a:buFont typeface="Wingdings" charset="2"/>
              <a:buChar char=""/>
              <a:tabLst>
                <a:tab algn="l" pos="490680"/>
                <a:tab algn="l" pos="492120"/>
              </a:tabLst>
            </a:pPr>
            <a:r>
              <a:rPr b="0" lang="en-US" sz="2400" spc="49" strike="noStrike">
                <a:solidFill>
                  <a:srgbClr val="000000"/>
                </a:solidFill>
                <a:latin typeface="Times New Roman"/>
              </a:rPr>
              <a:t>Most </a:t>
            </a:r>
            <a:r>
              <a:rPr b="0" lang="en-US" sz="2400" spc="94" strike="noStrike">
                <a:solidFill>
                  <a:srgbClr val="000000"/>
                </a:solidFill>
                <a:latin typeface="Times New Roman"/>
              </a:rPr>
              <a:t>computer </a:t>
            </a:r>
            <a:r>
              <a:rPr b="0" lang="en-US" sz="2400" spc="97" strike="noStrike">
                <a:solidFill>
                  <a:srgbClr val="000000"/>
                </a:solidFill>
                <a:latin typeface="Times New Roman"/>
              </a:rPr>
              <a:t>operations </a:t>
            </a:r>
            <a:r>
              <a:rPr b="0" lang="en-US" sz="2400" spc="52" strike="noStrike">
                <a:solidFill>
                  <a:srgbClr val="000000"/>
                </a:solidFill>
                <a:latin typeface="Times New Roman"/>
              </a:rPr>
              <a:t>are </a:t>
            </a:r>
            <a:r>
              <a:rPr b="0" lang="en-US" sz="2400" spc="103" strike="noStrike">
                <a:solidFill>
                  <a:srgbClr val="000000"/>
                </a:solidFill>
                <a:latin typeface="Times New Roman"/>
              </a:rPr>
              <a:t>performed </a:t>
            </a:r>
            <a:r>
              <a:rPr b="0" lang="en-US" sz="2400" spc="52" strike="noStrike">
                <a:solidFill>
                  <a:srgbClr val="000000"/>
                </a:solidFill>
                <a:latin typeface="Times New Roman"/>
              </a:rPr>
              <a:t>in </a:t>
            </a:r>
            <a:r>
              <a:rPr b="0" lang="en-US" sz="2400" spc="94" strike="noStrike">
                <a:solidFill>
                  <a:srgbClr val="000000"/>
                </a:solidFill>
                <a:latin typeface="Times New Roman"/>
              </a:rPr>
              <a:t>the  </a:t>
            </a:r>
            <a:r>
              <a:rPr b="0" lang="en-US" sz="2400" spc="83" strike="noStrike">
                <a:solidFill>
                  <a:srgbClr val="000000"/>
                </a:solidFill>
                <a:latin typeface="Times New Roman"/>
              </a:rPr>
              <a:t>arithmetic </a:t>
            </a:r>
            <a:r>
              <a:rPr b="0" lang="en-US" sz="2400" spc="128" strike="noStrike">
                <a:solidFill>
                  <a:srgbClr val="000000"/>
                </a:solidFill>
                <a:latin typeface="Times New Roman"/>
              </a:rPr>
              <a:t>and </a:t>
            </a:r>
            <a:r>
              <a:rPr b="0" lang="en-US" sz="2400" spc="38" strike="noStrike">
                <a:solidFill>
                  <a:srgbClr val="000000"/>
                </a:solidFill>
                <a:latin typeface="Times New Roman"/>
              </a:rPr>
              <a:t>logic </a:t>
            </a:r>
            <a:r>
              <a:rPr b="0" lang="en-US" sz="2400" spc="94" strike="noStrike">
                <a:solidFill>
                  <a:srgbClr val="000000"/>
                </a:solidFill>
                <a:latin typeface="Times New Roman"/>
              </a:rPr>
              <a:t>unit </a:t>
            </a:r>
            <a:r>
              <a:rPr b="0" lang="en-US" sz="2400" spc="49" strike="noStrike">
                <a:solidFill>
                  <a:srgbClr val="000000"/>
                </a:solidFill>
                <a:latin typeface="Times New Roman"/>
              </a:rPr>
              <a:t>(ALU) </a:t>
            </a:r>
            <a:r>
              <a:rPr b="0" lang="en-US" sz="2400" spc="24" strike="noStrike">
                <a:solidFill>
                  <a:srgbClr val="000000"/>
                </a:solidFill>
                <a:latin typeface="Times New Roman"/>
              </a:rPr>
              <a:t>of </a:t>
            </a:r>
            <a:r>
              <a:rPr b="0" lang="en-US" sz="2400" spc="94" strike="noStrike">
                <a:solidFill>
                  <a:srgbClr val="000000"/>
                </a:solidFill>
                <a:latin typeface="Times New Roman"/>
              </a:rPr>
              <a:t>the</a:t>
            </a:r>
            <a:r>
              <a:rPr b="0" lang="en-US" sz="2400" spc="279" strike="noStrike">
                <a:solidFill>
                  <a:srgbClr val="000000"/>
                </a:solidFill>
                <a:latin typeface="Times New Roman"/>
              </a:rPr>
              <a:t> </a:t>
            </a:r>
            <a:r>
              <a:rPr b="0" lang="en-US" sz="2400" spc="63" strike="noStrike">
                <a:solidFill>
                  <a:srgbClr val="000000"/>
                </a:solidFill>
                <a:latin typeface="Times New Roman"/>
              </a:rPr>
              <a:t>processor</a:t>
            </a:r>
            <a:endParaRPr b="0" lang="en-IN" sz="2400" spc="-1" strike="noStrike">
              <a:latin typeface="Arial"/>
            </a:endParaRPr>
          </a:p>
          <a:p>
            <a:pPr marL="490680" indent="-478440">
              <a:lnSpc>
                <a:spcPct val="100000"/>
              </a:lnSpc>
              <a:spcBef>
                <a:spcPts val="561"/>
              </a:spcBef>
              <a:buClr>
                <a:srgbClr val="009a00"/>
              </a:buClr>
              <a:buFont typeface="Wingdings" charset="2"/>
              <a:buChar char=""/>
              <a:tabLst>
                <a:tab algn="l" pos="482760"/>
                <a:tab algn="l" pos="483120"/>
              </a:tabLst>
            </a:pPr>
            <a:r>
              <a:rPr b="0" lang="en-US" sz="2400" spc="32" strike="noStrike">
                <a:solidFill>
                  <a:srgbClr val="000000"/>
                </a:solidFill>
                <a:latin typeface="Times New Roman"/>
              </a:rPr>
              <a:t>For </a:t>
            </a:r>
            <a:r>
              <a:rPr b="0" lang="en-US" sz="2400" spc="83" strike="noStrike">
                <a:solidFill>
                  <a:srgbClr val="000000"/>
                </a:solidFill>
                <a:latin typeface="Times New Roman"/>
              </a:rPr>
              <a:t>example, </a:t>
            </a:r>
            <a:r>
              <a:rPr b="0" lang="en-US" sz="2400" spc="97" strike="noStrike">
                <a:solidFill>
                  <a:srgbClr val="000000"/>
                </a:solidFill>
                <a:latin typeface="Times New Roman"/>
              </a:rPr>
              <a:t>consider </a:t>
            </a:r>
            <a:r>
              <a:rPr b="0" lang="en-US" sz="2400" spc="123" strike="noStrike">
                <a:solidFill>
                  <a:srgbClr val="000000"/>
                </a:solidFill>
                <a:latin typeface="Times New Roman"/>
              </a:rPr>
              <a:t>two </a:t>
            </a:r>
            <a:r>
              <a:rPr b="0" lang="en-US" sz="2400" spc="97" strike="noStrike">
                <a:solidFill>
                  <a:srgbClr val="000000"/>
                </a:solidFill>
                <a:latin typeface="Times New Roman"/>
              </a:rPr>
              <a:t>numbers </a:t>
            </a:r>
            <a:r>
              <a:rPr b="0" lang="en-US" sz="2400" spc="77" strike="noStrike">
                <a:solidFill>
                  <a:srgbClr val="000000"/>
                </a:solidFill>
                <a:latin typeface="Times New Roman"/>
              </a:rPr>
              <a:t>stored </a:t>
            </a:r>
            <a:r>
              <a:rPr b="0" lang="en-US" sz="2400" spc="52" strike="noStrike">
                <a:solidFill>
                  <a:srgbClr val="000000"/>
                </a:solidFill>
                <a:latin typeface="Times New Roman"/>
              </a:rPr>
              <a:t>in </a:t>
            </a:r>
            <a:r>
              <a:rPr b="0" lang="en-US" sz="2400" spc="94" strike="noStrike">
                <a:solidFill>
                  <a:srgbClr val="000000"/>
                </a:solidFill>
                <a:latin typeface="Times New Roman"/>
              </a:rPr>
              <a:t>the </a:t>
            </a:r>
            <a:r>
              <a:rPr b="0" lang="en-US" sz="2400" spc="109" strike="noStrike">
                <a:solidFill>
                  <a:srgbClr val="000000"/>
                </a:solidFill>
                <a:latin typeface="Times New Roman"/>
              </a:rPr>
              <a:t>memory  </a:t>
            </a:r>
            <a:r>
              <a:rPr b="0" lang="en-US" sz="2400" spc="52" strike="noStrike">
                <a:solidFill>
                  <a:srgbClr val="000000"/>
                </a:solidFill>
                <a:latin typeface="Times New Roman"/>
              </a:rPr>
              <a:t>are </a:t>
            </a:r>
            <a:r>
              <a:rPr b="0" lang="en-US" sz="2400" spc="24" strike="noStrike">
                <a:solidFill>
                  <a:srgbClr val="000000"/>
                </a:solidFill>
                <a:latin typeface="Times New Roman"/>
              </a:rPr>
              <a:t>to </a:t>
            </a:r>
            <a:r>
              <a:rPr b="0" lang="en-US" sz="2400" spc="29" strike="noStrike">
                <a:solidFill>
                  <a:srgbClr val="000000"/>
                </a:solidFill>
                <a:latin typeface="Times New Roman"/>
              </a:rPr>
              <a:t>be</a:t>
            </a:r>
            <a:r>
              <a:rPr b="0" lang="en-US" sz="2400" spc="262" strike="noStrike">
                <a:solidFill>
                  <a:srgbClr val="000000"/>
                </a:solidFill>
                <a:latin typeface="Times New Roman"/>
              </a:rPr>
              <a:t> </a:t>
            </a:r>
            <a:r>
              <a:rPr b="0" lang="en-US" sz="2400" spc="134" strike="noStrike">
                <a:solidFill>
                  <a:srgbClr val="000000"/>
                </a:solidFill>
                <a:latin typeface="Times New Roman"/>
              </a:rPr>
              <a:t>added</a:t>
            </a:r>
            <a:endParaRPr b="0" lang="en-IN" sz="2400" spc="-1" strike="noStrike">
              <a:latin typeface="Arial"/>
            </a:endParaRPr>
          </a:p>
          <a:p>
            <a:pPr lvl="1" marL="920880" indent="-436680">
              <a:lnSpc>
                <a:spcPct val="100000"/>
              </a:lnSpc>
              <a:spcBef>
                <a:spcPts val="499"/>
              </a:spcBef>
              <a:buClr>
                <a:srgbClr val="009a00"/>
              </a:buClr>
              <a:buSzPct val="80000"/>
              <a:buFont typeface="Wingdings" charset="2"/>
              <a:buChar char=""/>
              <a:tabLst>
                <a:tab algn="l" pos="920880"/>
                <a:tab algn="l" pos="921240"/>
              </a:tabLst>
            </a:pPr>
            <a:r>
              <a:rPr b="0" lang="en-US" sz="2000" spc="69" strike="noStrike">
                <a:solidFill>
                  <a:srgbClr val="000000"/>
                </a:solidFill>
                <a:latin typeface="Times New Roman"/>
              </a:rPr>
              <a:t>They </a:t>
            </a:r>
            <a:r>
              <a:rPr b="0" lang="en-US" sz="2000" spc="43" strike="noStrike">
                <a:solidFill>
                  <a:srgbClr val="000000"/>
                </a:solidFill>
                <a:latin typeface="Times New Roman"/>
              </a:rPr>
              <a:t>are </a:t>
            </a:r>
            <a:r>
              <a:rPr b="0" lang="en-US" sz="2000" spc="94" strike="noStrike">
                <a:solidFill>
                  <a:srgbClr val="000000"/>
                </a:solidFill>
                <a:latin typeface="Times New Roman"/>
              </a:rPr>
              <a:t>brought </a:t>
            </a:r>
            <a:r>
              <a:rPr b="0" lang="en-US" sz="2000" spc="63" strike="noStrike">
                <a:solidFill>
                  <a:srgbClr val="000000"/>
                </a:solidFill>
                <a:latin typeface="Times New Roman"/>
              </a:rPr>
              <a:t>into </a:t>
            </a:r>
            <a:r>
              <a:rPr b="0" lang="en-US" sz="2000" spc="77" strike="noStrike">
                <a:solidFill>
                  <a:srgbClr val="000000"/>
                </a:solidFill>
                <a:latin typeface="Times New Roman"/>
              </a:rPr>
              <a:t>the </a:t>
            </a:r>
            <a:r>
              <a:rPr b="0" lang="en-US" sz="2000" spc="52" strike="noStrike">
                <a:solidFill>
                  <a:srgbClr val="000000"/>
                </a:solidFill>
                <a:latin typeface="Times New Roman"/>
              </a:rPr>
              <a:t>processor, </a:t>
            </a:r>
            <a:r>
              <a:rPr b="0" lang="en-US" sz="2000" spc="103" strike="noStrike">
                <a:solidFill>
                  <a:srgbClr val="000000"/>
                </a:solidFill>
                <a:latin typeface="Times New Roman"/>
              </a:rPr>
              <a:t>and </a:t>
            </a:r>
            <a:r>
              <a:rPr b="0" lang="en-US" sz="2000" spc="77" strike="noStrike">
                <a:solidFill>
                  <a:srgbClr val="000000"/>
                </a:solidFill>
                <a:latin typeface="Times New Roman"/>
              </a:rPr>
              <a:t>the </a:t>
            </a:r>
            <a:r>
              <a:rPr b="0" lang="en-US" sz="2000" spc="72" strike="noStrike">
                <a:solidFill>
                  <a:srgbClr val="000000"/>
                </a:solidFill>
                <a:latin typeface="Times New Roman"/>
              </a:rPr>
              <a:t>actual </a:t>
            </a:r>
            <a:r>
              <a:rPr b="0" lang="en-US" sz="2000" spc="77" strike="noStrike">
                <a:solidFill>
                  <a:srgbClr val="000000"/>
                </a:solidFill>
                <a:latin typeface="Times New Roman"/>
              </a:rPr>
              <a:t>addition </a:t>
            </a:r>
            <a:r>
              <a:rPr b="0" lang="en-US" sz="2000" spc="18" strike="noStrike">
                <a:solidFill>
                  <a:srgbClr val="000000"/>
                </a:solidFill>
                <a:latin typeface="Times New Roman"/>
              </a:rPr>
              <a:t>is  </a:t>
            </a:r>
            <a:r>
              <a:rPr b="0" lang="en-US" sz="2000" spc="52" strike="noStrike">
                <a:solidFill>
                  <a:srgbClr val="000000"/>
                </a:solidFill>
                <a:latin typeface="Times New Roman"/>
              </a:rPr>
              <a:t>carried </a:t>
            </a:r>
            <a:r>
              <a:rPr b="0" lang="en-US" sz="2000" spc="94" strike="noStrike">
                <a:solidFill>
                  <a:srgbClr val="000000"/>
                </a:solidFill>
                <a:latin typeface="Times New Roman"/>
              </a:rPr>
              <a:t>out </a:t>
            </a:r>
            <a:r>
              <a:rPr b="0" lang="en-US" sz="2000" spc="18" strike="noStrike">
                <a:solidFill>
                  <a:srgbClr val="000000"/>
                </a:solidFill>
                <a:latin typeface="Times New Roman"/>
              </a:rPr>
              <a:t>by </a:t>
            </a:r>
            <a:r>
              <a:rPr b="0" lang="en-US" sz="2000" spc="77" strike="noStrike">
                <a:solidFill>
                  <a:srgbClr val="000000"/>
                </a:solidFill>
                <a:latin typeface="Times New Roman"/>
              </a:rPr>
              <a:t>the </a:t>
            </a:r>
            <a:r>
              <a:rPr b="0" lang="en-US" sz="2000" spc="38" strike="noStrike">
                <a:solidFill>
                  <a:srgbClr val="000000"/>
                </a:solidFill>
                <a:latin typeface="Times New Roman"/>
              </a:rPr>
              <a:t>ALU. </a:t>
            </a:r>
            <a:r>
              <a:rPr b="0" lang="en-US" sz="2000" spc="72" strike="noStrike">
                <a:solidFill>
                  <a:srgbClr val="000000"/>
                </a:solidFill>
                <a:latin typeface="Times New Roman"/>
              </a:rPr>
              <a:t>Then </a:t>
            </a:r>
            <a:r>
              <a:rPr b="0" lang="en-US" sz="2000" spc="63" strike="noStrike">
                <a:solidFill>
                  <a:srgbClr val="000000"/>
                </a:solidFill>
                <a:latin typeface="Times New Roman"/>
              </a:rPr>
              <a:t>su</a:t>
            </a:r>
            <a:r>
              <a:rPr b="0" lang="en-US" sz="2000" spc="-7" strike="noStrike">
                <a:solidFill>
                  <a:srgbClr val="000000"/>
                </a:solidFill>
                <a:latin typeface="Times New Roman"/>
              </a:rPr>
              <a:t>m </a:t>
            </a:r>
            <a:r>
              <a:rPr b="0" lang="en-US" sz="2000" spc="69" strike="noStrike">
                <a:solidFill>
                  <a:srgbClr val="000000"/>
                </a:solidFill>
                <a:latin typeface="Times New Roman"/>
              </a:rPr>
              <a:t>may </a:t>
            </a:r>
            <a:r>
              <a:rPr b="0" lang="en-US" sz="2000" spc="18" strike="noStrike">
                <a:solidFill>
                  <a:srgbClr val="000000"/>
                </a:solidFill>
                <a:latin typeface="Times New Roman"/>
              </a:rPr>
              <a:t>be </a:t>
            </a:r>
            <a:r>
              <a:rPr b="0" lang="en-US" sz="2000" spc="63" strike="noStrike">
                <a:solidFill>
                  <a:srgbClr val="000000"/>
                </a:solidFill>
                <a:latin typeface="Times New Roman"/>
              </a:rPr>
              <a:t>stored </a:t>
            </a:r>
            <a:r>
              <a:rPr b="0" lang="en-US" sz="2000" spc="43" strike="noStrike">
                <a:solidFill>
                  <a:srgbClr val="000000"/>
                </a:solidFill>
                <a:latin typeface="Times New Roman"/>
              </a:rPr>
              <a:t>in </a:t>
            </a:r>
            <a:r>
              <a:rPr b="0" lang="en-US" sz="2000" spc="77" strike="noStrike">
                <a:solidFill>
                  <a:srgbClr val="000000"/>
                </a:solidFill>
                <a:latin typeface="Times New Roman"/>
              </a:rPr>
              <a:t>the </a:t>
            </a:r>
            <a:r>
              <a:rPr b="0" lang="en-US" sz="2000" spc="89" strike="noStrike">
                <a:solidFill>
                  <a:srgbClr val="000000"/>
                </a:solidFill>
                <a:latin typeface="Times New Roman"/>
              </a:rPr>
              <a:t>memory  </a:t>
            </a:r>
            <a:r>
              <a:rPr b="0" lang="en-US" sz="2000" spc="18" strike="noStrike">
                <a:solidFill>
                  <a:srgbClr val="000000"/>
                </a:solidFill>
                <a:latin typeface="Times New Roman"/>
              </a:rPr>
              <a:t>or </a:t>
            </a:r>
            <a:r>
              <a:rPr b="0" lang="en-US" sz="2000" spc="72" strike="noStrike">
                <a:solidFill>
                  <a:srgbClr val="000000"/>
                </a:solidFill>
                <a:latin typeface="Times New Roman"/>
              </a:rPr>
              <a:t>retained </a:t>
            </a:r>
            <a:r>
              <a:rPr b="0" lang="en-US" sz="2000" spc="43" strike="noStrike">
                <a:solidFill>
                  <a:srgbClr val="000000"/>
                </a:solidFill>
                <a:latin typeface="Times New Roman"/>
              </a:rPr>
              <a:t>in </a:t>
            </a:r>
            <a:r>
              <a:rPr b="0" lang="en-US" sz="2000" spc="77" strike="noStrike">
                <a:solidFill>
                  <a:srgbClr val="000000"/>
                </a:solidFill>
                <a:latin typeface="Times New Roman"/>
              </a:rPr>
              <a:t>the </a:t>
            </a:r>
            <a:r>
              <a:rPr b="0" lang="en-US" sz="2000" spc="52" strike="noStrike">
                <a:solidFill>
                  <a:srgbClr val="000000"/>
                </a:solidFill>
                <a:latin typeface="Times New Roman"/>
              </a:rPr>
              <a:t>processor </a:t>
            </a:r>
            <a:r>
              <a:rPr b="0" lang="en-US" sz="2000" spc="24" strike="noStrike">
                <a:solidFill>
                  <a:srgbClr val="000000"/>
                </a:solidFill>
                <a:latin typeface="Times New Roman"/>
              </a:rPr>
              <a:t>for </a:t>
            </a:r>
            <a:r>
              <a:rPr b="0" lang="en-US" sz="2000" spc="89" strike="noStrike">
                <a:solidFill>
                  <a:srgbClr val="000000"/>
                </a:solidFill>
                <a:latin typeface="Times New Roman"/>
              </a:rPr>
              <a:t>immediate</a:t>
            </a:r>
            <a:r>
              <a:rPr b="0" lang="en-US" sz="2000" spc="392" strike="noStrike">
                <a:solidFill>
                  <a:srgbClr val="000000"/>
                </a:solidFill>
                <a:latin typeface="Times New Roman"/>
              </a:rPr>
              <a:t> </a:t>
            </a:r>
            <a:r>
              <a:rPr b="0" lang="en-US" sz="2000" spc="63" strike="noStrike">
                <a:solidFill>
                  <a:srgbClr val="000000"/>
                </a:solidFill>
                <a:latin typeface="Times New Roman"/>
              </a:rPr>
              <a:t>use</a:t>
            </a:r>
            <a:endParaRPr b="0" lang="en-IN" sz="2000" spc="-1" strike="noStrike">
              <a:latin typeface="Arial"/>
            </a:endParaRPr>
          </a:p>
          <a:p>
            <a:pPr marL="482760" indent="-470160">
              <a:lnSpc>
                <a:spcPct val="100000"/>
              </a:lnSpc>
              <a:spcBef>
                <a:spcPts val="541"/>
              </a:spcBef>
              <a:buClr>
                <a:srgbClr val="009a00"/>
              </a:buClr>
              <a:buFont typeface="Wingdings" charset="2"/>
              <a:buChar char=""/>
              <a:tabLst>
                <a:tab algn="l" pos="482760"/>
                <a:tab algn="l" pos="483120"/>
              </a:tabLst>
            </a:pPr>
            <a:r>
              <a:rPr b="0" lang="en-US" sz="2400" spc="72" strike="noStrike">
                <a:solidFill>
                  <a:srgbClr val="000000"/>
                </a:solidFill>
                <a:latin typeface="Times New Roman"/>
              </a:rPr>
              <a:t>Typical </a:t>
            </a:r>
            <a:r>
              <a:rPr b="0" lang="en-US" sz="2400" spc="83" strike="noStrike">
                <a:solidFill>
                  <a:srgbClr val="000000"/>
                </a:solidFill>
                <a:latin typeface="Times New Roman"/>
              </a:rPr>
              <a:t>arithmetic </a:t>
            </a:r>
            <a:r>
              <a:rPr b="0" lang="en-US" sz="2400" spc="128" strike="noStrike">
                <a:solidFill>
                  <a:srgbClr val="000000"/>
                </a:solidFill>
                <a:latin typeface="Times New Roman"/>
              </a:rPr>
              <a:t>and </a:t>
            </a:r>
            <a:r>
              <a:rPr b="0" lang="en-US" sz="2400" spc="38" strike="noStrike">
                <a:solidFill>
                  <a:srgbClr val="000000"/>
                </a:solidFill>
                <a:latin typeface="Times New Roman"/>
              </a:rPr>
              <a:t>logic</a:t>
            </a:r>
            <a:r>
              <a:rPr b="0" lang="en-US" sz="2400" spc="109" strike="noStrike">
                <a:solidFill>
                  <a:srgbClr val="000000"/>
                </a:solidFill>
                <a:latin typeface="Times New Roman"/>
              </a:rPr>
              <a:t> </a:t>
            </a:r>
            <a:r>
              <a:rPr b="0" lang="en-US" sz="2400" spc="94" strike="noStrike">
                <a:solidFill>
                  <a:srgbClr val="000000"/>
                </a:solidFill>
                <a:latin typeface="Times New Roman"/>
              </a:rPr>
              <a:t>operation</a:t>
            </a:r>
            <a:endParaRPr b="0" lang="en-IN" sz="2400" spc="-1" strike="noStrike">
              <a:latin typeface="Arial"/>
            </a:endParaRPr>
          </a:p>
          <a:p>
            <a:pPr lvl="1" marL="920880" indent="-436680">
              <a:lnSpc>
                <a:spcPct val="100000"/>
              </a:lnSpc>
              <a:spcBef>
                <a:spcPts val="505"/>
              </a:spcBef>
              <a:buClr>
                <a:srgbClr val="009a00"/>
              </a:buClr>
              <a:buSzPct val="80000"/>
              <a:buFont typeface="Wingdings" charset="2"/>
              <a:buChar char=""/>
              <a:tabLst>
                <a:tab algn="l" pos="927720"/>
                <a:tab algn="l" pos="928440"/>
              </a:tabLst>
            </a:pPr>
            <a:r>
              <a:rPr b="0" lang="en-US" sz="2000" spc="77" strike="noStrike">
                <a:solidFill>
                  <a:srgbClr val="000000"/>
                </a:solidFill>
                <a:latin typeface="Times New Roman"/>
              </a:rPr>
              <a:t>Addition, </a:t>
            </a:r>
            <a:r>
              <a:rPr b="0" lang="en-US" sz="2000" spc="63" strike="noStrike">
                <a:solidFill>
                  <a:srgbClr val="000000"/>
                </a:solidFill>
                <a:latin typeface="Times New Roman"/>
              </a:rPr>
              <a:t>subtraction, </a:t>
            </a:r>
            <a:r>
              <a:rPr b="0" lang="en-US" sz="2000" spc="58" strike="noStrike">
                <a:solidFill>
                  <a:srgbClr val="000000"/>
                </a:solidFill>
                <a:latin typeface="Times New Roman"/>
              </a:rPr>
              <a:t>multiplication, division, </a:t>
            </a:r>
            <a:r>
              <a:rPr b="0" lang="en-US" sz="2000" spc="72" strike="noStrike">
                <a:solidFill>
                  <a:srgbClr val="000000"/>
                </a:solidFill>
                <a:latin typeface="Times New Roman"/>
              </a:rPr>
              <a:t>comparison,  </a:t>
            </a:r>
            <a:r>
              <a:rPr b="0" lang="en-US" sz="2000" spc="89" strike="noStrike">
                <a:solidFill>
                  <a:srgbClr val="000000"/>
                </a:solidFill>
                <a:latin typeface="Times New Roman"/>
              </a:rPr>
              <a:t>complement,</a:t>
            </a:r>
            <a:r>
              <a:rPr b="0" lang="en-US" sz="2000" spc="24" strike="noStrike">
                <a:solidFill>
                  <a:srgbClr val="000000"/>
                </a:solidFill>
                <a:latin typeface="Times New Roman"/>
              </a:rPr>
              <a:t> </a:t>
            </a:r>
            <a:r>
              <a:rPr b="0" lang="en-US" sz="2000" spc="12" strike="noStrike">
                <a:solidFill>
                  <a:srgbClr val="000000"/>
                </a:solidFill>
                <a:latin typeface="Times New Roman"/>
              </a:rPr>
              <a:t>etc.</a:t>
            </a:r>
            <a:endParaRPr b="0" lang="en-IN" sz="2000" spc="-1" strike="noStrike">
              <a:latin typeface="Arial"/>
            </a:endParaRPr>
          </a:p>
          <a:p>
            <a:pPr marL="487800" indent="-475200">
              <a:lnSpc>
                <a:spcPct val="100000"/>
              </a:lnSpc>
              <a:spcBef>
                <a:spcPts val="541"/>
              </a:spcBef>
              <a:buClr>
                <a:srgbClr val="009a00"/>
              </a:buClr>
              <a:buFont typeface="Wingdings" charset="2"/>
              <a:buChar char=""/>
              <a:tabLst>
                <a:tab algn="l" pos="490680"/>
                <a:tab algn="l" pos="491400"/>
              </a:tabLst>
            </a:pPr>
            <a:r>
              <a:rPr b="0" lang="en-US" sz="2400" spc="109" strike="noStrike">
                <a:solidFill>
                  <a:srgbClr val="000000"/>
                </a:solidFill>
                <a:latin typeface="Times New Roman"/>
              </a:rPr>
              <a:t>When </a:t>
            </a:r>
            <a:r>
              <a:rPr b="0" lang="en-US" sz="2400" spc="134" strike="noStrike">
                <a:solidFill>
                  <a:srgbClr val="000000"/>
                </a:solidFill>
                <a:latin typeface="Times New Roman"/>
              </a:rPr>
              <a:t>operands </a:t>
            </a:r>
            <a:r>
              <a:rPr b="0" lang="en-US" sz="2400" spc="52" strike="noStrike">
                <a:solidFill>
                  <a:srgbClr val="000000"/>
                </a:solidFill>
                <a:latin typeface="Times New Roman"/>
              </a:rPr>
              <a:t>are </a:t>
            </a:r>
            <a:r>
              <a:rPr b="0" lang="en-US" sz="2400" spc="111" strike="noStrike">
                <a:solidFill>
                  <a:srgbClr val="000000"/>
                </a:solidFill>
                <a:latin typeface="Times New Roman"/>
              </a:rPr>
              <a:t>brought </a:t>
            </a:r>
            <a:r>
              <a:rPr b="0" lang="en-US" sz="2400" spc="77" strike="noStrike">
                <a:solidFill>
                  <a:srgbClr val="000000"/>
                </a:solidFill>
                <a:latin typeface="Times New Roman"/>
              </a:rPr>
              <a:t>into </a:t>
            </a:r>
            <a:r>
              <a:rPr b="0" lang="en-US" sz="2400" spc="94" strike="noStrike">
                <a:solidFill>
                  <a:srgbClr val="000000"/>
                </a:solidFill>
                <a:latin typeface="Times New Roman"/>
              </a:rPr>
              <a:t>the </a:t>
            </a:r>
            <a:r>
              <a:rPr b="0" lang="en-US" sz="2400" spc="63" strike="noStrike">
                <a:solidFill>
                  <a:srgbClr val="000000"/>
                </a:solidFill>
                <a:latin typeface="Times New Roman"/>
              </a:rPr>
              <a:t>processor, </a:t>
            </a:r>
            <a:r>
              <a:rPr b="0" lang="en-US" sz="2400" spc="97" strike="noStrike">
                <a:solidFill>
                  <a:srgbClr val="000000"/>
                </a:solidFill>
                <a:latin typeface="Times New Roman"/>
              </a:rPr>
              <a:t>they </a:t>
            </a:r>
            <a:r>
              <a:rPr b="0" lang="en-US" sz="2400" spc="52" strike="noStrike">
                <a:solidFill>
                  <a:srgbClr val="000000"/>
                </a:solidFill>
                <a:latin typeface="Times New Roman"/>
              </a:rPr>
              <a:t>are  </a:t>
            </a:r>
            <a:r>
              <a:rPr b="0" lang="en-US" sz="2400" spc="77" strike="noStrike">
                <a:solidFill>
                  <a:srgbClr val="000000"/>
                </a:solidFill>
                <a:latin typeface="Times New Roman"/>
              </a:rPr>
              <a:t>stored </a:t>
            </a:r>
            <a:r>
              <a:rPr b="0" lang="en-US" sz="2400" spc="52" strike="noStrike">
                <a:solidFill>
                  <a:srgbClr val="000000"/>
                </a:solidFill>
                <a:latin typeface="Times New Roman"/>
              </a:rPr>
              <a:t>in </a:t>
            </a:r>
            <a:r>
              <a:rPr b="0" lang="en-US" sz="2400" spc="97" strike="noStrike">
                <a:solidFill>
                  <a:srgbClr val="000000"/>
                </a:solidFill>
                <a:latin typeface="Times New Roman"/>
              </a:rPr>
              <a:t>high-speed </a:t>
            </a:r>
            <a:r>
              <a:rPr b="0" lang="en-US" sz="2400" spc="63" strike="noStrike">
                <a:solidFill>
                  <a:srgbClr val="000000"/>
                </a:solidFill>
                <a:latin typeface="Times New Roman"/>
              </a:rPr>
              <a:t>storage </a:t>
            </a:r>
            <a:r>
              <a:rPr b="0" lang="en-US" sz="2400" spc="94" strike="noStrike">
                <a:solidFill>
                  <a:srgbClr val="000000"/>
                </a:solidFill>
                <a:latin typeface="Times New Roman"/>
              </a:rPr>
              <a:t>elements </a:t>
            </a:r>
            <a:r>
              <a:rPr b="0" lang="en-US" sz="2400" spc="58" strike="noStrike">
                <a:solidFill>
                  <a:srgbClr val="000000"/>
                </a:solidFill>
                <a:latin typeface="Times New Roman"/>
              </a:rPr>
              <a:t>called</a:t>
            </a:r>
            <a:r>
              <a:rPr b="0" lang="en-US" sz="2400" spc="443" strike="noStrike">
                <a:solidFill>
                  <a:srgbClr val="000000"/>
                </a:solidFill>
                <a:latin typeface="Times New Roman"/>
              </a:rPr>
              <a:t> </a:t>
            </a:r>
            <a:r>
              <a:rPr b="0" lang="en-US" sz="2400" spc="63" strike="noStrike">
                <a:solidFill>
                  <a:srgbClr val="000000"/>
                </a:solidFill>
                <a:latin typeface="Times New Roman"/>
              </a:rPr>
              <a:t>registers.</a:t>
            </a:r>
            <a:endParaRPr b="0" lang="en-IN" sz="2400" spc="-1" strike="noStrike">
              <a:latin typeface="Arial"/>
            </a:endParaRPr>
          </a:p>
          <a:p>
            <a:pPr lvl="1" marL="920880" indent="-437040">
              <a:lnSpc>
                <a:spcPct val="100000"/>
              </a:lnSpc>
              <a:spcBef>
                <a:spcPts val="499"/>
              </a:spcBef>
              <a:buClr>
                <a:srgbClr val="009a00"/>
              </a:buClr>
              <a:buSzPct val="80000"/>
              <a:buFont typeface="Wingdings" charset="2"/>
              <a:buChar char=""/>
              <a:tabLst>
                <a:tab algn="l" pos="920880"/>
                <a:tab algn="l" pos="921240"/>
              </a:tabLst>
            </a:pPr>
            <a:r>
              <a:rPr b="0" lang="en-US" sz="2000" spc="43" strike="noStrike">
                <a:solidFill>
                  <a:srgbClr val="000000"/>
                </a:solidFill>
                <a:latin typeface="Times New Roman"/>
              </a:rPr>
              <a:t>Each </a:t>
            </a:r>
            <a:r>
              <a:rPr b="0" lang="en-US" sz="2000" spc="52" strike="noStrike">
                <a:solidFill>
                  <a:srgbClr val="000000"/>
                </a:solidFill>
                <a:latin typeface="Times New Roman"/>
              </a:rPr>
              <a:t>register </a:t>
            </a:r>
            <a:r>
              <a:rPr b="0" lang="en-US" sz="2000" spc="58" strike="noStrike">
                <a:solidFill>
                  <a:srgbClr val="000000"/>
                </a:solidFill>
                <a:latin typeface="Times New Roman"/>
              </a:rPr>
              <a:t>can </a:t>
            </a:r>
            <a:r>
              <a:rPr b="0" lang="en-US" sz="2000" spc="49" strike="noStrike">
                <a:solidFill>
                  <a:srgbClr val="000000"/>
                </a:solidFill>
                <a:latin typeface="Times New Roman"/>
              </a:rPr>
              <a:t>store </a:t>
            </a:r>
            <a:r>
              <a:rPr b="0" lang="en-US" sz="2000" spc="72" strike="noStrike">
                <a:solidFill>
                  <a:srgbClr val="000000"/>
                </a:solidFill>
                <a:latin typeface="Times New Roman"/>
              </a:rPr>
              <a:t>one </a:t>
            </a:r>
            <a:r>
              <a:rPr b="0" lang="en-US" sz="2000" spc="83" strike="noStrike">
                <a:solidFill>
                  <a:srgbClr val="000000"/>
                </a:solidFill>
                <a:latin typeface="Times New Roman"/>
              </a:rPr>
              <a:t>word </a:t>
            </a:r>
            <a:r>
              <a:rPr b="0" lang="en-US" sz="2000" spc="18" strike="noStrike">
                <a:solidFill>
                  <a:srgbClr val="000000"/>
                </a:solidFill>
                <a:latin typeface="Times New Roman"/>
              </a:rPr>
              <a:t>of</a:t>
            </a:r>
            <a:r>
              <a:rPr b="0" lang="en-US" sz="2000" spc="423" strike="noStrike">
                <a:solidFill>
                  <a:srgbClr val="000000"/>
                </a:solidFill>
                <a:latin typeface="Times New Roman"/>
              </a:rPr>
              <a:t> </a:t>
            </a:r>
            <a:r>
              <a:rPr b="0" lang="en-US" sz="2000" spc="77" strike="noStrike">
                <a:solidFill>
                  <a:srgbClr val="000000"/>
                </a:solidFill>
                <a:latin typeface="Times New Roman"/>
              </a:rPr>
              <a:t>data</a:t>
            </a:r>
            <a:endParaRPr b="0" lang="en-IN" sz="2000" spc="-1" strike="noStrike">
              <a:latin typeface="Arial"/>
            </a:endParaRPr>
          </a:p>
        </p:txBody>
      </p:sp>
      <p:sp>
        <p:nvSpPr>
          <p:cNvPr id="100" name="CustomShape 2"/>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C54D9D71-BBE6-465F-8CBF-442E4B4891C6}" type="slidenum">
              <a:rPr b="0" i="1" lang="en-US" sz="1400" spc="-7" strike="noStrike">
                <a:solidFill>
                  <a:srgbClr val="000000"/>
                </a:solidFill>
                <a:latin typeface="Times New Roman"/>
              </a:rPr>
              <a:t>28</a:t>
            </a:fld>
            <a:endParaRPr b="0" lang="en-IN" sz="1400" spc="-1" strike="noStrike">
              <a:latin typeface="Arial"/>
            </a:endParaRPr>
          </a:p>
        </p:txBody>
      </p:sp>
      <p:sp>
        <p:nvSpPr>
          <p:cNvPr id="101" name="TextShape 3"/>
          <p:cNvSpPr txBox="1"/>
          <p:nvPr/>
        </p:nvSpPr>
        <p:spPr>
          <a:xfrm>
            <a:off x="14400" y="6243480"/>
            <a:ext cx="476028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102" name="TextShape 4"/>
          <p:cNvSpPr txBox="1"/>
          <p:nvPr/>
        </p:nvSpPr>
        <p:spPr>
          <a:xfrm>
            <a:off x="1886760" y="0"/>
            <a:ext cx="4797000" cy="1095840"/>
          </a:xfrm>
          <a:prstGeom prst="rect">
            <a:avLst/>
          </a:prstGeom>
          <a:noFill/>
          <a:ln>
            <a:noFill/>
          </a:ln>
        </p:spPr>
        <p:txBody>
          <a:bodyPr lIns="0" rIns="0" tIns="12240" bIns="0">
            <a:noAutofit/>
          </a:bodyPr>
          <a:p>
            <a:pPr marL="12600">
              <a:lnSpc>
                <a:spcPct val="100000"/>
              </a:lnSpc>
              <a:spcBef>
                <a:spcPts val="96"/>
              </a:spcBef>
            </a:pPr>
            <a:r>
              <a:rPr b="1" lang="en-US" sz="3200" spc="52" strike="noStrike">
                <a:solidFill>
                  <a:srgbClr val="a50021"/>
                </a:solidFill>
                <a:latin typeface="Times New Roman"/>
              </a:rPr>
              <a:t>Arithmetic and </a:t>
            </a:r>
            <a:r>
              <a:rPr b="1" lang="en-US" sz="3200" spc="29" strike="noStrike">
                <a:solidFill>
                  <a:srgbClr val="a50021"/>
                </a:solidFill>
                <a:latin typeface="Times New Roman"/>
              </a:rPr>
              <a:t>Logic</a:t>
            </a:r>
            <a:r>
              <a:rPr b="1" lang="en-US" sz="3200" spc="12" strike="noStrike">
                <a:solidFill>
                  <a:srgbClr val="a50021"/>
                </a:solidFill>
                <a:latin typeface="Times New Roman"/>
              </a:rPr>
              <a:t> </a:t>
            </a:r>
            <a:r>
              <a:rPr b="1" lang="en-US" sz="3200" spc="58" strike="noStrike">
                <a:solidFill>
                  <a:srgbClr val="a50021"/>
                </a:solidFill>
                <a:latin typeface="Times New Roman"/>
              </a:rPr>
              <a:t>Unit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49400" y="663840"/>
            <a:ext cx="8023320" cy="4900680"/>
          </a:xfrm>
          <a:prstGeom prst="rect">
            <a:avLst/>
          </a:prstGeom>
          <a:noFill/>
          <a:ln>
            <a:noFill/>
          </a:ln>
        </p:spPr>
        <p:style>
          <a:lnRef idx="0"/>
          <a:fillRef idx="0"/>
          <a:effectRef idx="0"/>
          <a:fontRef idx="minor"/>
        </p:style>
        <p:txBody>
          <a:bodyPr lIns="0" rIns="0" tIns="12600" bIns="0">
            <a:spAutoFit/>
          </a:bodyPr>
          <a:p>
            <a:pPr marL="487800" indent="-475200">
              <a:lnSpc>
                <a:spcPct val="100000"/>
              </a:lnSpc>
              <a:spcBef>
                <a:spcPts val="99"/>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72" strike="noStrike">
                <a:solidFill>
                  <a:srgbClr val="000000"/>
                </a:solidFill>
                <a:latin typeface="Times New Roman"/>
              </a:rPr>
              <a:t>control </a:t>
            </a:r>
            <a:r>
              <a:rPr b="0" lang="en-US" sz="2400" spc="94" strike="noStrike">
                <a:solidFill>
                  <a:srgbClr val="000000"/>
                </a:solidFill>
                <a:latin typeface="Times New Roman"/>
              </a:rPr>
              <a:t>unit </a:t>
            </a:r>
            <a:r>
              <a:rPr b="0" lang="en-US" sz="2400" spc="24" strike="noStrike">
                <a:solidFill>
                  <a:srgbClr val="000000"/>
                </a:solidFill>
                <a:latin typeface="Times New Roman"/>
              </a:rPr>
              <a:t>is </a:t>
            </a:r>
            <a:r>
              <a:rPr b="0" lang="en-US" sz="2400" spc="94" strike="noStrike">
                <a:solidFill>
                  <a:srgbClr val="000000"/>
                </a:solidFill>
                <a:latin typeface="Times New Roman"/>
              </a:rPr>
              <a:t>the </a:t>
            </a:r>
            <a:r>
              <a:rPr b="0" lang="en-US" sz="2400" spc="83" strike="noStrike">
                <a:solidFill>
                  <a:srgbClr val="000000"/>
                </a:solidFill>
                <a:latin typeface="Times New Roman"/>
              </a:rPr>
              <a:t>nerve </a:t>
            </a:r>
            <a:r>
              <a:rPr b="0" lang="en-US" sz="2400" spc="69" strike="noStrike">
                <a:solidFill>
                  <a:srgbClr val="000000"/>
                </a:solidFill>
                <a:latin typeface="Times New Roman"/>
              </a:rPr>
              <a:t>center </a:t>
            </a:r>
            <a:r>
              <a:rPr b="0" lang="en-US" sz="2400" spc="94" strike="noStrike">
                <a:solidFill>
                  <a:srgbClr val="000000"/>
                </a:solidFill>
                <a:latin typeface="Times New Roman"/>
              </a:rPr>
              <a:t>that </a:t>
            </a:r>
            <a:r>
              <a:rPr b="0" lang="en-US" sz="2400" spc="111" strike="noStrike">
                <a:solidFill>
                  <a:srgbClr val="000000"/>
                </a:solidFill>
                <a:latin typeface="Times New Roman"/>
              </a:rPr>
              <a:t>sends </a:t>
            </a:r>
            <a:r>
              <a:rPr b="0" lang="en-US" sz="2400" spc="72" strike="noStrike">
                <a:solidFill>
                  <a:srgbClr val="000000"/>
                </a:solidFill>
                <a:latin typeface="Times New Roman"/>
              </a:rPr>
              <a:t>control  </a:t>
            </a:r>
            <a:r>
              <a:rPr b="0" lang="en-US" sz="2400" spc="77" strike="noStrike">
                <a:solidFill>
                  <a:srgbClr val="000000"/>
                </a:solidFill>
                <a:latin typeface="Times New Roman"/>
              </a:rPr>
              <a:t>signals </a:t>
            </a:r>
            <a:r>
              <a:rPr b="0" lang="en-US" sz="2400" spc="24" strike="noStrike">
                <a:solidFill>
                  <a:srgbClr val="000000"/>
                </a:solidFill>
                <a:latin typeface="Times New Roman"/>
              </a:rPr>
              <a:t>to </a:t>
            </a:r>
            <a:r>
              <a:rPr b="0" lang="en-US" sz="2400" spc="89" strike="noStrike">
                <a:solidFill>
                  <a:srgbClr val="000000"/>
                </a:solidFill>
                <a:latin typeface="Times New Roman"/>
              </a:rPr>
              <a:t>other </a:t>
            </a:r>
            <a:r>
              <a:rPr b="0" lang="en-US" sz="2400" spc="83" strike="noStrike">
                <a:solidFill>
                  <a:srgbClr val="000000"/>
                </a:solidFill>
                <a:latin typeface="Times New Roman"/>
              </a:rPr>
              <a:t>units </a:t>
            </a:r>
            <a:r>
              <a:rPr b="0" lang="en-US" sz="2400" spc="128" strike="noStrike">
                <a:solidFill>
                  <a:srgbClr val="000000"/>
                </a:solidFill>
                <a:latin typeface="Times New Roman"/>
              </a:rPr>
              <a:t>and </a:t>
            </a:r>
            <a:r>
              <a:rPr b="0" lang="en-US" sz="2400" spc="63" strike="noStrike">
                <a:solidFill>
                  <a:srgbClr val="000000"/>
                </a:solidFill>
                <a:latin typeface="Times New Roman"/>
              </a:rPr>
              <a:t>senses </a:t>
            </a:r>
            <a:r>
              <a:rPr b="0" lang="en-US" sz="2400" spc="83" strike="noStrike">
                <a:solidFill>
                  <a:srgbClr val="000000"/>
                </a:solidFill>
                <a:latin typeface="Times New Roman"/>
              </a:rPr>
              <a:t>their</a:t>
            </a:r>
            <a:r>
              <a:rPr b="0" lang="en-US" sz="2400" spc="429" strike="noStrike">
                <a:solidFill>
                  <a:srgbClr val="000000"/>
                </a:solidFill>
                <a:latin typeface="Times New Roman"/>
              </a:rPr>
              <a:t> </a:t>
            </a:r>
            <a:r>
              <a:rPr b="0" lang="en-US" sz="2400" spc="63" strike="noStrike">
                <a:solidFill>
                  <a:srgbClr val="000000"/>
                </a:solidFill>
                <a:latin typeface="Times New Roman"/>
              </a:rPr>
              <a:t>states</a:t>
            </a:r>
            <a:endParaRPr b="0" lang="en-IN" sz="2400" spc="-1" strike="noStrike">
              <a:latin typeface="Arial"/>
            </a:endParaRPr>
          </a:p>
          <a:p>
            <a:pPr lvl="1" marL="927720" indent="-443520">
              <a:lnSpc>
                <a:spcPct val="100000"/>
              </a:lnSpc>
              <a:spcBef>
                <a:spcPts val="496"/>
              </a:spcBef>
              <a:buClr>
                <a:srgbClr val="009a00"/>
              </a:buClr>
              <a:buSzPct val="80000"/>
              <a:buFont typeface="Wingdings" charset="2"/>
              <a:buChar char=""/>
              <a:tabLst>
                <a:tab algn="l" pos="920880"/>
                <a:tab algn="l" pos="921240"/>
              </a:tabLst>
            </a:pPr>
            <a:r>
              <a:rPr b="0" lang="en-US" sz="2000" spc="94" strike="noStrike">
                <a:solidFill>
                  <a:srgbClr val="000000"/>
                </a:solidFill>
                <a:latin typeface="Times New Roman"/>
              </a:rPr>
              <a:t>Thus </a:t>
            </a:r>
            <a:r>
              <a:rPr b="0" lang="en-US" sz="2000" spc="77" strike="noStrike">
                <a:solidFill>
                  <a:srgbClr val="000000"/>
                </a:solidFill>
                <a:latin typeface="Times New Roman"/>
              </a:rPr>
              <a:t>the </a:t>
            </a:r>
            <a:r>
              <a:rPr b="0" lang="en-US" sz="2000" spc="58" strike="noStrike">
                <a:solidFill>
                  <a:srgbClr val="000000"/>
                </a:solidFill>
                <a:latin typeface="Times New Roman"/>
              </a:rPr>
              <a:t>control </a:t>
            </a:r>
            <a:r>
              <a:rPr b="0" lang="en-US" sz="2000" spc="77" strike="noStrike">
                <a:solidFill>
                  <a:srgbClr val="000000"/>
                </a:solidFill>
                <a:latin typeface="Times New Roman"/>
              </a:rPr>
              <a:t>unit </a:t>
            </a:r>
            <a:r>
              <a:rPr b="0" lang="en-US" sz="2000" spc="49" strike="noStrike">
                <a:solidFill>
                  <a:srgbClr val="000000"/>
                </a:solidFill>
                <a:latin typeface="Times New Roman"/>
              </a:rPr>
              <a:t>serves </a:t>
            </a:r>
            <a:r>
              <a:rPr b="0" lang="en-US" sz="2000" spc="38" strike="noStrike">
                <a:solidFill>
                  <a:srgbClr val="000000"/>
                </a:solidFill>
                <a:latin typeface="Times New Roman"/>
              </a:rPr>
              <a:t>as </a:t>
            </a:r>
            <a:r>
              <a:rPr b="0" lang="en-US" sz="2000" spc="-7" strike="noStrike">
                <a:solidFill>
                  <a:srgbClr val="000000"/>
                </a:solidFill>
                <a:latin typeface="Times New Roman"/>
              </a:rPr>
              <a:t>a </a:t>
            </a:r>
            <a:r>
              <a:rPr b="0" lang="en-US" sz="2000" spc="69" strike="noStrike">
                <a:solidFill>
                  <a:srgbClr val="000000"/>
                </a:solidFill>
                <a:latin typeface="Times New Roman"/>
              </a:rPr>
              <a:t>coordinator </a:t>
            </a:r>
            <a:r>
              <a:rPr b="0" lang="en-US" sz="2000" spc="18" strike="noStrike">
                <a:solidFill>
                  <a:srgbClr val="000000"/>
                </a:solidFill>
                <a:latin typeface="Times New Roman"/>
              </a:rPr>
              <a:t>of </a:t>
            </a:r>
            <a:r>
              <a:rPr b="0" lang="en-US" sz="2000" spc="77" strike="noStrike">
                <a:solidFill>
                  <a:srgbClr val="000000"/>
                </a:solidFill>
                <a:latin typeface="Times New Roman"/>
              </a:rPr>
              <a:t>the </a:t>
            </a:r>
            <a:r>
              <a:rPr b="0" lang="en-US" sz="2000" spc="72" strike="noStrike">
                <a:solidFill>
                  <a:srgbClr val="000000"/>
                </a:solidFill>
                <a:latin typeface="Times New Roman"/>
              </a:rPr>
              <a:t>memory,  </a:t>
            </a:r>
            <a:r>
              <a:rPr b="0" lang="en-US" sz="2000" spc="69" strike="noStrike">
                <a:solidFill>
                  <a:srgbClr val="000000"/>
                </a:solidFill>
                <a:latin typeface="Times New Roman"/>
              </a:rPr>
              <a:t>arithmetic </a:t>
            </a:r>
            <a:r>
              <a:rPr b="0" lang="en-US" sz="2000" spc="103" strike="noStrike">
                <a:solidFill>
                  <a:srgbClr val="000000"/>
                </a:solidFill>
                <a:latin typeface="Times New Roman"/>
              </a:rPr>
              <a:t>and </a:t>
            </a:r>
            <a:r>
              <a:rPr b="0" lang="en-US" sz="2000" spc="29" strike="noStrike">
                <a:solidFill>
                  <a:srgbClr val="000000"/>
                </a:solidFill>
                <a:latin typeface="Times New Roman"/>
              </a:rPr>
              <a:t>logic, </a:t>
            </a:r>
            <a:r>
              <a:rPr b="0" lang="en-US" sz="2000" spc="103" strike="noStrike">
                <a:solidFill>
                  <a:srgbClr val="000000"/>
                </a:solidFill>
                <a:latin typeface="Times New Roman"/>
              </a:rPr>
              <a:t>and </a:t>
            </a:r>
            <a:r>
              <a:rPr b="0" lang="en-US" sz="2000" spc="97" strike="noStrike">
                <a:solidFill>
                  <a:srgbClr val="000000"/>
                </a:solidFill>
                <a:latin typeface="Times New Roman"/>
              </a:rPr>
              <a:t>input </a:t>
            </a:r>
            <a:r>
              <a:rPr b="0" lang="en-US" sz="2000" spc="-7" strike="noStrike">
                <a:solidFill>
                  <a:srgbClr val="000000"/>
                </a:solidFill>
                <a:latin typeface="Times New Roman"/>
              </a:rPr>
              <a:t>/ </a:t>
            </a:r>
            <a:r>
              <a:rPr b="0" lang="en-US" sz="2000" spc="109" strike="noStrike">
                <a:solidFill>
                  <a:srgbClr val="000000"/>
                </a:solidFill>
                <a:latin typeface="Times New Roman"/>
              </a:rPr>
              <a:t>output</a:t>
            </a:r>
            <a:r>
              <a:rPr b="0" lang="en-US" sz="2000" spc="-137" strike="noStrike">
                <a:solidFill>
                  <a:srgbClr val="000000"/>
                </a:solidFill>
                <a:latin typeface="Times New Roman"/>
              </a:rPr>
              <a:t> </a:t>
            </a:r>
            <a:r>
              <a:rPr b="0" lang="en-US" sz="2000" spc="77" strike="noStrike">
                <a:solidFill>
                  <a:srgbClr val="000000"/>
                </a:solidFill>
                <a:latin typeface="Times New Roman"/>
              </a:rPr>
              <a:t>units</a:t>
            </a:r>
            <a:endParaRPr b="0" lang="en-IN" sz="2000" spc="-1" strike="noStrike">
              <a:latin typeface="Arial"/>
            </a:endParaRPr>
          </a:p>
          <a:p>
            <a:pPr marL="482760" indent="-470160">
              <a:lnSpc>
                <a:spcPct val="100000"/>
              </a:lnSpc>
              <a:spcBef>
                <a:spcPts val="541"/>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94" strike="noStrike">
                <a:solidFill>
                  <a:srgbClr val="000000"/>
                </a:solidFill>
                <a:latin typeface="Times New Roman"/>
              </a:rPr>
              <a:t>operation </a:t>
            </a:r>
            <a:r>
              <a:rPr b="0" lang="en-US" sz="2400" spc="24" strike="noStrike">
                <a:solidFill>
                  <a:srgbClr val="000000"/>
                </a:solidFill>
                <a:latin typeface="Times New Roman"/>
              </a:rPr>
              <a:t>of </a:t>
            </a:r>
            <a:r>
              <a:rPr b="0" lang="en-US" sz="2400" spc="-1" strike="noStrike">
                <a:solidFill>
                  <a:srgbClr val="000000"/>
                </a:solidFill>
                <a:latin typeface="Times New Roman"/>
              </a:rPr>
              <a:t>a </a:t>
            </a:r>
            <a:r>
              <a:rPr b="0" lang="en-US" sz="2400" spc="94" strike="noStrike">
                <a:solidFill>
                  <a:srgbClr val="000000"/>
                </a:solidFill>
                <a:latin typeface="Times New Roman"/>
              </a:rPr>
              <a:t>computer </a:t>
            </a:r>
            <a:r>
              <a:rPr b="0" lang="en-US" sz="2400" spc="72" strike="noStrike">
                <a:solidFill>
                  <a:srgbClr val="000000"/>
                </a:solidFill>
                <a:latin typeface="Times New Roman"/>
              </a:rPr>
              <a:t>can </a:t>
            </a:r>
            <a:r>
              <a:rPr b="0" lang="en-US" sz="2400" spc="29" strike="noStrike">
                <a:solidFill>
                  <a:srgbClr val="000000"/>
                </a:solidFill>
                <a:latin typeface="Times New Roman"/>
              </a:rPr>
              <a:t>be </a:t>
            </a:r>
            <a:r>
              <a:rPr b="0" lang="en-US" sz="2400" spc="103" strike="noStrike">
                <a:solidFill>
                  <a:srgbClr val="000000"/>
                </a:solidFill>
                <a:latin typeface="Times New Roman"/>
              </a:rPr>
              <a:t>summarized </a:t>
            </a:r>
            <a:r>
              <a:rPr b="0" lang="en-US" sz="2400" spc="52" strike="noStrike">
                <a:solidFill>
                  <a:srgbClr val="000000"/>
                </a:solidFill>
                <a:latin typeface="Times New Roman"/>
              </a:rPr>
              <a:t>as  </a:t>
            </a:r>
            <a:r>
              <a:rPr b="0" lang="en-US" sz="2400" spc="63" strike="noStrike">
                <a:solidFill>
                  <a:srgbClr val="000000"/>
                </a:solidFill>
                <a:latin typeface="Times New Roman"/>
              </a:rPr>
              <a:t>follows:</a:t>
            </a:r>
            <a:endParaRPr b="0" lang="en-IN" sz="2400" spc="-1" strike="noStrike">
              <a:latin typeface="Arial"/>
            </a:endParaRPr>
          </a:p>
          <a:p>
            <a:pPr lvl="1" marL="934560" indent="-450360">
              <a:lnSpc>
                <a:spcPct val="100000"/>
              </a:lnSpc>
              <a:spcBef>
                <a:spcPts val="499"/>
              </a:spcBef>
              <a:buClr>
                <a:srgbClr val="009a00"/>
              </a:buClr>
              <a:buSzPct val="80000"/>
              <a:buFont typeface="Wingdings" charset="2"/>
              <a:buChar char=""/>
              <a:tabLst>
                <a:tab algn="l" pos="920880"/>
                <a:tab algn="l" pos="921240"/>
              </a:tabLst>
            </a:pPr>
            <a:r>
              <a:rPr b="0" lang="en-US" sz="2000" spc="58" strike="noStrike">
                <a:solidFill>
                  <a:srgbClr val="000000"/>
                </a:solidFill>
                <a:latin typeface="Times New Roman"/>
              </a:rPr>
              <a:t>The </a:t>
            </a:r>
            <a:r>
              <a:rPr b="0" lang="en-US" sz="2000" spc="72" strike="noStrike">
                <a:solidFill>
                  <a:srgbClr val="000000"/>
                </a:solidFill>
                <a:latin typeface="Times New Roman"/>
              </a:rPr>
              <a:t>computer </a:t>
            </a:r>
            <a:r>
              <a:rPr b="0" lang="en-US" sz="2000" spc="52" strike="noStrike">
                <a:solidFill>
                  <a:srgbClr val="000000"/>
                </a:solidFill>
                <a:latin typeface="Times New Roman"/>
              </a:rPr>
              <a:t>accepts </a:t>
            </a:r>
            <a:r>
              <a:rPr b="0" lang="en-US" sz="2000" spc="72" strike="noStrike">
                <a:solidFill>
                  <a:srgbClr val="000000"/>
                </a:solidFill>
                <a:latin typeface="Times New Roman"/>
              </a:rPr>
              <a:t>information </a:t>
            </a:r>
            <a:r>
              <a:rPr b="0" lang="en-US" sz="2000" spc="43" strike="noStrike">
                <a:solidFill>
                  <a:srgbClr val="000000"/>
                </a:solidFill>
                <a:latin typeface="Times New Roman"/>
              </a:rPr>
              <a:t>in </a:t>
            </a:r>
            <a:r>
              <a:rPr b="0" lang="en-US" sz="2000" spc="77" strike="noStrike">
                <a:solidFill>
                  <a:srgbClr val="000000"/>
                </a:solidFill>
                <a:latin typeface="Times New Roman"/>
              </a:rPr>
              <a:t>the </a:t>
            </a:r>
            <a:r>
              <a:rPr b="0" lang="en-US" sz="2000" spc="52" strike="noStrike">
                <a:solidFill>
                  <a:srgbClr val="000000"/>
                </a:solidFill>
                <a:latin typeface="Times New Roman"/>
              </a:rPr>
              <a:t>form </a:t>
            </a:r>
            <a:r>
              <a:rPr b="0" lang="en-US" sz="2000" spc="18" strike="noStrike">
                <a:solidFill>
                  <a:srgbClr val="000000"/>
                </a:solidFill>
                <a:latin typeface="Times New Roman"/>
              </a:rPr>
              <a:t>of </a:t>
            </a:r>
            <a:r>
              <a:rPr b="0" lang="en-US" sz="2000" spc="83" strike="noStrike">
                <a:solidFill>
                  <a:srgbClr val="000000"/>
                </a:solidFill>
                <a:latin typeface="Times New Roman"/>
              </a:rPr>
              <a:t>programs </a:t>
            </a:r>
            <a:r>
              <a:rPr b="0" lang="en-US" sz="2000" spc="103" strike="noStrike">
                <a:solidFill>
                  <a:srgbClr val="000000"/>
                </a:solidFill>
                <a:latin typeface="Times New Roman"/>
              </a:rPr>
              <a:t>and  </a:t>
            </a:r>
            <a:r>
              <a:rPr b="0" lang="en-US" sz="2000" spc="63" strike="noStrike">
                <a:solidFill>
                  <a:srgbClr val="000000"/>
                </a:solidFill>
                <a:latin typeface="Times New Roman"/>
              </a:rPr>
              <a:t>data </a:t>
            </a:r>
            <a:r>
              <a:rPr b="0" lang="en-US" sz="2000" spc="109" strike="noStrike">
                <a:solidFill>
                  <a:srgbClr val="000000"/>
                </a:solidFill>
                <a:latin typeface="Times New Roman"/>
              </a:rPr>
              <a:t>through </a:t>
            </a:r>
            <a:r>
              <a:rPr b="0" lang="en-US" sz="2000" spc="63" strike="noStrike">
                <a:solidFill>
                  <a:srgbClr val="000000"/>
                </a:solidFill>
                <a:latin typeface="Times New Roman"/>
              </a:rPr>
              <a:t>an </a:t>
            </a:r>
            <a:r>
              <a:rPr b="0" lang="en-US" sz="2000" spc="97" strike="noStrike">
                <a:solidFill>
                  <a:srgbClr val="000000"/>
                </a:solidFill>
                <a:latin typeface="Times New Roman"/>
              </a:rPr>
              <a:t>input </a:t>
            </a:r>
            <a:r>
              <a:rPr b="0" lang="en-US" sz="2000" spc="77" strike="noStrike">
                <a:solidFill>
                  <a:srgbClr val="000000"/>
                </a:solidFill>
                <a:latin typeface="Times New Roman"/>
              </a:rPr>
              <a:t>unit </a:t>
            </a:r>
            <a:r>
              <a:rPr b="0" lang="en-US" sz="2000" spc="103" strike="noStrike">
                <a:solidFill>
                  <a:srgbClr val="000000"/>
                </a:solidFill>
                <a:latin typeface="Times New Roman"/>
              </a:rPr>
              <a:t>and </a:t>
            </a:r>
            <a:r>
              <a:rPr b="0" lang="en-US" sz="2000" spc="43" strike="noStrike">
                <a:solidFill>
                  <a:srgbClr val="000000"/>
                </a:solidFill>
                <a:latin typeface="Times New Roman"/>
              </a:rPr>
              <a:t>stores </a:t>
            </a:r>
            <a:r>
              <a:rPr b="0" lang="en-US" sz="2000" spc="24" strike="noStrike">
                <a:solidFill>
                  <a:srgbClr val="000000"/>
                </a:solidFill>
                <a:latin typeface="Times New Roman"/>
              </a:rPr>
              <a:t>it </a:t>
            </a:r>
            <a:r>
              <a:rPr b="0" lang="en-US" sz="2000" spc="43" strike="noStrike">
                <a:solidFill>
                  <a:srgbClr val="000000"/>
                </a:solidFill>
                <a:latin typeface="Times New Roman"/>
              </a:rPr>
              <a:t>in </a:t>
            </a:r>
            <a:r>
              <a:rPr b="0" lang="en-US" sz="2000" spc="77" strike="noStrike">
                <a:solidFill>
                  <a:srgbClr val="000000"/>
                </a:solidFill>
                <a:latin typeface="Times New Roman"/>
              </a:rPr>
              <a:t>the</a:t>
            </a:r>
            <a:r>
              <a:rPr b="0" lang="en-US" sz="2000" spc="412" strike="noStrike">
                <a:solidFill>
                  <a:srgbClr val="000000"/>
                </a:solidFill>
                <a:latin typeface="Times New Roman"/>
              </a:rPr>
              <a:t> </a:t>
            </a:r>
            <a:r>
              <a:rPr b="0" lang="en-US" sz="2000" spc="89" strike="noStrike">
                <a:solidFill>
                  <a:srgbClr val="000000"/>
                </a:solidFill>
                <a:latin typeface="Times New Roman"/>
              </a:rPr>
              <a:t>memory</a:t>
            </a:r>
            <a:endParaRPr b="0" lang="en-IN" sz="2000" spc="-1" strike="noStrike">
              <a:latin typeface="Arial"/>
            </a:endParaRPr>
          </a:p>
          <a:p>
            <a:pPr lvl="1" marL="920880" indent="-436680">
              <a:lnSpc>
                <a:spcPct val="100000"/>
              </a:lnSpc>
              <a:spcBef>
                <a:spcPts val="471"/>
              </a:spcBef>
              <a:buClr>
                <a:srgbClr val="009a00"/>
              </a:buClr>
              <a:buSzPct val="80000"/>
              <a:buFont typeface="Wingdings" charset="2"/>
              <a:buChar char=""/>
              <a:tabLst>
                <a:tab algn="l" pos="920880"/>
                <a:tab algn="l" pos="921240"/>
              </a:tabLst>
            </a:pPr>
            <a:r>
              <a:rPr b="0" lang="en-US" sz="2000" spc="72" strike="noStrike">
                <a:solidFill>
                  <a:srgbClr val="000000"/>
                </a:solidFill>
                <a:latin typeface="Times New Roman"/>
              </a:rPr>
              <a:t>Information </a:t>
            </a:r>
            <a:r>
              <a:rPr b="0" lang="en-US" sz="2000" spc="63" strike="noStrike">
                <a:solidFill>
                  <a:srgbClr val="000000"/>
                </a:solidFill>
                <a:latin typeface="Times New Roman"/>
              </a:rPr>
              <a:t>stored </a:t>
            </a:r>
            <a:r>
              <a:rPr b="0" lang="en-US" sz="2000" spc="43" strike="noStrike">
                <a:solidFill>
                  <a:srgbClr val="000000"/>
                </a:solidFill>
                <a:latin typeface="Times New Roman"/>
              </a:rPr>
              <a:t>in </a:t>
            </a:r>
            <a:r>
              <a:rPr b="0" lang="en-US" sz="2000" spc="77" strike="noStrike">
                <a:solidFill>
                  <a:srgbClr val="000000"/>
                </a:solidFill>
                <a:latin typeface="Times New Roman"/>
              </a:rPr>
              <a:t>the </a:t>
            </a:r>
            <a:r>
              <a:rPr b="0" lang="en-US" sz="2000" spc="103" strike="noStrike">
                <a:solidFill>
                  <a:srgbClr val="000000"/>
                </a:solidFill>
                <a:latin typeface="Times New Roman"/>
              </a:rPr>
              <a:t>memo </a:t>
            </a:r>
            <a:r>
              <a:rPr b="0" lang="en-US" sz="2000" spc="24" strike="noStrike">
                <a:solidFill>
                  <a:srgbClr val="000000"/>
                </a:solidFill>
                <a:latin typeface="Times New Roman"/>
              </a:rPr>
              <a:t>ry </a:t>
            </a:r>
            <a:r>
              <a:rPr b="0" lang="en-US" sz="2000" spc="18" strike="noStrike">
                <a:solidFill>
                  <a:srgbClr val="000000"/>
                </a:solidFill>
                <a:latin typeface="Times New Roman"/>
              </a:rPr>
              <a:t>is </a:t>
            </a:r>
            <a:r>
              <a:rPr b="0" lang="en-US" sz="2000" spc="63" strike="noStrike">
                <a:solidFill>
                  <a:srgbClr val="000000"/>
                </a:solidFill>
                <a:latin typeface="Times New Roman"/>
              </a:rPr>
              <a:t>fetched, </a:t>
            </a:r>
            <a:r>
              <a:rPr b="0" lang="en-US" sz="2000" spc="117" strike="noStrike">
                <a:solidFill>
                  <a:srgbClr val="000000"/>
                </a:solidFill>
                <a:latin typeface="Times New Roman"/>
              </a:rPr>
              <a:t>under </a:t>
            </a:r>
            <a:r>
              <a:rPr b="0" lang="en-US" sz="2000" spc="72" strike="noStrike">
                <a:solidFill>
                  <a:srgbClr val="000000"/>
                </a:solidFill>
                <a:latin typeface="Times New Roman"/>
              </a:rPr>
              <a:t>program  </a:t>
            </a:r>
            <a:r>
              <a:rPr b="0" lang="en-US" sz="2000" spc="52" strike="noStrike">
                <a:solidFill>
                  <a:srgbClr val="000000"/>
                </a:solidFill>
                <a:latin typeface="Times New Roman"/>
              </a:rPr>
              <a:t>control, </a:t>
            </a:r>
            <a:r>
              <a:rPr b="0" lang="en-US" sz="2000" spc="58" strike="noStrike">
                <a:solidFill>
                  <a:srgbClr val="000000"/>
                </a:solidFill>
                <a:latin typeface="Times New Roman"/>
              </a:rPr>
              <a:t>into </a:t>
            </a:r>
            <a:r>
              <a:rPr b="0" lang="en-US" sz="2000" spc="63" strike="noStrike">
                <a:solidFill>
                  <a:srgbClr val="000000"/>
                </a:solidFill>
                <a:latin typeface="Times New Roman"/>
              </a:rPr>
              <a:t>an </a:t>
            </a:r>
            <a:r>
              <a:rPr b="0" lang="en-US" sz="2000" spc="38" strike="noStrike">
                <a:solidFill>
                  <a:srgbClr val="000000"/>
                </a:solidFill>
                <a:latin typeface="Times New Roman"/>
              </a:rPr>
              <a:t>ALU, </a:t>
            </a:r>
            <a:r>
              <a:rPr b="0" lang="en-US" sz="2000" spc="94" strike="noStrike">
                <a:solidFill>
                  <a:srgbClr val="000000"/>
                </a:solidFill>
                <a:latin typeface="Times New Roman"/>
              </a:rPr>
              <a:t>where </a:t>
            </a:r>
            <a:r>
              <a:rPr b="0" lang="en-US" sz="2000" spc="24" strike="noStrike">
                <a:solidFill>
                  <a:srgbClr val="000000"/>
                </a:solidFill>
                <a:latin typeface="Times New Roman"/>
              </a:rPr>
              <a:t>it </a:t>
            </a:r>
            <a:r>
              <a:rPr b="0" lang="en-US" sz="2000" spc="18" strike="noStrike">
                <a:solidFill>
                  <a:srgbClr val="000000"/>
                </a:solidFill>
                <a:latin typeface="Times New Roman"/>
              </a:rPr>
              <a:t>is</a:t>
            </a:r>
            <a:r>
              <a:rPr b="0" lang="en-US" sz="2000" spc="-145" strike="noStrike">
                <a:solidFill>
                  <a:srgbClr val="000000"/>
                </a:solidFill>
                <a:latin typeface="Times New Roman"/>
              </a:rPr>
              <a:t> </a:t>
            </a:r>
            <a:r>
              <a:rPr b="0" lang="en-US" sz="2000" spc="58" strike="noStrike">
                <a:solidFill>
                  <a:srgbClr val="000000"/>
                </a:solidFill>
                <a:latin typeface="Times New Roman"/>
              </a:rPr>
              <a:t>processed</a:t>
            </a:r>
            <a:endParaRPr b="0" lang="en-IN" sz="2000" spc="-1" strike="noStrike">
              <a:latin typeface="Arial"/>
            </a:endParaRPr>
          </a:p>
          <a:p>
            <a:pPr lvl="1" marL="933480" indent="-450000">
              <a:lnSpc>
                <a:spcPct val="100000"/>
              </a:lnSpc>
              <a:spcBef>
                <a:spcPts val="479"/>
              </a:spcBef>
              <a:buClr>
                <a:srgbClr val="009a00"/>
              </a:buClr>
              <a:buSzPct val="80000"/>
              <a:buFont typeface="Wingdings" charset="2"/>
              <a:buChar char=""/>
              <a:tabLst>
                <a:tab algn="l" pos="926640"/>
                <a:tab algn="l" pos="927000"/>
              </a:tabLst>
            </a:pPr>
            <a:r>
              <a:rPr b="0" lang="en-US" sz="2000" spc="43" strike="noStrike">
                <a:solidFill>
                  <a:srgbClr val="000000"/>
                </a:solidFill>
                <a:latin typeface="Times New Roman"/>
              </a:rPr>
              <a:t>Processed </a:t>
            </a:r>
            <a:r>
              <a:rPr b="0" lang="en-US" sz="2000" spc="72" strike="noStrike">
                <a:solidFill>
                  <a:srgbClr val="000000"/>
                </a:solidFill>
                <a:latin typeface="Times New Roman"/>
              </a:rPr>
              <a:t>information </a:t>
            </a:r>
            <a:r>
              <a:rPr b="0" lang="en-US" sz="2000" spc="49" strike="noStrike">
                <a:solidFill>
                  <a:srgbClr val="000000"/>
                </a:solidFill>
                <a:latin typeface="Times New Roman"/>
              </a:rPr>
              <a:t>leaves </a:t>
            </a:r>
            <a:r>
              <a:rPr b="0" lang="en-US" sz="2000" spc="77" strike="noStrike">
                <a:solidFill>
                  <a:srgbClr val="000000"/>
                </a:solidFill>
                <a:latin typeface="Times New Roman"/>
              </a:rPr>
              <a:t>the </a:t>
            </a:r>
            <a:r>
              <a:rPr b="0" lang="en-US" sz="2000" spc="72" strike="noStrike">
                <a:solidFill>
                  <a:srgbClr val="000000"/>
                </a:solidFill>
                <a:latin typeface="Times New Roman"/>
              </a:rPr>
              <a:t>computer </a:t>
            </a:r>
            <a:r>
              <a:rPr b="0" lang="en-US" sz="2000" spc="109" strike="noStrike">
                <a:solidFill>
                  <a:srgbClr val="000000"/>
                </a:solidFill>
                <a:latin typeface="Times New Roman"/>
              </a:rPr>
              <a:t>through </a:t>
            </a:r>
            <a:r>
              <a:rPr b="0" lang="en-US" sz="2000" spc="63" strike="noStrike">
                <a:solidFill>
                  <a:srgbClr val="000000"/>
                </a:solidFill>
                <a:latin typeface="Times New Roman"/>
              </a:rPr>
              <a:t>an </a:t>
            </a:r>
            <a:r>
              <a:rPr b="0" lang="en-US" sz="2000" spc="109" strike="noStrike">
                <a:solidFill>
                  <a:srgbClr val="000000"/>
                </a:solidFill>
                <a:latin typeface="Times New Roman"/>
              </a:rPr>
              <a:t>output  </a:t>
            </a:r>
            <a:r>
              <a:rPr b="0" lang="en-US" sz="2000" spc="77" strike="noStrike">
                <a:solidFill>
                  <a:srgbClr val="000000"/>
                </a:solidFill>
                <a:latin typeface="Times New Roman"/>
              </a:rPr>
              <a:t>unit</a:t>
            </a:r>
            <a:endParaRPr b="0" lang="en-IN" sz="2000" spc="-1" strike="noStrike">
              <a:latin typeface="Arial"/>
            </a:endParaRPr>
          </a:p>
          <a:p>
            <a:pPr lvl="1" marL="927720" indent="-444240">
              <a:lnSpc>
                <a:spcPct val="100000"/>
              </a:lnSpc>
              <a:spcBef>
                <a:spcPts val="476"/>
              </a:spcBef>
              <a:buClr>
                <a:srgbClr val="009a00"/>
              </a:buClr>
              <a:buSzPct val="80000"/>
              <a:buFont typeface="Wingdings" charset="2"/>
              <a:buChar char=""/>
              <a:tabLst>
                <a:tab algn="l" pos="927720"/>
                <a:tab algn="l" pos="928440"/>
              </a:tabLst>
            </a:pPr>
            <a:r>
              <a:rPr b="0" lang="en-US" sz="2000" spc="24" strike="noStrike">
                <a:solidFill>
                  <a:srgbClr val="000000"/>
                </a:solidFill>
                <a:latin typeface="Times New Roman"/>
              </a:rPr>
              <a:t>All </a:t>
            </a:r>
            <a:r>
              <a:rPr b="0" lang="en-US" sz="2000" spc="43" strike="noStrike">
                <a:solidFill>
                  <a:srgbClr val="000000"/>
                </a:solidFill>
                <a:latin typeface="Times New Roman"/>
              </a:rPr>
              <a:t>activities </a:t>
            </a:r>
            <a:r>
              <a:rPr b="0" lang="en-US" sz="2000" spc="83" strike="noStrike">
                <a:solidFill>
                  <a:srgbClr val="000000"/>
                </a:solidFill>
                <a:latin typeface="Times New Roman"/>
              </a:rPr>
              <a:t>inside </a:t>
            </a:r>
            <a:r>
              <a:rPr b="0" lang="en-US" sz="2000" spc="77" strike="noStrike">
                <a:solidFill>
                  <a:srgbClr val="000000"/>
                </a:solidFill>
                <a:latin typeface="Times New Roman"/>
              </a:rPr>
              <a:t>the machine </a:t>
            </a:r>
            <a:r>
              <a:rPr b="0" lang="en-US" sz="2000" spc="43" strike="noStrike">
                <a:solidFill>
                  <a:srgbClr val="000000"/>
                </a:solidFill>
                <a:latin typeface="Times New Roman"/>
              </a:rPr>
              <a:t>are </a:t>
            </a:r>
            <a:r>
              <a:rPr b="0" lang="en-US" sz="2000" spc="63" strike="noStrike">
                <a:solidFill>
                  <a:srgbClr val="000000"/>
                </a:solidFill>
                <a:latin typeface="Times New Roman"/>
              </a:rPr>
              <a:t>directed </a:t>
            </a:r>
            <a:r>
              <a:rPr b="0" lang="en-US" sz="2000" spc="18" strike="noStrike">
                <a:solidFill>
                  <a:srgbClr val="000000"/>
                </a:solidFill>
                <a:latin typeface="Times New Roman"/>
              </a:rPr>
              <a:t>by </a:t>
            </a:r>
            <a:r>
              <a:rPr b="0" lang="en-US" sz="2000" spc="77" strike="noStrike">
                <a:solidFill>
                  <a:srgbClr val="000000"/>
                </a:solidFill>
                <a:latin typeface="Times New Roman"/>
              </a:rPr>
              <a:t>the </a:t>
            </a:r>
            <a:r>
              <a:rPr b="0" lang="en-US" sz="2000" spc="58" strike="noStrike">
                <a:solidFill>
                  <a:srgbClr val="000000"/>
                </a:solidFill>
                <a:latin typeface="Times New Roman"/>
              </a:rPr>
              <a:t>control</a:t>
            </a:r>
            <a:r>
              <a:rPr b="0" lang="en-US" sz="2000" spc="613" strike="noStrike">
                <a:solidFill>
                  <a:srgbClr val="000000"/>
                </a:solidFill>
                <a:latin typeface="Times New Roman"/>
              </a:rPr>
              <a:t> </a:t>
            </a:r>
            <a:r>
              <a:rPr b="0" lang="en-US" sz="2000" spc="77" strike="noStrike">
                <a:solidFill>
                  <a:srgbClr val="000000"/>
                </a:solidFill>
                <a:latin typeface="Times New Roman"/>
              </a:rPr>
              <a:t>unit</a:t>
            </a:r>
            <a:endParaRPr b="0" lang="en-IN" sz="2000" spc="-1" strike="noStrike">
              <a:latin typeface="Arial"/>
            </a:endParaRPr>
          </a:p>
        </p:txBody>
      </p:sp>
      <p:sp>
        <p:nvSpPr>
          <p:cNvPr id="104" name="TextShape 2"/>
          <p:cNvSpPr txBox="1"/>
          <p:nvPr/>
        </p:nvSpPr>
        <p:spPr>
          <a:xfrm>
            <a:off x="3648600" y="6235920"/>
            <a:ext cx="1453320" cy="3763800"/>
          </a:xfrm>
          <a:prstGeom prst="rect">
            <a:avLst/>
          </a:prstGeom>
          <a:noFill/>
          <a:ln>
            <a:noFill/>
          </a:ln>
        </p:spPr>
        <p:txBody>
          <a:bodyPr lIns="0" rIns="0" tIns="0" bIns="0">
            <a:noAutofit/>
          </a:bodyPr>
          <a:p>
            <a:endParaRPr b="0" lang="en-IN" sz="2400" spc="-1" strike="noStrike">
              <a:latin typeface="Times New Roman"/>
            </a:endParaRPr>
          </a:p>
        </p:txBody>
      </p:sp>
      <p:sp>
        <p:nvSpPr>
          <p:cNvPr id="105" name="TextShape 3"/>
          <p:cNvSpPr txBox="1"/>
          <p:nvPr/>
        </p:nvSpPr>
        <p:spPr>
          <a:xfrm>
            <a:off x="14400" y="6243480"/>
            <a:ext cx="294228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106" name="TextShape 4"/>
          <p:cNvSpPr txBox="1"/>
          <p:nvPr/>
        </p:nvSpPr>
        <p:spPr>
          <a:xfrm>
            <a:off x="3127320" y="0"/>
            <a:ext cx="2338200" cy="1095840"/>
          </a:xfrm>
          <a:prstGeom prst="rect">
            <a:avLst/>
          </a:prstGeom>
          <a:noFill/>
          <a:ln>
            <a:noFill/>
          </a:ln>
        </p:spPr>
        <p:txBody>
          <a:bodyPr lIns="0" rIns="0" tIns="12240" bIns="0">
            <a:noAutofit/>
          </a:bodyPr>
          <a:p>
            <a:pPr marL="12600">
              <a:lnSpc>
                <a:spcPct val="100000"/>
              </a:lnSpc>
              <a:spcBef>
                <a:spcPts val="96"/>
              </a:spcBef>
            </a:pPr>
            <a:r>
              <a:rPr b="1" lang="en-US" sz="3200" spc="29" strike="noStrike">
                <a:solidFill>
                  <a:srgbClr val="a50021"/>
                </a:solidFill>
                <a:latin typeface="Times New Roman"/>
              </a:rPr>
              <a:t>Control</a:t>
            </a:r>
            <a:r>
              <a:rPr b="1" lang="en-US" sz="3200" spc="123" strike="noStrike">
                <a:solidFill>
                  <a:srgbClr val="a50021"/>
                </a:solidFill>
                <a:latin typeface="Times New Roman"/>
              </a:rPr>
              <a:t> </a:t>
            </a:r>
            <a:r>
              <a:rPr b="1" lang="en-US" sz="3200" spc="58" strike="noStrike">
                <a:solidFill>
                  <a:srgbClr val="a50021"/>
                </a:solidFill>
                <a:latin typeface="Times New Roman"/>
              </a:rPr>
              <a:t>Unit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38200" y="0"/>
            <a:ext cx="7369560" cy="1095840"/>
          </a:xfrm>
          <a:prstGeom prst="rect">
            <a:avLst/>
          </a:prstGeom>
          <a:noFill/>
          <a:ln>
            <a:noFill/>
          </a:ln>
        </p:spPr>
        <p:txBody>
          <a:bodyPr lIns="0" rIns="0" tIns="12240" bIns="0">
            <a:noAutofit/>
          </a:bodyPr>
          <a:p>
            <a:pPr marL="12600">
              <a:lnSpc>
                <a:spcPct val="100000"/>
              </a:lnSpc>
              <a:spcBef>
                <a:spcPts val="96"/>
              </a:spcBef>
            </a:pPr>
            <a:r>
              <a:rPr b="1" lang="en-US" sz="3200" spc="49" strike="noStrike">
                <a:solidFill>
                  <a:srgbClr val="a50021"/>
                </a:solidFill>
                <a:latin typeface="Times New Roman"/>
              </a:rPr>
              <a:t>Computer Components: </a:t>
            </a:r>
            <a:r>
              <a:rPr b="1" lang="en-US" sz="3200" spc="38" strike="noStrike">
                <a:solidFill>
                  <a:srgbClr val="a50021"/>
                </a:solidFill>
                <a:latin typeface="Times New Roman"/>
              </a:rPr>
              <a:t>Top-Level</a:t>
            </a:r>
            <a:r>
              <a:rPr b="1" lang="en-US" sz="3200" spc="49" strike="noStrike">
                <a:solidFill>
                  <a:srgbClr val="a50021"/>
                </a:solidFill>
                <a:latin typeface="Times New Roman"/>
              </a:rPr>
              <a:t> </a:t>
            </a:r>
            <a:r>
              <a:rPr b="1" lang="en-US" sz="3200" spc="103" strike="noStrike">
                <a:solidFill>
                  <a:srgbClr val="a50021"/>
                </a:solidFill>
                <a:latin typeface="Times New Roman"/>
              </a:rPr>
              <a:t>View</a:t>
            </a:r>
            <a:endParaRPr b="0" lang="en-US" sz="3200" spc="-1" strike="noStrike">
              <a:solidFill>
                <a:srgbClr val="000000"/>
              </a:solidFill>
              <a:latin typeface="Calibri"/>
            </a:endParaRPr>
          </a:p>
        </p:txBody>
      </p:sp>
      <p:sp>
        <p:nvSpPr>
          <p:cNvPr id="108" name="CustomShape 2"/>
          <p:cNvSpPr/>
          <p:nvPr/>
        </p:nvSpPr>
        <p:spPr>
          <a:xfrm>
            <a:off x="1982520" y="941040"/>
            <a:ext cx="2592360" cy="535680"/>
          </a:xfrm>
          <a:prstGeom prst="rect">
            <a:avLst/>
          </a:prstGeom>
          <a:solidFill>
            <a:srgbClr val="ffccff"/>
          </a:solidFill>
          <a:ln w="28440">
            <a:solidFill>
              <a:srgbClr val="010101"/>
            </a:solidFill>
            <a:round/>
          </a:ln>
        </p:spPr>
        <p:style>
          <a:lnRef idx="0"/>
          <a:fillRef idx="0"/>
          <a:effectRef idx="0"/>
          <a:fontRef idx="minor"/>
        </p:style>
        <p:txBody>
          <a:bodyPr lIns="0" rIns="0" tIns="230400" bIns="0">
            <a:spAutoFit/>
          </a:bodyPr>
          <a:p>
            <a:pPr marL="792000">
              <a:lnSpc>
                <a:spcPct val="100000"/>
              </a:lnSpc>
              <a:spcBef>
                <a:spcPts val="1814"/>
              </a:spcBef>
            </a:pPr>
            <a:r>
              <a:rPr b="0" lang="en-US" sz="2000" spc="-7" strike="noStrike">
                <a:solidFill>
                  <a:srgbClr val="000000"/>
                </a:solidFill>
                <a:latin typeface="Arial"/>
              </a:rPr>
              <a:t>Memory</a:t>
            </a:r>
            <a:endParaRPr b="0" lang="en-IN" sz="2000" spc="-1" strike="noStrike">
              <a:latin typeface="Arial"/>
            </a:endParaRPr>
          </a:p>
        </p:txBody>
      </p:sp>
      <p:grpSp>
        <p:nvGrpSpPr>
          <p:cNvPr id="109" name="Group 3"/>
          <p:cNvGrpSpPr/>
          <p:nvPr/>
        </p:nvGrpSpPr>
        <p:grpSpPr>
          <a:xfrm>
            <a:off x="1727280" y="3028320"/>
            <a:ext cx="6190920" cy="2953080"/>
            <a:chOff x="1727280" y="3028320"/>
            <a:chExt cx="6190920" cy="2953080"/>
          </a:xfrm>
        </p:grpSpPr>
        <p:sp>
          <p:nvSpPr>
            <p:cNvPr id="110" name="CustomShape 4"/>
            <p:cNvSpPr/>
            <p:nvPr/>
          </p:nvSpPr>
          <p:spPr>
            <a:xfrm>
              <a:off x="1727280" y="3028320"/>
              <a:ext cx="6190920" cy="2952360"/>
            </a:xfrm>
            <a:custGeom>
              <a:avLst/>
              <a:gdLst/>
              <a:ahLst/>
              <a:rect l="l" t="t" r="r" b="b"/>
              <a:pathLst>
                <a:path w="6191250" h="2952750">
                  <a:moveTo>
                    <a:pt x="6191250" y="2952750"/>
                  </a:moveTo>
                  <a:lnTo>
                    <a:pt x="6191250" y="0"/>
                  </a:lnTo>
                  <a:lnTo>
                    <a:pt x="0" y="0"/>
                  </a:lnTo>
                  <a:lnTo>
                    <a:pt x="0" y="2952750"/>
                  </a:lnTo>
                  <a:lnTo>
                    <a:pt x="6191250" y="2952750"/>
                  </a:lnTo>
                  <a:close/>
                </a:path>
              </a:pathLst>
            </a:custGeom>
            <a:solidFill>
              <a:srgbClr val="d6fffe"/>
            </a:solidFill>
            <a:ln>
              <a:noFill/>
            </a:ln>
          </p:spPr>
          <p:style>
            <a:lnRef idx="0"/>
            <a:fillRef idx="0"/>
            <a:effectRef idx="0"/>
            <a:fontRef idx="minor"/>
          </p:style>
        </p:sp>
        <p:sp>
          <p:nvSpPr>
            <p:cNvPr id="111" name="CustomShape 5"/>
            <p:cNvSpPr/>
            <p:nvPr/>
          </p:nvSpPr>
          <p:spPr>
            <a:xfrm>
              <a:off x="1727280" y="3029040"/>
              <a:ext cx="6190920" cy="2952360"/>
            </a:xfrm>
            <a:custGeom>
              <a:avLst/>
              <a:gdLst/>
              <a:ahLst/>
              <a:rect l="l" t="t" r="r" b="b"/>
              <a:pathLst>
                <a:path w="6191250" h="2952750">
                  <a:moveTo>
                    <a:pt x="0" y="0"/>
                  </a:moveTo>
                  <a:lnTo>
                    <a:pt x="0" y="2952750"/>
                  </a:lnTo>
                  <a:lnTo>
                    <a:pt x="6191249" y="2952750"/>
                  </a:lnTo>
                  <a:lnTo>
                    <a:pt x="6191249" y="0"/>
                  </a:lnTo>
                  <a:lnTo>
                    <a:pt x="0" y="0"/>
                  </a:lnTo>
                  <a:close/>
                </a:path>
              </a:pathLst>
            </a:custGeom>
            <a:noFill/>
            <a:ln w="9360">
              <a:solidFill>
                <a:srgbClr val="010101"/>
              </a:solidFill>
              <a:round/>
            </a:ln>
          </p:spPr>
          <p:style>
            <a:lnRef idx="0"/>
            <a:fillRef idx="0"/>
            <a:effectRef idx="0"/>
            <a:fontRef idx="minor"/>
          </p:style>
        </p:sp>
      </p:grpSp>
      <p:sp>
        <p:nvSpPr>
          <p:cNvPr id="112" name="CustomShape 6"/>
          <p:cNvSpPr/>
          <p:nvPr/>
        </p:nvSpPr>
        <p:spPr>
          <a:xfrm>
            <a:off x="3886200" y="3244680"/>
            <a:ext cx="1513440" cy="346680"/>
          </a:xfrm>
          <a:prstGeom prst="rect">
            <a:avLst/>
          </a:prstGeom>
          <a:solidFill>
            <a:srgbClr val="ffffff"/>
          </a:solidFill>
          <a:ln w="28440">
            <a:solidFill>
              <a:srgbClr val="010101"/>
            </a:solidFill>
            <a:round/>
          </a:ln>
        </p:spPr>
        <p:style>
          <a:lnRef idx="0"/>
          <a:fillRef idx="0"/>
          <a:effectRef idx="0"/>
          <a:fontRef idx="minor"/>
        </p:style>
        <p:txBody>
          <a:bodyPr lIns="0" rIns="0" tIns="41400" bIns="0">
            <a:spAutoFit/>
          </a:bodyPr>
          <a:p>
            <a:pPr marL="481320">
              <a:lnSpc>
                <a:spcPct val="100000"/>
              </a:lnSpc>
              <a:spcBef>
                <a:spcPts val="326"/>
              </a:spcBef>
            </a:pPr>
            <a:r>
              <a:rPr b="1" lang="en-US" sz="2000" spc="-7" strike="noStrike">
                <a:solidFill>
                  <a:srgbClr val="000000"/>
                </a:solidFill>
                <a:latin typeface="Arial"/>
              </a:rPr>
              <a:t>MDR</a:t>
            </a:r>
            <a:endParaRPr b="0" lang="en-IN" sz="2000" spc="-1" strike="noStrike">
              <a:latin typeface="Arial"/>
            </a:endParaRPr>
          </a:p>
        </p:txBody>
      </p:sp>
      <p:sp>
        <p:nvSpPr>
          <p:cNvPr id="113" name="CustomShape 7"/>
          <p:cNvSpPr/>
          <p:nvPr/>
        </p:nvSpPr>
        <p:spPr>
          <a:xfrm>
            <a:off x="2014560" y="3243240"/>
            <a:ext cx="1440000" cy="348480"/>
          </a:xfrm>
          <a:prstGeom prst="rect">
            <a:avLst/>
          </a:prstGeom>
          <a:solidFill>
            <a:srgbClr val="ffffff"/>
          </a:solidFill>
          <a:ln w="28440">
            <a:solidFill>
              <a:srgbClr val="010101"/>
            </a:solidFill>
            <a:round/>
          </a:ln>
        </p:spPr>
        <p:style>
          <a:lnRef idx="0"/>
          <a:fillRef idx="0"/>
          <a:effectRef idx="0"/>
          <a:fontRef idx="minor"/>
        </p:style>
        <p:txBody>
          <a:bodyPr lIns="0" rIns="0" tIns="43200" bIns="0">
            <a:spAutoFit/>
          </a:bodyPr>
          <a:p>
            <a:pPr marL="452160">
              <a:lnSpc>
                <a:spcPct val="100000"/>
              </a:lnSpc>
              <a:spcBef>
                <a:spcPts val="340"/>
              </a:spcBef>
            </a:pPr>
            <a:r>
              <a:rPr b="1" lang="en-US" sz="2000" spc="-7" strike="noStrike">
                <a:solidFill>
                  <a:srgbClr val="000000"/>
                </a:solidFill>
                <a:latin typeface="Arial"/>
              </a:rPr>
              <a:t>MAR</a:t>
            </a:r>
            <a:endParaRPr b="0" lang="en-IN" sz="2000" spc="-1" strike="noStrike">
              <a:latin typeface="Arial"/>
            </a:endParaRPr>
          </a:p>
        </p:txBody>
      </p:sp>
      <p:graphicFrame>
        <p:nvGraphicFramePr>
          <p:cNvPr id="114" name="Table 8"/>
          <p:cNvGraphicFramePr/>
          <p:nvPr/>
        </p:nvGraphicFramePr>
        <p:xfrm>
          <a:off x="3871800" y="3771360"/>
          <a:ext cx="1512720" cy="1800360"/>
        </p:xfrm>
        <a:graphic>
          <a:graphicData uri="http://schemas.openxmlformats.org/drawingml/2006/table">
            <a:tbl>
              <a:tblPr/>
              <a:tblGrid>
                <a:gridCol w="1513080"/>
              </a:tblGrid>
              <a:tr h="360360">
                <a:tc>
                  <a:txBody>
                    <a:bodyPr lIns="0" rIns="0" tIns="2880" bIns="0">
                      <a:noAutofit/>
                    </a:bodyPr>
                    <a:p>
                      <a:pPr marL="45000" algn="ctr">
                        <a:lnSpc>
                          <a:spcPct val="100000"/>
                        </a:lnSpc>
                        <a:spcBef>
                          <a:spcPts val="26"/>
                        </a:spcBef>
                      </a:pPr>
                      <a:r>
                        <a:rPr b="0" lang="en-IN" sz="2000" spc="-7" strike="noStrike">
                          <a:solidFill>
                            <a:srgbClr val="000000"/>
                          </a:solidFill>
                          <a:latin typeface="Arial"/>
                        </a:rPr>
                        <a:t>R</a:t>
                      </a:r>
                      <a:r>
                        <a:rPr b="0" lang="en-IN" sz="1950" spc="-7" strike="noStrike" baseline="-21000">
                          <a:solidFill>
                            <a:srgbClr val="000000"/>
                          </a:solidFill>
                          <a:latin typeface="Arial"/>
                        </a:rPr>
                        <a:t>0</a:t>
                      </a:r>
                      <a:endParaRPr b="0" lang="en-IN" sz="1950" spc="-1" strike="noStrike">
                        <a:latin typeface="Arial"/>
                      </a:endParaRPr>
                    </a:p>
                  </a:txBody>
                  <a:tcPr>
                    <a:lnL w="38160">
                      <a:solidFill>
                        <a:srgbClr val="0134cc"/>
                      </a:solidFill>
                    </a:lnL>
                    <a:lnR w="38160">
                      <a:solidFill>
                        <a:srgbClr val="0134cc"/>
                      </a:solidFill>
                    </a:lnR>
                    <a:lnT w="38160">
                      <a:solidFill>
                        <a:srgbClr val="0134cc"/>
                      </a:solidFill>
                    </a:lnT>
                    <a:lnB w="38160">
                      <a:solidFill>
                        <a:srgbClr val="0134cc"/>
                      </a:solidFill>
                    </a:lnB>
                    <a:solidFill>
                      <a:srgbClr val="ffffff"/>
                    </a:solidFill>
                  </a:tcPr>
                </a:tc>
              </a:tr>
              <a:tr h="359640">
                <a:tc>
                  <a:txBody>
                    <a:bodyPr lIns="0" rIns="0" tIns="1800" bIns="0">
                      <a:noAutofit/>
                    </a:bodyPr>
                    <a:p>
                      <a:pPr marL="45000" algn="ctr">
                        <a:lnSpc>
                          <a:spcPct val="100000"/>
                        </a:lnSpc>
                        <a:spcBef>
                          <a:spcPts val="14"/>
                        </a:spcBef>
                      </a:pPr>
                      <a:r>
                        <a:rPr b="0" lang="en-IN" sz="2000" spc="-7" strike="noStrike">
                          <a:solidFill>
                            <a:srgbClr val="000000"/>
                          </a:solidFill>
                          <a:latin typeface="Arial"/>
                        </a:rPr>
                        <a:t>R</a:t>
                      </a:r>
                      <a:r>
                        <a:rPr b="0" lang="en-IN" sz="1950" spc="-7" strike="noStrike" baseline="-21000">
                          <a:solidFill>
                            <a:srgbClr val="000000"/>
                          </a:solidFill>
                          <a:latin typeface="Arial"/>
                        </a:rPr>
                        <a:t>1</a:t>
                      </a:r>
                      <a:endParaRPr b="0" lang="en-IN" sz="1950" spc="-1" strike="noStrike">
                        <a:latin typeface="Arial"/>
                      </a:endParaRPr>
                    </a:p>
                  </a:txBody>
                  <a:tcPr>
                    <a:lnL w="38160">
                      <a:solidFill>
                        <a:srgbClr val="0134cc"/>
                      </a:solidFill>
                    </a:lnL>
                    <a:lnR w="38160">
                      <a:solidFill>
                        <a:srgbClr val="0134cc"/>
                      </a:solidFill>
                    </a:lnR>
                    <a:lnT w="38160">
                      <a:solidFill>
                        <a:srgbClr val="0134cc"/>
                      </a:solidFill>
                    </a:lnT>
                    <a:lnB w="38160">
                      <a:solidFill>
                        <a:srgbClr val="0134cc"/>
                      </a:solidFill>
                    </a:lnB>
                    <a:solidFill>
                      <a:srgbClr val="ffffff"/>
                    </a:solidFill>
                  </a:tcPr>
                </a:tc>
              </a:tr>
              <a:tr h="719280">
                <a:tc>
                  <a:txBody>
                    <a:bodyPr lIns="0" rIns="0" tIns="0" bIns="0">
                      <a:noAutofit/>
                    </a:bodyPr>
                    <a:p>
                      <a:pPr algn="ctr">
                        <a:lnSpc>
                          <a:spcPts val="1664"/>
                        </a:lnSpc>
                      </a:pPr>
                      <a:r>
                        <a:rPr b="1" lang="en-IN" sz="2400" spc="-1" strike="noStrike">
                          <a:solidFill>
                            <a:srgbClr val="000000"/>
                          </a:solidFill>
                          <a:latin typeface="Arial"/>
                        </a:rPr>
                        <a:t>.</a:t>
                      </a:r>
                      <a:endParaRPr b="0" lang="en-IN" sz="2400" spc="-1" strike="noStrike">
                        <a:latin typeface="Arial"/>
                      </a:endParaRPr>
                    </a:p>
                    <a:p>
                      <a:pPr algn="ctr">
                        <a:lnSpc>
                          <a:spcPts val="1434"/>
                        </a:lnSpc>
                      </a:pPr>
                      <a:r>
                        <a:rPr b="1" lang="en-IN" sz="2400" spc="-1" strike="noStrike">
                          <a:solidFill>
                            <a:srgbClr val="000000"/>
                          </a:solidFill>
                          <a:latin typeface="Arial"/>
                        </a:rPr>
                        <a:t>.</a:t>
                      </a:r>
                      <a:endParaRPr b="0" lang="en-IN" sz="2400" spc="-1" strike="noStrike">
                        <a:latin typeface="Arial"/>
                      </a:endParaRPr>
                    </a:p>
                    <a:p>
                      <a:pPr algn="ctr">
                        <a:lnSpc>
                          <a:spcPts val="2160"/>
                        </a:lnSpc>
                      </a:pPr>
                      <a:r>
                        <a:rPr b="1" lang="en-IN" sz="2400" spc="-1" strike="noStrike">
                          <a:solidFill>
                            <a:srgbClr val="000000"/>
                          </a:solidFill>
                          <a:latin typeface="Arial"/>
                        </a:rPr>
                        <a:t>.</a:t>
                      </a:r>
                      <a:endParaRPr b="0" lang="en-IN" sz="2400" spc="-1" strike="noStrike">
                        <a:latin typeface="Arial"/>
                      </a:endParaRPr>
                    </a:p>
                  </a:txBody>
                  <a:tcPr>
                    <a:lnL w="38160">
                      <a:solidFill>
                        <a:srgbClr val="0134cc"/>
                      </a:solidFill>
                    </a:lnL>
                    <a:lnR w="38160">
                      <a:solidFill>
                        <a:srgbClr val="0134cc"/>
                      </a:solidFill>
                    </a:lnR>
                    <a:lnT w="38160">
                      <a:solidFill>
                        <a:srgbClr val="0134cc"/>
                      </a:solidFill>
                    </a:lnT>
                    <a:lnB w="38160">
                      <a:solidFill>
                        <a:srgbClr val="0134cc"/>
                      </a:solidFill>
                    </a:lnB>
                    <a:solidFill>
                      <a:srgbClr val="ffffff"/>
                    </a:solidFill>
                  </a:tcPr>
                </a:tc>
              </a:tr>
              <a:tr h="361080">
                <a:tc>
                  <a:txBody>
                    <a:bodyPr lIns="0" rIns="0" tIns="66960" bIns="0">
                      <a:noAutofit/>
                    </a:bodyPr>
                    <a:p>
                      <a:pPr marL="103680" algn="ctr">
                        <a:lnSpc>
                          <a:spcPts val="2211"/>
                        </a:lnSpc>
                        <a:spcBef>
                          <a:spcPts val="530"/>
                        </a:spcBef>
                      </a:pPr>
                      <a:r>
                        <a:rPr b="0" lang="en-IN" sz="3000" spc="-1" strike="noStrike" baseline="13000">
                          <a:solidFill>
                            <a:srgbClr val="000000"/>
                          </a:solidFill>
                          <a:latin typeface="Arial"/>
                        </a:rPr>
                        <a:t>R</a:t>
                      </a:r>
                      <a:r>
                        <a:rPr b="0" lang="en-IN" sz="1300" spc="-1" strike="noStrike">
                          <a:solidFill>
                            <a:srgbClr val="000000"/>
                          </a:solidFill>
                          <a:latin typeface="Arial"/>
                        </a:rPr>
                        <a:t>n-1</a:t>
                      </a:r>
                      <a:endParaRPr b="0" lang="en-IN" sz="1300" spc="-1" strike="noStrike">
                        <a:latin typeface="Arial"/>
                      </a:endParaRPr>
                    </a:p>
                  </a:txBody>
                  <a:tcPr>
                    <a:lnL w="38160">
                      <a:solidFill>
                        <a:srgbClr val="0134cc"/>
                      </a:solidFill>
                    </a:lnL>
                    <a:lnR w="38160">
                      <a:solidFill>
                        <a:srgbClr val="0134cc"/>
                      </a:solidFill>
                    </a:lnR>
                    <a:lnT w="38160">
                      <a:solidFill>
                        <a:srgbClr val="0134cc"/>
                      </a:solidFill>
                    </a:lnT>
                    <a:lnB w="38160">
                      <a:solidFill>
                        <a:srgbClr val="0134cc"/>
                      </a:solidFill>
                    </a:lnB>
                    <a:solidFill>
                      <a:srgbClr val="ffffff"/>
                    </a:solidFill>
                  </a:tcPr>
                </a:tc>
              </a:tr>
            </a:tbl>
          </a:graphicData>
        </a:graphic>
      </p:graphicFrame>
      <p:sp>
        <p:nvSpPr>
          <p:cNvPr id="115" name="CustomShape 9"/>
          <p:cNvSpPr/>
          <p:nvPr/>
        </p:nvSpPr>
        <p:spPr>
          <a:xfrm>
            <a:off x="2014560" y="3785760"/>
            <a:ext cx="1440000" cy="345240"/>
          </a:xfrm>
          <a:prstGeom prst="rect">
            <a:avLst/>
          </a:prstGeom>
          <a:solidFill>
            <a:srgbClr val="ffffff"/>
          </a:solidFill>
          <a:ln w="28440">
            <a:solidFill>
              <a:srgbClr val="0134cc"/>
            </a:solidFill>
            <a:round/>
          </a:ln>
        </p:spPr>
        <p:style>
          <a:lnRef idx="0"/>
          <a:fillRef idx="0"/>
          <a:effectRef idx="0"/>
          <a:fontRef idx="minor"/>
        </p:style>
        <p:txBody>
          <a:bodyPr lIns="0" rIns="0" tIns="39960" bIns="0">
            <a:spAutoFit/>
          </a:bodyPr>
          <a:p>
            <a:pPr marL="38160" algn="ctr">
              <a:lnSpc>
                <a:spcPct val="100000"/>
              </a:lnSpc>
              <a:spcBef>
                <a:spcPts val="315"/>
              </a:spcBef>
            </a:pPr>
            <a:r>
              <a:rPr b="0" lang="en-US" sz="2000" spc="-1" strike="noStrike">
                <a:solidFill>
                  <a:srgbClr val="000000"/>
                </a:solidFill>
                <a:latin typeface="Arial"/>
              </a:rPr>
              <a:t>PC</a:t>
            </a:r>
            <a:endParaRPr b="0" lang="en-IN" sz="2000" spc="-1" strike="noStrike">
              <a:latin typeface="Arial"/>
            </a:endParaRPr>
          </a:p>
        </p:txBody>
      </p:sp>
      <p:sp>
        <p:nvSpPr>
          <p:cNvPr id="116" name="CustomShape 10"/>
          <p:cNvSpPr/>
          <p:nvPr/>
        </p:nvSpPr>
        <p:spPr>
          <a:xfrm>
            <a:off x="2014560" y="4433400"/>
            <a:ext cx="1440000" cy="345240"/>
          </a:xfrm>
          <a:prstGeom prst="rect">
            <a:avLst/>
          </a:prstGeom>
          <a:solidFill>
            <a:srgbClr val="ffffff"/>
          </a:solidFill>
          <a:ln w="28440">
            <a:solidFill>
              <a:srgbClr val="0134cc"/>
            </a:solidFill>
            <a:round/>
          </a:ln>
        </p:spPr>
        <p:style>
          <a:lnRef idx="0"/>
          <a:fillRef idx="0"/>
          <a:effectRef idx="0"/>
          <a:fontRef idx="minor"/>
        </p:style>
        <p:txBody>
          <a:bodyPr lIns="0" rIns="0" tIns="39960" bIns="0">
            <a:spAutoFit/>
          </a:bodyPr>
          <a:p>
            <a:pPr algn="ctr">
              <a:lnSpc>
                <a:spcPct val="100000"/>
              </a:lnSpc>
              <a:spcBef>
                <a:spcPts val="315"/>
              </a:spcBef>
            </a:pPr>
            <a:r>
              <a:rPr b="0" lang="en-US" sz="2000" spc="-7" strike="noStrike">
                <a:solidFill>
                  <a:srgbClr val="000000"/>
                </a:solidFill>
                <a:latin typeface="Arial"/>
              </a:rPr>
              <a:t>IR</a:t>
            </a:r>
            <a:endParaRPr b="0" lang="en-IN" sz="2000" spc="-1" strike="noStrike">
              <a:latin typeface="Arial"/>
            </a:endParaRPr>
          </a:p>
        </p:txBody>
      </p:sp>
      <p:sp>
        <p:nvSpPr>
          <p:cNvPr id="117" name="CustomShape 11"/>
          <p:cNvSpPr/>
          <p:nvPr/>
        </p:nvSpPr>
        <p:spPr>
          <a:xfrm>
            <a:off x="5902200" y="3246120"/>
            <a:ext cx="1727640" cy="646200"/>
          </a:xfrm>
          <a:prstGeom prst="rect">
            <a:avLst/>
          </a:prstGeom>
          <a:solidFill>
            <a:srgbClr val="ffffff"/>
          </a:solidFill>
          <a:ln w="28440">
            <a:solidFill>
              <a:srgbClr val="010101"/>
            </a:solidFill>
            <a:round/>
          </a:ln>
        </p:spPr>
        <p:style>
          <a:lnRef idx="0"/>
          <a:fillRef idx="0"/>
          <a:effectRef idx="0"/>
          <a:fontRef idx="minor"/>
        </p:style>
        <p:txBody>
          <a:bodyPr lIns="0" rIns="0" tIns="5760" bIns="0">
            <a:spAutoFit/>
          </a:bodyPr>
          <a:p>
            <a:pPr>
              <a:lnSpc>
                <a:spcPct val="100000"/>
              </a:lnSpc>
              <a:spcBef>
                <a:spcPts val="45"/>
              </a:spcBef>
            </a:pPr>
            <a:endParaRPr b="0" lang="en-IN" sz="1800" spc="-1" strike="noStrike">
              <a:latin typeface="Arial"/>
            </a:endParaRPr>
          </a:p>
          <a:p>
            <a:pPr marL="379080">
              <a:lnSpc>
                <a:spcPct val="100000"/>
              </a:lnSpc>
            </a:pPr>
            <a:r>
              <a:rPr b="1" lang="en-US" sz="2000" spc="-7" strike="noStrike">
                <a:solidFill>
                  <a:srgbClr val="000000"/>
                </a:solidFill>
                <a:latin typeface="Arial"/>
              </a:rPr>
              <a:t>Control</a:t>
            </a:r>
            <a:endParaRPr b="0" lang="en-IN" sz="2000" spc="-1" strike="noStrike">
              <a:latin typeface="Arial"/>
            </a:endParaRPr>
          </a:p>
        </p:txBody>
      </p:sp>
      <p:sp>
        <p:nvSpPr>
          <p:cNvPr id="118" name="CustomShape 12"/>
          <p:cNvSpPr/>
          <p:nvPr/>
        </p:nvSpPr>
        <p:spPr>
          <a:xfrm>
            <a:off x="5904000" y="4468320"/>
            <a:ext cx="1727640" cy="723240"/>
          </a:xfrm>
          <a:prstGeom prst="rect">
            <a:avLst/>
          </a:prstGeom>
          <a:solidFill>
            <a:srgbClr val="ffffff"/>
          </a:solidFill>
          <a:ln w="28440">
            <a:solidFill>
              <a:srgbClr val="0134cc"/>
            </a:solidFill>
            <a:round/>
          </a:ln>
        </p:spPr>
        <p:style>
          <a:lnRef idx="0"/>
          <a:fillRef idx="0"/>
          <a:effectRef idx="0"/>
          <a:fontRef idx="minor"/>
        </p:style>
        <p:txBody>
          <a:bodyPr lIns="0" rIns="0" tIns="5760" bIns="0">
            <a:spAutoFit/>
          </a:bodyPr>
          <a:p>
            <a:pPr>
              <a:lnSpc>
                <a:spcPct val="100000"/>
              </a:lnSpc>
              <a:spcBef>
                <a:spcPts val="45"/>
              </a:spcBef>
            </a:pPr>
            <a:endParaRPr b="0" lang="en-IN" sz="1800" spc="-1" strike="noStrike">
              <a:latin typeface="Arial"/>
            </a:endParaRPr>
          </a:p>
          <a:p>
            <a:pPr marL="9000" algn="ctr">
              <a:lnSpc>
                <a:spcPct val="100000"/>
              </a:lnSpc>
              <a:spcBef>
                <a:spcPts val="6"/>
              </a:spcBef>
            </a:pPr>
            <a:r>
              <a:rPr b="1" lang="en-US" sz="2000" spc="-1" strike="noStrike">
                <a:solidFill>
                  <a:srgbClr val="000000"/>
                </a:solidFill>
                <a:latin typeface="Arial"/>
              </a:rPr>
              <a:t>ALU</a:t>
            </a:r>
            <a:endParaRPr b="0" lang="en-IN" sz="2000" spc="-1" strike="noStrike">
              <a:latin typeface="Arial"/>
            </a:endParaRPr>
          </a:p>
        </p:txBody>
      </p:sp>
      <p:sp>
        <p:nvSpPr>
          <p:cNvPr id="119" name="CustomShape 13"/>
          <p:cNvSpPr/>
          <p:nvPr/>
        </p:nvSpPr>
        <p:spPr>
          <a:xfrm>
            <a:off x="406440" y="4137120"/>
            <a:ext cx="1169280" cy="31752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2000" spc="-7" strike="noStrike">
                <a:solidFill>
                  <a:srgbClr val="000000"/>
                </a:solidFill>
                <a:latin typeface="Arial"/>
              </a:rPr>
              <a:t>Processor</a:t>
            </a:r>
            <a:endParaRPr b="0" lang="en-IN" sz="2000" spc="-1" strike="noStrike">
              <a:latin typeface="Arial"/>
            </a:endParaRPr>
          </a:p>
        </p:txBody>
      </p:sp>
      <p:sp>
        <p:nvSpPr>
          <p:cNvPr id="120" name="CustomShape 14"/>
          <p:cNvSpPr/>
          <p:nvPr/>
        </p:nvSpPr>
        <p:spPr>
          <a:xfrm>
            <a:off x="1693800" y="1804320"/>
            <a:ext cx="6192720" cy="1440000"/>
          </a:xfrm>
          <a:custGeom>
            <a:avLst/>
            <a:gdLst/>
            <a:ahLst/>
            <a:rect l="l" t="t" r="r" b="b"/>
            <a:pathLst>
              <a:path w="6193155" h="1440180">
                <a:moveTo>
                  <a:pt x="6192761" y="647700"/>
                </a:moveTo>
                <a:lnTo>
                  <a:pt x="6078461" y="505206"/>
                </a:lnTo>
                <a:lnTo>
                  <a:pt x="6078461" y="619506"/>
                </a:lnTo>
                <a:lnTo>
                  <a:pt x="1598295" y="619506"/>
                </a:lnTo>
                <a:lnTo>
                  <a:pt x="1603248" y="609600"/>
                </a:lnTo>
                <a:lnTo>
                  <a:pt x="1679448" y="457200"/>
                </a:lnTo>
                <a:lnTo>
                  <a:pt x="1603248" y="457200"/>
                </a:lnTo>
                <a:lnTo>
                  <a:pt x="1603248" y="190500"/>
                </a:lnTo>
                <a:lnTo>
                  <a:pt x="1679448" y="190500"/>
                </a:lnTo>
                <a:lnTo>
                  <a:pt x="1584198" y="0"/>
                </a:lnTo>
                <a:lnTo>
                  <a:pt x="1488948" y="190500"/>
                </a:lnTo>
                <a:lnTo>
                  <a:pt x="1565148" y="190500"/>
                </a:lnTo>
                <a:lnTo>
                  <a:pt x="1565148" y="457200"/>
                </a:lnTo>
                <a:lnTo>
                  <a:pt x="1488948" y="457200"/>
                </a:lnTo>
                <a:lnTo>
                  <a:pt x="1565148" y="609600"/>
                </a:lnTo>
                <a:lnTo>
                  <a:pt x="1570101" y="619506"/>
                </a:lnTo>
                <a:lnTo>
                  <a:pt x="114287" y="619506"/>
                </a:lnTo>
                <a:lnTo>
                  <a:pt x="114287" y="505206"/>
                </a:lnTo>
                <a:lnTo>
                  <a:pt x="0" y="647700"/>
                </a:lnTo>
                <a:lnTo>
                  <a:pt x="86093" y="755624"/>
                </a:lnTo>
                <a:lnTo>
                  <a:pt x="114300" y="790956"/>
                </a:lnTo>
                <a:lnTo>
                  <a:pt x="114287" y="676656"/>
                </a:lnTo>
                <a:lnTo>
                  <a:pt x="1025652" y="676656"/>
                </a:lnTo>
                <a:lnTo>
                  <a:pt x="944880" y="838200"/>
                </a:lnTo>
                <a:lnTo>
                  <a:pt x="1021080" y="838200"/>
                </a:lnTo>
                <a:lnTo>
                  <a:pt x="1021080" y="1440180"/>
                </a:lnTo>
                <a:lnTo>
                  <a:pt x="1059180" y="1440180"/>
                </a:lnTo>
                <a:lnTo>
                  <a:pt x="1059180" y="838200"/>
                </a:lnTo>
                <a:lnTo>
                  <a:pt x="1135380" y="838200"/>
                </a:lnTo>
                <a:lnTo>
                  <a:pt x="1054608" y="676656"/>
                </a:lnTo>
                <a:lnTo>
                  <a:pt x="2938272" y="676656"/>
                </a:lnTo>
                <a:lnTo>
                  <a:pt x="2857500" y="838200"/>
                </a:lnTo>
                <a:lnTo>
                  <a:pt x="2933700" y="838200"/>
                </a:lnTo>
                <a:lnTo>
                  <a:pt x="2933700" y="1249680"/>
                </a:lnTo>
                <a:lnTo>
                  <a:pt x="2857500" y="1249680"/>
                </a:lnTo>
                <a:lnTo>
                  <a:pt x="2933700" y="1402080"/>
                </a:lnTo>
                <a:lnTo>
                  <a:pt x="2952750" y="1440180"/>
                </a:lnTo>
                <a:lnTo>
                  <a:pt x="2971800" y="1402080"/>
                </a:lnTo>
                <a:lnTo>
                  <a:pt x="3048000" y="1249680"/>
                </a:lnTo>
                <a:lnTo>
                  <a:pt x="2971800" y="1249680"/>
                </a:lnTo>
                <a:lnTo>
                  <a:pt x="2971800" y="838200"/>
                </a:lnTo>
                <a:lnTo>
                  <a:pt x="3048000" y="838200"/>
                </a:lnTo>
                <a:lnTo>
                  <a:pt x="2967228" y="676656"/>
                </a:lnTo>
                <a:lnTo>
                  <a:pt x="5027676" y="676656"/>
                </a:lnTo>
                <a:lnTo>
                  <a:pt x="4946904" y="838200"/>
                </a:lnTo>
                <a:lnTo>
                  <a:pt x="5023104" y="838200"/>
                </a:lnTo>
                <a:lnTo>
                  <a:pt x="5023104" y="1249680"/>
                </a:lnTo>
                <a:lnTo>
                  <a:pt x="4946904" y="1249680"/>
                </a:lnTo>
                <a:lnTo>
                  <a:pt x="5023104" y="1402080"/>
                </a:lnTo>
                <a:lnTo>
                  <a:pt x="5042154" y="1440180"/>
                </a:lnTo>
                <a:lnTo>
                  <a:pt x="5061204" y="1402080"/>
                </a:lnTo>
                <a:lnTo>
                  <a:pt x="5137404" y="1249680"/>
                </a:lnTo>
                <a:lnTo>
                  <a:pt x="5061204" y="1249680"/>
                </a:lnTo>
                <a:lnTo>
                  <a:pt x="5061204" y="838200"/>
                </a:lnTo>
                <a:lnTo>
                  <a:pt x="5137404" y="838200"/>
                </a:lnTo>
                <a:lnTo>
                  <a:pt x="5056632" y="676656"/>
                </a:lnTo>
                <a:lnTo>
                  <a:pt x="6078461" y="676656"/>
                </a:lnTo>
                <a:lnTo>
                  <a:pt x="6078461" y="790956"/>
                </a:lnTo>
                <a:lnTo>
                  <a:pt x="6107430" y="754659"/>
                </a:lnTo>
                <a:lnTo>
                  <a:pt x="6192761" y="647700"/>
                </a:lnTo>
                <a:close/>
              </a:path>
            </a:pathLst>
          </a:custGeom>
          <a:solidFill>
            <a:srgbClr val="010101"/>
          </a:solidFill>
          <a:ln>
            <a:noFill/>
          </a:ln>
        </p:spPr>
        <p:style>
          <a:lnRef idx="0"/>
          <a:fillRef idx="0"/>
          <a:effectRef idx="0"/>
          <a:fontRef idx="minor"/>
        </p:style>
      </p:sp>
      <p:sp>
        <p:nvSpPr>
          <p:cNvPr id="121" name="CustomShape 15"/>
          <p:cNvSpPr/>
          <p:nvPr/>
        </p:nvSpPr>
        <p:spPr>
          <a:xfrm>
            <a:off x="5581440" y="941040"/>
            <a:ext cx="1873440" cy="571680"/>
          </a:xfrm>
          <a:prstGeom prst="rect">
            <a:avLst/>
          </a:prstGeom>
          <a:solidFill>
            <a:srgbClr val="ffccff"/>
          </a:solidFill>
          <a:ln w="28440">
            <a:solidFill>
              <a:srgbClr val="010101"/>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marL="266760">
              <a:lnSpc>
                <a:spcPct val="100000"/>
              </a:lnSpc>
            </a:pPr>
            <a:r>
              <a:rPr b="0" lang="en-US" sz="2000" spc="-12" strike="noStrike">
                <a:solidFill>
                  <a:srgbClr val="000000"/>
                </a:solidFill>
                <a:latin typeface="Arial"/>
              </a:rPr>
              <a:t>Input/Output</a:t>
            </a:r>
            <a:endParaRPr b="0" lang="en-IN" sz="2000" spc="-1" strike="noStrike">
              <a:latin typeface="Arial"/>
            </a:endParaRPr>
          </a:p>
        </p:txBody>
      </p:sp>
      <p:sp>
        <p:nvSpPr>
          <p:cNvPr id="122" name="CustomShape 16"/>
          <p:cNvSpPr/>
          <p:nvPr/>
        </p:nvSpPr>
        <p:spPr>
          <a:xfrm>
            <a:off x="6351840" y="1804320"/>
            <a:ext cx="190080" cy="647280"/>
          </a:xfrm>
          <a:custGeom>
            <a:avLst/>
            <a:gdLst/>
            <a:ahLst/>
            <a:rect l="l" t="t" r="r" b="b"/>
            <a:pathLst>
              <a:path w="190500" h="647700">
                <a:moveTo>
                  <a:pt x="190500" y="190500"/>
                </a:moveTo>
                <a:lnTo>
                  <a:pt x="95250" y="0"/>
                </a:lnTo>
                <a:lnTo>
                  <a:pt x="0" y="190500"/>
                </a:lnTo>
                <a:lnTo>
                  <a:pt x="76200" y="190500"/>
                </a:lnTo>
                <a:lnTo>
                  <a:pt x="76200" y="171450"/>
                </a:lnTo>
                <a:lnTo>
                  <a:pt x="114300" y="171450"/>
                </a:lnTo>
                <a:lnTo>
                  <a:pt x="114300" y="190500"/>
                </a:lnTo>
                <a:lnTo>
                  <a:pt x="190500" y="190500"/>
                </a:lnTo>
                <a:close/>
                <a:moveTo>
                  <a:pt x="190500" y="457200"/>
                </a:moveTo>
                <a:lnTo>
                  <a:pt x="0" y="457200"/>
                </a:lnTo>
                <a:lnTo>
                  <a:pt x="76200" y="609600"/>
                </a:lnTo>
                <a:lnTo>
                  <a:pt x="76200" y="476250"/>
                </a:lnTo>
                <a:lnTo>
                  <a:pt x="114300" y="476250"/>
                </a:lnTo>
                <a:lnTo>
                  <a:pt x="114300" y="609600"/>
                </a:lnTo>
                <a:lnTo>
                  <a:pt x="190500" y="457200"/>
                </a:lnTo>
                <a:close/>
                <a:moveTo>
                  <a:pt x="114300" y="190500"/>
                </a:moveTo>
                <a:lnTo>
                  <a:pt x="114300" y="171450"/>
                </a:lnTo>
                <a:lnTo>
                  <a:pt x="76200" y="171450"/>
                </a:lnTo>
                <a:lnTo>
                  <a:pt x="76200" y="190500"/>
                </a:lnTo>
                <a:lnTo>
                  <a:pt x="114300" y="190500"/>
                </a:lnTo>
                <a:close/>
                <a:moveTo>
                  <a:pt x="114300" y="457200"/>
                </a:moveTo>
                <a:lnTo>
                  <a:pt x="114300" y="190500"/>
                </a:lnTo>
                <a:lnTo>
                  <a:pt x="76200" y="190500"/>
                </a:lnTo>
                <a:lnTo>
                  <a:pt x="76200" y="457200"/>
                </a:lnTo>
                <a:lnTo>
                  <a:pt x="114300" y="457200"/>
                </a:lnTo>
                <a:close/>
                <a:moveTo>
                  <a:pt x="114300" y="609600"/>
                </a:moveTo>
                <a:lnTo>
                  <a:pt x="114300" y="476250"/>
                </a:lnTo>
                <a:lnTo>
                  <a:pt x="76200" y="476250"/>
                </a:lnTo>
                <a:lnTo>
                  <a:pt x="76200" y="609600"/>
                </a:lnTo>
                <a:lnTo>
                  <a:pt x="95250" y="647700"/>
                </a:lnTo>
                <a:lnTo>
                  <a:pt x="114300" y="609600"/>
                </a:lnTo>
                <a:close/>
              </a:path>
            </a:pathLst>
          </a:custGeom>
          <a:solidFill>
            <a:srgbClr val="010101"/>
          </a:solidFill>
          <a:ln>
            <a:noFill/>
          </a:ln>
        </p:spPr>
        <p:style>
          <a:lnRef idx="0"/>
          <a:fillRef idx="0"/>
          <a:effectRef idx="0"/>
          <a:fontRef idx="minor"/>
        </p:style>
      </p:sp>
      <p:sp>
        <p:nvSpPr>
          <p:cNvPr id="123" name="CustomShape 17"/>
          <p:cNvSpPr/>
          <p:nvPr/>
        </p:nvSpPr>
        <p:spPr>
          <a:xfrm>
            <a:off x="262440" y="2264040"/>
            <a:ext cx="1379520" cy="31752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US" sz="2000" spc="-7" strike="noStrike">
                <a:solidFill>
                  <a:srgbClr val="000000"/>
                </a:solidFill>
                <a:latin typeface="Arial"/>
              </a:rPr>
              <a:t>System</a:t>
            </a:r>
            <a:r>
              <a:rPr b="0" lang="en-US" sz="2000" spc="-66" strike="noStrike">
                <a:solidFill>
                  <a:srgbClr val="000000"/>
                </a:solidFill>
                <a:latin typeface="Arial"/>
              </a:rPr>
              <a:t> </a:t>
            </a:r>
            <a:r>
              <a:rPr b="0" lang="en-US" sz="2000" spc="-7" strike="noStrike">
                <a:solidFill>
                  <a:srgbClr val="000000"/>
                </a:solidFill>
                <a:latin typeface="Arial"/>
              </a:rPr>
              <a:t>Bus</a:t>
            </a:r>
            <a:endParaRPr b="0" lang="en-IN" sz="2000" spc="-1" strike="noStrike">
              <a:latin typeface="Arial"/>
            </a:endParaRPr>
          </a:p>
        </p:txBody>
      </p:sp>
      <p:sp>
        <p:nvSpPr>
          <p:cNvPr id="124" name="CustomShape 18"/>
          <p:cNvSpPr/>
          <p:nvPr/>
        </p:nvSpPr>
        <p:spPr>
          <a:xfrm>
            <a:off x="3566880" y="5664960"/>
            <a:ext cx="2180880" cy="209160"/>
          </a:xfrm>
          <a:prstGeom prst="rect">
            <a:avLst/>
          </a:prstGeom>
          <a:noFill/>
          <a:ln>
            <a:noFill/>
          </a:ln>
        </p:spPr>
        <p:style>
          <a:lnRef idx="0"/>
          <a:fillRef idx="0"/>
          <a:effectRef idx="0"/>
          <a:fontRef idx="minor"/>
        </p:style>
        <p:txBody>
          <a:bodyPr lIns="0" rIns="0" tIns="0" bIns="0">
            <a:spAutoFit/>
          </a:bodyPr>
          <a:p>
            <a:pPr marL="12600">
              <a:lnSpc>
                <a:spcPts val="1644"/>
              </a:lnSpc>
            </a:pPr>
            <a:r>
              <a:rPr b="0" lang="en-US" sz="1400" spc="-7" strike="noStrike">
                <a:solidFill>
                  <a:srgbClr val="000000"/>
                </a:solidFill>
                <a:latin typeface="Arial"/>
              </a:rPr>
              <a:t>n </a:t>
            </a:r>
            <a:r>
              <a:rPr b="0" lang="en-US" sz="1400" spc="-12" strike="noStrike">
                <a:solidFill>
                  <a:srgbClr val="000000"/>
                </a:solidFill>
                <a:latin typeface="Arial"/>
              </a:rPr>
              <a:t>general purpose</a:t>
            </a:r>
            <a:r>
              <a:rPr b="0" lang="en-US" sz="1400" spc="-1" strike="noStrike">
                <a:solidFill>
                  <a:srgbClr val="000000"/>
                </a:solidFill>
                <a:latin typeface="Arial"/>
              </a:rPr>
              <a:t> </a:t>
            </a:r>
            <a:r>
              <a:rPr b="0" lang="en-US" sz="1400" spc="-12" strike="noStrike">
                <a:solidFill>
                  <a:srgbClr val="000000"/>
                </a:solidFill>
                <a:latin typeface="Arial"/>
              </a:rPr>
              <a:t>registers</a:t>
            </a:r>
            <a:endParaRPr b="0" lang="en-IN" sz="1400" spc="-1" strike="noStrike">
              <a:latin typeface="Arial"/>
            </a:endParaRPr>
          </a:p>
        </p:txBody>
      </p:sp>
      <p:sp>
        <p:nvSpPr>
          <p:cNvPr id="125" name="TextShape 19"/>
          <p:cNvSpPr txBox="1"/>
          <p:nvPr/>
        </p:nvSpPr>
        <p:spPr>
          <a:xfrm>
            <a:off x="14400" y="6243480"/>
            <a:ext cx="422676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458880" y="0"/>
            <a:ext cx="1707840" cy="1095840"/>
          </a:xfrm>
          <a:prstGeom prst="rect">
            <a:avLst/>
          </a:prstGeom>
          <a:noFill/>
          <a:ln>
            <a:noFill/>
          </a:ln>
        </p:spPr>
        <p:txBody>
          <a:bodyPr lIns="0" rIns="0" tIns="12240" bIns="0">
            <a:noAutofit/>
          </a:bodyPr>
          <a:p>
            <a:pPr marL="12600">
              <a:lnSpc>
                <a:spcPct val="100000"/>
              </a:lnSpc>
              <a:spcBef>
                <a:spcPts val="96"/>
              </a:spcBef>
            </a:pPr>
            <a:r>
              <a:rPr b="1" lang="en-US" sz="3200" spc="24" strike="noStrike">
                <a:solidFill>
                  <a:srgbClr val="a50021"/>
                </a:solidFill>
                <a:latin typeface="Times New Roman"/>
              </a:rPr>
              <a:t>Interrupt</a:t>
            </a:r>
            <a:endParaRPr b="0" lang="en-US" sz="3200" spc="-1" strike="noStrike">
              <a:solidFill>
                <a:srgbClr val="000000"/>
              </a:solidFill>
              <a:latin typeface="Calibri"/>
            </a:endParaRPr>
          </a:p>
        </p:txBody>
      </p:sp>
      <p:sp>
        <p:nvSpPr>
          <p:cNvPr id="127" name="TextShape 2"/>
          <p:cNvSpPr txBox="1"/>
          <p:nvPr/>
        </p:nvSpPr>
        <p:spPr>
          <a:xfrm>
            <a:off x="14400" y="6243480"/>
            <a:ext cx="294228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128" name="CustomShape 3"/>
          <p:cNvSpPr/>
          <p:nvPr/>
        </p:nvSpPr>
        <p:spPr>
          <a:xfrm>
            <a:off x="149400" y="663840"/>
            <a:ext cx="8233200" cy="5273280"/>
          </a:xfrm>
          <a:prstGeom prst="rect">
            <a:avLst/>
          </a:prstGeom>
          <a:noFill/>
          <a:ln>
            <a:noFill/>
          </a:ln>
        </p:spPr>
        <p:style>
          <a:lnRef idx="0"/>
          <a:fillRef idx="0"/>
          <a:effectRef idx="0"/>
          <a:fontRef idx="minor"/>
        </p:style>
        <p:txBody>
          <a:bodyPr lIns="0" rIns="0" tIns="12600" bIns="0">
            <a:spAutoFit/>
          </a:bodyPr>
          <a:p>
            <a:pPr marL="499680" indent="-487440">
              <a:lnSpc>
                <a:spcPct val="100000"/>
              </a:lnSpc>
              <a:spcBef>
                <a:spcPts val="99"/>
              </a:spcBef>
              <a:buClr>
                <a:srgbClr val="009a00"/>
              </a:buClr>
              <a:buFont typeface="Wingdings" charset="2"/>
              <a:buChar char=""/>
              <a:tabLst>
                <a:tab algn="l" pos="498960"/>
                <a:tab algn="l" pos="499680"/>
              </a:tabLst>
            </a:pPr>
            <a:r>
              <a:rPr b="0" lang="en-US" sz="2400" spc="109" strike="noStrike">
                <a:solidFill>
                  <a:srgbClr val="000000"/>
                </a:solidFill>
                <a:latin typeface="Times New Roman"/>
              </a:rPr>
              <a:t>Normal </a:t>
            </a:r>
            <a:r>
              <a:rPr b="0" lang="en-US" sz="2400" spc="72" strike="noStrike">
                <a:solidFill>
                  <a:srgbClr val="000000"/>
                </a:solidFill>
                <a:latin typeface="Times New Roman"/>
              </a:rPr>
              <a:t>execution </a:t>
            </a:r>
            <a:r>
              <a:rPr b="0" lang="en-US" sz="2400" spc="24" strike="noStrike">
                <a:solidFill>
                  <a:srgbClr val="000000"/>
                </a:solidFill>
                <a:latin typeface="Times New Roman"/>
              </a:rPr>
              <a:t>of </a:t>
            </a:r>
            <a:r>
              <a:rPr b="0" lang="en-US" sz="2400" spc="103" strike="noStrike">
                <a:solidFill>
                  <a:srgbClr val="000000"/>
                </a:solidFill>
                <a:latin typeface="Times New Roman"/>
              </a:rPr>
              <a:t>programs </a:t>
            </a:r>
            <a:r>
              <a:rPr b="0" lang="en-US" sz="2400" spc="83" strike="noStrike">
                <a:solidFill>
                  <a:srgbClr val="000000"/>
                </a:solidFill>
                <a:latin typeface="Times New Roman"/>
              </a:rPr>
              <a:t>may </a:t>
            </a:r>
            <a:r>
              <a:rPr b="0" lang="en-US" sz="2400" spc="29" strike="noStrike">
                <a:solidFill>
                  <a:srgbClr val="000000"/>
                </a:solidFill>
                <a:latin typeface="Times New Roman"/>
              </a:rPr>
              <a:t>be </a:t>
            </a:r>
            <a:r>
              <a:rPr b="0" lang="en-US" sz="2400" spc="111" strike="noStrike">
                <a:solidFill>
                  <a:srgbClr val="000000"/>
                </a:solidFill>
                <a:latin typeface="Times New Roman"/>
              </a:rPr>
              <a:t>preempted </a:t>
            </a:r>
            <a:r>
              <a:rPr b="0" lang="en-US" sz="2400" spc="12" strike="noStrike">
                <a:solidFill>
                  <a:srgbClr val="000000"/>
                </a:solidFill>
                <a:latin typeface="Times New Roman"/>
              </a:rPr>
              <a:t>if </a:t>
            </a:r>
            <a:r>
              <a:rPr b="0" lang="en-US" sz="2400" spc="89" strike="noStrike">
                <a:solidFill>
                  <a:srgbClr val="000000"/>
                </a:solidFill>
                <a:latin typeface="Times New Roman"/>
              </a:rPr>
              <a:t>some  </a:t>
            </a:r>
            <a:r>
              <a:rPr b="0" lang="en-US" sz="2400" spc="69" strike="noStrike">
                <a:solidFill>
                  <a:srgbClr val="000000"/>
                </a:solidFill>
                <a:latin typeface="Times New Roman"/>
              </a:rPr>
              <a:t>device </a:t>
            </a:r>
            <a:r>
              <a:rPr b="0" lang="en-US" sz="2400" spc="94" strike="noStrike">
                <a:solidFill>
                  <a:srgbClr val="000000"/>
                </a:solidFill>
                <a:latin typeface="Times New Roman"/>
              </a:rPr>
              <a:t>requires </a:t>
            </a:r>
            <a:r>
              <a:rPr b="0" lang="en-US" sz="2400" spc="109" strike="noStrike">
                <a:solidFill>
                  <a:srgbClr val="000000"/>
                </a:solidFill>
                <a:latin typeface="Times New Roman"/>
              </a:rPr>
              <a:t>urgent</a:t>
            </a:r>
            <a:r>
              <a:rPr b="0" lang="en-US" sz="2400" spc="199" strike="noStrike">
                <a:solidFill>
                  <a:srgbClr val="000000"/>
                </a:solidFill>
                <a:latin typeface="Times New Roman"/>
              </a:rPr>
              <a:t> </a:t>
            </a:r>
            <a:r>
              <a:rPr b="0" lang="en-US" sz="2400" spc="63" strike="noStrike">
                <a:solidFill>
                  <a:srgbClr val="000000"/>
                </a:solidFill>
                <a:latin typeface="Times New Roman"/>
              </a:rPr>
              <a:t>servicing</a:t>
            </a:r>
            <a:endParaRPr b="0" lang="en-IN" sz="2400" spc="-1" strike="noStrike">
              <a:latin typeface="Arial"/>
            </a:endParaRPr>
          </a:p>
          <a:p>
            <a:pPr marL="482760" indent="-470160">
              <a:lnSpc>
                <a:spcPts val="2874"/>
              </a:lnSpc>
              <a:spcBef>
                <a:spcPts val="561"/>
              </a:spcBef>
              <a:buClr>
                <a:srgbClr val="009a00"/>
              </a:buClr>
              <a:buFont typeface="Wingdings" charset="2"/>
              <a:buChar char=""/>
              <a:tabLst>
                <a:tab algn="l" pos="482760"/>
                <a:tab algn="l" pos="483120"/>
              </a:tabLst>
            </a:pPr>
            <a:r>
              <a:rPr b="0" lang="en-US" sz="2400" spc="24" strike="noStrike">
                <a:solidFill>
                  <a:srgbClr val="000000"/>
                </a:solidFill>
                <a:latin typeface="Times New Roman"/>
              </a:rPr>
              <a:t>To </a:t>
            </a:r>
            <a:r>
              <a:rPr b="0" lang="en-US" sz="2400" spc="83" strike="noStrike">
                <a:solidFill>
                  <a:srgbClr val="000000"/>
                </a:solidFill>
                <a:latin typeface="Times New Roman"/>
              </a:rPr>
              <a:t>deal </a:t>
            </a:r>
            <a:r>
              <a:rPr b="0" lang="en-US" sz="2400" spc="89" strike="noStrike">
                <a:solidFill>
                  <a:srgbClr val="000000"/>
                </a:solidFill>
                <a:latin typeface="Times New Roman"/>
              </a:rPr>
              <a:t>with </a:t>
            </a:r>
            <a:r>
              <a:rPr b="0" lang="en-US" sz="2400" spc="94" strike="noStrike">
                <a:solidFill>
                  <a:srgbClr val="000000"/>
                </a:solidFill>
                <a:latin typeface="Times New Roman"/>
              </a:rPr>
              <a:t>the </a:t>
            </a:r>
            <a:r>
              <a:rPr b="0" lang="en-US" sz="2400" spc="89" strike="noStrike">
                <a:solidFill>
                  <a:srgbClr val="000000"/>
                </a:solidFill>
                <a:latin typeface="Times New Roman"/>
              </a:rPr>
              <a:t>situation </a:t>
            </a:r>
            <a:r>
              <a:rPr b="0" lang="en-US" sz="2400" spc="94" strike="noStrike">
                <a:solidFill>
                  <a:srgbClr val="000000"/>
                </a:solidFill>
                <a:latin typeface="Times New Roman"/>
              </a:rPr>
              <a:t>immediately, the</a:t>
            </a:r>
            <a:r>
              <a:rPr b="0" lang="en-US" sz="2400" spc="429" strike="noStrike">
                <a:solidFill>
                  <a:srgbClr val="000000"/>
                </a:solidFill>
                <a:latin typeface="Times New Roman"/>
              </a:rPr>
              <a:t> </a:t>
            </a:r>
            <a:r>
              <a:rPr b="0" lang="en-US" sz="2400" spc="103" strike="noStrike">
                <a:solidFill>
                  <a:srgbClr val="000000"/>
                </a:solidFill>
                <a:latin typeface="Times New Roman"/>
              </a:rPr>
              <a:t>normal</a:t>
            </a:r>
            <a:endParaRPr b="0" lang="en-IN" sz="2400" spc="-1" strike="noStrike">
              <a:latin typeface="Arial"/>
            </a:endParaRPr>
          </a:p>
          <a:p>
            <a:pPr marL="487800">
              <a:lnSpc>
                <a:spcPts val="2874"/>
              </a:lnSpc>
              <a:tabLst>
                <a:tab algn="l" pos="482760"/>
                <a:tab algn="l" pos="483120"/>
              </a:tabLst>
            </a:pPr>
            <a:r>
              <a:rPr b="0" lang="en-US" sz="2400" spc="72" strike="noStrike">
                <a:solidFill>
                  <a:srgbClr val="000000"/>
                </a:solidFill>
                <a:latin typeface="Times New Roman"/>
              </a:rPr>
              <a:t>execution </a:t>
            </a:r>
            <a:r>
              <a:rPr b="0" lang="en-US" sz="2400" spc="24" strike="noStrike">
                <a:solidFill>
                  <a:srgbClr val="000000"/>
                </a:solidFill>
                <a:latin typeface="Times New Roman"/>
              </a:rPr>
              <a:t>of </a:t>
            </a:r>
            <a:r>
              <a:rPr b="0" lang="en-US" sz="2400" spc="94" strike="noStrike">
                <a:solidFill>
                  <a:srgbClr val="000000"/>
                </a:solidFill>
                <a:latin typeface="Times New Roman"/>
              </a:rPr>
              <a:t>the </a:t>
            </a:r>
            <a:r>
              <a:rPr b="0" lang="en-US" sz="2400" spc="111" strike="noStrike">
                <a:solidFill>
                  <a:srgbClr val="000000"/>
                </a:solidFill>
                <a:latin typeface="Times New Roman"/>
              </a:rPr>
              <a:t>current </a:t>
            </a:r>
            <a:r>
              <a:rPr b="0" lang="en-US" sz="2400" spc="94" strike="noStrike">
                <a:solidFill>
                  <a:srgbClr val="000000"/>
                </a:solidFill>
                <a:latin typeface="Times New Roman"/>
              </a:rPr>
              <a:t>program </a:t>
            </a:r>
            <a:r>
              <a:rPr b="0" lang="en-US" sz="2400" spc="77" strike="noStrike">
                <a:solidFill>
                  <a:srgbClr val="000000"/>
                </a:solidFill>
                <a:latin typeface="Times New Roman"/>
              </a:rPr>
              <a:t>must </a:t>
            </a:r>
            <a:r>
              <a:rPr b="0" lang="en-US" sz="2400" spc="29" strike="noStrike">
                <a:solidFill>
                  <a:srgbClr val="000000"/>
                </a:solidFill>
                <a:latin typeface="Times New Roman"/>
              </a:rPr>
              <a:t>be</a:t>
            </a:r>
            <a:r>
              <a:rPr b="0" lang="en-US" sz="2400" spc="372" strike="noStrike">
                <a:solidFill>
                  <a:srgbClr val="000000"/>
                </a:solidFill>
                <a:latin typeface="Times New Roman"/>
              </a:rPr>
              <a:t> </a:t>
            </a:r>
            <a:r>
              <a:rPr b="0" lang="en-US" sz="2400" spc="103" strike="noStrike">
                <a:solidFill>
                  <a:srgbClr val="000000"/>
                </a:solidFill>
                <a:latin typeface="Times New Roman"/>
              </a:rPr>
              <a:t>interrupted</a:t>
            </a:r>
            <a:endParaRPr b="0" lang="en-IN" sz="2400" spc="-1" strike="noStrike">
              <a:latin typeface="Arial"/>
            </a:endParaRPr>
          </a:p>
          <a:p>
            <a:pPr marL="489600" indent="-477000">
              <a:lnSpc>
                <a:spcPct val="100000"/>
              </a:lnSpc>
              <a:spcBef>
                <a:spcPts val="570"/>
              </a:spcBef>
              <a:buClr>
                <a:srgbClr val="009a00"/>
              </a:buClr>
              <a:buFont typeface="Wingdings" charset="2"/>
              <a:buChar char=""/>
              <a:tabLst>
                <a:tab algn="l" pos="489600"/>
                <a:tab algn="l" pos="490320"/>
              </a:tabLst>
            </a:pPr>
            <a:r>
              <a:rPr b="0" lang="en-US" sz="2400" spc="89" strike="noStrike">
                <a:solidFill>
                  <a:srgbClr val="000000"/>
                </a:solidFill>
                <a:latin typeface="Times New Roman"/>
              </a:rPr>
              <a:t>Procedure </a:t>
            </a:r>
            <a:r>
              <a:rPr b="0" lang="en-US" sz="2400" spc="24" strike="noStrike">
                <a:solidFill>
                  <a:srgbClr val="000000"/>
                </a:solidFill>
                <a:latin typeface="Times New Roman"/>
              </a:rPr>
              <a:t>of </a:t>
            </a:r>
            <a:r>
              <a:rPr b="0" lang="en-US" sz="2400" spc="97" strike="noStrike">
                <a:solidFill>
                  <a:srgbClr val="000000"/>
                </a:solidFill>
                <a:latin typeface="Times New Roman"/>
              </a:rPr>
              <a:t>interrupt </a:t>
            </a:r>
            <a:r>
              <a:rPr b="0" lang="en-US" sz="2400" spc="94" strike="noStrike">
                <a:solidFill>
                  <a:srgbClr val="000000"/>
                </a:solidFill>
                <a:latin typeface="Times New Roman"/>
              </a:rPr>
              <a:t>operation</a:t>
            </a:r>
            <a:endParaRPr b="0" lang="en-IN" sz="2400" spc="-1" strike="noStrike">
              <a:latin typeface="Arial"/>
            </a:endParaRPr>
          </a:p>
          <a:p>
            <a:pPr lvl="1" marL="920880" indent="-437040">
              <a:lnSpc>
                <a:spcPct val="100000"/>
              </a:lnSpc>
              <a:spcBef>
                <a:spcPts val="505"/>
              </a:spcBef>
              <a:buClr>
                <a:srgbClr val="009a00"/>
              </a:buClr>
              <a:buSzPct val="80000"/>
              <a:buFont typeface="Wingdings" charset="2"/>
              <a:buChar char=""/>
              <a:tabLst>
                <a:tab algn="l" pos="920880"/>
                <a:tab algn="l" pos="921240"/>
              </a:tabLst>
            </a:pPr>
            <a:r>
              <a:rPr b="0" lang="en-US" sz="2000" spc="63" strike="noStrike">
                <a:solidFill>
                  <a:srgbClr val="000000"/>
                </a:solidFill>
                <a:latin typeface="Times New Roman"/>
              </a:rPr>
              <a:t>The </a:t>
            </a:r>
            <a:r>
              <a:rPr b="0" lang="en-US" sz="2000" spc="58" strike="noStrike">
                <a:solidFill>
                  <a:srgbClr val="000000"/>
                </a:solidFill>
                <a:latin typeface="Times New Roman"/>
              </a:rPr>
              <a:t>device </a:t>
            </a:r>
            <a:r>
              <a:rPr b="0" lang="en-US" sz="2000" spc="32" strike="noStrike">
                <a:solidFill>
                  <a:srgbClr val="000000"/>
                </a:solidFill>
                <a:latin typeface="Times New Roman"/>
              </a:rPr>
              <a:t>raises </a:t>
            </a:r>
            <a:r>
              <a:rPr b="0" lang="en-US" sz="2000" spc="63" strike="noStrike">
                <a:solidFill>
                  <a:srgbClr val="000000"/>
                </a:solidFill>
                <a:latin typeface="Times New Roman"/>
              </a:rPr>
              <a:t>an </a:t>
            </a:r>
            <a:r>
              <a:rPr b="0" lang="en-US" sz="2000" spc="77" strike="noStrike">
                <a:solidFill>
                  <a:srgbClr val="000000"/>
                </a:solidFill>
                <a:latin typeface="Times New Roman"/>
              </a:rPr>
              <a:t>interrupt</a:t>
            </a:r>
            <a:r>
              <a:rPr b="0" lang="en-US" sz="2000" spc="259" strike="noStrike">
                <a:solidFill>
                  <a:srgbClr val="000000"/>
                </a:solidFill>
                <a:latin typeface="Times New Roman"/>
              </a:rPr>
              <a:t> </a:t>
            </a:r>
            <a:r>
              <a:rPr b="0" lang="en-US" sz="2000" spc="69" strike="noStrike">
                <a:solidFill>
                  <a:srgbClr val="000000"/>
                </a:solidFill>
                <a:latin typeface="Times New Roman"/>
              </a:rPr>
              <a:t>signal</a:t>
            </a:r>
            <a:endParaRPr b="0" lang="en-IN" sz="2000" spc="-1" strike="noStrike">
              <a:latin typeface="Arial"/>
            </a:endParaRPr>
          </a:p>
          <a:p>
            <a:pPr lvl="1" marL="927720" indent="-443520">
              <a:lnSpc>
                <a:spcPct val="100000"/>
              </a:lnSpc>
              <a:spcBef>
                <a:spcPts val="476"/>
              </a:spcBef>
              <a:buClr>
                <a:srgbClr val="009a00"/>
              </a:buClr>
              <a:buSzPct val="80000"/>
              <a:buFont typeface="Wingdings" charset="2"/>
              <a:buChar char=""/>
              <a:tabLst>
                <a:tab algn="l" pos="920880"/>
                <a:tab algn="l" pos="921240"/>
              </a:tabLst>
            </a:pPr>
            <a:r>
              <a:rPr b="0" lang="en-US" sz="2000" spc="63" strike="noStrike">
                <a:solidFill>
                  <a:srgbClr val="000000"/>
                </a:solidFill>
                <a:latin typeface="Times New Roman"/>
              </a:rPr>
              <a:t>The </a:t>
            </a:r>
            <a:r>
              <a:rPr b="0" lang="en-US" sz="2000" spc="52" strike="noStrike">
                <a:solidFill>
                  <a:srgbClr val="000000"/>
                </a:solidFill>
                <a:latin typeface="Times New Roman"/>
              </a:rPr>
              <a:t>processor </a:t>
            </a:r>
            <a:r>
              <a:rPr b="0" lang="en-US" sz="2000" spc="72" strike="noStrike">
                <a:solidFill>
                  <a:srgbClr val="000000"/>
                </a:solidFill>
                <a:latin typeface="Times New Roman"/>
              </a:rPr>
              <a:t>provides </a:t>
            </a:r>
            <a:r>
              <a:rPr b="0" lang="en-US" sz="2000" spc="77" strike="noStrike">
                <a:solidFill>
                  <a:srgbClr val="000000"/>
                </a:solidFill>
                <a:latin typeface="Times New Roman"/>
              </a:rPr>
              <a:t>the requested </a:t>
            </a:r>
            <a:r>
              <a:rPr b="0" lang="en-US" sz="2000" spc="38" strike="noStrike">
                <a:solidFill>
                  <a:srgbClr val="000000"/>
                </a:solidFill>
                <a:latin typeface="Times New Roman"/>
              </a:rPr>
              <a:t>service </a:t>
            </a:r>
            <a:r>
              <a:rPr b="0" lang="en-US" sz="2000" spc="18" strike="noStrike">
                <a:solidFill>
                  <a:srgbClr val="000000"/>
                </a:solidFill>
                <a:latin typeface="Times New Roman"/>
              </a:rPr>
              <a:t>by </a:t>
            </a:r>
            <a:r>
              <a:rPr b="0" lang="en-US" sz="2000" spc="63" strike="noStrike">
                <a:solidFill>
                  <a:srgbClr val="000000"/>
                </a:solidFill>
                <a:latin typeface="Times New Roman"/>
              </a:rPr>
              <a:t>executing an  </a:t>
            </a:r>
            <a:r>
              <a:rPr b="0" lang="en-US" sz="2000" spc="94" strike="noStrike">
                <a:solidFill>
                  <a:srgbClr val="000000"/>
                </a:solidFill>
                <a:latin typeface="Times New Roman"/>
              </a:rPr>
              <a:t>appropriate </a:t>
            </a:r>
            <a:r>
              <a:rPr b="0" lang="en-US" sz="2000" spc="63" strike="noStrike">
                <a:solidFill>
                  <a:srgbClr val="000000"/>
                </a:solidFill>
                <a:latin typeface="Times New Roman"/>
              </a:rPr>
              <a:t>interrupt-service</a:t>
            </a:r>
            <a:r>
              <a:rPr b="0" lang="en-US" sz="2000" spc="24" strike="noStrike">
                <a:solidFill>
                  <a:srgbClr val="000000"/>
                </a:solidFill>
                <a:latin typeface="Times New Roman"/>
              </a:rPr>
              <a:t> </a:t>
            </a:r>
            <a:r>
              <a:rPr b="0" lang="en-US" sz="2000" spc="83" strike="noStrike">
                <a:solidFill>
                  <a:srgbClr val="000000"/>
                </a:solidFill>
                <a:latin typeface="Times New Roman"/>
              </a:rPr>
              <a:t>routine</a:t>
            </a:r>
            <a:endParaRPr b="0" lang="en-IN" sz="2000" spc="-1" strike="noStrike">
              <a:latin typeface="Arial"/>
            </a:endParaRPr>
          </a:p>
          <a:p>
            <a:pPr lvl="1" marL="920880" indent="-436680">
              <a:lnSpc>
                <a:spcPct val="100000"/>
              </a:lnSpc>
              <a:spcBef>
                <a:spcPts val="471"/>
              </a:spcBef>
              <a:buClr>
                <a:srgbClr val="009a00"/>
              </a:buClr>
              <a:buSzPct val="80000"/>
              <a:buFont typeface="Wingdings" charset="2"/>
              <a:buChar char=""/>
              <a:tabLst>
                <a:tab algn="l" pos="920880"/>
                <a:tab algn="l" pos="921240"/>
              </a:tabLst>
            </a:pPr>
            <a:r>
              <a:rPr b="0" lang="en-US" sz="2000" spc="63" strike="noStrike">
                <a:solidFill>
                  <a:srgbClr val="000000"/>
                </a:solidFill>
                <a:latin typeface="Times New Roman"/>
              </a:rPr>
              <a:t>The </a:t>
            </a:r>
            <a:r>
              <a:rPr b="0" lang="en-US" sz="2000" spc="49" strike="noStrike">
                <a:solidFill>
                  <a:srgbClr val="000000"/>
                </a:solidFill>
                <a:latin typeface="Times New Roman"/>
              </a:rPr>
              <a:t>state </a:t>
            </a:r>
            <a:r>
              <a:rPr b="0" lang="en-US" sz="2000" spc="18" strike="noStrike">
                <a:solidFill>
                  <a:srgbClr val="000000"/>
                </a:solidFill>
                <a:latin typeface="Times New Roman"/>
              </a:rPr>
              <a:t>of </a:t>
            </a:r>
            <a:r>
              <a:rPr b="0" lang="en-US" sz="2000" spc="77" strike="noStrike">
                <a:solidFill>
                  <a:srgbClr val="000000"/>
                </a:solidFill>
                <a:latin typeface="Times New Roman"/>
              </a:rPr>
              <a:t>the </a:t>
            </a:r>
            <a:r>
              <a:rPr b="0" lang="en-US" sz="2000" spc="52" strike="noStrike">
                <a:solidFill>
                  <a:srgbClr val="000000"/>
                </a:solidFill>
                <a:latin typeface="Times New Roman"/>
              </a:rPr>
              <a:t>processor </a:t>
            </a:r>
            <a:r>
              <a:rPr b="0" lang="en-US" sz="2000" spc="18" strike="noStrike">
                <a:solidFill>
                  <a:srgbClr val="000000"/>
                </a:solidFill>
                <a:latin typeface="Times New Roman"/>
              </a:rPr>
              <a:t>is </a:t>
            </a:r>
            <a:r>
              <a:rPr b="0" lang="en-US" sz="2000" spc="32" strike="noStrike">
                <a:solidFill>
                  <a:srgbClr val="000000"/>
                </a:solidFill>
                <a:latin typeface="Times New Roman"/>
              </a:rPr>
              <a:t>first </a:t>
            </a:r>
            <a:r>
              <a:rPr b="0" lang="en-US" sz="2000" spc="72" strike="noStrike">
                <a:solidFill>
                  <a:srgbClr val="000000"/>
                </a:solidFill>
                <a:latin typeface="Times New Roman"/>
              </a:rPr>
              <a:t>saved </a:t>
            </a:r>
            <a:r>
              <a:rPr b="0" lang="en-US" sz="2000" spc="32" strike="noStrike">
                <a:solidFill>
                  <a:srgbClr val="000000"/>
                </a:solidFill>
                <a:latin typeface="Times New Roman"/>
              </a:rPr>
              <a:t>before </a:t>
            </a:r>
            <a:r>
              <a:rPr b="0" lang="en-US" sz="2000" spc="49" strike="noStrike">
                <a:solidFill>
                  <a:srgbClr val="000000"/>
                </a:solidFill>
                <a:latin typeface="Times New Roman"/>
              </a:rPr>
              <a:t>servicing </a:t>
            </a:r>
            <a:r>
              <a:rPr b="0" lang="en-US" sz="2000" spc="77" strike="noStrike">
                <a:solidFill>
                  <a:srgbClr val="000000"/>
                </a:solidFill>
                <a:latin typeface="Times New Roman"/>
              </a:rPr>
              <a:t>the  interrupt</a:t>
            </a:r>
            <a:endParaRPr b="0" lang="en-IN" sz="2000" spc="-1" strike="noStrike">
              <a:latin typeface="Arial"/>
            </a:endParaRPr>
          </a:p>
          <a:p>
            <a:pPr marL="1317600" indent="-395280">
              <a:lnSpc>
                <a:spcPct val="100000"/>
              </a:lnSpc>
              <a:spcBef>
                <a:spcPts val="451"/>
              </a:spcBef>
              <a:tabLst>
                <a:tab algn="l" pos="0"/>
              </a:tabLst>
            </a:pPr>
            <a:r>
              <a:rPr b="0" lang="en-US" sz="1400" spc="-7" strike="noStrike">
                <a:solidFill>
                  <a:srgbClr val="009a00"/>
                </a:solidFill>
                <a:latin typeface="Wingdings"/>
              </a:rPr>
              <a:t></a:t>
            </a:r>
            <a:r>
              <a:rPr b="0" lang="en-US" sz="1400" spc="-7" strike="noStrike">
                <a:solidFill>
                  <a:srgbClr val="009a00"/>
                </a:solidFill>
                <a:latin typeface="Times New Roman"/>
              </a:rPr>
              <a:t>	</a:t>
            </a:r>
            <a:r>
              <a:rPr b="0" lang="en-US" sz="1400" spc="-7" strike="noStrike">
                <a:solidFill>
                  <a:srgbClr val="009a00"/>
                </a:solidFill>
                <a:latin typeface="Times New Roman"/>
              </a:rPr>
              <a:t>	</a:t>
            </a:r>
            <a:r>
              <a:rPr b="0" lang="en-US" sz="1800" spc="69" strike="noStrike">
                <a:solidFill>
                  <a:srgbClr val="000000"/>
                </a:solidFill>
                <a:latin typeface="Times New Roman"/>
              </a:rPr>
              <a:t>Normally, the contents </a:t>
            </a:r>
            <a:r>
              <a:rPr b="0" lang="en-US" sz="1800" spc="18" strike="noStrike">
                <a:solidFill>
                  <a:srgbClr val="000000"/>
                </a:solidFill>
                <a:latin typeface="Times New Roman"/>
              </a:rPr>
              <a:t>of </a:t>
            </a:r>
            <a:r>
              <a:rPr b="0" lang="en-US" sz="1800" spc="69" strike="noStrike">
                <a:solidFill>
                  <a:srgbClr val="000000"/>
                </a:solidFill>
                <a:latin typeface="Times New Roman"/>
              </a:rPr>
              <a:t>the </a:t>
            </a:r>
            <a:r>
              <a:rPr b="0" lang="en-US" sz="1800" spc="24" strike="noStrike">
                <a:solidFill>
                  <a:srgbClr val="000000"/>
                </a:solidFill>
                <a:latin typeface="Times New Roman"/>
              </a:rPr>
              <a:t>PC, </a:t>
            </a:r>
            <a:r>
              <a:rPr b="0" lang="en-US" sz="1800" spc="69" strike="noStrike">
                <a:solidFill>
                  <a:srgbClr val="000000"/>
                </a:solidFill>
                <a:latin typeface="Times New Roman"/>
              </a:rPr>
              <a:t>the </a:t>
            </a:r>
            <a:r>
              <a:rPr b="0" lang="en-US" sz="1800" spc="63" strike="noStrike">
                <a:solidFill>
                  <a:srgbClr val="000000"/>
                </a:solidFill>
                <a:latin typeface="Times New Roman"/>
              </a:rPr>
              <a:t>general </a:t>
            </a:r>
            <a:r>
              <a:rPr b="0" lang="en-US" sz="1800" spc="49" strike="noStrike">
                <a:solidFill>
                  <a:srgbClr val="000000"/>
                </a:solidFill>
                <a:latin typeface="Times New Roman"/>
              </a:rPr>
              <a:t>registers, </a:t>
            </a:r>
            <a:r>
              <a:rPr b="0" lang="en-US" sz="1800" spc="94" strike="noStrike">
                <a:solidFill>
                  <a:srgbClr val="000000"/>
                </a:solidFill>
                <a:latin typeface="Times New Roman"/>
              </a:rPr>
              <a:t>and </a:t>
            </a:r>
            <a:r>
              <a:rPr b="0" lang="en-US" sz="1800" spc="69" strike="noStrike">
                <a:solidFill>
                  <a:srgbClr val="000000"/>
                </a:solidFill>
                <a:latin typeface="Times New Roman"/>
              </a:rPr>
              <a:t>some  </a:t>
            </a:r>
            <a:r>
              <a:rPr b="0" lang="en-US" sz="1800" spc="49" strike="noStrike">
                <a:solidFill>
                  <a:srgbClr val="000000"/>
                </a:solidFill>
                <a:latin typeface="Times New Roman"/>
              </a:rPr>
              <a:t>control </a:t>
            </a:r>
            <a:r>
              <a:rPr b="0" lang="en-US" sz="1800" spc="69" strike="noStrike">
                <a:solidFill>
                  <a:srgbClr val="000000"/>
                </a:solidFill>
                <a:latin typeface="Times New Roman"/>
              </a:rPr>
              <a:t>information </a:t>
            </a:r>
            <a:r>
              <a:rPr b="0" lang="en-US" sz="1800" spc="29" strike="noStrike">
                <a:solidFill>
                  <a:srgbClr val="000000"/>
                </a:solidFill>
                <a:latin typeface="Times New Roman"/>
              </a:rPr>
              <a:t>are </a:t>
            </a:r>
            <a:r>
              <a:rPr b="0" lang="en-US" sz="1800" spc="58" strike="noStrike">
                <a:solidFill>
                  <a:srgbClr val="000000"/>
                </a:solidFill>
                <a:latin typeface="Times New Roman"/>
              </a:rPr>
              <a:t>stored </a:t>
            </a:r>
            <a:r>
              <a:rPr b="0" lang="en-US" sz="1800" spc="38" strike="noStrike">
                <a:solidFill>
                  <a:srgbClr val="000000"/>
                </a:solidFill>
                <a:latin typeface="Times New Roman"/>
              </a:rPr>
              <a:t>in</a:t>
            </a:r>
            <a:r>
              <a:rPr b="0" lang="en-US" sz="1800" spc="262" strike="noStrike">
                <a:solidFill>
                  <a:srgbClr val="000000"/>
                </a:solidFill>
                <a:latin typeface="Times New Roman"/>
              </a:rPr>
              <a:t> </a:t>
            </a:r>
            <a:r>
              <a:rPr b="0" lang="en-US" sz="1800" spc="77" strike="noStrike">
                <a:solidFill>
                  <a:srgbClr val="000000"/>
                </a:solidFill>
                <a:latin typeface="Times New Roman"/>
              </a:rPr>
              <a:t>memory</a:t>
            </a:r>
            <a:endParaRPr b="0" lang="en-IN" sz="1800" spc="-1" strike="noStrike">
              <a:latin typeface="Arial"/>
            </a:endParaRPr>
          </a:p>
          <a:p>
            <a:pPr lvl="1" marL="933480" indent="-449280">
              <a:lnSpc>
                <a:spcPct val="100000"/>
              </a:lnSpc>
              <a:spcBef>
                <a:spcPts val="471"/>
              </a:spcBef>
              <a:buClr>
                <a:srgbClr val="009a00"/>
              </a:buClr>
              <a:buSzPct val="80000"/>
              <a:buFont typeface="Wingdings" charset="2"/>
              <a:buChar char=""/>
              <a:tabLst>
                <a:tab algn="l" pos="927720"/>
                <a:tab algn="l" pos="928440"/>
              </a:tabLst>
            </a:pPr>
            <a:r>
              <a:rPr b="0" lang="en-US" sz="2000" spc="89" strike="noStrike">
                <a:solidFill>
                  <a:srgbClr val="000000"/>
                </a:solidFill>
                <a:latin typeface="Times New Roman"/>
              </a:rPr>
              <a:t>When </a:t>
            </a:r>
            <a:r>
              <a:rPr b="0" lang="en-US" sz="2000" spc="77" strike="noStrike">
                <a:solidFill>
                  <a:srgbClr val="000000"/>
                </a:solidFill>
                <a:latin typeface="Times New Roman"/>
              </a:rPr>
              <a:t>the </a:t>
            </a:r>
            <a:r>
              <a:rPr b="0" lang="en-US" sz="2000" spc="63" strike="noStrike">
                <a:solidFill>
                  <a:srgbClr val="000000"/>
                </a:solidFill>
                <a:latin typeface="Times New Roman"/>
              </a:rPr>
              <a:t>interrupt-service </a:t>
            </a:r>
            <a:r>
              <a:rPr b="0" lang="en-US" sz="2000" spc="83" strike="noStrike">
                <a:solidFill>
                  <a:srgbClr val="000000"/>
                </a:solidFill>
                <a:latin typeface="Times New Roman"/>
              </a:rPr>
              <a:t>routine </a:t>
            </a:r>
            <a:r>
              <a:rPr b="0" lang="en-US" sz="2000" spc="18" strike="noStrike">
                <a:solidFill>
                  <a:srgbClr val="000000"/>
                </a:solidFill>
                <a:latin typeface="Times New Roman"/>
              </a:rPr>
              <a:t>is </a:t>
            </a:r>
            <a:r>
              <a:rPr b="0" lang="en-US" sz="2000" spc="72" strike="noStrike">
                <a:solidFill>
                  <a:srgbClr val="000000"/>
                </a:solidFill>
                <a:latin typeface="Times New Roman"/>
              </a:rPr>
              <a:t>completed, </a:t>
            </a:r>
            <a:r>
              <a:rPr b="0" lang="en-US" sz="2000" spc="77" strike="noStrike">
                <a:solidFill>
                  <a:srgbClr val="000000"/>
                </a:solidFill>
                <a:latin typeface="Times New Roman"/>
              </a:rPr>
              <a:t>the </a:t>
            </a:r>
            <a:r>
              <a:rPr b="0" lang="en-US" sz="2000" spc="49" strike="noStrike">
                <a:solidFill>
                  <a:srgbClr val="000000"/>
                </a:solidFill>
                <a:latin typeface="Times New Roman"/>
              </a:rPr>
              <a:t>state </a:t>
            </a:r>
            <a:r>
              <a:rPr b="0" lang="en-US" sz="2000" spc="18" strike="noStrike">
                <a:solidFill>
                  <a:srgbClr val="000000"/>
                </a:solidFill>
                <a:latin typeface="Times New Roman"/>
              </a:rPr>
              <a:t>of </a:t>
            </a:r>
            <a:r>
              <a:rPr b="0" lang="en-US" sz="2000" spc="77" strike="noStrike">
                <a:solidFill>
                  <a:srgbClr val="000000"/>
                </a:solidFill>
                <a:latin typeface="Times New Roman"/>
              </a:rPr>
              <a:t>the  </a:t>
            </a:r>
            <a:r>
              <a:rPr b="0" lang="en-US" sz="2000" spc="52" strike="noStrike">
                <a:solidFill>
                  <a:srgbClr val="000000"/>
                </a:solidFill>
                <a:latin typeface="Times New Roman"/>
              </a:rPr>
              <a:t>processor </a:t>
            </a:r>
            <a:r>
              <a:rPr b="0" lang="en-US" sz="2000" spc="18" strike="noStrike">
                <a:solidFill>
                  <a:srgbClr val="000000"/>
                </a:solidFill>
                <a:latin typeface="Times New Roman"/>
              </a:rPr>
              <a:t>is </a:t>
            </a:r>
            <a:r>
              <a:rPr b="0" lang="en-US" sz="2000" spc="63" strike="noStrike">
                <a:solidFill>
                  <a:srgbClr val="000000"/>
                </a:solidFill>
                <a:latin typeface="Times New Roman"/>
              </a:rPr>
              <a:t>restored </a:t>
            </a:r>
            <a:r>
              <a:rPr b="0" lang="en-US" sz="2000" spc="12" strike="noStrike">
                <a:solidFill>
                  <a:srgbClr val="000000"/>
                </a:solidFill>
                <a:latin typeface="Times New Roman"/>
              </a:rPr>
              <a:t>so </a:t>
            </a:r>
            <a:r>
              <a:rPr b="0" lang="en-US" sz="2000" spc="72" strike="noStrike">
                <a:solidFill>
                  <a:srgbClr val="000000"/>
                </a:solidFill>
                <a:latin typeface="Times New Roman"/>
              </a:rPr>
              <a:t>that </a:t>
            </a:r>
            <a:r>
              <a:rPr b="0" lang="en-US" sz="2000" spc="77" strike="noStrike">
                <a:solidFill>
                  <a:srgbClr val="000000"/>
                </a:solidFill>
                <a:latin typeface="Times New Roman"/>
              </a:rPr>
              <a:t>the </a:t>
            </a:r>
            <a:r>
              <a:rPr b="0" lang="en-US" sz="2000" spc="83" strike="noStrike">
                <a:solidFill>
                  <a:srgbClr val="000000"/>
                </a:solidFill>
                <a:latin typeface="Times New Roman"/>
              </a:rPr>
              <a:t>interrupted </a:t>
            </a:r>
            <a:r>
              <a:rPr b="0" lang="en-US" sz="2000" spc="72" strike="noStrike">
                <a:solidFill>
                  <a:srgbClr val="000000"/>
                </a:solidFill>
                <a:latin typeface="Times New Roman"/>
              </a:rPr>
              <a:t>program</a:t>
            </a:r>
            <a:r>
              <a:rPr b="0" lang="en-US" sz="2000" spc="517" strike="noStrike">
                <a:solidFill>
                  <a:srgbClr val="000000"/>
                </a:solidFill>
                <a:latin typeface="Times New Roman"/>
              </a:rPr>
              <a:t> </a:t>
            </a:r>
            <a:r>
              <a:rPr b="0" lang="en-US" sz="2000" spc="83" strike="noStrike">
                <a:solidFill>
                  <a:srgbClr val="000000"/>
                </a:solidFill>
                <a:latin typeface="Times New Roman"/>
              </a:rPr>
              <a:t>may</a:t>
            </a:r>
            <a:endParaRPr b="0" lang="en-IN" sz="2000" spc="-1" strike="noStrike">
              <a:latin typeface="Arial"/>
            </a:endParaRPr>
          </a:p>
          <a:p>
            <a:pPr marL="920880">
              <a:lnSpc>
                <a:spcPct val="100000"/>
              </a:lnSpc>
              <a:tabLst>
                <a:tab algn="l" pos="927720"/>
                <a:tab algn="l" pos="928440"/>
              </a:tabLst>
            </a:pPr>
            <a:r>
              <a:rPr b="0" lang="en-US" sz="2000" spc="89" strike="noStrike">
                <a:solidFill>
                  <a:srgbClr val="000000"/>
                </a:solidFill>
                <a:latin typeface="Times New Roman"/>
              </a:rPr>
              <a:t>continue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2386800" y="0"/>
            <a:ext cx="3795840" cy="1095840"/>
          </a:xfrm>
          <a:prstGeom prst="rect">
            <a:avLst/>
          </a:prstGeom>
          <a:noFill/>
          <a:ln>
            <a:noFill/>
          </a:ln>
        </p:spPr>
        <p:txBody>
          <a:bodyPr lIns="0" rIns="0" tIns="12240" bIns="0">
            <a:noAutofit/>
          </a:bodyPr>
          <a:p>
            <a:pPr marL="12600">
              <a:lnSpc>
                <a:spcPct val="100000"/>
              </a:lnSpc>
              <a:spcBef>
                <a:spcPts val="96"/>
              </a:spcBef>
            </a:pPr>
            <a:r>
              <a:rPr b="1" lang="en-US" sz="3200" spc="69" strike="noStrike">
                <a:solidFill>
                  <a:srgbClr val="a50021"/>
                </a:solidFill>
                <a:latin typeface="Times New Roman"/>
              </a:rPr>
              <a:t>Classes </a:t>
            </a:r>
            <a:r>
              <a:rPr b="1" lang="en-US" sz="3200" spc="38" strike="noStrike">
                <a:solidFill>
                  <a:srgbClr val="a50021"/>
                </a:solidFill>
                <a:latin typeface="Times New Roman"/>
              </a:rPr>
              <a:t>of</a:t>
            </a:r>
            <a:r>
              <a:rPr b="1" lang="en-US" sz="3200" spc="148" strike="noStrike">
                <a:solidFill>
                  <a:srgbClr val="a50021"/>
                </a:solidFill>
                <a:latin typeface="Times New Roman"/>
              </a:rPr>
              <a:t> </a:t>
            </a:r>
            <a:r>
              <a:rPr b="1" lang="en-US" sz="3200" spc="29" strike="noStrike">
                <a:solidFill>
                  <a:srgbClr val="a50021"/>
                </a:solidFill>
                <a:latin typeface="Times New Roman"/>
              </a:rPr>
              <a:t>Interrupts</a:t>
            </a:r>
            <a:endParaRPr b="0" lang="en-US" sz="3200" spc="-1" strike="noStrike">
              <a:solidFill>
                <a:srgbClr val="000000"/>
              </a:solidFill>
              <a:latin typeface="Calibri"/>
            </a:endParaRPr>
          </a:p>
        </p:txBody>
      </p:sp>
      <p:sp>
        <p:nvSpPr>
          <p:cNvPr id="130" name="TextShape 2"/>
          <p:cNvSpPr txBox="1"/>
          <p:nvPr/>
        </p:nvSpPr>
        <p:spPr>
          <a:xfrm>
            <a:off x="3648600" y="6235920"/>
            <a:ext cx="1453320" cy="3763800"/>
          </a:xfrm>
          <a:prstGeom prst="rect">
            <a:avLst/>
          </a:prstGeom>
          <a:noFill/>
          <a:ln>
            <a:noFill/>
          </a:ln>
        </p:spPr>
        <p:txBody>
          <a:bodyPr lIns="0" rIns="0" tIns="0" bIns="0">
            <a:noAutofit/>
          </a:bodyPr>
          <a:p>
            <a:endParaRPr b="0" lang="en-IN" sz="2400" spc="-1" strike="noStrike">
              <a:latin typeface="Times New Roman"/>
            </a:endParaRPr>
          </a:p>
        </p:txBody>
      </p:sp>
      <p:sp>
        <p:nvSpPr>
          <p:cNvPr id="131" name="TextShape 3"/>
          <p:cNvSpPr txBox="1"/>
          <p:nvPr/>
        </p:nvSpPr>
        <p:spPr>
          <a:xfrm>
            <a:off x="14400" y="6243480"/>
            <a:ext cx="294228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132" name="CustomShape 4"/>
          <p:cNvSpPr/>
          <p:nvPr/>
        </p:nvSpPr>
        <p:spPr>
          <a:xfrm>
            <a:off x="149400" y="587160"/>
            <a:ext cx="8093520" cy="5367960"/>
          </a:xfrm>
          <a:prstGeom prst="rect">
            <a:avLst/>
          </a:prstGeom>
          <a:noFill/>
          <a:ln>
            <a:noFill/>
          </a:ln>
        </p:spPr>
        <p:style>
          <a:lnRef idx="0"/>
          <a:fillRef idx="0"/>
          <a:effectRef idx="0"/>
          <a:fontRef idx="minor"/>
        </p:style>
        <p:txBody>
          <a:bodyPr lIns="0" rIns="0" tIns="89640" bIns="0">
            <a:spAutoFit/>
          </a:bodyPr>
          <a:p>
            <a:pPr marL="489600" indent="-477000">
              <a:lnSpc>
                <a:spcPct val="100000"/>
              </a:lnSpc>
              <a:spcBef>
                <a:spcPts val="706"/>
              </a:spcBef>
              <a:buClr>
                <a:srgbClr val="009a00"/>
              </a:buClr>
              <a:buFont typeface="Wingdings" charset="2"/>
              <a:buChar char=""/>
              <a:tabLst>
                <a:tab algn="l" pos="489600"/>
                <a:tab algn="l" pos="490320"/>
              </a:tabLst>
            </a:pPr>
            <a:r>
              <a:rPr b="0" lang="en-US" sz="2400" spc="63" strike="noStrike">
                <a:solidFill>
                  <a:srgbClr val="000000"/>
                </a:solidFill>
                <a:latin typeface="Times New Roman"/>
              </a:rPr>
              <a:t>Program</a:t>
            </a:r>
            <a:endParaRPr b="0" lang="en-IN" sz="2400" spc="-1" strike="noStrike">
              <a:latin typeface="Arial"/>
            </a:endParaRPr>
          </a:p>
          <a:p>
            <a:pPr lvl="1" marL="925920" indent="-442080">
              <a:lnSpc>
                <a:spcPct val="100000"/>
              </a:lnSpc>
              <a:spcBef>
                <a:spcPts val="499"/>
              </a:spcBef>
              <a:buClr>
                <a:srgbClr val="009a00"/>
              </a:buClr>
              <a:buSzPct val="80000"/>
              <a:buFont typeface="Wingdings" charset="2"/>
              <a:buChar char=""/>
              <a:tabLst>
                <a:tab algn="l" pos="925920"/>
                <a:tab algn="l" pos="926640"/>
              </a:tabLst>
            </a:pPr>
            <a:r>
              <a:rPr b="0" lang="en-US" sz="2000" spc="77" strike="noStrike">
                <a:solidFill>
                  <a:srgbClr val="000000"/>
                </a:solidFill>
                <a:latin typeface="Times New Roman"/>
              </a:rPr>
              <a:t>Generated </a:t>
            </a:r>
            <a:r>
              <a:rPr b="0" lang="en-US" sz="2000" spc="18" strike="noStrike">
                <a:solidFill>
                  <a:srgbClr val="000000"/>
                </a:solidFill>
                <a:latin typeface="Times New Roman"/>
              </a:rPr>
              <a:t>by </a:t>
            </a:r>
            <a:r>
              <a:rPr b="0" lang="en-US" sz="2000" spc="72" strike="noStrike">
                <a:solidFill>
                  <a:srgbClr val="000000"/>
                </a:solidFill>
                <a:latin typeface="Times New Roman"/>
              </a:rPr>
              <a:t>some </a:t>
            </a:r>
            <a:r>
              <a:rPr b="0" lang="en-US" sz="2000" spc="77" strike="noStrike">
                <a:solidFill>
                  <a:srgbClr val="000000"/>
                </a:solidFill>
                <a:latin typeface="Times New Roman"/>
              </a:rPr>
              <a:t>condition </a:t>
            </a:r>
            <a:r>
              <a:rPr b="0" lang="en-US" sz="2000" spc="72" strike="noStrike">
                <a:solidFill>
                  <a:srgbClr val="000000"/>
                </a:solidFill>
                <a:latin typeface="Times New Roman"/>
              </a:rPr>
              <a:t>that </a:t>
            </a:r>
            <a:r>
              <a:rPr b="0" lang="en-US" sz="2000" spc="63" strike="noStrike">
                <a:solidFill>
                  <a:srgbClr val="000000"/>
                </a:solidFill>
                <a:latin typeface="Times New Roman"/>
              </a:rPr>
              <a:t>occurs </a:t>
            </a:r>
            <a:r>
              <a:rPr b="0" lang="en-US" sz="2000" spc="38" strike="noStrike">
                <a:solidFill>
                  <a:srgbClr val="000000"/>
                </a:solidFill>
                <a:latin typeface="Times New Roman"/>
              </a:rPr>
              <a:t>as </a:t>
            </a:r>
            <a:r>
              <a:rPr b="0" lang="en-US" sz="2000" spc="-7" strike="noStrike">
                <a:solidFill>
                  <a:srgbClr val="000000"/>
                </a:solidFill>
                <a:latin typeface="Times New Roman"/>
              </a:rPr>
              <a:t>a </a:t>
            </a:r>
            <a:r>
              <a:rPr b="0" lang="en-US" sz="2000" spc="69" strike="noStrike">
                <a:solidFill>
                  <a:srgbClr val="000000"/>
                </a:solidFill>
                <a:latin typeface="Times New Roman"/>
              </a:rPr>
              <a:t>result </a:t>
            </a:r>
            <a:r>
              <a:rPr b="0" lang="en-US" sz="2000" spc="18" strike="noStrike">
                <a:solidFill>
                  <a:srgbClr val="000000"/>
                </a:solidFill>
                <a:latin typeface="Times New Roman"/>
              </a:rPr>
              <a:t>of</a:t>
            </a:r>
            <a:r>
              <a:rPr b="0" lang="en-US" sz="2000" spc="423" strike="noStrike">
                <a:solidFill>
                  <a:srgbClr val="000000"/>
                </a:solidFill>
                <a:latin typeface="Times New Roman"/>
              </a:rPr>
              <a:t> </a:t>
            </a:r>
            <a:r>
              <a:rPr b="0" lang="en-US" sz="2000" spc="63" strike="noStrike">
                <a:solidFill>
                  <a:srgbClr val="000000"/>
                </a:solidFill>
                <a:latin typeface="Times New Roman"/>
              </a:rPr>
              <a:t>an</a:t>
            </a:r>
            <a:endParaRPr b="0" lang="en-IN" sz="2000" spc="-1" strike="noStrike">
              <a:latin typeface="Arial"/>
            </a:endParaRPr>
          </a:p>
          <a:p>
            <a:pPr marL="927720" indent="-7200">
              <a:lnSpc>
                <a:spcPct val="100000"/>
              </a:lnSpc>
              <a:tabLst>
                <a:tab algn="l" pos="0"/>
              </a:tabLst>
            </a:pPr>
            <a:r>
              <a:rPr b="0" lang="en-US" sz="2000" spc="72" strike="noStrike">
                <a:solidFill>
                  <a:srgbClr val="000000"/>
                </a:solidFill>
                <a:latin typeface="Times New Roman"/>
              </a:rPr>
              <a:t>instruction </a:t>
            </a:r>
            <a:r>
              <a:rPr b="0" lang="en-US" sz="2000" spc="58" strike="noStrike">
                <a:solidFill>
                  <a:srgbClr val="000000"/>
                </a:solidFill>
                <a:latin typeface="Times New Roman"/>
              </a:rPr>
              <a:t>execution </a:t>
            </a:r>
            <a:r>
              <a:rPr b="0" lang="en-US" sz="2000" spc="72" strike="noStrike">
                <a:solidFill>
                  <a:srgbClr val="000000"/>
                </a:solidFill>
                <a:latin typeface="Times New Roman"/>
              </a:rPr>
              <a:t>such </a:t>
            </a:r>
            <a:r>
              <a:rPr b="0" lang="en-US" sz="2000" spc="38" strike="noStrike">
                <a:solidFill>
                  <a:srgbClr val="000000"/>
                </a:solidFill>
                <a:latin typeface="Times New Roman"/>
              </a:rPr>
              <a:t>as </a:t>
            </a:r>
            <a:r>
              <a:rPr b="0" lang="en-US" sz="2000" spc="69" strike="noStrike">
                <a:solidFill>
                  <a:srgbClr val="000000"/>
                </a:solidFill>
                <a:latin typeface="Times New Roman"/>
              </a:rPr>
              <a:t>arithmetic </a:t>
            </a:r>
            <a:r>
              <a:rPr b="0" lang="en-US" sz="2000" spc="49" strike="noStrike">
                <a:solidFill>
                  <a:srgbClr val="000000"/>
                </a:solidFill>
                <a:latin typeface="Times New Roman"/>
              </a:rPr>
              <a:t>overflow, </a:t>
            </a:r>
            <a:r>
              <a:rPr b="0" lang="en-US" sz="2000" spc="58" strike="noStrike">
                <a:solidFill>
                  <a:srgbClr val="000000"/>
                </a:solidFill>
                <a:latin typeface="Times New Roman"/>
              </a:rPr>
              <a:t>division </a:t>
            </a:r>
            <a:r>
              <a:rPr b="0" lang="en-US" sz="2000" spc="43" strike="noStrike">
                <a:solidFill>
                  <a:srgbClr val="000000"/>
                </a:solidFill>
                <a:latin typeface="Times New Roman"/>
              </a:rPr>
              <a:t>by  </a:t>
            </a:r>
            <a:r>
              <a:rPr b="0" lang="en-US" sz="2000" spc="58" strike="noStrike">
                <a:solidFill>
                  <a:srgbClr val="000000"/>
                </a:solidFill>
                <a:latin typeface="Times New Roman"/>
              </a:rPr>
              <a:t>zero, </a:t>
            </a:r>
            <a:r>
              <a:rPr b="0" lang="en-US" sz="2000" spc="77" strike="noStrike">
                <a:solidFill>
                  <a:srgbClr val="000000"/>
                </a:solidFill>
                <a:latin typeface="Times New Roman"/>
              </a:rPr>
              <a:t>attempt </a:t>
            </a:r>
            <a:r>
              <a:rPr b="0" lang="en-US" sz="2000" spc="18" strike="noStrike">
                <a:solidFill>
                  <a:srgbClr val="000000"/>
                </a:solidFill>
                <a:latin typeface="Times New Roman"/>
              </a:rPr>
              <a:t>to </a:t>
            </a:r>
            <a:r>
              <a:rPr b="0" lang="en-US" sz="2000" spc="52" strike="noStrike">
                <a:solidFill>
                  <a:srgbClr val="000000"/>
                </a:solidFill>
                <a:latin typeface="Times New Roman"/>
              </a:rPr>
              <a:t>execute </a:t>
            </a:r>
            <a:r>
              <a:rPr b="0" lang="en-US" sz="2000" spc="63" strike="noStrike">
                <a:solidFill>
                  <a:srgbClr val="000000"/>
                </a:solidFill>
                <a:latin typeface="Times New Roman"/>
              </a:rPr>
              <a:t>an </a:t>
            </a:r>
            <a:r>
              <a:rPr b="0" lang="en-US" sz="2000" spc="32" strike="noStrike">
                <a:solidFill>
                  <a:srgbClr val="000000"/>
                </a:solidFill>
                <a:latin typeface="Times New Roman"/>
              </a:rPr>
              <a:t>illegal </a:t>
            </a:r>
            <a:r>
              <a:rPr b="0" lang="en-US" sz="2000" spc="77" strike="noStrike">
                <a:solidFill>
                  <a:srgbClr val="000000"/>
                </a:solidFill>
                <a:latin typeface="Times New Roman"/>
              </a:rPr>
              <a:t>machine </a:t>
            </a:r>
            <a:r>
              <a:rPr b="0" lang="en-US" sz="2000" spc="72" strike="noStrike">
                <a:solidFill>
                  <a:srgbClr val="000000"/>
                </a:solidFill>
                <a:latin typeface="Times New Roman"/>
              </a:rPr>
              <a:t>instruction, </a:t>
            </a:r>
            <a:r>
              <a:rPr b="0" lang="en-US" sz="2000" spc="38" strike="noStrike">
                <a:solidFill>
                  <a:srgbClr val="000000"/>
                </a:solidFill>
                <a:latin typeface="Times New Roman"/>
              </a:rPr>
              <a:t>or  </a:t>
            </a:r>
            <a:r>
              <a:rPr b="0" lang="en-US" sz="2000" spc="58" strike="noStrike">
                <a:solidFill>
                  <a:srgbClr val="000000"/>
                </a:solidFill>
                <a:latin typeface="Times New Roman"/>
              </a:rPr>
              <a:t>reference </a:t>
            </a:r>
            <a:r>
              <a:rPr b="0" lang="en-US" sz="2000" spc="89" strike="noStrike">
                <a:solidFill>
                  <a:srgbClr val="000000"/>
                </a:solidFill>
                <a:latin typeface="Times New Roman"/>
              </a:rPr>
              <a:t>outside </a:t>
            </a:r>
            <a:r>
              <a:rPr b="0" lang="en-US" sz="2000" spc="-7" strike="noStrike">
                <a:solidFill>
                  <a:srgbClr val="000000"/>
                </a:solidFill>
                <a:latin typeface="Times New Roman"/>
              </a:rPr>
              <a:t>a </a:t>
            </a:r>
            <a:r>
              <a:rPr b="0" lang="en-US" sz="2000" spc="38" strike="noStrike">
                <a:solidFill>
                  <a:srgbClr val="000000"/>
                </a:solidFill>
                <a:latin typeface="Times New Roman"/>
              </a:rPr>
              <a:t>user’s </a:t>
            </a:r>
            <a:r>
              <a:rPr b="0" lang="en-US" sz="2000" spc="77" strike="noStrike">
                <a:solidFill>
                  <a:srgbClr val="000000"/>
                </a:solidFill>
                <a:latin typeface="Times New Roman"/>
              </a:rPr>
              <a:t>allowed </a:t>
            </a:r>
            <a:r>
              <a:rPr b="0" lang="en-US" sz="2000" spc="83" strike="noStrike">
                <a:solidFill>
                  <a:srgbClr val="000000"/>
                </a:solidFill>
                <a:latin typeface="Times New Roman"/>
              </a:rPr>
              <a:t>memory</a:t>
            </a:r>
            <a:r>
              <a:rPr b="0" lang="en-US" sz="2000" spc="432" strike="noStrike">
                <a:solidFill>
                  <a:srgbClr val="000000"/>
                </a:solidFill>
                <a:latin typeface="Times New Roman"/>
              </a:rPr>
              <a:t> </a:t>
            </a:r>
            <a:r>
              <a:rPr b="0" lang="en-US" sz="2000" spc="72" strike="noStrike">
                <a:solidFill>
                  <a:srgbClr val="000000"/>
                </a:solidFill>
                <a:latin typeface="Times New Roman"/>
              </a:rPr>
              <a:t>space</a:t>
            </a:r>
            <a:endParaRPr b="0" lang="en-IN" sz="2000" spc="-1" strike="noStrike">
              <a:latin typeface="Arial"/>
            </a:endParaRPr>
          </a:p>
          <a:p>
            <a:pPr marL="482760" indent="-470160">
              <a:lnSpc>
                <a:spcPct val="100000"/>
              </a:lnSpc>
              <a:spcBef>
                <a:spcPts val="544"/>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Timer</a:t>
            </a:r>
            <a:endParaRPr b="0" lang="en-IN" sz="2400" spc="-1" strike="noStrike">
              <a:latin typeface="Arial"/>
            </a:endParaRPr>
          </a:p>
          <a:p>
            <a:pPr lvl="1" marL="925920" indent="-442080">
              <a:lnSpc>
                <a:spcPct val="100000"/>
              </a:lnSpc>
              <a:spcBef>
                <a:spcPts val="499"/>
              </a:spcBef>
              <a:buClr>
                <a:srgbClr val="009a00"/>
              </a:buClr>
              <a:buSzPct val="80000"/>
              <a:buFont typeface="Wingdings" charset="2"/>
              <a:buChar char=""/>
              <a:tabLst>
                <a:tab algn="l" pos="925920"/>
                <a:tab algn="l" pos="926640"/>
              </a:tabLst>
            </a:pPr>
            <a:r>
              <a:rPr b="0" lang="en-US" sz="2000" spc="77" strike="noStrike">
                <a:solidFill>
                  <a:srgbClr val="000000"/>
                </a:solidFill>
                <a:latin typeface="Times New Roman"/>
              </a:rPr>
              <a:t>Generated </a:t>
            </a:r>
            <a:r>
              <a:rPr b="0" lang="en-US" sz="2000" spc="18" strike="noStrike">
                <a:solidFill>
                  <a:srgbClr val="000000"/>
                </a:solidFill>
                <a:latin typeface="Times New Roman"/>
              </a:rPr>
              <a:t>by </a:t>
            </a:r>
            <a:r>
              <a:rPr b="0" lang="en-US" sz="2000" spc="-7" strike="noStrike">
                <a:solidFill>
                  <a:srgbClr val="000000"/>
                </a:solidFill>
                <a:latin typeface="Times New Roman"/>
              </a:rPr>
              <a:t>a </a:t>
            </a:r>
            <a:r>
              <a:rPr b="0" lang="en-US" sz="2000" spc="72" strike="noStrike">
                <a:solidFill>
                  <a:srgbClr val="000000"/>
                </a:solidFill>
                <a:latin typeface="Times New Roman"/>
              </a:rPr>
              <a:t>timer within </a:t>
            </a:r>
            <a:r>
              <a:rPr b="0" lang="en-US" sz="2000" spc="77" strike="noStrike">
                <a:solidFill>
                  <a:srgbClr val="000000"/>
                </a:solidFill>
                <a:latin typeface="Times New Roman"/>
              </a:rPr>
              <a:t>the </a:t>
            </a:r>
            <a:r>
              <a:rPr b="0" lang="en-US" sz="2000" spc="52" strike="noStrike">
                <a:solidFill>
                  <a:srgbClr val="000000"/>
                </a:solidFill>
                <a:latin typeface="Times New Roman"/>
              </a:rPr>
              <a:t>processor. </a:t>
            </a:r>
            <a:r>
              <a:rPr b="0" lang="en-US" sz="2000" spc="49" strike="noStrike">
                <a:solidFill>
                  <a:srgbClr val="000000"/>
                </a:solidFill>
                <a:latin typeface="Times New Roman"/>
              </a:rPr>
              <a:t>This </a:t>
            </a:r>
            <a:r>
              <a:rPr b="0" lang="en-US" sz="2000" spc="69" strike="noStrike">
                <a:solidFill>
                  <a:srgbClr val="000000"/>
                </a:solidFill>
                <a:latin typeface="Times New Roman"/>
              </a:rPr>
              <a:t>allows</a:t>
            </a:r>
            <a:r>
              <a:rPr b="0" lang="en-US" sz="2000" spc="522" strike="noStrike">
                <a:solidFill>
                  <a:srgbClr val="000000"/>
                </a:solidFill>
                <a:latin typeface="Times New Roman"/>
              </a:rPr>
              <a:t> </a:t>
            </a:r>
            <a:r>
              <a:rPr b="0" lang="en-US" sz="2000" spc="77" strike="noStrike">
                <a:solidFill>
                  <a:srgbClr val="000000"/>
                </a:solidFill>
                <a:latin typeface="Times New Roman"/>
              </a:rPr>
              <a:t>the</a:t>
            </a:r>
            <a:endParaRPr b="0" lang="en-IN" sz="2000" spc="-1" strike="noStrike">
              <a:latin typeface="Arial"/>
            </a:endParaRPr>
          </a:p>
          <a:p>
            <a:pPr marL="926640">
              <a:lnSpc>
                <a:spcPct val="100000"/>
              </a:lnSpc>
              <a:tabLst>
                <a:tab algn="l" pos="925920"/>
                <a:tab algn="l" pos="926640"/>
              </a:tabLst>
            </a:pPr>
            <a:r>
              <a:rPr b="0" lang="en-US" sz="2000" spc="83" strike="noStrike">
                <a:solidFill>
                  <a:srgbClr val="000000"/>
                </a:solidFill>
                <a:latin typeface="Times New Roman"/>
              </a:rPr>
              <a:t>operating </a:t>
            </a:r>
            <a:r>
              <a:rPr b="0" lang="en-US" sz="2000" spc="58" strike="noStrike">
                <a:solidFill>
                  <a:srgbClr val="000000"/>
                </a:solidFill>
                <a:latin typeface="Times New Roman"/>
              </a:rPr>
              <a:t>system </a:t>
            </a:r>
            <a:r>
              <a:rPr b="0" lang="en-US" sz="2000" spc="18" strike="noStrike">
                <a:solidFill>
                  <a:srgbClr val="000000"/>
                </a:solidFill>
                <a:latin typeface="Times New Roman"/>
              </a:rPr>
              <a:t>to </a:t>
            </a:r>
            <a:r>
              <a:rPr b="0" lang="en-US" sz="2000" spc="69" strike="noStrike">
                <a:solidFill>
                  <a:srgbClr val="000000"/>
                </a:solidFill>
                <a:latin typeface="Times New Roman"/>
              </a:rPr>
              <a:t>perform </a:t>
            </a:r>
            <a:r>
              <a:rPr b="0" lang="en-US" sz="2000" spc="43" strike="noStrike">
                <a:solidFill>
                  <a:srgbClr val="000000"/>
                </a:solidFill>
                <a:latin typeface="Times New Roman"/>
              </a:rPr>
              <a:t>cert ain </a:t>
            </a:r>
            <a:r>
              <a:rPr b="0" lang="en-US" sz="2000" spc="77" strike="noStrike">
                <a:solidFill>
                  <a:srgbClr val="000000"/>
                </a:solidFill>
                <a:latin typeface="Times New Roman"/>
              </a:rPr>
              <a:t>functions </a:t>
            </a:r>
            <a:r>
              <a:rPr b="0" lang="en-US" sz="2000" spc="58" strike="noStrike">
                <a:solidFill>
                  <a:srgbClr val="000000"/>
                </a:solidFill>
                <a:latin typeface="Times New Roman"/>
              </a:rPr>
              <a:t>on </a:t>
            </a:r>
            <a:r>
              <a:rPr b="0" lang="en-US" sz="2000" spc="-7" strike="noStrike">
                <a:solidFill>
                  <a:srgbClr val="000000"/>
                </a:solidFill>
                <a:latin typeface="Times New Roman"/>
              </a:rPr>
              <a:t>a </a:t>
            </a:r>
            <a:r>
              <a:rPr b="0" lang="en-US" sz="2000" spc="72" strike="noStrike">
                <a:solidFill>
                  <a:srgbClr val="000000"/>
                </a:solidFill>
                <a:latin typeface="Times New Roman"/>
              </a:rPr>
              <a:t>regular</a:t>
            </a:r>
            <a:r>
              <a:rPr b="0" lang="en-US" sz="2000" spc="588" strike="noStrike">
                <a:solidFill>
                  <a:srgbClr val="000000"/>
                </a:solidFill>
                <a:latin typeface="Times New Roman"/>
              </a:rPr>
              <a:t> </a:t>
            </a:r>
            <a:r>
              <a:rPr b="0" lang="en-US" sz="2000" spc="32" strike="noStrike">
                <a:solidFill>
                  <a:srgbClr val="000000"/>
                </a:solidFill>
                <a:latin typeface="Times New Roman"/>
              </a:rPr>
              <a:t>basis</a:t>
            </a:r>
            <a:endParaRPr b="0" lang="en-IN" sz="2000" spc="-1" strike="noStrike">
              <a:latin typeface="Arial"/>
            </a:endParaRPr>
          </a:p>
          <a:p>
            <a:pPr marL="482760" indent="-470160">
              <a:lnSpc>
                <a:spcPct val="100000"/>
              </a:lnSpc>
              <a:spcBef>
                <a:spcPts val="541"/>
              </a:spcBef>
              <a:buClr>
                <a:srgbClr val="009a00"/>
              </a:buClr>
              <a:buFont typeface="Wingdings" charset="2"/>
              <a:buChar char=""/>
              <a:tabLst>
                <a:tab algn="l" pos="482760"/>
                <a:tab algn="l" pos="483120"/>
              </a:tabLst>
            </a:pPr>
            <a:r>
              <a:rPr b="0" lang="en-US" sz="2400" spc="-1" strike="noStrike">
                <a:solidFill>
                  <a:srgbClr val="000000"/>
                </a:solidFill>
                <a:latin typeface="Times New Roman"/>
              </a:rPr>
              <a:t>I /</a:t>
            </a:r>
            <a:r>
              <a:rPr b="0" lang="en-US" sz="2400" spc="-347" strike="noStrike">
                <a:solidFill>
                  <a:srgbClr val="000000"/>
                </a:solidFill>
                <a:latin typeface="Times New Roman"/>
              </a:rPr>
              <a:t> </a:t>
            </a:r>
            <a:r>
              <a:rPr b="0" lang="en-US" sz="2400" spc="-1" strike="noStrike">
                <a:solidFill>
                  <a:srgbClr val="000000"/>
                </a:solidFill>
                <a:latin typeface="Times New Roman"/>
              </a:rPr>
              <a:t>O</a:t>
            </a:r>
            <a:endParaRPr b="0" lang="en-IN" sz="2400" spc="-1" strike="noStrike">
              <a:latin typeface="Arial"/>
            </a:endParaRPr>
          </a:p>
          <a:p>
            <a:pPr lvl="1" marL="927720" indent="-443520">
              <a:lnSpc>
                <a:spcPct val="100000"/>
              </a:lnSpc>
              <a:spcBef>
                <a:spcPts val="505"/>
              </a:spcBef>
              <a:buClr>
                <a:srgbClr val="009a00"/>
              </a:buClr>
              <a:buSzPct val="80000"/>
              <a:buFont typeface="Wingdings" charset="2"/>
              <a:buChar char=""/>
              <a:tabLst>
                <a:tab algn="l" pos="925920"/>
                <a:tab algn="l" pos="926640"/>
              </a:tabLst>
            </a:pPr>
            <a:r>
              <a:rPr b="0" lang="en-US" sz="2000" spc="77" strike="noStrike">
                <a:solidFill>
                  <a:srgbClr val="000000"/>
                </a:solidFill>
                <a:latin typeface="Times New Roman"/>
              </a:rPr>
              <a:t>Generated </a:t>
            </a:r>
            <a:r>
              <a:rPr b="0" lang="en-US" sz="2000" spc="18" strike="noStrike">
                <a:solidFill>
                  <a:srgbClr val="000000"/>
                </a:solidFill>
                <a:latin typeface="Times New Roman"/>
              </a:rPr>
              <a:t>by </a:t>
            </a:r>
            <a:r>
              <a:rPr b="0" lang="en-US" sz="2000" spc="63" strike="noStrike">
                <a:solidFill>
                  <a:srgbClr val="000000"/>
                </a:solidFill>
                <a:latin typeface="Times New Roman"/>
              </a:rPr>
              <a:t>an </a:t>
            </a:r>
            <a:r>
              <a:rPr b="0" lang="en-US" sz="2000" spc="-7" strike="noStrike">
                <a:solidFill>
                  <a:srgbClr val="000000"/>
                </a:solidFill>
                <a:latin typeface="Times New Roman"/>
              </a:rPr>
              <a:t>I / O </a:t>
            </a:r>
            <a:r>
              <a:rPr b="0" lang="en-US" sz="2000" spc="52" strike="noStrike">
                <a:solidFill>
                  <a:srgbClr val="000000"/>
                </a:solidFill>
                <a:latin typeface="Times New Roman"/>
              </a:rPr>
              <a:t>controller, </a:t>
            </a:r>
            <a:r>
              <a:rPr b="0" lang="en-US" sz="2000" spc="18" strike="noStrike">
                <a:solidFill>
                  <a:srgbClr val="000000"/>
                </a:solidFill>
                <a:latin typeface="Times New Roman"/>
              </a:rPr>
              <a:t>to </a:t>
            </a:r>
            <a:r>
              <a:rPr b="0" lang="en-US" sz="2000" spc="69" strike="noStrike">
                <a:solidFill>
                  <a:srgbClr val="000000"/>
                </a:solidFill>
                <a:latin typeface="Times New Roman"/>
              </a:rPr>
              <a:t>signal </a:t>
            </a:r>
            <a:r>
              <a:rPr b="0" lang="en-US" sz="2000" spc="83" strike="noStrike">
                <a:solidFill>
                  <a:srgbClr val="000000"/>
                </a:solidFill>
                <a:latin typeface="Times New Roman"/>
              </a:rPr>
              <a:t>normal </a:t>
            </a:r>
            <a:r>
              <a:rPr b="0" lang="en-US" sz="2000" spc="63" strike="noStrike">
                <a:solidFill>
                  <a:srgbClr val="000000"/>
                </a:solidFill>
                <a:latin typeface="Times New Roman"/>
              </a:rPr>
              <a:t>completion </a:t>
            </a:r>
            <a:r>
              <a:rPr b="0" lang="en-US" sz="2000" spc="18" strike="noStrike">
                <a:solidFill>
                  <a:srgbClr val="000000"/>
                </a:solidFill>
                <a:latin typeface="Times New Roman"/>
              </a:rPr>
              <a:t>of  </a:t>
            </a:r>
            <a:r>
              <a:rPr b="0" lang="en-US" sz="2000" spc="63" strike="noStrike">
                <a:solidFill>
                  <a:srgbClr val="000000"/>
                </a:solidFill>
                <a:latin typeface="Times New Roman"/>
              </a:rPr>
              <a:t>an </a:t>
            </a:r>
            <a:r>
              <a:rPr b="0" lang="en-US" sz="2000" spc="77" strike="noStrike">
                <a:solidFill>
                  <a:srgbClr val="000000"/>
                </a:solidFill>
                <a:latin typeface="Times New Roman"/>
              </a:rPr>
              <a:t>operation </a:t>
            </a:r>
            <a:r>
              <a:rPr b="0" lang="en-US" sz="2000" spc="18" strike="noStrike">
                <a:solidFill>
                  <a:srgbClr val="000000"/>
                </a:solidFill>
                <a:latin typeface="Times New Roman"/>
              </a:rPr>
              <a:t>or to </a:t>
            </a:r>
            <a:r>
              <a:rPr b="0" lang="en-US" sz="2000" spc="69" strike="noStrike">
                <a:solidFill>
                  <a:srgbClr val="000000"/>
                </a:solidFill>
                <a:latin typeface="Times New Roman"/>
              </a:rPr>
              <a:t>signal </a:t>
            </a:r>
            <a:r>
              <a:rPr b="0" lang="en-US" sz="2000" spc="-7" strike="noStrike">
                <a:solidFill>
                  <a:srgbClr val="000000"/>
                </a:solidFill>
                <a:latin typeface="Times New Roman"/>
              </a:rPr>
              <a:t>a </a:t>
            </a:r>
            <a:r>
              <a:rPr b="0" lang="en-US" sz="2000" spc="49" strike="noStrike">
                <a:solidFill>
                  <a:srgbClr val="000000"/>
                </a:solidFill>
                <a:latin typeface="Times New Roman"/>
              </a:rPr>
              <a:t>variety </a:t>
            </a:r>
            <a:r>
              <a:rPr b="0" lang="en-US" sz="2000" spc="18" strike="noStrike">
                <a:solidFill>
                  <a:srgbClr val="000000"/>
                </a:solidFill>
                <a:latin typeface="Times New Roman"/>
              </a:rPr>
              <a:t>of </a:t>
            </a:r>
            <a:r>
              <a:rPr b="0" lang="en-US" sz="2000" spc="49" strike="noStrike">
                <a:solidFill>
                  <a:srgbClr val="000000"/>
                </a:solidFill>
                <a:latin typeface="Times New Roman"/>
              </a:rPr>
              <a:t>error</a:t>
            </a:r>
            <a:r>
              <a:rPr b="0" lang="en-US" sz="2000" spc="469" strike="noStrike">
                <a:solidFill>
                  <a:srgbClr val="000000"/>
                </a:solidFill>
                <a:latin typeface="Times New Roman"/>
              </a:rPr>
              <a:t> </a:t>
            </a:r>
            <a:r>
              <a:rPr b="0" lang="en-US" sz="2000" spc="83" strike="noStrike">
                <a:solidFill>
                  <a:srgbClr val="000000"/>
                </a:solidFill>
                <a:latin typeface="Times New Roman"/>
              </a:rPr>
              <a:t>conditions</a:t>
            </a:r>
            <a:endParaRPr b="0" lang="en-IN" sz="2000" spc="-1" strike="noStrike">
              <a:latin typeface="Arial"/>
            </a:endParaRPr>
          </a:p>
          <a:p>
            <a:pPr marL="498960" indent="-486720">
              <a:lnSpc>
                <a:spcPct val="100000"/>
              </a:lnSpc>
              <a:spcBef>
                <a:spcPts val="541"/>
              </a:spcBef>
              <a:buClr>
                <a:srgbClr val="009a00"/>
              </a:buClr>
              <a:buFont typeface="Wingdings" charset="2"/>
              <a:buChar char=""/>
              <a:tabLst>
                <a:tab algn="l" pos="498960"/>
                <a:tab algn="l" pos="499680"/>
              </a:tabLst>
            </a:pPr>
            <a:r>
              <a:rPr b="0" lang="en-US" sz="2400" spc="117" strike="noStrike">
                <a:solidFill>
                  <a:srgbClr val="000000"/>
                </a:solidFill>
                <a:latin typeface="Times New Roman"/>
              </a:rPr>
              <a:t>Hardware</a:t>
            </a:r>
            <a:r>
              <a:rPr b="0" lang="en-US" sz="2400" spc="29" strike="noStrike">
                <a:solidFill>
                  <a:srgbClr val="000000"/>
                </a:solidFill>
                <a:latin typeface="Times New Roman"/>
              </a:rPr>
              <a:t> </a:t>
            </a:r>
            <a:r>
              <a:rPr b="0" lang="en-US" sz="2400" spc="77" strike="noStrike">
                <a:solidFill>
                  <a:srgbClr val="000000"/>
                </a:solidFill>
                <a:latin typeface="Times New Roman"/>
              </a:rPr>
              <a:t>failure</a:t>
            </a:r>
            <a:endParaRPr b="0" lang="en-IN" sz="2400" spc="-1" strike="noStrike">
              <a:latin typeface="Arial"/>
            </a:endParaRPr>
          </a:p>
          <a:p>
            <a:pPr lvl="1" marL="925200" indent="-441000">
              <a:lnSpc>
                <a:spcPct val="100000"/>
              </a:lnSpc>
              <a:spcBef>
                <a:spcPts val="505"/>
              </a:spcBef>
              <a:buClr>
                <a:srgbClr val="009a00"/>
              </a:buClr>
              <a:buSzPct val="80000"/>
              <a:buFont typeface="Wingdings" charset="2"/>
              <a:buChar char=""/>
              <a:tabLst>
                <a:tab algn="l" pos="925920"/>
                <a:tab algn="l" pos="926640"/>
              </a:tabLst>
            </a:pPr>
            <a:r>
              <a:rPr b="0" lang="en-US" sz="2000" spc="77" strike="noStrike">
                <a:solidFill>
                  <a:srgbClr val="000000"/>
                </a:solidFill>
                <a:latin typeface="Times New Roman"/>
              </a:rPr>
              <a:t>Generated </a:t>
            </a:r>
            <a:r>
              <a:rPr b="0" lang="en-US" sz="2000" spc="18" strike="noStrike">
                <a:solidFill>
                  <a:srgbClr val="000000"/>
                </a:solidFill>
                <a:latin typeface="Times New Roman"/>
              </a:rPr>
              <a:t>by </a:t>
            </a:r>
            <a:r>
              <a:rPr b="0" lang="en-US" sz="2000" spc="-7" strike="noStrike">
                <a:solidFill>
                  <a:srgbClr val="000000"/>
                </a:solidFill>
                <a:latin typeface="Times New Roman"/>
              </a:rPr>
              <a:t>a </a:t>
            </a:r>
            <a:r>
              <a:rPr b="0" lang="en-US" sz="2000" spc="69" strike="noStrike">
                <a:solidFill>
                  <a:srgbClr val="000000"/>
                </a:solidFill>
                <a:latin typeface="Times New Roman"/>
              </a:rPr>
              <a:t>failure </a:t>
            </a:r>
            <a:r>
              <a:rPr b="0" lang="en-US" sz="2000" spc="72" strike="noStrike">
                <a:solidFill>
                  <a:srgbClr val="000000"/>
                </a:solidFill>
                <a:latin typeface="Times New Roman"/>
              </a:rPr>
              <a:t>such </a:t>
            </a:r>
            <a:r>
              <a:rPr b="0" lang="en-US" sz="2000" spc="38" strike="noStrike">
                <a:solidFill>
                  <a:srgbClr val="000000"/>
                </a:solidFill>
                <a:latin typeface="Times New Roman"/>
              </a:rPr>
              <a:t>as </a:t>
            </a:r>
            <a:r>
              <a:rPr b="0" lang="en-US" sz="2000" spc="69" strike="noStrike">
                <a:solidFill>
                  <a:srgbClr val="000000"/>
                </a:solidFill>
                <a:latin typeface="Times New Roman"/>
              </a:rPr>
              <a:t>po </a:t>
            </a:r>
            <a:r>
              <a:rPr b="0" lang="en-US" sz="2000" spc="72" strike="noStrike">
                <a:solidFill>
                  <a:srgbClr val="000000"/>
                </a:solidFill>
                <a:latin typeface="Times New Roman"/>
              </a:rPr>
              <a:t>wer </a:t>
            </a:r>
            <a:r>
              <a:rPr b="0" lang="en-US" sz="2000" spc="69" strike="noStrike">
                <a:solidFill>
                  <a:srgbClr val="000000"/>
                </a:solidFill>
                <a:latin typeface="Times New Roman"/>
              </a:rPr>
              <a:t>failure </a:t>
            </a:r>
            <a:r>
              <a:rPr b="0" lang="en-US" sz="2000" spc="18" strike="noStrike">
                <a:solidFill>
                  <a:srgbClr val="000000"/>
                </a:solidFill>
                <a:latin typeface="Times New Roman"/>
              </a:rPr>
              <a:t>or </a:t>
            </a:r>
            <a:r>
              <a:rPr b="0" lang="en-US" sz="2000" spc="83" strike="noStrike">
                <a:solidFill>
                  <a:srgbClr val="000000"/>
                </a:solidFill>
                <a:latin typeface="Times New Roman"/>
              </a:rPr>
              <a:t>memory </a:t>
            </a:r>
            <a:r>
              <a:rPr b="0" lang="en-US" sz="2000" spc="63" strike="noStrike">
                <a:solidFill>
                  <a:srgbClr val="000000"/>
                </a:solidFill>
                <a:latin typeface="Times New Roman"/>
              </a:rPr>
              <a:t>parity  error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03040" y="-66960"/>
            <a:ext cx="8340480" cy="1885680"/>
          </a:xfrm>
          <a:prstGeom prst="rect">
            <a:avLst/>
          </a:prstGeom>
          <a:noFill/>
          <a:ln>
            <a:noFill/>
          </a:ln>
        </p:spPr>
        <p:txBody>
          <a:bodyPr lIns="0" rIns="0" tIns="0" bIns="0">
            <a:noAutofit/>
          </a:bodyPr>
          <a:p>
            <a:pPr>
              <a:lnSpc>
                <a:spcPct val="100000"/>
              </a:lnSpc>
            </a:pPr>
            <a:r>
              <a:rPr b="0" lang="en-IN" sz="3200" spc="-1" strike="noStrike">
                <a:solidFill>
                  <a:srgbClr val="000000"/>
                </a:solidFill>
                <a:latin typeface="Open Sans"/>
              </a:rPr>
              <a:t>Interconnection Between Functional Components</a:t>
            </a:r>
            <a:br/>
            <a:endParaRPr b="0" lang="en-US" sz="3200" spc="-1" strike="noStrike">
              <a:solidFill>
                <a:srgbClr val="000000"/>
              </a:solidFill>
              <a:latin typeface="Calibri"/>
            </a:endParaRPr>
          </a:p>
        </p:txBody>
      </p:sp>
      <p:sp>
        <p:nvSpPr>
          <p:cNvPr id="134" name="TextShape 2"/>
          <p:cNvSpPr txBox="1"/>
          <p:nvPr/>
        </p:nvSpPr>
        <p:spPr>
          <a:xfrm>
            <a:off x="336600" y="1150920"/>
            <a:ext cx="9450360" cy="830520"/>
          </a:xfrm>
          <a:prstGeom prst="rect">
            <a:avLst/>
          </a:prstGeom>
          <a:noFill/>
          <a:ln>
            <a:noFill/>
          </a:ln>
        </p:spPr>
        <p:txBody>
          <a:bodyPr lIns="0" rIns="0" tIns="0" bIns="0">
            <a:noAutofit/>
          </a:bodyPr>
          <a:p>
            <a:pPr>
              <a:lnSpc>
                <a:spcPct val="100000"/>
              </a:lnSpc>
            </a:pPr>
            <a:r>
              <a:rPr b="0" lang="en-US" sz="1800" spc="-1" strike="noStrike">
                <a:solidFill>
                  <a:srgbClr val="000000"/>
                </a:solidFill>
                <a:latin typeface="Minion Pro"/>
              </a:rPr>
              <a:t>The functional components usually use a bus architecture for </a:t>
            </a:r>
            <a:r>
              <a:rPr b="0" lang="en-US" sz="1800" spc="-1" strike="noStrike">
                <a:solidFill>
                  <a:srgbClr val="000000"/>
                </a:solidFill>
                <a:latin typeface="Minion Pro"/>
              </a:rPr>
              <a:t>communication. </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Minion Pro"/>
              </a:rPr>
              <a:t>A bus is a collection of wires used for the communication of </a:t>
            </a:r>
            <a:r>
              <a:rPr b="0" lang="en-US" sz="1800" spc="-1" strike="noStrike">
                <a:solidFill>
                  <a:srgbClr val="000000"/>
                </a:solidFill>
                <a:latin typeface="Minion Pro"/>
              </a:rPr>
              <a:t>different parts of a computer.</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Minion Pro"/>
              </a:rPr>
              <a:t> </a:t>
            </a:r>
            <a:r>
              <a:rPr b="0" lang="en-US" sz="1800" spc="-1" strike="noStrike">
                <a:solidFill>
                  <a:srgbClr val="000000"/>
                </a:solidFill>
                <a:latin typeface="Minion Pro"/>
              </a:rPr>
              <a:t>Further, it uses electric signals to pass the data and </a:t>
            </a:r>
            <a:r>
              <a:rPr b="0" lang="en-US" sz="1800" spc="-1" strike="noStrike">
                <a:solidFill>
                  <a:srgbClr val="000000"/>
                </a:solidFill>
                <a:latin typeface="Minion Pro"/>
              </a:rPr>
              <a:t>information.</a:t>
            </a:r>
            <a:endParaRPr b="0" lang="en-US" sz="1800" spc="-1" strike="noStrike">
              <a:solidFill>
                <a:srgbClr val="000000"/>
              </a:solidFill>
              <a:latin typeface="Calibri"/>
            </a:endParaRPr>
          </a:p>
        </p:txBody>
      </p:sp>
      <p:sp>
        <p:nvSpPr>
          <p:cNvPr id="135" name="TextShape 3"/>
          <p:cNvSpPr txBox="1"/>
          <p:nvPr/>
        </p:nvSpPr>
        <p:spPr>
          <a:xfrm>
            <a:off x="14400" y="6243480"/>
            <a:ext cx="4608000" cy="10944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pic>
        <p:nvPicPr>
          <p:cNvPr id="136" name="Picture 4" descr="System Bus"/>
          <p:cNvPicPr/>
          <p:nvPr/>
        </p:nvPicPr>
        <p:blipFill>
          <a:blip r:embed="rId1"/>
          <a:stretch/>
        </p:blipFill>
        <p:spPr>
          <a:xfrm>
            <a:off x="1955880" y="2393280"/>
            <a:ext cx="4405320" cy="2476080"/>
          </a:xfrm>
          <a:prstGeom prst="rect">
            <a:avLst/>
          </a:prstGeom>
          <a:ln>
            <a:noFill/>
          </a:ln>
        </p:spPr>
      </p:pic>
      <p:sp>
        <p:nvSpPr>
          <p:cNvPr id="137" name="CustomShape 4"/>
          <p:cNvSpPr/>
          <p:nvPr/>
        </p:nvSpPr>
        <p:spPr>
          <a:xfrm>
            <a:off x="2717640" y="4969440"/>
            <a:ext cx="49384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Minion Pro"/>
              </a:rPr>
              <a:t>Bus Architecture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84280" y="806400"/>
            <a:ext cx="7543440" cy="5181120"/>
          </a:xfrm>
          <a:prstGeom prst="rect">
            <a:avLst/>
          </a:prstGeom>
          <a:noFill/>
          <a:ln>
            <a:noFill/>
          </a:ln>
        </p:spPr>
        <p:txBody>
          <a:bodyPr lIns="0" rIns="0" tIns="0" bIns="0">
            <a:noAutofit/>
          </a:bodyPr>
          <a:p>
            <a:pPr>
              <a:lnSpc>
                <a:spcPct val="100000"/>
              </a:lnSpc>
            </a:pPr>
            <a:r>
              <a:rPr b="0" lang="en-US" sz="1800" spc="-1" strike="noStrike">
                <a:solidFill>
                  <a:srgbClr val="000000"/>
                </a:solidFill>
                <a:latin typeface="Open Sans"/>
              </a:rPr>
              <a:t>Different Types of Buses used are:</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Open Sans"/>
              </a:rPr>
              <a:t>1. Address Bus</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Minion Pro"/>
              </a:rPr>
              <a:t>The address bus is used to communicate the address of the given data and instructions.</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Open Sans"/>
              </a:rPr>
              <a:t>2.Data Bus</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Minion Pro"/>
              </a:rPr>
              <a:t>The data bus is used to communicate the data from one part to another.</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Open Sans"/>
              </a:rPr>
              <a:t>3.Control Bus</a:t>
            </a:r>
            <a:endParaRPr b="0" lang="en-US" sz="1800" spc="-1" strike="noStrike">
              <a:solidFill>
                <a:srgbClr val="000000"/>
              </a:solidFill>
              <a:latin typeface="Calibri"/>
            </a:endParaRPr>
          </a:p>
          <a:p>
            <a:pPr>
              <a:lnSpc>
                <a:spcPct val="100000"/>
              </a:lnSpc>
            </a:pPr>
            <a:r>
              <a:rPr b="0" lang="en-US" sz="1800" spc="-1" strike="noStrike">
                <a:solidFill>
                  <a:srgbClr val="000000"/>
                </a:solidFill>
                <a:latin typeface="Minion Pro"/>
              </a:rPr>
              <a:t>The control bus is used to control the signals between different devices. Therefore, in conclusion, we can say that these functional components communicate through this bus architecture. The input device takes the input, then the data is processed and the output devices display the results. Besides, the system bus performs all the communication that the cycle involves. </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39" name="TextShape 2"/>
          <p:cNvSpPr txBox="1"/>
          <p:nvPr/>
        </p:nvSpPr>
        <p:spPr>
          <a:xfrm>
            <a:off x="14400" y="6243480"/>
            <a:ext cx="2942280" cy="22176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956680" y="0"/>
            <a:ext cx="2701440" cy="1095840"/>
          </a:xfrm>
          <a:prstGeom prst="rect">
            <a:avLst/>
          </a:prstGeom>
          <a:noFill/>
          <a:ln>
            <a:noFill/>
          </a:ln>
        </p:spPr>
        <p:txBody>
          <a:bodyPr lIns="0" rIns="0" tIns="12240" bIns="0">
            <a:noAutofit/>
          </a:bodyPr>
          <a:p>
            <a:pPr marL="12600">
              <a:lnSpc>
                <a:spcPct val="100000"/>
              </a:lnSpc>
              <a:spcBef>
                <a:spcPts val="96"/>
              </a:spcBef>
            </a:pPr>
            <a:r>
              <a:rPr b="1" lang="en-US" sz="3200" spc="52" strike="noStrike">
                <a:solidFill>
                  <a:srgbClr val="a50021"/>
                </a:solidFill>
                <a:latin typeface="Times New Roman"/>
              </a:rPr>
              <a:t>Bus</a:t>
            </a:r>
            <a:r>
              <a:rPr b="1" lang="en-US" sz="3200" spc="111" strike="noStrike">
                <a:solidFill>
                  <a:srgbClr val="a50021"/>
                </a:solidFill>
                <a:latin typeface="Times New Roman"/>
              </a:rPr>
              <a:t> </a:t>
            </a:r>
            <a:r>
              <a:rPr b="1" lang="en-US" sz="3200" spc="29" strike="noStrike">
                <a:solidFill>
                  <a:srgbClr val="a50021"/>
                </a:solidFill>
                <a:latin typeface="Times New Roman"/>
              </a:rPr>
              <a:t>Structures</a:t>
            </a:r>
            <a:endParaRPr b="0" lang="en-US" sz="3200" spc="-1" strike="noStrike">
              <a:solidFill>
                <a:srgbClr val="000000"/>
              </a:solidFill>
              <a:latin typeface="Calibri"/>
            </a:endParaRPr>
          </a:p>
        </p:txBody>
      </p:sp>
      <p:sp>
        <p:nvSpPr>
          <p:cNvPr id="141" name="CustomShape 2"/>
          <p:cNvSpPr/>
          <p:nvPr/>
        </p:nvSpPr>
        <p:spPr>
          <a:xfrm>
            <a:off x="1235160" y="4037040"/>
            <a:ext cx="406080" cy="1584000"/>
          </a:xfrm>
          <a:custGeom>
            <a:avLst/>
            <a:gdLst/>
            <a:ahLst/>
            <a:rect l="l" t="t" r="r" b="b"/>
            <a:pathLst>
              <a:path w="406400" h="1584325">
                <a:moveTo>
                  <a:pt x="406145" y="1177289"/>
                </a:moveTo>
                <a:lnTo>
                  <a:pt x="0" y="1177289"/>
                </a:lnTo>
                <a:lnTo>
                  <a:pt x="101345" y="1379982"/>
                </a:lnTo>
                <a:lnTo>
                  <a:pt x="101345" y="1279398"/>
                </a:lnTo>
                <a:lnTo>
                  <a:pt x="304800" y="1279398"/>
                </a:lnTo>
                <a:lnTo>
                  <a:pt x="304800" y="1380743"/>
                </a:lnTo>
                <a:lnTo>
                  <a:pt x="406145" y="1177289"/>
                </a:lnTo>
                <a:close/>
                <a:moveTo>
                  <a:pt x="304800" y="1177289"/>
                </a:moveTo>
                <a:lnTo>
                  <a:pt x="304800" y="0"/>
                </a:lnTo>
                <a:lnTo>
                  <a:pt x="101345" y="0"/>
                </a:lnTo>
                <a:lnTo>
                  <a:pt x="101345" y="1177289"/>
                </a:lnTo>
                <a:lnTo>
                  <a:pt x="304800" y="1177289"/>
                </a:lnTo>
                <a:close/>
                <a:moveTo>
                  <a:pt x="304800" y="1380743"/>
                </a:moveTo>
                <a:lnTo>
                  <a:pt x="304800" y="1279398"/>
                </a:lnTo>
                <a:lnTo>
                  <a:pt x="101345" y="1279398"/>
                </a:lnTo>
                <a:lnTo>
                  <a:pt x="101345" y="1379982"/>
                </a:lnTo>
                <a:lnTo>
                  <a:pt x="203453" y="1584198"/>
                </a:lnTo>
                <a:lnTo>
                  <a:pt x="304800" y="1380743"/>
                </a:lnTo>
                <a:close/>
              </a:path>
            </a:pathLst>
          </a:custGeom>
          <a:solidFill>
            <a:srgbClr val="657c94"/>
          </a:solidFill>
          <a:ln>
            <a:noFill/>
          </a:ln>
        </p:spPr>
        <p:style>
          <a:lnRef idx="0"/>
          <a:fillRef idx="0"/>
          <a:effectRef idx="0"/>
          <a:fontRef idx="minor"/>
        </p:style>
      </p:sp>
      <p:sp>
        <p:nvSpPr>
          <p:cNvPr id="142" name="CustomShape 3"/>
          <p:cNvSpPr/>
          <p:nvPr/>
        </p:nvSpPr>
        <p:spPr>
          <a:xfrm>
            <a:off x="717840" y="3173040"/>
            <a:ext cx="1441800" cy="571680"/>
          </a:xfrm>
          <a:prstGeom prst="rect">
            <a:avLst/>
          </a:prstGeom>
          <a:solidFill>
            <a:srgbClr val="ffccff"/>
          </a:solidFill>
          <a:ln w="28440">
            <a:solidFill>
              <a:srgbClr val="010101"/>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marL="466560">
              <a:lnSpc>
                <a:spcPct val="100000"/>
              </a:lnSpc>
            </a:pPr>
            <a:r>
              <a:rPr b="0" lang="en-US" sz="2000" spc="-12" strike="noStrike">
                <a:solidFill>
                  <a:srgbClr val="000000"/>
                </a:solidFill>
                <a:latin typeface="Arial"/>
              </a:rPr>
              <a:t>Input</a:t>
            </a:r>
            <a:endParaRPr b="0" lang="en-IN" sz="2000" spc="-1" strike="noStrike">
              <a:latin typeface="Arial"/>
            </a:endParaRPr>
          </a:p>
        </p:txBody>
      </p:sp>
      <p:sp>
        <p:nvSpPr>
          <p:cNvPr id="143" name="CustomShape 4"/>
          <p:cNvSpPr/>
          <p:nvPr/>
        </p:nvSpPr>
        <p:spPr>
          <a:xfrm>
            <a:off x="2660760" y="3173040"/>
            <a:ext cx="1441800" cy="571680"/>
          </a:xfrm>
          <a:prstGeom prst="rect">
            <a:avLst/>
          </a:prstGeom>
          <a:solidFill>
            <a:srgbClr val="ffccff"/>
          </a:solidFill>
          <a:ln w="28440">
            <a:solidFill>
              <a:srgbClr val="010101"/>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marL="309240">
              <a:lnSpc>
                <a:spcPct val="100000"/>
              </a:lnSpc>
            </a:pPr>
            <a:r>
              <a:rPr b="0" lang="en-US" sz="2000" spc="-12" strike="noStrike">
                <a:solidFill>
                  <a:srgbClr val="000000"/>
                </a:solidFill>
                <a:latin typeface="Arial"/>
              </a:rPr>
              <a:t>Output</a:t>
            </a:r>
            <a:endParaRPr b="0" lang="en-IN" sz="2000" spc="-1" strike="noStrike">
              <a:latin typeface="Arial"/>
            </a:endParaRPr>
          </a:p>
        </p:txBody>
      </p:sp>
      <p:sp>
        <p:nvSpPr>
          <p:cNvPr id="144" name="CustomShape 5"/>
          <p:cNvSpPr/>
          <p:nvPr/>
        </p:nvSpPr>
        <p:spPr>
          <a:xfrm>
            <a:off x="4606920" y="3173040"/>
            <a:ext cx="1441800" cy="571680"/>
          </a:xfrm>
          <a:prstGeom prst="rect">
            <a:avLst/>
          </a:prstGeom>
          <a:solidFill>
            <a:srgbClr val="ffccff"/>
          </a:solidFill>
          <a:ln w="28440">
            <a:solidFill>
              <a:srgbClr val="010101"/>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marL="288360">
              <a:lnSpc>
                <a:spcPct val="100000"/>
              </a:lnSpc>
            </a:pPr>
            <a:r>
              <a:rPr b="0" lang="en-US" sz="2000" spc="-7" strike="noStrike">
                <a:solidFill>
                  <a:srgbClr val="000000"/>
                </a:solidFill>
                <a:latin typeface="Arial"/>
              </a:rPr>
              <a:t>Memory</a:t>
            </a:r>
            <a:endParaRPr b="0" lang="en-IN" sz="2000" spc="-1" strike="noStrike">
              <a:latin typeface="Arial"/>
            </a:endParaRPr>
          </a:p>
        </p:txBody>
      </p:sp>
      <p:sp>
        <p:nvSpPr>
          <p:cNvPr id="145" name="CustomShape 6"/>
          <p:cNvSpPr/>
          <p:nvPr/>
        </p:nvSpPr>
        <p:spPr>
          <a:xfrm>
            <a:off x="6550200" y="3173040"/>
            <a:ext cx="1441800" cy="571680"/>
          </a:xfrm>
          <a:prstGeom prst="rect">
            <a:avLst/>
          </a:prstGeom>
          <a:solidFill>
            <a:srgbClr val="ffccff"/>
          </a:solidFill>
          <a:ln w="28440">
            <a:solidFill>
              <a:srgbClr val="010101"/>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marL="133200">
              <a:lnSpc>
                <a:spcPct val="100000"/>
              </a:lnSpc>
            </a:pPr>
            <a:r>
              <a:rPr b="0" lang="en-US" sz="2000" spc="-7" strike="noStrike">
                <a:solidFill>
                  <a:srgbClr val="000000"/>
                </a:solidFill>
                <a:latin typeface="Arial"/>
              </a:rPr>
              <a:t>Processor</a:t>
            </a:r>
            <a:endParaRPr b="0" lang="en-IN" sz="2000" spc="-1" strike="noStrike">
              <a:latin typeface="Arial"/>
            </a:endParaRPr>
          </a:p>
        </p:txBody>
      </p:sp>
      <p:sp>
        <p:nvSpPr>
          <p:cNvPr id="146" name="CustomShape 7"/>
          <p:cNvSpPr/>
          <p:nvPr/>
        </p:nvSpPr>
        <p:spPr>
          <a:xfrm>
            <a:off x="0" y="4037040"/>
            <a:ext cx="8635680" cy="1858320"/>
          </a:xfrm>
          <a:custGeom>
            <a:avLst/>
            <a:gdLst/>
            <a:ahLst/>
            <a:rect l="l" t="t" r="r" b="b"/>
            <a:pathLst>
              <a:path w="8636000" h="1858645">
                <a:moveTo>
                  <a:pt x="8636000" y="1653362"/>
                </a:moveTo>
                <a:lnTo>
                  <a:pt x="8232521" y="1452372"/>
                </a:lnTo>
                <a:lnTo>
                  <a:pt x="8232521" y="1553718"/>
                </a:lnTo>
                <a:lnTo>
                  <a:pt x="7286117" y="1553718"/>
                </a:lnTo>
                <a:lnTo>
                  <a:pt x="7372223" y="1381518"/>
                </a:lnTo>
                <a:lnTo>
                  <a:pt x="7474344" y="1177290"/>
                </a:lnTo>
                <a:lnTo>
                  <a:pt x="7372223" y="1177290"/>
                </a:lnTo>
                <a:lnTo>
                  <a:pt x="7372223" y="406146"/>
                </a:lnTo>
                <a:lnTo>
                  <a:pt x="7474344" y="406146"/>
                </a:lnTo>
                <a:lnTo>
                  <a:pt x="7270877" y="0"/>
                </a:lnTo>
                <a:lnTo>
                  <a:pt x="7067423" y="406146"/>
                </a:lnTo>
                <a:lnTo>
                  <a:pt x="7169531" y="406146"/>
                </a:lnTo>
                <a:lnTo>
                  <a:pt x="7169531" y="1177290"/>
                </a:lnTo>
                <a:lnTo>
                  <a:pt x="7067423" y="1177290"/>
                </a:lnTo>
                <a:lnTo>
                  <a:pt x="7169531" y="1381506"/>
                </a:lnTo>
                <a:lnTo>
                  <a:pt x="7255637" y="1553718"/>
                </a:lnTo>
                <a:lnTo>
                  <a:pt x="5341505" y="1553718"/>
                </a:lnTo>
                <a:lnTo>
                  <a:pt x="5427599" y="1381531"/>
                </a:lnTo>
                <a:lnTo>
                  <a:pt x="5529707" y="1177290"/>
                </a:lnTo>
                <a:lnTo>
                  <a:pt x="5427599" y="1177290"/>
                </a:lnTo>
                <a:lnTo>
                  <a:pt x="5427599" y="406146"/>
                </a:lnTo>
                <a:lnTo>
                  <a:pt x="5529707" y="406146"/>
                </a:lnTo>
                <a:lnTo>
                  <a:pt x="5326265" y="0"/>
                </a:lnTo>
                <a:lnTo>
                  <a:pt x="5122811" y="406146"/>
                </a:lnTo>
                <a:lnTo>
                  <a:pt x="5224907" y="406146"/>
                </a:lnTo>
                <a:lnTo>
                  <a:pt x="5224907" y="1177290"/>
                </a:lnTo>
                <a:lnTo>
                  <a:pt x="5122811" y="1177290"/>
                </a:lnTo>
                <a:lnTo>
                  <a:pt x="5224907" y="1381480"/>
                </a:lnTo>
                <a:lnTo>
                  <a:pt x="5311025" y="1553718"/>
                </a:lnTo>
                <a:lnTo>
                  <a:pt x="3411385" y="1553718"/>
                </a:lnTo>
                <a:lnTo>
                  <a:pt x="3412756" y="406146"/>
                </a:lnTo>
                <a:lnTo>
                  <a:pt x="3412883" y="406146"/>
                </a:lnTo>
                <a:lnTo>
                  <a:pt x="3514229" y="406146"/>
                </a:lnTo>
                <a:lnTo>
                  <a:pt x="3311537" y="0"/>
                </a:lnTo>
                <a:lnTo>
                  <a:pt x="3108083" y="406146"/>
                </a:lnTo>
                <a:lnTo>
                  <a:pt x="3209366" y="406146"/>
                </a:lnTo>
                <a:lnTo>
                  <a:pt x="3208680" y="1553718"/>
                </a:lnTo>
                <a:lnTo>
                  <a:pt x="405269" y="1553718"/>
                </a:lnTo>
                <a:lnTo>
                  <a:pt x="405269" y="1452372"/>
                </a:lnTo>
                <a:lnTo>
                  <a:pt x="0" y="1654251"/>
                </a:lnTo>
                <a:lnTo>
                  <a:pt x="0" y="1655889"/>
                </a:lnTo>
                <a:lnTo>
                  <a:pt x="303161" y="1807464"/>
                </a:lnTo>
                <a:lnTo>
                  <a:pt x="405269" y="1858518"/>
                </a:lnTo>
                <a:lnTo>
                  <a:pt x="405269" y="1757172"/>
                </a:lnTo>
                <a:lnTo>
                  <a:pt x="8232521" y="1757172"/>
                </a:lnTo>
                <a:lnTo>
                  <a:pt x="8232521" y="1858518"/>
                </a:lnTo>
                <a:lnTo>
                  <a:pt x="8334642" y="1807464"/>
                </a:lnTo>
                <a:lnTo>
                  <a:pt x="8636000" y="1656791"/>
                </a:lnTo>
                <a:lnTo>
                  <a:pt x="8636000" y="1653362"/>
                </a:lnTo>
                <a:close/>
              </a:path>
            </a:pathLst>
          </a:custGeom>
          <a:solidFill>
            <a:srgbClr val="657c94"/>
          </a:solidFill>
          <a:ln>
            <a:noFill/>
          </a:ln>
        </p:spPr>
        <p:style>
          <a:lnRef idx="0"/>
          <a:fillRef idx="0"/>
          <a:effectRef idx="0"/>
          <a:fontRef idx="minor"/>
        </p:style>
      </p:sp>
      <p:sp>
        <p:nvSpPr>
          <p:cNvPr id="147" name="CustomShape 8"/>
          <p:cNvSpPr/>
          <p:nvPr/>
        </p:nvSpPr>
        <p:spPr>
          <a:xfrm>
            <a:off x="149400" y="663840"/>
            <a:ext cx="8053920" cy="2087640"/>
          </a:xfrm>
          <a:prstGeom prst="rect">
            <a:avLst/>
          </a:prstGeom>
          <a:noFill/>
          <a:ln>
            <a:noFill/>
          </a:ln>
        </p:spPr>
        <p:style>
          <a:lnRef idx="0"/>
          <a:fillRef idx="0"/>
          <a:effectRef idx="0"/>
          <a:fontRef idx="minor"/>
        </p:style>
        <p:txBody>
          <a:bodyPr lIns="0" rIns="0" tIns="12600" bIns="0">
            <a:spAutoFit/>
          </a:bodyPr>
          <a:p>
            <a:pPr marL="499680" indent="-487440">
              <a:lnSpc>
                <a:spcPct val="100000"/>
              </a:lnSpc>
              <a:spcBef>
                <a:spcPts val="99"/>
              </a:spcBef>
              <a:buClr>
                <a:srgbClr val="009a00"/>
              </a:buClr>
              <a:buFont typeface="Wingdings" charset="2"/>
              <a:buChar char=""/>
              <a:tabLst>
                <a:tab algn="l" pos="490680"/>
                <a:tab algn="l" pos="491400"/>
              </a:tabLst>
            </a:pPr>
            <a:r>
              <a:rPr b="0" lang="en-US" sz="2400" spc="-1" strike="noStrike">
                <a:solidFill>
                  <a:srgbClr val="000000"/>
                </a:solidFill>
                <a:latin typeface="Times New Roman"/>
              </a:rPr>
              <a:t>A </a:t>
            </a:r>
            <a:r>
              <a:rPr b="0" lang="en-US" sz="2400" spc="83" strike="noStrike">
                <a:solidFill>
                  <a:srgbClr val="000000"/>
                </a:solidFill>
                <a:latin typeface="Times New Roman"/>
              </a:rPr>
              <a:t>group </a:t>
            </a:r>
            <a:r>
              <a:rPr b="0" lang="en-US" sz="2400" spc="24" strike="noStrike">
                <a:solidFill>
                  <a:srgbClr val="000000"/>
                </a:solidFill>
                <a:latin typeface="Times New Roman"/>
              </a:rPr>
              <a:t>of </a:t>
            </a:r>
            <a:r>
              <a:rPr b="0" lang="en-US" sz="2400" spc="58" strike="noStrike">
                <a:solidFill>
                  <a:srgbClr val="000000"/>
                </a:solidFill>
                <a:latin typeface="Times New Roman"/>
              </a:rPr>
              <a:t>lines </a:t>
            </a:r>
            <a:r>
              <a:rPr b="0" lang="en-US" sz="2400" spc="94" strike="noStrike">
                <a:solidFill>
                  <a:srgbClr val="000000"/>
                </a:solidFill>
                <a:latin typeface="Times New Roman"/>
              </a:rPr>
              <a:t>that </a:t>
            </a:r>
            <a:r>
              <a:rPr b="0" lang="en-US" sz="2400" spc="58" strike="noStrike">
                <a:solidFill>
                  <a:srgbClr val="000000"/>
                </a:solidFill>
                <a:latin typeface="Times New Roman"/>
              </a:rPr>
              <a:t>serves </a:t>
            </a:r>
            <a:r>
              <a:rPr b="0" lang="en-US" sz="2400" spc="-1" strike="noStrike">
                <a:solidFill>
                  <a:srgbClr val="000000"/>
                </a:solidFill>
                <a:latin typeface="Times New Roman"/>
              </a:rPr>
              <a:t>a </a:t>
            </a:r>
            <a:r>
              <a:rPr b="0" lang="en-US" sz="2400" spc="83" strike="noStrike">
                <a:solidFill>
                  <a:srgbClr val="000000"/>
                </a:solidFill>
                <a:latin typeface="Times New Roman"/>
              </a:rPr>
              <a:t>connecting </a:t>
            </a:r>
            <a:r>
              <a:rPr b="0" lang="en-US" sz="2400" spc="97" strike="noStrike">
                <a:solidFill>
                  <a:srgbClr val="000000"/>
                </a:solidFill>
                <a:latin typeface="Times New Roman"/>
              </a:rPr>
              <a:t>path </a:t>
            </a:r>
            <a:r>
              <a:rPr b="0" lang="en-US" sz="2400" spc="32" strike="noStrike">
                <a:solidFill>
                  <a:srgbClr val="000000"/>
                </a:solidFill>
                <a:latin typeface="Times New Roman"/>
              </a:rPr>
              <a:t>for </a:t>
            </a:r>
            <a:r>
              <a:rPr b="0" lang="en-US" sz="2400" spc="72" strike="noStrike">
                <a:solidFill>
                  <a:srgbClr val="000000"/>
                </a:solidFill>
                <a:latin typeface="Times New Roman"/>
              </a:rPr>
              <a:t>several  </a:t>
            </a:r>
            <a:r>
              <a:rPr b="0" lang="en-US" sz="2400" spc="63" strike="noStrike">
                <a:solidFill>
                  <a:srgbClr val="000000"/>
                </a:solidFill>
                <a:latin typeface="Times New Roman"/>
              </a:rPr>
              <a:t>devices </a:t>
            </a:r>
            <a:r>
              <a:rPr b="0" lang="en-US" sz="2400" spc="24" strike="noStrike">
                <a:solidFill>
                  <a:srgbClr val="000000"/>
                </a:solidFill>
                <a:latin typeface="Times New Roman"/>
              </a:rPr>
              <a:t>is </a:t>
            </a:r>
            <a:r>
              <a:rPr b="0" lang="en-US" sz="2400" spc="58" strike="noStrike">
                <a:solidFill>
                  <a:srgbClr val="000000"/>
                </a:solidFill>
                <a:latin typeface="Times New Roman"/>
              </a:rPr>
              <a:t>called </a:t>
            </a:r>
            <a:r>
              <a:rPr b="0" lang="en-US" sz="2400" spc="-1" strike="noStrike">
                <a:solidFill>
                  <a:srgbClr val="000000"/>
                </a:solidFill>
                <a:latin typeface="Times New Roman"/>
              </a:rPr>
              <a:t>a</a:t>
            </a:r>
            <a:r>
              <a:rPr b="0" lang="en-US" sz="2400" spc="239" strike="noStrike">
                <a:solidFill>
                  <a:srgbClr val="000000"/>
                </a:solidFill>
                <a:latin typeface="Times New Roman"/>
              </a:rPr>
              <a:t> </a:t>
            </a:r>
            <a:r>
              <a:rPr b="0" lang="en-US" sz="2400" spc="111" strike="noStrike">
                <a:solidFill>
                  <a:srgbClr val="000000"/>
                </a:solidFill>
                <a:latin typeface="Times New Roman"/>
              </a:rPr>
              <a:t>bus</a:t>
            </a:r>
            <a:endParaRPr b="0" lang="en-IN" sz="2400" spc="-1" strike="noStrike">
              <a:latin typeface="Arial"/>
            </a:endParaRPr>
          </a:p>
          <a:p>
            <a:pPr lvl="1" marL="920880" indent="-436680">
              <a:lnSpc>
                <a:spcPct val="100000"/>
              </a:lnSpc>
              <a:spcBef>
                <a:spcPts val="496"/>
              </a:spcBef>
              <a:buClr>
                <a:srgbClr val="009a00"/>
              </a:buClr>
              <a:buSzPct val="80000"/>
              <a:buFont typeface="Wingdings" charset="2"/>
              <a:buChar char=""/>
              <a:tabLst>
                <a:tab algn="l" pos="920880"/>
                <a:tab algn="l" pos="921240"/>
              </a:tabLst>
            </a:pPr>
            <a:r>
              <a:rPr b="0" lang="en-US" sz="2000" spc="38" strike="noStrike">
                <a:solidFill>
                  <a:srgbClr val="000000"/>
                </a:solidFill>
                <a:latin typeface="Times New Roman"/>
              </a:rPr>
              <a:t>In </a:t>
            </a:r>
            <a:r>
              <a:rPr b="0" lang="en-US" sz="2000" spc="77" strike="noStrike">
                <a:solidFill>
                  <a:srgbClr val="000000"/>
                </a:solidFill>
                <a:latin typeface="Times New Roman"/>
              </a:rPr>
              <a:t>addition </a:t>
            </a:r>
            <a:r>
              <a:rPr b="0" lang="en-US" sz="2000" spc="18" strike="noStrike">
                <a:solidFill>
                  <a:srgbClr val="000000"/>
                </a:solidFill>
                <a:latin typeface="Times New Roman"/>
              </a:rPr>
              <a:t>to </a:t>
            </a:r>
            <a:r>
              <a:rPr b="0" lang="en-US" sz="2000" spc="77" strike="noStrike">
                <a:solidFill>
                  <a:srgbClr val="000000"/>
                </a:solidFill>
                <a:latin typeface="Times New Roman"/>
              </a:rPr>
              <a:t>the </a:t>
            </a:r>
            <a:r>
              <a:rPr b="0" lang="en-US" sz="2000" spc="49" strike="noStrike">
                <a:solidFill>
                  <a:srgbClr val="000000"/>
                </a:solidFill>
                <a:latin typeface="Times New Roman"/>
              </a:rPr>
              <a:t>lines </a:t>
            </a:r>
            <a:r>
              <a:rPr b="0" lang="en-US" sz="2000" spc="72" strike="noStrike">
                <a:solidFill>
                  <a:srgbClr val="000000"/>
                </a:solidFill>
                <a:latin typeface="Times New Roman"/>
              </a:rPr>
              <a:t>that </a:t>
            </a:r>
            <a:r>
              <a:rPr b="0" lang="en-US" sz="2000" spc="38" strike="noStrike">
                <a:solidFill>
                  <a:srgbClr val="000000"/>
                </a:solidFill>
                <a:latin typeface="Times New Roman"/>
              </a:rPr>
              <a:t>carry </a:t>
            </a:r>
            <a:r>
              <a:rPr b="0" lang="en-US" sz="2000" spc="77" strike="noStrike">
                <a:solidFill>
                  <a:srgbClr val="000000"/>
                </a:solidFill>
                <a:latin typeface="Times New Roman"/>
              </a:rPr>
              <a:t>the </a:t>
            </a:r>
            <a:r>
              <a:rPr b="0" lang="en-US" sz="2000" spc="63" strike="noStrike">
                <a:solidFill>
                  <a:srgbClr val="000000"/>
                </a:solidFill>
                <a:latin typeface="Times New Roman"/>
              </a:rPr>
              <a:t>data, </a:t>
            </a:r>
            <a:r>
              <a:rPr b="0" lang="en-US" sz="2000" spc="77" strike="noStrike">
                <a:solidFill>
                  <a:srgbClr val="000000"/>
                </a:solidFill>
                <a:latin typeface="Times New Roman"/>
              </a:rPr>
              <a:t>the </a:t>
            </a:r>
            <a:r>
              <a:rPr b="0" lang="en-US" sz="2000" spc="94" strike="noStrike">
                <a:solidFill>
                  <a:srgbClr val="000000"/>
                </a:solidFill>
                <a:latin typeface="Times New Roman"/>
              </a:rPr>
              <a:t>bus </a:t>
            </a:r>
            <a:r>
              <a:rPr b="0" lang="en-US" sz="2000" spc="63" strike="noStrike">
                <a:solidFill>
                  <a:srgbClr val="000000"/>
                </a:solidFill>
                <a:latin typeface="Times New Roman"/>
              </a:rPr>
              <a:t>must have  </a:t>
            </a:r>
            <a:r>
              <a:rPr b="0" lang="en-US" sz="2000" spc="49" strike="noStrike">
                <a:solidFill>
                  <a:srgbClr val="000000"/>
                </a:solidFill>
                <a:latin typeface="Times New Roman"/>
              </a:rPr>
              <a:t>lines </a:t>
            </a:r>
            <a:r>
              <a:rPr b="0" lang="en-US" sz="2000" spc="24" strike="noStrike">
                <a:solidFill>
                  <a:srgbClr val="000000"/>
                </a:solidFill>
                <a:latin typeface="Times New Roman"/>
              </a:rPr>
              <a:t>for </a:t>
            </a:r>
            <a:r>
              <a:rPr b="0" lang="en-US" sz="2000" spc="83" strike="noStrike">
                <a:solidFill>
                  <a:srgbClr val="000000"/>
                </a:solidFill>
                <a:latin typeface="Times New Roman"/>
              </a:rPr>
              <a:t>address </a:t>
            </a:r>
            <a:r>
              <a:rPr b="0" lang="en-US" sz="2000" spc="103" strike="noStrike">
                <a:solidFill>
                  <a:srgbClr val="000000"/>
                </a:solidFill>
                <a:latin typeface="Times New Roman"/>
              </a:rPr>
              <a:t>and </a:t>
            </a:r>
            <a:r>
              <a:rPr b="0" lang="en-US" sz="2000" spc="58" strike="noStrike">
                <a:solidFill>
                  <a:srgbClr val="000000"/>
                </a:solidFill>
                <a:latin typeface="Times New Roman"/>
              </a:rPr>
              <a:t>control</a:t>
            </a:r>
            <a:r>
              <a:rPr b="0" lang="en-US" sz="2000" spc="180" strike="noStrike">
                <a:solidFill>
                  <a:srgbClr val="000000"/>
                </a:solidFill>
                <a:latin typeface="Times New Roman"/>
              </a:rPr>
              <a:t> </a:t>
            </a:r>
            <a:r>
              <a:rPr b="0" lang="en-US" sz="2000" spc="89" strike="noStrike">
                <a:solidFill>
                  <a:srgbClr val="000000"/>
                </a:solidFill>
                <a:latin typeface="Times New Roman"/>
              </a:rPr>
              <a:t>purposes</a:t>
            </a:r>
            <a:endParaRPr b="0" lang="en-IN" sz="2000" spc="-1" strike="noStrike">
              <a:latin typeface="Arial"/>
            </a:endParaRPr>
          </a:p>
          <a:p>
            <a:pPr lvl="1" marL="925200" indent="-441000">
              <a:lnSpc>
                <a:spcPct val="100000"/>
              </a:lnSpc>
              <a:spcBef>
                <a:spcPts val="476"/>
              </a:spcBef>
              <a:buClr>
                <a:srgbClr val="009a00"/>
              </a:buClr>
              <a:buSzPct val="80000"/>
              <a:buFont typeface="Wingdings" charset="2"/>
              <a:buChar char=""/>
              <a:tabLst>
                <a:tab algn="l" pos="920880"/>
                <a:tab algn="l" pos="921240"/>
              </a:tabLst>
            </a:pPr>
            <a:r>
              <a:rPr b="0" lang="en-US" sz="2000" spc="63" strike="noStrike">
                <a:solidFill>
                  <a:srgbClr val="000000"/>
                </a:solidFill>
                <a:latin typeface="Times New Roman"/>
              </a:rPr>
              <a:t>The </a:t>
            </a:r>
            <a:r>
              <a:rPr b="0" lang="en-US" sz="2000" spc="52" strike="noStrike">
                <a:solidFill>
                  <a:srgbClr val="000000"/>
                </a:solidFill>
                <a:latin typeface="Times New Roman"/>
              </a:rPr>
              <a:t>simplest </a:t>
            </a:r>
            <a:r>
              <a:rPr b="0" lang="en-US" sz="2000" spc="69" strike="noStrike">
                <a:solidFill>
                  <a:srgbClr val="000000"/>
                </a:solidFill>
                <a:latin typeface="Times New Roman"/>
              </a:rPr>
              <a:t>way </a:t>
            </a:r>
            <a:r>
              <a:rPr b="0" lang="en-US" sz="2000" spc="18" strike="noStrike">
                <a:solidFill>
                  <a:srgbClr val="000000"/>
                </a:solidFill>
                <a:latin typeface="Times New Roman"/>
              </a:rPr>
              <a:t>to </a:t>
            </a:r>
            <a:r>
              <a:rPr b="0" lang="en-US" sz="2000" spc="63" strike="noStrike">
                <a:solidFill>
                  <a:srgbClr val="000000"/>
                </a:solidFill>
                <a:latin typeface="Times New Roman"/>
              </a:rPr>
              <a:t>interconnect </a:t>
            </a:r>
            <a:r>
              <a:rPr b="0" lang="en-US" sz="2000" spc="77" strike="noStrike">
                <a:solidFill>
                  <a:srgbClr val="000000"/>
                </a:solidFill>
                <a:latin typeface="Times New Roman"/>
              </a:rPr>
              <a:t>functional </a:t>
            </a:r>
            <a:r>
              <a:rPr b="0" lang="en-US" sz="2000" spc="69" strike="noStrike">
                <a:solidFill>
                  <a:srgbClr val="000000"/>
                </a:solidFill>
                <a:latin typeface="Times New Roman"/>
              </a:rPr>
              <a:t>units </a:t>
            </a:r>
            <a:r>
              <a:rPr b="0" lang="en-US" sz="2000" spc="18" strike="noStrike">
                <a:solidFill>
                  <a:srgbClr val="000000"/>
                </a:solidFill>
                <a:latin typeface="Times New Roman"/>
              </a:rPr>
              <a:t>is to </a:t>
            </a:r>
            <a:r>
              <a:rPr b="0" lang="en-US" sz="2000" spc="52" strike="noStrike">
                <a:solidFill>
                  <a:srgbClr val="000000"/>
                </a:solidFill>
                <a:latin typeface="Times New Roman"/>
              </a:rPr>
              <a:t>use </a:t>
            </a:r>
            <a:r>
              <a:rPr b="0" lang="en-US" sz="2000" spc="-7" strike="noStrike">
                <a:solidFill>
                  <a:srgbClr val="000000"/>
                </a:solidFill>
                <a:latin typeface="Times New Roman"/>
              </a:rPr>
              <a:t>a  </a:t>
            </a:r>
            <a:r>
              <a:rPr b="0" lang="en-US" sz="2000" spc="58" strike="noStrike">
                <a:solidFill>
                  <a:srgbClr val="000000"/>
                </a:solidFill>
                <a:latin typeface="Times New Roman"/>
              </a:rPr>
              <a:t>single </a:t>
            </a:r>
            <a:r>
              <a:rPr b="0" lang="en-US" sz="2000" spc="77" strike="noStrike">
                <a:solidFill>
                  <a:srgbClr val="000000"/>
                </a:solidFill>
                <a:latin typeface="Times New Roman"/>
              </a:rPr>
              <a:t>bus, </a:t>
            </a:r>
            <a:r>
              <a:rPr b="0" lang="en-US" sz="2000" spc="38" strike="noStrike">
                <a:solidFill>
                  <a:srgbClr val="000000"/>
                </a:solidFill>
                <a:latin typeface="Times New Roman"/>
              </a:rPr>
              <a:t>as </a:t>
            </a:r>
            <a:r>
              <a:rPr b="0" lang="en-US" sz="2000" spc="111" strike="noStrike">
                <a:solidFill>
                  <a:srgbClr val="000000"/>
                </a:solidFill>
                <a:latin typeface="Times New Roman"/>
              </a:rPr>
              <a:t>shown</a:t>
            </a:r>
            <a:r>
              <a:rPr b="0" lang="en-US" sz="2000" spc="157" strike="noStrike">
                <a:solidFill>
                  <a:srgbClr val="000000"/>
                </a:solidFill>
                <a:latin typeface="Times New Roman"/>
              </a:rPr>
              <a:t> </a:t>
            </a:r>
            <a:r>
              <a:rPr b="0" lang="en-US" sz="2000" spc="58" strike="noStrike">
                <a:solidFill>
                  <a:srgbClr val="000000"/>
                </a:solidFill>
                <a:latin typeface="Times New Roman"/>
              </a:rPr>
              <a:t>below</a:t>
            </a:r>
            <a:endParaRPr b="0" lang="en-IN" sz="2000" spc="-1" strike="noStrike">
              <a:latin typeface="Arial"/>
            </a:endParaRPr>
          </a:p>
        </p:txBody>
      </p:sp>
      <p:sp>
        <p:nvSpPr>
          <p:cNvPr id="148" name="TextShape 9"/>
          <p:cNvSpPr txBox="1"/>
          <p:nvPr/>
        </p:nvSpPr>
        <p:spPr>
          <a:xfrm>
            <a:off x="14400" y="6243480"/>
            <a:ext cx="408780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736560" y="349200"/>
            <a:ext cx="6437520" cy="492120"/>
          </a:xfrm>
          <a:prstGeom prst="rect">
            <a:avLst/>
          </a:prstGeom>
          <a:noFill/>
          <a:ln>
            <a:noFill/>
          </a:ln>
        </p:spPr>
        <p:txBody>
          <a:bodyPr lIns="0" rIns="0" tIns="0" bIns="0">
            <a:noAutofit/>
          </a:bodyPr>
          <a:p>
            <a:pPr>
              <a:lnSpc>
                <a:spcPct val="100000"/>
              </a:lnSpc>
            </a:pPr>
            <a:r>
              <a:rPr b="0" lang="en-IN" sz="3200" spc="-1" strike="noStrike">
                <a:solidFill>
                  <a:srgbClr val="555555"/>
                </a:solidFill>
                <a:latin typeface="Helvetica Neue"/>
              </a:rPr>
              <a:t>Processor Organization</a:t>
            </a:r>
            <a:endParaRPr b="0" lang="en-US" sz="3200" spc="-1" strike="noStrike">
              <a:solidFill>
                <a:srgbClr val="000000"/>
              </a:solidFill>
              <a:latin typeface="Calibri"/>
            </a:endParaRPr>
          </a:p>
        </p:txBody>
      </p:sp>
      <p:sp>
        <p:nvSpPr>
          <p:cNvPr id="150" name="TextShape 2"/>
          <p:cNvSpPr txBox="1"/>
          <p:nvPr/>
        </p:nvSpPr>
        <p:spPr>
          <a:xfrm>
            <a:off x="584280" y="1035000"/>
            <a:ext cx="7695720" cy="4647960"/>
          </a:xfrm>
          <a:prstGeom prst="rect">
            <a:avLst/>
          </a:prstGeom>
          <a:noFill/>
          <a:ln>
            <a:noFill/>
          </a:ln>
        </p:spPr>
        <p:txBody>
          <a:bodyPr lIns="0" rIns="0" tIns="0" bIns="0">
            <a:noAutofit/>
          </a:bodyPr>
          <a:p>
            <a:pPr>
              <a:lnSpc>
                <a:spcPct val="100000"/>
              </a:lnSpc>
            </a:pPr>
            <a:r>
              <a:rPr b="0" lang="en-US" sz="1800" spc="-1" strike="noStrike">
                <a:solidFill>
                  <a:srgbClr val="555555"/>
                </a:solidFill>
                <a:latin typeface="Helvetica Neue"/>
              </a:rPr>
              <a:t>To understand the organization of the CPU, let us consider the requirements placed on the CPU, the things that it must do:</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Fetch instruction: The CPU reads an instruction from memory.</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Interpret instruction: The instruction is decoded to determine what action is required.</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Fetch data: The execution of an instruction may require reading data from memory or an I/O module.</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Process data: The execution of an instruction may require performing some arithmetic or logical operation on data.</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Write data: The results of an execution may require writing data to memory or an I/O module.</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To do these things, it should be clear that the CPU needs to store some data temporarily. It must remember the location of the last instruction so that it can know where to get the next instruction. It needs to store instructions and data temporar­ily while an instruction is being executed. In other words, the CPU needs a small internal memory.</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51" name="TextShape 3"/>
          <p:cNvSpPr txBox="1"/>
          <p:nvPr/>
        </p:nvSpPr>
        <p:spPr>
          <a:xfrm>
            <a:off x="14400" y="6243480"/>
            <a:ext cx="5065200" cy="35352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53" name="TextShape 2"/>
          <p:cNvSpPr txBox="1"/>
          <p:nvPr/>
        </p:nvSpPr>
        <p:spPr>
          <a:xfrm>
            <a:off x="631800" y="1646280"/>
            <a:ext cx="7243560" cy="194796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54" name="TextShape 3"/>
          <p:cNvSpPr txBox="1"/>
          <p:nvPr/>
        </p:nvSpPr>
        <p:spPr>
          <a:xfrm>
            <a:off x="14400" y="6243480"/>
            <a:ext cx="5217480" cy="24588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pic>
        <p:nvPicPr>
          <p:cNvPr id="155" name="Picture 2" descr=""/>
          <p:cNvPicPr/>
          <p:nvPr/>
        </p:nvPicPr>
        <p:blipFill>
          <a:blip r:embed="rId1"/>
          <a:stretch/>
        </p:blipFill>
        <p:spPr>
          <a:xfrm>
            <a:off x="631800" y="498960"/>
            <a:ext cx="5752800" cy="4541040"/>
          </a:xfrm>
          <a:prstGeom prst="rect">
            <a:avLst/>
          </a:prstGeom>
          <a:ln>
            <a:noFill/>
          </a:ln>
        </p:spPr>
      </p:pic>
      <p:sp>
        <p:nvSpPr>
          <p:cNvPr id="156" name="CustomShape 4"/>
          <p:cNvSpPr/>
          <p:nvPr/>
        </p:nvSpPr>
        <p:spPr>
          <a:xfrm>
            <a:off x="1955880" y="4908240"/>
            <a:ext cx="4362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555555"/>
                </a:solidFill>
                <a:latin typeface="Helvetica Neue"/>
              </a:rPr>
              <a:t>Fig 1: The CPU with the System Bus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49400" y="591480"/>
            <a:ext cx="4857480" cy="1778040"/>
          </a:xfrm>
          <a:prstGeom prst="rect">
            <a:avLst/>
          </a:prstGeom>
          <a:noFill/>
          <a:ln>
            <a:noFill/>
          </a:ln>
        </p:spPr>
        <p:style>
          <a:lnRef idx="0"/>
          <a:fillRef idx="0"/>
          <a:effectRef idx="0"/>
          <a:fontRef idx="minor"/>
        </p:style>
        <p:txBody>
          <a:bodyPr lIns="0" rIns="0" tIns="84960" bIns="0">
            <a:spAutoFit/>
          </a:bodyPr>
          <a:p>
            <a:pPr marL="482760" indent="-470160">
              <a:lnSpc>
                <a:spcPct val="100000"/>
              </a:lnSpc>
              <a:spcBef>
                <a:spcPts val="669"/>
              </a:spcBef>
              <a:buClr>
                <a:srgbClr val="009a00"/>
              </a:buClr>
              <a:buFont typeface="Wingdings" charset="2"/>
              <a:buChar char=""/>
              <a:tabLst>
                <a:tab algn="l" pos="482760"/>
                <a:tab algn="l" pos="483120"/>
              </a:tabLst>
            </a:pPr>
            <a:r>
              <a:rPr b="0" lang="en-US" sz="2400" spc="94" strike="noStrike">
                <a:solidFill>
                  <a:srgbClr val="000000"/>
                </a:solidFill>
                <a:latin typeface="Times New Roman"/>
              </a:rPr>
              <a:t>Functional</a:t>
            </a:r>
            <a:r>
              <a:rPr b="0" lang="en-US" sz="2400" spc="97" strike="noStrike">
                <a:solidFill>
                  <a:srgbClr val="000000"/>
                </a:solidFill>
                <a:latin typeface="Times New Roman"/>
              </a:rPr>
              <a:t> </a:t>
            </a:r>
            <a:r>
              <a:rPr b="0" lang="en-US" sz="2400" spc="83" strike="noStrike">
                <a:solidFill>
                  <a:srgbClr val="000000"/>
                </a:solidFill>
                <a:latin typeface="Times New Roman"/>
              </a:rPr>
              <a:t>Components</a:t>
            </a:r>
            <a:endParaRPr b="0" lang="en-IN" sz="2400" spc="-1" strike="noStrike">
              <a:latin typeface="Arial"/>
            </a:endParaRPr>
          </a:p>
          <a:p>
            <a:pPr marL="482760" indent="-470160">
              <a:lnSpc>
                <a:spcPct val="100000"/>
              </a:lnSpc>
              <a:spcBef>
                <a:spcPts val="669"/>
              </a:spcBef>
              <a:buClr>
                <a:srgbClr val="009a00"/>
              </a:buClr>
              <a:buFont typeface="Wingdings" charset="2"/>
              <a:buChar char=""/>
              <a:tabLst>
                <a:tab algn="l" pos="482760"/>
                <a:tab algn="l" pos="483120"/>
              </a:tabLst>
            </a:pPr>
            <a:r>
              <a:rPr b="0" lang="en-US" sz="2400" spc="18" strike="noStrike">
                <a:solidFill>
                  <a:srgbClr val="000000"/>
                </a:solidFill>
                <a:latin typeface="Times New Roman"/>
              </a:rPr>
              <a:t>Processing unit </a:t>
            </a:r>
            <a:endParaRPr b="0" lang="en-IN" sz="2400" spc="-1" strike="noStrike">
              <a:latin typeface="Arial"/>
            </a:endParaRPr>
          </a:p>
          <a:p>
            <a:pPr marL="482760" indent="-470160">
              <a:lnSpc>
                <a:spcPct val="100000"/>
              </a:lnSpc>
              <a:spcBef>
                <a:spcPts val="570"/>
              </a:spcBef>
              <a:buClr>
                <a:srgbClr val="009a00"/>
              </a:buClr>
              <a:buFont typeface="Wingdings" charset="2"/>
              <a:buChar char=""/>
              <a:tabLst>
                <a:tab algn="l" pos="482760"/>
                <a:tab algn="l" pos="483120"/>
              </a:tabLst>
            </a:pPr>
            <a:r>
              <a:rPr b="0" lang="en-US" sz="2400" spc="49" strike="noStrike">
                <a:solidFill>
                  <a:srgbClr val="000000"/>
                </a:solidFill>
                <a:latin typeface="Times New Roman"/>
              </a:rPr>
              <a:t>Input/Output subsystem</a:t>
            </a:r>
            <a:endParaRPr b="0" lang="en-IN" sz="2400" spc="-1" strike="noStrike">
              <a:latin typeface="Arial"/>
            </a:endParaRPr>
          </a:p>
          <a:p>
            <a:pPr marL="482760" indent="-470160">
              <a:lnSpc>
                <a:spcPct val="100000"/>
              </a:lnSpc>
              <a:spcBef>
                <a:spcPts val="570"/>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Memory Subsystem</a:t>
            </a:r>
            <a:endParaRPr b="0" lang="en-IN" sz="2400" spc="-1" strike="noStrike">
              <a:latin typeface="Arial"/>
            </a:endParaRPr>
          </a:p>
        </p:txBody>
      </p:sp>
      <p:sp>
        <p:nvSpPr>
          <p:cNvPr id="45" name="CustomShape 2"/>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45C5AC1E-23BC-444F-8F39-13D57EBD954D}" type="slidenum">
              <a:rPr b="0" i="1" lang="en-US" sz="1400" spc="-7" strike="noStrike">
                <a:solidFill>
                  <a:srgbClr val="000000"/>
                </a:solidFill>
                <a:latin typeface="Times New Roman"/>
              </a:rPr>
              <a:t>28</a:t>
            </a:fld>
            <a:endParaRPr b="0" lang="en-IN" sz="1400" spc="-1" strike="noStrike">
              <a:latin typeface="Arial"/>
            </a:endParaRPr>
          </a:p>
        </p:txBody>
      </p:sp>
      <p:sp>
        <p:nvSpPr>
          <p:cNvPr id="46" name="TextShape 3"/>
          <p:cNvSpPr txBox="1"/>
          <p:nvPr/>
        </p:nvSpPr>
        <p:spPr>
          <a:xfrm>
            <a:off x="14400" y="6243480"/>
            <a:ext cx="567468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a:t>
            </a:r>
            <a:r>
              <a:rPr b="0" i="1" lang="en-US" sz="1400" spc="-1" strike="noStrike">
                <a:solidFill>
                  <a:srgbClr val="000000"/>
                </a:solidFill>
                <a:latin typeface="Times New Roman"/>
              </a:rPr>
              <a:t>Engineering, PCCOE</a:t>
            </a:r>
            <a:endParaRPr b="0" lang="en-IN" sz="1400" spc="-1" strike="noStrike">
              <a:latin typeface="Times New Roman"/>
            </a:endParaRPr>
          </a:p>
        </p:txBody>
      </p:sp>
      <p:sp>
        <p:nvSpPr>
          <p:cNvPr id="47" name="TextShape 4"/>
          <p:cNvSpPr txBox="1"/>
          <p:nvPr/>
        </p:nvSpPr>
        <p:spPr>
          <a:xfrm>
            <a:off x="3595680" y="0"/>
            <a:ext cx="1411200" cy="1095840"/>
          </a:xfrm>
          <a:prstGeom prst="rect">
            <a:avLst/>
          </a:prstGeom>
          <a:noFill/>
          <a:ln>
            <a:noFill/>
          </a:ln>
        </p:spPr>
        <p:txBody>
          <a:bodyPr lIns="0" rIns="0" tIns="12240" bIns="0">
            <a:noAutofit/>
          </a:bodyPr>
          <a:p>
            <a:pPr marL="12600">
              <a:lnSpc>
                <a:spcPct val="100000"/>
              </a:lnSpc>
              <a:spcBef>
                <a:spcPts val="96"/>
              </a:spcBef>
            </a:pPr>
            <a:r>
              <a:rPr b="1" lang="en-US" sz="3200" spc="77" strike="noStrike">
                <a:solidFill>
                  <a:srgbClr val="a50021"/>
                </a:solidFill>
                <a:latin typeface="Times New Roman"/>
              </a:rPr>
              <a:t>Outline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58" name="TextShape 2"/>
          <p:cNvSpPr txBox="1"/>
          <p:nvPr/>
        </p:nvSpPr>
        <p:spPr>
          <a:xfrm>
            <a:off x="584280" y="654120"/>
            <a:ext cx="7291440" cy="4431600"/>
          </a:xfrm>
          <a:prstGeom prst="rect">
            <a:avLst/>
          </a:prstGeom>
          <a:noFill/>
          <a:ln>
            <a:noFill/>
          </a:ln>
        </p:spPr>
        <p:txBody>
          <a:bodyPr lIns="0" rIns="0" tIns="0" bIns="0">
            <a:noAutofit/>
          </a:bodyPr>
          <a:p>
            <a:pPr>
              <a:lnSpc>
                <a:spcPct val="100000"/>
              </a:lnSpc>
            </a:pPr>
            <a:r>
              <a:rPr b="0" lang="en-US" sz="2400" spc="-1" strike="noStrike">
                <a:solidFill>
                  <a:srgbClr val="555555"/>
                </a:solidFill>
                <a:latin typeface="Helvetica Neue"/>
              </a:rPr>
              <a:t>Figure 1  is a simplified view of a CPU, indicating its connection to the rest of the system via the system bus. </a:t>
            </a:r>
            <a:endParaRPr b="0" lang="en-US" sz="2400" spc="-1" strike="noStrike">
              <a:solidFill>
                <a:srgbClr val="000000"/>
              </a:solidFill>
              <a:latin typeface="Calibri"/>
            </a:endParaRPr>
          </a:p>
          <a:p>
            <a:pPr>
              <a:lnSpc>
                <a:spcPct val="100000"/>
              </a:lnSpc>
            </a:pPr>
            <a:r>
              <a:rPr b="0" lang="en-US" sz="2400" spc="-1" strike="noStrike">
                <a:solidFill>
                  <a:srgbClr val="555555"/>
                </a:solidFill>
                <a:latin typeface="Helvetica Neue"/>
              </a:rPr>
              <a:t>Major components of the CPU are an arithmetic and logic unit (ALU) and a control unit (CU). The ALU does the actual computation or processing of data. </a:t>
            </a:r>
            <a:endParaRPr b="0" lang="en-US" sz="2400" spc="-1" strike="noStrike">
              <a:solidFill>
                <a:srgbClr val="000000"/>
              </a:solidFill>
              <a:latin typeface="Calibri"/>
            </a:endParaRPr>
          </a:p>
          <a:p>
            <a:pPr>
              <a:lnSpc>
                <a:spcPct val="100000"/>
              </a:lnSpc>
            </a:pPr>
            <a:r>
              <a:rPr b="0" lang="en-US" sz="2400" spc="-1" strike="noStrike">
                <a:solidFill>
                  <a:srgbClr val="555555"/>
                </a:solidFill>
                <a:latin typeface="Helvetica Neue"/>
              </a:rPr>
              <a:t>The con­trol unit controls the movement of data and instructions into and out of the CPU and controls the operation of the ALU. </a:t>
            </a:r>
            <a:endParaRPr b="0" lang="en-US" sz="2400" spc="-1" strike="noStrike">
              <a:solidFill>
                <a:srgbClr val="000000"/>
              </a:solidFill>
              <a:latin typeface="Calibri"/>
            </a:endParaRPr>
          </a:p>
          <a:p>
            <a:pPr>
              <a:lnSpc>
                <a:spcPct val="100000"/>
              </a:lnSpc>
            </a:pPr>
            <a:r>
              <a:rPr b="0" lang="en-US" sz="2400" spc="-1" strike="noStrike">
                <a:solidFill>
                  <a:srgbClr val="555555"/>
                </a:solidFill>
                <a:latin typeface="Helvetica Neue"/>
              </a:rPr>
              <a:t>In addition, the figure shows a minimal internal memory, consisting of a set of storage locations, called registers.</a:t>
            </a:r>
            <a:endParaRPr b="0" lang="en-US" sz="2400" spc="-1" strike="noStrike">
              <a:solidFill>
                <a:srgbClr val="000000"/>
              </a:solidFill>
              <a:latin typeface="Calibri"/>
            </a:endParaRPr>
          </a:p>
        </p:txBody>
      </p:sp>
      <p:sp>
        <p:nvSpPr>
          <p:cNvPr id="159" name="TextShape 3"/>
          <p:cNvSpPr txBox="1"/>
          <p:nvPr/>
        </p:nvSpPr>
        <p:spPr>
          <a:xfrm>
            <a:off x="14400" y="6243480"/>
            <a:ext cx="4455360" cy="22176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61" name="TextShape 2"/>
          <p:cNvSpPr txBox="1"/>
          <p:nvPr/>
        </p:nvSpPr>
        <p:spPr>
          <a:xfrm>
            <a:off x="695880" y="564840"/>
            <a:ext cx="7243560" cy="1384560"/>
          </a:xfrm>
          <a:prstGeom prst="rect">
            <a:avLst/>
          </a:prstGeom>
          <a:noFill/>
          <a:ln>
            <a:noFill/>
          </a:ln>
        </p:spPr>
        <p:txBody>
          <a:bodyPr lIns="0" rIns="0" tIns="0" bIns="0">
            <a:noAutofit/>
          </a:bodyPr>
          <a:p>
            <a:pPr>
              <a:lnSpc>
                <a:spcPct val="100000"/>
              </a:lnSpc>
            </a:pPr>
            <a:r>
              <a:rPr b="0" lang="en-US" sz="1800" spc="-1" strike="noStrike">
                <a:solidFill>
                  <a:srgbClr val="555555"/>
                </a:solidFill>
                <a:latin typeface="Helvetica Neue"/>
              </a:rPr>
              <a:t>Given Figure is a slightly more detailed view of the CPU. The </a:t>
            </a:r>
            <a:r>
              <a:rPr b="0" lang="en-US" sz="1800" spc="-1" strike="noStrike">
                <a:solidFill>
                  <a:srgbClr val="555555"/>
                </a:solidFill>
                <a:latin typeface="Helvetica Neue"/>
              </a:rPr>
              <a:t>data transfer and logic control paths are indicated, including </a:t>
            </a:r>
            <a:r>
              <a:rPr b="0" lang="en-US" sz="1800" spc="-1" strike="noStrike">
                <a:solidFill>
                  <a:srgbClr val="555555"/>
                </a:solidFill>
                <a:latin typeface="Helvetica Neue"/>
              </a:rPr>
              <a:t>an element labeled internal CPU-bus. This element is needed </a:t>
            </a:r>
            <a:r>
              <a:rPr b="0" lang="en-US" sz="1800" spc="-1" strike="noStrike">
                <a:solidFill>
                  <a:srgbClr val="555555"/>
                </a:solidFill>
                <a:latin typeface="Helvetica Neue"/>
              </a:rPr>
              <a:t>to transfer data between the various registers and the ALU </a:t>
            </a:r>
            <a:r>
              <a:rPr b="0" lang="en-US" sz="1800" spc="-1" strike="noStrike">
                <a:solidFill>
                  <a:srgbClr val="555555"/>
                </a:solidFill>
                <a:latin typeface="Helvetica Neue"/>
              </a:rPr>
              <a:t>because the ALU in fact operates only on data in the internal </a:t>
            </a:r>
            <a:r>
              <a:rPr b="0" lang="en-US" sz="1800" spc="-1" strike="noStrike">
                <a:solidFill>
                  <a:srgbClr val="555555"/>
                </a:solidFill>
                <a:latin typeface="Helvetica Neue"/>
              </a:rPr>
              <a:t>CPU mem­ory.</a:t>
            </a:r>
            <a:endParaRPr b="0" lang="en-US" sz="1800" spc="-1" strike="noStrike">
              <a:solidFill>
                <a:srgbClr val="000000"/>
              </a:solidFill>
              <a:latin typeface="Calibri"/>
            </a:endParaRPr>
          </a:p>
        </p:txBody>
      </p:sp>
      <p:sp>
        <p:nvSpPr>
          <p:cNvPr id="162" name="TextShape 3"/>
          <p:cNvSpPr txBox="1"/>
          <p:nvPr/>
        </p:nvSpPr>
        <p:spPr>
          <a:xfrm>
            <a:off x="14400" y="6243480"/>
            <a:ext cx="5141160" cy="24588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pic>
        <p:nvPicPr>
          <p:cNvPr id="163" name="Picture 2_1" descr=""/>
          <p:cNvPicPr/>
          <p:nvPr/>
        </p:nvPicPr>
        <p:blipFill>
          <a:blip r:embed="rId1"/>
          <a:stretch/>
        </p:blipFill>
        <p:spPr>
          <a:xfrm>
            <a:off x="2793960" y="1981800"/>
            <a:ext cx="4195440" cy="3477240"/>
          </a:xfrm>
          <a:prstGeom prst="rect">
            <a:avLst/>
          </a:prstGeom>
          <a:ln>
            <a:noFill/>
          </a:ln>
        </p:spPr>
      </p:pic>
      <p:sp>
        <p:nvSpPr>
          <p:cNvPr id="164" name="CustomShape 4"/>
          <p:cNvSpPr/>
          <p:nvPr/>
        </p:nvSpPr>
        <p:spPr>
          <a:xfrm>
            <a:off x="2136600" y="5555520"/>
            <a:ext cx="4362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555555"/>
                </a:solidFill>
                <a:latin typeface="Helvetica Neue"/>
              </a:rPr>
              <a:t>Figure : CPU Internal Structure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66" name="TextShape 2"/>
          <p:cNvSpPr txBox="1"/>
          <p:nvPr/>
        </p:nvSpPr>
        <p:spPr>
          <a:xfrm>
            <a:off x="660240" y="654120"/>
            <a:ext cx="7215120" cy="4893120"/>
          </a:xfrm>
          <a:prstGeom prst="rect">
            <a:avLst/>
          </a:prstGeom>
          <a:noFill/>
          <a:ln>
            <a:noFill/>
          </a:ln>
        </p:spPr>
        <p:txBody>
          <a:bodyPr lIns="0" rIns="0" tIns="0" bIns="0">
            <a:noAutofit/>
          </a:bodyPr>
          <a:p>
            <a:pPr>
              <a:lnSpc>
                <a:spcPct val="100000"/>
              </a:lnSpc>
            </a:pPr>
            <a:r>
              <a:rPr b="0" lang="en-US" sz="1800" spc="-1" strike="noStrike">
                <a:solidFill>
                  <a:srgbClr val="333333"/>
                </a:solidFill>
                <a:latin typeface="Helvetica Neue"/>
              </a:rPr>
              <a:t>2. </a:t>
            </a:r>
            <a:r>
              <a:rPr b="0" lang="en-US" sz="2000" spc="-1" strike="noStrike">
                <a:solidFill>
                  <a:srgbClr val="333333"/>
                </a:solidFill>
                <a:latin typeface="Helvetica Neue"/>
              </a:rPr>
              <a:t>Register Organization</a:t>
            </a:r>
            <a:endParaRPr b="0" lang="en-US" sz="2000" spc="-1" strike="noStrike">
              <a:solidFill>
                <a:srgbClr val="000000"/>
              </a:solidFill>
              <a:latin typeface="Calibri"/>
            </a:endParaRPr>
          </a:p>
          <a:p>
            <a:pPr>
              <a:lnSpc>
                <a:spcPct val="100000"/>
              </a:lnSpc>
            </a:pPr>
            <a:r>
              <a:rPr b="0" lang="en-US" sz="2000" spc="-1" strike="noStrike">
                <a:solidFill>
                  <a:srgbClr val="555555"/>
                </a:solidFill>
                <a:latin typeface="Helvetica Neue"/>
              </a:rPr>
              <a:t>Within the CPU, there is a set of registers that function as a level of memory above main memory and cache in the hierarchy. The registers in the CPU perform two roles:</a:t>
            </a:r>
            <a:endParaRPr b="0" lang="en-US" sz="2000" spc="-1" strike="noStrike">
              <a:solidFill>
                <a:srgbClr val="000000"/>
              </a:solidFill>
              <a:latin typeface="Calibri"/>
            </a:endParaRPr>
          </a:p>
          <a:p>
            <a:pPr indent="-324000">
              <a:lnSpc>
                <a:spcPct val="100000"/>
              </a:lnSpc>
              <a:buClr>
                <a:srgbClr val="333333"/>
              </a:buClr>
              <a:buFont typeface="Arial"/>
              <a:buChar char="•"/>
            </a:pPr>
            <a:r>
              <a:rPr b="0" lang="en-US" sz="2000" spc="-1" strike="noStrike">
                <a:solidFill>
                  <a:srgbClr val="333333"/>
                </a:solidFill>
                <a:latin typeface="Helvetica Neue"/>
              </a:rPr>
              <a:t>User-visible registers: These enable the machine- or assembly-language pro­grammer to minimize main memory references by optimizing use of registers.</a:t>
            </a:r>
            <a:endParaRPr b="0" lang="en-US" sz="2000" spc="-1" strike="noStrike">
              <a:solidFill>
                <a:srgbClr val="000000"/>
              </a:solidFill>
              <a:latin typeface="Calibri"/>
            </a:endParaRPr>
          </a:p>
          <a:p>
            <a:pPr indent="-324000">
              <a:lnSpc>
                <a:spcPct val="100000"/>
              </a:lnSpc>
              <a:buClr>
                <a:srgbClr val="333333"/>
              </a:buClr>
              <a:buFont typeface="Arial"/>
              <a:buChar char="•"/>
            </a:pPr>
            <a:r>
              <a:rPr b="0" lang="en-US" sz="2000" spc="-1" strike="noStrike">
                <a:solidFill>
                  <a:srgbClr val="333333"/>
                </a:solidFill>
                <a:latin typeface="Helvetica Neue"/>
              </a:rPr>
              <a:t>Control and status registers: These are used by the control unit to control the operation of the CPU and by privileged, operating system programs to control the execution of programs.</a:t>
            </a:r>
            <a:endParaRPr b="0" lang="en-US" sz="2000" spc="-1" strike="noStrike">
              <a:solidFill>
                <a:srgbClr val="000000"/>
              </a:solidFill>
              <a:latin typeface="Calibri"/>
            </a:endParaRPr>
          </a:p>
          <a:p>
            <a:pPr>
              <a:lnSpc>
                <a:spcPct val="100000"/>
              </a:lnSpc>
            </a:pPr>
            <a:r>
              <a:rPr b="0" lang="en-US" sz="2000" spc="-1" strike="noStrike">
                <a:solidFill>
                  <a:srgbClr val="555555"/>
                </a:solidFill>
                <a:latin typeface="Helvetica Neue"/>
              </a:rPr>
              <a:t>There is not a clean separation of registers into these two categories. For example, on some machines the program counter is user visible (e.g., Pentium), but on many it is not (e.g., PowerPC). For purposes of the following discussion, how­ever, we will use these categories</a:t>
            </a:r>
            <a:r>
              <a:rPr b="0" lang="en-US" sz="1800" spc="-1" strike="noStrike">
                <a:solidFill>
                  <a:srgbClr val="555555"/>
                </a:solidFill>
                <a:latin typeface="Helvetica Neue"/>
              </a:rPr>
              <a:t>.</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67" name="TextShape 3"/>
          <p:cNvSpPr txBox="1"/>
          <p:nvPr/>
        </p:nvSpPr>
        <p:spPr>
          <a:xfrm>
            <a:off x="14400" y="6243480"/>
            <a:ext cx="4608000" cy="24588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69" name="TextShape 2"/>
          <p:cNvSpPr txBox="1"/>
          <p:nvPr/>
        </p:nvSpPr>
        <p:spPr>
          <a:xfrm>
            <a:off x="753480" y="613440"/>
            <a:ext cx="7243560" cy="5262480"/>
          </a:xfrm>
          <a:prstGeom prst="rect">
            <a:avLst/>
          </a:prstGeom>
          <a:noFill/>
          <a:ln>
            <a:noFill/>
          </a:ln>
        </p:spPr>
        <p:txBody>
          <a:bodyPr lIns="0" rIns="0" tIns="0" bIns="0">
            <a:noAutofit/>
          </a:bodyPr>
          <a:p>
            <a:pPr>
              <a:lnSpc>
                <a:spcPct val="100000"/>
              </a:lnSpc>
            </a:pPr>
            <a:r>
              <a:rPr b="0" lang="en-US" sz="1800" spc="-1" strike="noStrike">
                <a:solidFill>
                  <a:srgbClr val="333333"/>
                </a:solidFill>
                <a:latin typeface="Helvetica Neue"/>
              </a:rPr>
              <a:t>2.1 User-Visible Registers</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A user-visible register is one that may be referenced by means of the machine lan­guage that the CPU executes. We can characterize these in the following categories:</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General purpose</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Data</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Address</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Condition codes</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General-purpose registers: 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In some cases, general-purpose registers can be used for addressing functions (e.g.. register indirect, displacement). In other cases, there is a partial or clean sep­aration between data registers and address registers.</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70" name="TextShape 3"/>
          <p:cNvSpPr txBox="1"/>
          <p:nvPr/>
        </p:nvSpPr>
        <p:spPr>
          <a:xfrm>
            <a:off x="14400" y="6243480"/>
            <a:ext cx="2942280" cy="22176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72" name="TextShape 2"/>
          <p:cNvSpPr txBox="1"/>
          <p:nvPr/>
        </p:nvSpPr>
        <p:spPr>
          <a:xfrm>
            <a:off x="660240" y="958680"/>
            <a:ext cx="7215120" cy="5118840"/>
          </a:xfrm>
          <a:prstGeom prst="rect">
            <a:avLst/>
          </a:prstGeom>
          <a:noFill/>
          <a:ln>
            <a:noFill/>
          </a:ln>
        </p:spPr>
        <p:txBody>
          <a:bodyPr lIns="0" rIns="0" tIns="0" bIns="0">
            <a:noAutofit/>
          </a:bodyPr>
          <a:p>
            <a:pPr>
              <a:lnSpc>
                <a:spcPct val="100000"/>
              </a:lnSpc>
            </a:pPr>
            <a:r>
              <a:rPr b="0" lang="en-US" sz="1800" spc="-1" strike="noStrike">
                <a:solidFill>
                  <a:srgbClr val="555555"/>
                </a:solidFill>
                <a:latin typeface="Helvetica Neue"/>
              </a:rPr>
              <a:t>Data registers may be used only to hold data and cannot be employed in the calculation of an operand address.</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Address registers may themselves be somewhat general purpose, or they may be devoted to a particular addressing mode. Examples include the following:</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Segment pointers: In a machine with segmented addressing, a segment register holds the address of the base of the segment. There may be multiple registers: for example, one for the operating system and one for the current process.</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Index registers: These are used for indexed addressing and may be auto-indexed.</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Stack pointer: If there is user-visible stack addressing, then typically the stack is in memory and there is a dedicated register that points to the top of the slack. This allows implicit addressing; that is, push, pop, and other slack in­structions need not contain an explicit stack operand.</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73" name="TextShape 3"/>
          <p:cNvSpPr txBox="1"/>
          <p:nvPr/>
        </p:nvSpPr>
        <p:spPr>
          <a:xfrm>
            <a:off x="14400" y="6243480"/>
            <a:ext cx="3922200" cy="24588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75" name="TextShape 2"/>
          <p:cNvSpPr txBox="1"/>
          <p:nvPr/>
        </p:nvSpPr>
        <p:spPr>
          <a:xfrm>
            <a:off x="660240" y="958680"/>
            <a:ext cx="7215120" cy="5396040"/>
          </a:xfrm>
          <a:prstGeom prst="rect">
            <a:avLst/>
          </a:prstGeom>
          <a:noFill/>
          <a:ln>
            <a:noFill/>
          </a:ln>
        </p:spPr>
        <p:txBody>
          <a:bodyPr lIns="0" rIns="0" tIns="0" bIns="0">
            <a:noAutofit/>
          </a:bodyPr>
          <a:p>
            <a:pPr>
              <a:lnSpc>
                <a:spcPct val="100000"/>
              </a:lnSpc>
            </a:pPr>
            <a:r>
              <a:rPr b="0" lang="en-US" sz="1800" spc="-1" strike="noStrike">
                <a:solidFill>
                  <a:srgbClr val="333333"/>
                </a:solidFill>
                <a:latin typeface="Helvetica Neue"/>
              </a:rPr>
              <a:t>2.2 Control and Status Registers</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There are a variety of CPU registers that are employed to control the operation of the CPU. Most of these, on most machines, are not visible to the user. Some of them may be visible to machine instructions executed in a control or operating system mode.</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Of course, different machines will have different register organizations and use different terminology. We list here a reasonably complete list of register types, with a brief description.</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Four registers are essential to instruction execution:</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Program counter (PC): Contains the address of an instruction to be fetched.</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Instruction register (IR): Contains the instruction most recently fetched.</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Memory address registers (MAR): Contains the address of a location in memory.</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Memory buffer register (MBR): Contains a word of data lo be written to mem­ory or the word most recently read.</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76" name="TextShape 3"/>
          <p:cNvSpPr txBox="1"/>
          <p:nvPr/>
        </p:nvSpPr>
        <p:spPr>
          <a:xfrm>
            <a:off x="14400" y="6243480"/>
            <a:ext cx="4303080" cy="11124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78" name="TextShape 2"/>
          <p:cNvSpPr txBox="1"/>
          <p:nvPr/>
        </p:nvSpPr>
        <p:spPr>
          <a:xfrm>
            <a:off x="812880" y="730080"/>
            <a:ext cx="7062840" cy="1107720"/>
          </a:xfrm>
          <a:prstGeom prst="rect">
            <a:avLst/>
          </a:prstGeom>
          <a:noFill/>
          <a:ln>
            <a:noFill/>
          </a:ln>
        </p:spPr>
        <p:txBody>
          <a:bodyPr lIns="0" rIns="0" tIns="0" bIns="0">
            <a:noAutofit/>
          </a:bodyPr>
          <a:p>
            <a:pPr>
              <a:lnSpc>
                <a:spcPct val="100000"/>
              </a:lnSpc>
            </a:pPr>
            <a:r>
              <a:rPr b="0" lang="en-US" sz="1800" spc="-1" strike="noStrike">
                <a:solidFill>
                  <a:srgbClr val="555555"/>
                </a:solidFill>
                <a:latin typeface="Helvetica Neue"/>
              </a:rPr>
              <a:t>A number of other registers related to status and control might be found in a particular CPU design. In addition to the PSW, there may be a pointer to a block of memory containing additional status information (e.g., process control blocks).</a:t>
            </a:r>
            <a:endParaRPr b="0" lang="en-US" sz="1800" spc="-1" strike="noStrike">
              <a:solidFill>
                <a:srgbClr val="000000"/>
              </a:solidFill>
              <a:latin typeface="Calibri"/>
            </a:endParaRPr>
          </a:p>
        </p:txBody>
      </p:sp>
      <p:sp>
        <p:nvSpPr>
          <p:cNvPr id="179" name="TextShape 3"/>
          <p:cNvSpPr txBox="1"/>
          <p:nvPr/>
        </p:nvSpPr>
        <p:spPr>
          <a:xfrm>
            <a:off x="14400" y="6243480"/>
            <a:ext cx="3465000" cy="12492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pic>
        <p:nvPicPr>
          <p:cNvPr id="180" name="Picture 2" descr=""/>
          <p:cNvPicPr/>
          <p:nvPr/>
        </p:nvPicPr>
        <p:blipFill>
          <a:blip r:embed="rId1"/>
          <a:stretch/>
        </p:blipFill>
        <p:spPr>
          <a:xfrm>
            <a:off x="1485720" y="1949400"/>
            <a:ext cx="6476760" cy="3656160"/>
          </a:xfrm>
          <a:prstGeom prst="rect">
            <a:avLst/>
          </a:prstGeom>
          <a:ln>
            <a:noFill/>
          </a:ln>
        </p:spPr>
      </p:pic>
      <p:sp>
        <p:nvSpPr>
          <p:cNvPr id="181" name="CustomShape 4"/>
          <p:cNvSpPr/>
          <p:nvPr/>
        </p:nvSpPr>
        <p:spPr>
          <a:xfrm>
            <a:off x="816120" y="5606280"/>
            <a:ext cx="4362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555555"/>
                </a:solidFill>
                <a:latin typeface="Helvetica Neue"/>
              </a:rPr>
              <a:t>Example Register Organizations: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84280" y="577800"/>
            <a:ext cx="7291440" cy="3837960"/>
          </a:xfrm>
          <a:prstGeom prst="rect">
            <a:avLst/>
          </a:prstGeom>
          <a:noFill/>
          <a:ln>
            <a:noFill/>
          </a:ln>
        </p:spPr>
        <p:txBody>
          <a:bodyPr lIns="0" rIns="0" tIns="0" bIns="0">
            <a:noAutofit/>
          </a:bodyPr>
          <a:p>
            <a:pPr>
              <a:lnSpc>
                <a:spcPct val="100000"/>
              </a:lnSpc>
            </a:pPr>
            <a:r>
              <a:rPr b="0" lang="en-US" sz="1800" spc="-1" strike="noStrike">
                <a:solidFill>
                  <a:srgbClr val="333333"/>
                </a:solidFill>
                <a:latin typeface="Helvetica Neue"/>
              </a:rPr>
              <a:t>3. Instruction Cycle</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Recall that the instruction cycle includes the following sub-cycles:</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Fetch: Read the next instruction from memory into the CPU.</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Execute: Interpret the opcode and perform the indicated operation.</a:t>
            </a:r>
            <a:endParaRPr b="0" lang="en-US" sz="1800" spc="-1" strike="noStrike">
              <a:solidFill>
                <a:srgbClr val="000000"/>
              </a:solidFill>
              <a:latin typeface="Calibri"/>
            </a:endParaRPr>
          </a:p>
          <a:p>
            <a:pPr indent="-324000">
              <a:lnSpc>
                <a:spcPct val="100000"/>
              </a:lnSpc>
              <a:buClr>
                <a:srgbClr val="333333"/>
              </a:buClr>
              <a:buFont typeface="Arial"/>
              <a:buChar char="•"/>
            </a:pPr>
            <a:r>
              <a:rPr b="0" lang="en-US" sz="1800" spc="-1" strike="noStrike">
                <a:solidFill>
                  <a:srgbClr val="333333"/>
                </a:solidFill>
                <a:latin typeface="Helvetica Neue"/>
              </a:rPr>
              <a:t>Interrupt: If interrupts are enabled and an interrupt has occurred, save the current process state and service the interrupt.</a:t>
            </a:r>
            <a:endParaRPr b="0" lang="en-US" sz="1800" spc="-1" strike="noStrike">
              <a:solidFill>
                <a:srgbClr val="000000"/>
              </a:solidFill>
              <a:latin typeface="Calibri"/>
            </a:endParaRPr>
          </a:p>
          <a:p>
            <a:pPr>
              <a:lnSpc>
                <a:spcPct val="100000"/>
              </a:lnSpc>
            </a:pPr>
            <a:r>
              <a:rPr b="0" lang="en-US" sz="1800" spc="-1" strike="noStrike">
                <a:solidFill>
                  <a:srgbClr val="555555"/>
                </a:solidFill>
                <a:latin typeface="Helvetica Neue"/>
              </a:rPr>
              <a:t>We are now in a position to elaborate somewhat on the instruction cycle. First, we must introduce one additional sub-cycle, known as the indirect cycle.</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83" name="TextShape 2"/>
          <p:cNvSpPr txBox="1"/>
          <p:nvPr/>
        </p:nvSpPr>
        <p:spPr>
          <a:xfrm>
            <a:off x="14400" y="6243480"/>
            <a:ext cx="2942280" cy="22176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184" name="TextShape 3"/>
          <p:cNvSpPr txBox="1"/>
          <p:nvPr/>
        </p:nvSpPr>
        <p:spPr>
          <a:xfrm>
            <a:off x="3648600" y="6235920"/>
            <a:ext cx="1453320" cy="221760"/>
          </a:xfrm>
          <a:prstGeom prst="rect">
            <a:avLst/>
          </a:prstGeom>
          <a:noFill/>
          <a:ln>
            <a:noFill/>
          </a:ln>
        </p:spPr>
        <p:txBody>
          <a:bodyPr lIns="0" rIns="0" tIns="0" bIns="0">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092600" y="730080"/>
            <a:ext cx="6321960" cy="492120"/>
          </a:xfrm>
          <a:prstGeom prst="rect">
            <a:avLst/>
          </a:prstGeom>
          <a:noFill/>
          <a:ln>
            <a:noFill/>
          </a:ln>
        </p:spPr>
        <p:txBody>
          <a:bodyPr lIns="0" rIns="0" tIns="0" bIns="0">
            <a:noAutofit/>
          </a:bodyPr>
          <a:p>
            <a:pPr>
              <a:lnSpc>
                <a:spcPct val="100000"/>
              </a:lnSpc>
            </a:pPr>
            <a:r>
              <a:rPr b="1" lang="en-US" sz="3200" spc="-1" strike="noStrike">
                <a:solidFill>
                  <a:srgbClr val="a50021"/>
                </a:solidFill>
                <a:latin typeface="Times New Roman"/>
              </a:rPr>
              <a:t>Data Path in  a CPU</a:t>
            </a:r>
            <a:endParaRPr b="0" lang="en-US" sz="3200" spc="-1" strike="noStrike">
              <a:solidFill>
                <a:srgbClr val="000000"/>
              </a:solidFill>
              <a:latin typeface="Calibri"/>
            </a:endParaRPr>
          </a:p>
        </p:txBody>
      </p:sp>
      <p:sp>
        <p:nvSpPr>
          <p:cNvPr id="186" name="TextShape 2"/>
          <p:cNvSpPr txBox="1"/>
          <p:nvPr/>
        </p:nvSpPr>
        <p:spPr>
          <a:xfrm>
            <a:off x="631800" y="1646280"/>
            <a:ext cx="7243560" cy="4062240"/>
          </a:xfrm>
          <a:prstGeom prst="rect">
            <a:avLst/>
          </a:prstGeom>
          <a:noFill/>
          <a:ln>
            <a:noFill/>
          </a:ln>
        </p:spPr>
        <p:txBody>
          <a:bodyPr lIns="0" rIns="0" tIns="0" bIns="0">
            <a:noAutofit/>
          </a:bodyPr>
          <a:p>
            <a:pPr>
              <a:lnSpc>
                <a:spcPct val="100000"/>
              </a:lnSpc>
            </a:pPr>
            <a:r>
              <a:rPr b="0" lang="en-US" sz="2400" spc="-1" strike="noStrike">
                <a:solidFill>
                  <a:srgbClr val="273239"/>
                </a:solidFill>
                <a:latin typeface="urw-din"/>
              </a:rPr>
              <a:t>The CPU can be divided into two sections: the data section and the control section. The DATA section is also known as the data path.</a:t>
            </a:r>
            <a:endParaRPr b="0" lang="en-US" sz="2400" spc="-1" strike="noStrike">
              <a:solidFill>
                <a:srgbClr val="000000"/>
              </a:solidFill>
              <a:latin typeface="Calibri"/>
            </a:endParaRPr>
          </a:p>
          <a:p>
            <a:pPr>
              <a:lnSpc>
                <a:spcPct val="100000"/>
              </a:lnSpc>
            </a:pPr>
            <a:r>
              <a:rPr b="1" lang="en-US" sz="2400" spc="-1" strike="noStrike">
                <a:solidFill>
                  <a:srgbClr val="273239"/>
                </a:solidFill>
                <a:latin typeface="urw-din"/>
              </a:rPr>
              <a:t>BUS:</a:t>
            </a:r>
            <a:r>
              <a:rPr b="0" lang="en-US" sz="2400" spc="-1" strike="noStrike">
                <a:solidFill>
                  <a:srgbClr val="273239"/>
                </a:solidFill>
                <a:latin typeface="urw-din"/>
              </a:rPr>
              <a:t> In early computers “BUS” were parallel electrical wires with multiple hardware connections. Therefore a bus is a communication system that transfers data between components inside a computer, or between computers. It includes hardware components like wires, optical fibers, etc and software, including communication protocols. The Registers, ALU, and the interconnecting BUS are collectively referred to as data paths. </a:t>
            </a:r>
            <a:endParaRPr b="0" lang="en-US" sz="2400" spc="-1" strike="noStrike">
              <a:solidFill>
                <a:srgbClr val="000000"/>
              </a:solidFill>
              <a:latin typeface="Calibri"/>
            </a:endParaRPr>
          </a:p>
        </p:txBody>
      </p:sp>
      <p:sp>
        <p:nvSpPr>
          <p:cNvPr id="187" name="TextShape 3"/>
          <p:cNvSpPr txBox="1"/>
          <p:nvPr/>
        </p:nvSpPr>
        <p:spPr>
          <a:xfrm>
            <a:off x="14400" y="6243480"/>
            <a:ext cx="2942280" cy="22176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188" name="TextShape 4"/>
          <p:cNvSpPr txBox="1"/>
          <p:nvPr/>
        </p:nvSpPr>
        <p:spPr>
          <a:xfrm>
            <a:off x="3648600" y="6235920"/>
            <a:ext cx="1453320" cy="221760"/>
          </a:xfrm>
          <a:prstGeom prst="rect">
            <a:avLst/>
          </a:prstGeom>
          <a:noFill/>
          <a:ln>
            <a:noFill/>
          </a:ln>
        </p:spPr>
        <p:txBody>
          <a:bodyPr lIns="0" rIns="0" tIns="0" bIns="0">
            <a:noAutofit/>
          </a:bodyPr>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190" name="TextShape 2"/>
          <p:cNvSpPr txBox="1"/>
          <p:nvPr/>
        </p:nvSpPr>
        <p:spPr>
          <a:xfrm>
            <a:off x="631800" y="1646280"/>
            <a:ext cx="7243560" cy="2492640"/>
          </a:xfrm>
          <a:prstGeom prst="rect">
            <a:avLst/>
          </a:prstGeom>
          <a:noFill/>
          <a:ln>
            <a:noFill/>
          </a:ln>
        </p:spPr>
        <p:txBody>
          <a:bodyPr lIns="0" rIns="0" tIns="0" bIns="0">
            <a:noAutofit/>
          </a:bodyPr>
          <a:p>
            <a:pPr>
              <a:lnSpc>
                <a:spcPct val="100000"/>
              </a:lnSpc>
            </a:pPr>
            <a:r>
              <a:rPr b="0" lang="en-US" sz="1800" spc="-1" strike="noStrike">
                <a:solidFill>
                  <a:srgbClr val="273239"/>
                </a:solidFill>
                <a:latin typeface="urw-din"/>
              </a:rPr>
              <a:t>Types of the bus are: </a:t>
            </a:r>
            <a:br/>
            <a:r>
              <a:rPr b="0" lang="en-US" sz="1800" spc="-1" strike="noStrike">
                <a:solidFill>
                  <a:srgbClr val="273239"/>
                </a:solidFill>
                <a:latin typeface="urw-din"/>
              </a:rPr>
              <a:t> </a:t>
            </a:r>
            <a:endParaRPr b="0" lang="en-US" sz="1800" spc="-1" strike="noStrike">
              <a:solidFill>
                <a:srgbClr val="000000"/>
              </a:solidFill>
              <a:latin typeface="Calibri"/>
            </a:endParaRPr>
          </a:p>
          <a:p>
            <a:pPr indent="-324000">
              <a:lnSpc>
                <a:spcPct val="100000"/>
              </a:lnSpc>
              <a:buClr>
                <a:srgbClr val="273239"/>
              </a:buClr>
              <a:buFont typeface="Calibri"/>
              <a:buAutoNum type="arabicPeriod"/>
            </a:pPr>
            <a:r>
              <a:rPr b="1" lang="en-US" sz="1800" spc="-1" strike="noStrike">
                <a:solidFill>
                  <a:srgbClr val="273239"/>
                </a:solidFill>
                <a:latin typeface="urw-din"/>
              </a:rPr>
              <a:t>Address bus:</a:t>
            </a:r>
            <a:r>
              <a:rPr b="0" lang="en-US" sz="1800" spc="-1" strike="noStrike">
                <a:solidFill>
                  <a:srgbClr val="273239"/>
                </a:solidFill>
                <a:latin typeface="urw-din"/>
              </a:rPr>
              <a:t> The buses which are used to carry address. </a:t>
            </a:r>
            <a:br/>
            <a:r>
              <a:rPr b="0" lang="en-US" sz="1800" spc="-1" strike="noStrike">
                <a:solidFill>
                  <a:srgbClr val="273239"/>
                </a:solidFill>
                <a:latin typeface="urw-din"/>
              </a:rPr>
              <a:t> </a:t>
            </a:r>
            <a:endParaRPr b="0" lang="en-US" sz="1800" spc="-1" strike="noStrike">
              <a:solidFill>
                <a:srgbClr val="000000"/>
              </a:solidFill>
              <a:latin typeface="Calibri"/>
            </a:endParaRPr>
          </a:p>
          <a:p>
            <a:pPr indent="-324000">
              <a:lnSpc>
                <a:spcPct val="100000"/>
              </a:lnSpc>
              <a:buClr>
                <a:srgbClr val="273239"/>
              </a:buClr>
              <a:buFont typeface="Calibri"/>
              <a:buAutoNum type="arabicPeriod"/>
            </a:pPr>
            <a:r>
              <a:rPr b="1" lang="en-US" sz="1800" spc="-1" strike="noStrike">
                <a:solidFill>
                  <a:srgbClr val="273239"/>
                </a:solidFill>
                <a:latin typeface="urw-din"/>
              </a:rPr>
              <a:t>Data bus:</a:t>
            </a:r>
            <a:r>
              <a:rPr b="0" lang="en-US" sz="1800" spc="-1" strike="noStrike">
                <a:solidFill>
                  <a:srgbClr val="273239"/>
                </a:solidFill>
                <a:latin typeface="urw-din"/>
              </a:rPr>
              <a:t> The buses which are used to carry data. </a:t>
            </a:r>
            <a:br/>
            <a:r>
              <a:rPr b="0" lang="en-US" sz="1800" spc="-1" strike="noStrike">
                <a:solidFill>
                  <a:srgbClr val="273239"/>
                </a:solidFill>
                <a:latin typeface="urw-din"/>
              </a:rPr>
              <a:t> </a:t>
            </a:r>
            <a:endParaRPr b="0" lang="en-US" sz="1800" spc="-1" strike="noStrike">
              <a:solidFill>
                <a:srgbClr val="000000"/>
              </a:solidFill>
              <a:latin typeface="Calibri"/>
            </a:endParaRPr>
          </a:p>
          <a:p>
            <a:pPr indent="-324000">
              <a:lnSpc>
                <a:spcPct val="100000"/>
              </a:lnSpc>
              <a:buClr>
                <a:srgbClr val="273239"/>
              </a:buClr>
              <a:buFont typeface="Calibri"/>
              <a:buAutoNum type="arabicPeriod"/>
            </a:pPr>
            <a:r>
              <a:rPr b="1" lang="en-US" sz="1800" spc="-1" strike="noStrike">
                <a:solidFill>
                  <a:srgbClr val="273239"/>
                </a:solidFill>
                <a:latin typeface="urw-din"/>
              </a:rPr>
              <a:t>Control bus:</a:t>
            </a:r>
            <a:r>
              <a:rPr b="0" lang="en-US" sz="1800" spc="-1" strike="noStrike">
                <a:solidFill>
                  <a:srgbClr val="273239"/>
                </a:solidFill>
                <a:latin typeface="urw-din"/>
              </a:rPr>
              <a:t> If the bus is carrying control signals. </a:t>
            </a:r>
            <a:br/>
            <a:r>
              <a:rPr b="0" lang="en-US" sz="1800" spc="-1" strike="noStrike">
                <a:solidFill>
                  <a:srgbClr val="273239"/>
                </a:solidFill>
                <a:latin typeface="urw-din"/>
              </a:rPr>
              <a:t> </a:t>
            </a:r>
            <a:endParaRPr b="0" lang="en-US" sz="1800" spc="-1" strike="noStrike">
              <a:solidFill>
                <a:srgbClr val="000000"/>
              </a:solidFill>
              <a:latin typeface="Calibri"/>
            </a:endParaRPr>
          </a:p>
          <a:p>
            <a:pPr>
              <a:lnSpc>
                <a:spcPct val="100000"/>
              </a:lnSpc>
            </a:pPr>
            <a:endParaRPr b="0" lang="en-US" sz="1800" spc="-1" strike="noStrike">
              <a:solidFill>
                <a:srgbClr val="000000"/>
              </a:solidFill>
              <a:latin typeface="Calibri"/>
            </a:endParaRPr>
          </a:p>
        </p:txBody>
      </p:sp>
      <p:sp>
        <p:nvSpPr>
          <p:cNvPr id="191" name="TextShape 3"/>
          <p:cNvSpPr txBox="1"/>
          <p:nvPr/>
        </p:nvSpPr>
        <p:spPr>
          <a:xfrm>
            <a:off x="14400" y="6243480"/>
            <a:ext cx="3922200" cy="24588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49400" y="587160"/>
            <a:ext cx="7970040" cy="5430600"/>
          </a:xfrm>
          <a:prstGeom prst="rect">
            <a:avLst/>
          </a:prstGeom>
          <a:noFill/>
          <a:ln>
            <a:noFill/>
          </a:ln>
        </p:spPr>
        <p:style>
          <a:lnRef idx="0"/>
          <a:fillRef idx="0"/>
          <a:effectRef idx="0"/>
          <a:fontRef idx="minor"/>
        </p:style>
        <p:txBody>
          <a:bodyPr lIns="0" rIns="0" tIns="89640" bIns="0">
            <a:spAutoFit/>
          </a:bodyPr>
          <a:p>
            <a:pPr marL="490680" indent="-478440">
              <a:lnSpc>
                <a:spcPct val="100000"/>
              </a:lnSpc>
              <a:spcBef>
                <a:spcPts val="706"/>
              </a:spcBef>
              <a:buClr>
                <a:srgbClr val="009a00"/>
              </a:buClr>
              <a:buFont typeface="Wingdings" charset="2"/>
              <a:buChar char=""/>
              <a:tabLst>
                <a:tab algn="l" pos="490680"/>
                <a:tab algn="l" pos="491400"/>
              </a:tabLst>
            </a:pPr>
            <a:r>
              <a:rPr b="0" lang="en-US" sz="2400" spc="-1" strike="noStrike">
                <a:solidFill>
                  <a:srgbClr val="000000"/>
                </a:solidFill>
                <a:latin typeface="Times New Roman"/>
              </a:rPr>
              <a:t>A </a:t>
            </a:r>
            <a:r>
              <a:rPr b="0" lang="en-US" sz="2400" spc="94" strike="noStrike">
                <a:solidFill>
                  <a:srgbClr val="000000"/>
                </a:solidFill>
                <a:latin typeface="Times New Roman"/>
              </a:rPr>
              <a:t>computer </a:t>
            </a:r>
            <a:r>
              <a:rPr b="0" lang="en-US" sz="2400" spc="63" strike="noStrike">
                <a:solidFill>
                  <a:srgbClr val="000000"/>
                </a:solidFill>
                <a:latin typeface="Times New Roman"/>
              </a:rPr>
              <a:t>consists </a:t>
            </a:r>
            <a:r>
              <a:rPr b="0" lang="en-US" sz="2400" spc="24" strike="noStrike">
                <a:solidFill>
                  <a:srgbClr val="000000"/>
                </a:solidFill>
                <a:latin typeface="Times New Roman"/>
              </a:rPr>
              <a:t>of </a:t>
            </a:r>
            <a:r>
              <a:rPr b="0" lang="en-US" sz="2400" spc="94" strike="noStrike">
                <a:solidFill>
                  <a:srgbClr val="000000"/>
                </a:solidFill>
                <a:latin typeface="Times New Roman"/>
              </a:rPr>
              <a:t>three </a:t>
            </a:r>
            <a:r>
              <a:rPr b="0" lang="en-US" sz="2400" spc="89" strike="noStrike">
                <a:solidFill>
                  <a:srgbClr val="000000"/>
                </a:solidFill>
                <a:latin typeface="Times New Roman"/>
              </a:rPr>
              <a:t>main</a:t>
            </a:r>
            <a:r>
              <a:rPr b="0" lang="en-US" sz="2400" spc="364" strike="noStrike">
                <a:solidFill>
                  <a:srgbClr val="000000"/>
                </a:solidFill>
                <a:latin typeface="Times New Roman"/>
              </a:rPr>
              <a:t> </a:t>
            </a:r>
            <a:r>
              <a:rPr b="0" lang="en-US" sz="2400" spc="63" strike="noStrike">
                <a:solidFill>
                  <a:srgbClr val="000000"/>
                </a:solidFill>
                <a:latin typeface="Times New Roman"/>
              </a:rPr>
              <a:t>parts:</a:t>
            </a:r>
            <a:endParaRPr b="0" lang="en-IN" sz="2400" spc="-1" strike="noStrike">
              <a:latin typeface="Arial"/>
            </a:endParaRPr>
          </a:p>
          <a:p>
            <a:pPr lvl="1" marL="927720" indent="-444240">
              <a:lnSpc>
                <a:spcPct val="100000"/>
              </a:lnSpc>
              <a:spcBef>
                <a:spcPts val="499"/>
              </a:spcBef>
              <a:buClr>
                <a:srgbClr val="009a00"/>
              </a:buClr>
              <a:buSzPct val="80000"/>
              <a:buFont typeface="Wingdings" charset="2"/>
              <a:buChar char=""/>
              <a:tabLst>
                <a:tab algn="l" pos="927720"/>
                <a:tab algn="l" pos="928440"/>
              </a:tabLst>
            </a:pPr>
            <a:r>
              <a:rPr b="0" lang="en-US" sz="2000" spc="-7" strike="noStrike">
                <a:solidFill>
                  <a:srgbClr val="000000"/>
                </a:solidFill>
                <a:latin typeface="Times New Roman"/>
              </a:rPr>
              <a:t>A </a:t>
            </a:r>
            <a:r>
              <a:rPr b="0" lang="en-US" sz="2000" spc="52" strike="noStrike">
                <a:solidFill>
                  <a:srgbClr val="000000"/>
                </a:solidFill>
                <a:latin typeface="Times New Roman"/>
              </a:rPr>
              <a:t>processor</a:t>
            </a:r>
            <a:r>
              <a:rPr b="0" lang="en-US" sz="2000" spc="202" strike="noStrike">
                <a:solidFill>
                  <a:srgbClr val="000000"/>
                </a:solidFill>
                <a:latin typeface="Times New Roman"/>
              </a:rPr>
              <a:t> </a:t>
            </a:r>
            <a:r>
              <a:rPr b="0" lang="en-US" sz="2000" spc="29" strike="noStrike">
                <a:solidFill>
                  <a:srgbClr val="000000"/>
                </a:solidFill>
                <a:latin typeface="Times New Roman"/>
              </a:rPr>
              <a:t>(CPU)</a:t>
            </a:r>
            <a:endParaRPr b="0" lang="en-IN" sz="2000" spc="-1" strike="noStrike">
              <a:latin typeface="Arial"/>
            </a:endParaRPr>
          </a:p>
          <a:p>
            <a:pPr lvl="1" marL="927720" indent="-444240">
              <a:lnSpc>
                <a:spcPct val="100000"/>
              </a:lnSpc>
              <a:spcBef>
                <a:spcPts val="476"/>
              </a:spcBef>
              <a:buClr>
                <a:srgbClr val="009a00"/>
              </a:buClr>
              <a:buSzPct val="80000"/>
              <a:buFont typeface="Wingdings" charset="2"/>
              <a:buChar char=""/>
              <a:tabLst>
                <a:tab algn="l" pos="927720"/>
                <a:tab algn="l" pos="928440"/>
              </a:tabLst>
            </a:pPr>
            <a:r>
              <a:rPr b="0" lang="en-US" sz="2000" spc="-7" strike="noStrike">
                <a:solidFill>
                  <a:srgbClr val="000000"/>
                </a:solidFill>
                <a:latin typeface="Times New Roman"/>
              </a:rPr>
              <a:t>A </a:t>
            </a:r>
            <a:r>
              <a:rPr b="0" lang="en-US" sz="2000" spc="89" strike="noStrike">
                <a:solidFill>
                  <a:srgbClr val="000000"/>
                </a:solidFill>
                <a:latin typeface="Times New Roman"/>
              </a:rPr>
              <a:t>main-memory</a:t>
            </a:r>
            <a:r>
              <a:rPr b="0" lang="en-US" sz="2000" spc="228" strike="noStrike">
                <a:solidFill>
                  <a:srgbClr val="000000"/>
                </a:solidFill>
                <a:latin typeface="Times New Roman"/>
              </a:rPr>
              <a:t> </a:t>
            </a:r>
            <a:r>
              <a:rPr b="0" lang="en-US" sz="2000" spc="58" strike="noStrike">
                <a:solidFill>
                  <a:srgbClr val="000000"/>
                </a:solidFill>
                <a:latin typeface="Times New Roman"/>
              </a:rPr>
              <a:t>system</a:t>
            </a:r>
            <a:endParaRPr b="0" lang="en-IN" sz="2000" spc="-1" strike="noStrike">
              <a:latin typeface="Arial"/>
            </a:endParaRPr>
          </a:p>
          <a:p>
            <a:pPr lvl="1" marL="927720" indent="-444240">
              <a:lnSpc>
                <a:spcPct val="100000"/>
              </a:lnSpc>
              <a:spcBef>
                <a:spcPts val="476"/>
              </a:spcBef>
              <a:buClr>
                <a:srgbClr val="009a00"/>
              </a:buClr>
              <a:buSzPct val="80000"/>
              <a:buFont typeface="Wingdings" charset="2"/>
              <a:buChar char=""/>
              <a:tabLst>
                <a:tab algn="l" pos="927720"/>
                <a:tab algn="l" pos="928440"/>
              </a:tabLst>
            </a:pPr>
            <a:r>
              <a:rPr b="0" lang="en-US" sz="2000" spc="63" strike="noStrike">
                <a:solidFill>
                  <a:srgbClr val="000000"/>
                </a:solidFill>
                <a:latin typeface="Times New Roman"/>
              </a:rPr>
              <a:t>An </a:t>
            </a:r>
            <a:r>
              <a:rPr b="0" lang="en-US" sz="2000" spc="-7" strike="noStrike">
                <a:solidFill>
                  <a:srgbClr val="000000"/>
                </a:solidFill>
                <a:latin typeface="Times New Roman"/>
              </a:rPr>
              <a:t>I / O</a:t>
            </a:r>
            <a:r>
              <a:rPr b="0" lang="en-US" sz="2000" spc="-160" strike="noStrike">
                <a:solidFill>
                  <a:srgbClr val="000000"/>
                </a:solidFill>
                <a:latin typeface="Times New Roman"/>
              </a:rPr>
              <a:t> </a:t>
            </a:r>
            <a:r>
              <a:rPr b="0" lang="en-US" sz="2000" spc="58" strike="noStrike">
                <a:solidFill>
                  <a:srgbClr val="000000"/>
                </a:solidFill>
                <a:latin typeface="Times New Roman"/>
              </a:rPr>
              <a:t>system</a:t>
            </a:r>
            <a:endParaRPr b="0" lang="en-IN" sz="2000" spc="-1" strike="noStrike">
              <a:latin typeface="Arial"/>
            </a:endParaRPr>
          </a:p>
          <a:p>
            <a:pPr marL="482760" indent="-470160">
              <a:lnSpc>
                <a:spcPts val="2874"/>
              </a:lnSpc>
              <a:spcBef>
                <a:spcPts val="541"/>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29" strike="noStrike">
                <a:solidFill>
                  <a:srgbClr val="000000"/>
                </a:solidFill>
                <a:latin typeface="Times New Roman"/>
              </a:rPr>
              <a:t>CPU </a:t>
            </a:r>
            <a:r>
              <a:rPr b="0" lang="en-US" sz="2400" spc="63" strike="noStrike">
                <a:solidFill>
                  <a:srgbClr val="000000"/>
                </a:solidFill>
                <a:latin typeface="Times New Roman"/>
              </a:rPr>
              <a:t>consists </a:t>
            </a:r>
            <a:r>
              <a:rPr b="0" lang="en-US" sz="2400" spc="24" strike="noStrike">
                <a:solidFill>
                  <a:srgbClr val="000000"/>
                </a:solidFill>
                <a:latin typeface="Times New Roman"/>
              </a:rPr>
              <a:t>of </a:t>
            </a:r>
            <a:r>
              <a:rPr b="0" lang="en-US" sz="2400" spc="-1" strike="noStrike">
                <a:solidFill>
                  <a:srgbClr val="000000"/>
                </a:solidFill>
                <a:latin typeface="Times New Roman"/>
              </a:rPr>
              <a:t>a </a:t>
            </a:r>
            <a:r>
              <a:rPr b="0" lang="en-US" sz="2400" spc="72" strike="noStrike">
                <a:solidFill>
                  <a:srgbClr val="000000"/>
                </a:solidFill>
                <a:latin typeface="Times New Roman"/>
              </a:rPr>
              <a:t>control </a:t>
            </a:r>
            <a:r>
              <a:rPr b="0" lang="en-US" sz="2400" spc="83" strike="noStrike">
                <a:solidFill>
                  <a:srgbClr val="000000"/>
                </a:solidFill>
                <a:latin typeface="Times New Roman"/>
              </a:rPr>
              <a:t>unit, </a:t>
            </a:r>
            <a:r>
              <a:rPr b="0" lang="en-US" sz="2400" spc="63" strike="noStrike">
                <a:solidFill>
                  <a:srgbClr val="000000"/>
                </a:solidFill>
                <a:latin typeface="Times New Roman"/>
              </a:rPr>
              <a:t>registers,</a:t>
            </a:r>
            <a:r>
              <a:rPr b="0" lang="en-US" sz="2400" spc="284" strike="noStrike">
                <a:solidFill>
                  <a:srgbClr val="000000"/>
                </a:solidFill>
                <a:latin typeface="Times New Roman"/>
              </a:rPr>
              <a:t> </a:t>
            </a:r>
            <a:r>
              <a:rPr b="0" lang="en-US" sz="2400" spc="94" strike="noStrike">
                <a:solidFill>
                  <a:srgbClr val="000000"/>
                </a:solidFill>
                <a:latin typeface="Times New Roman"/>
              </a:rPr>
              <a:t>the</a:t>
            </a:r>
            <a:endParaRPr b="0" lang="en-IN" sz="2400" spc="-1" strike="noStrike">
              <a:latin typeface="Arial"/>
            </a:endParaRPr>
          </a:p>
          <a:p>
            <a:pPr marL="490680">
              <a:lnSpc>
                <a:spcPts val="2869"/>
              </a:lnSpc>
              <a:spcBef>
                <a:spcPts val="99"/>
              </a:spcBef>
              <a:tabLst>
                <a:tab algn="l" pos="482760"/>
                <a:tab algn="l" pos="483120"/>
              </a:tabLst>
            </a:pPr>
            <a:r>
              <a:rPr b="0" lang="en-US" sz="2400" spc="83" strike="noStrike">
                <a:solidFill>
                  <a:srgbClr val="000000"/>
                </a:solidFill>
                <a:latin typeface="Times New Roman"/>
              </a:rPr>
              <a:t>arithmetic </a:t>
            </a:r>
            <a:r>
              <a:rPr b="0" lang="en-US" sz="2400" spc="128" strike="noStrike">
                <a:solidFill>
                  <a:srgbClr val="000000"/>
                </a:solidFill>
                <a:latin typeface="Times New Roman"/>
              </a:rPr>
              <a:t>and </a:t>
            </a:r>
            <a:r>
              <a:rPr b="0" lang="en-US" sz="2400" spc="38" strike="noStrike">
                <a:solidFill>
                  <a:srgbClr val="000000"/>
                </a:solidFill>
                <a:latin typeface="Times New Roman"/>
              </a:rPr>
              <a:t>logic </a:t>
            </a:r>
            <a:r>
              <a:rPr b="0" lang="en-US" sz="2400" spc="83" strike="noStrike">
                <a:solidFill>
                  <a:srgbClr val="000000"/>
                </a:solidFill>
                <a:latin typeface="Times New Roman"/>
              </a:rPr>
              <a:t>unit, </a:t>
            </a:r>
            <a:r>
              <a:rPr b="0" lang="en-US" sz="2400" spc="94" strike="noStrike">
                <a:solidFill>
                  <a:srgbClr val="000000"/>
                </a:solidFill>
                <a:latin typeface="Times New Roman"/>
              </a:rPr>
              <a:t>the instruction </a:t>
            </a:r>
            <a:r>
              <a:rPr b="0" lang="en-US" sz="2400" spc="72" strike="noStrike">
                <a:solidFill>
                  <a:srgbClr val="000000"/>
                </a:solidFill>
                <a:latin typeface="Times New Roman"/>
              </a:rPr>
              <a:t>execution </a:t>
            </a:r>
            <a:r>
              <a:rPr b="0" lang="en-US" sz="2400" spc="83" strike="noStrike">
                <a:solidFill>
                  <a:srgbClr val="000000"/>
                </a:solidFill>
                <a:latin typeface="Times New Roman"/>
              </a:rPr>
              <a:t>unit,  </a:t>
            </a:r>
            <a:r>
              <a:rPr b="0" lang="en-US" sz="2400" spc="128" strike="noStrike">
                <a:solidFill>
                  <a:srgbClr val="000000"/>
                </a:solidFill>
                <a:latin typeface="Times New Roman"/>
              </a:rPr>
              <a:t>and </a:t>
            </a:r>
            <a:r>
              <a:rPr b="0" lang="en-US" sz="2400" spc="94" strike="noStrike">
                <a:solidFill>
                  <a:srgbClr val="000000"/>
                </a:solidFill>
                <a:latin typeface="Times New Roman"/>
              </a:rPr>
              <a:t>the </a:t>
            </a:r>
            <a:r>
              <a:rPr b="0" lang="en-US" sz="2400" spc="83" strike="noStrike">
                <a:solidFill>
                  <a:srgbClr val="000000"/>
                </a:solidFill>
                <a:latin typeface="Times New Roman"/>
              </a:rPr>
              <a:t>interconnections </a:t>
            </a:r>
            <a:r>
              <a:rPr b="0" lang="en-US" sz="2400" spc="134" strike="noStrike">
                <a:solidFill>
                  <a:srgbClr val="000000"/>
                </a:solidFill>
                <a:latin typeface="Times New Roman"/>
              </a:rPr>
              <a:t>among </a:t>
            </a:r>
            <a:r>
              <a:rPr b="0" lang="en-US" sz="2400" spc="72" strike="noStrike">
                <a:solidFill>
                  <a:srgbClr val="000000"/>
                </a:solidFill>
                <a:latin typeface="Times New Roman"/>
              </a:rPr>
              <a:t>these</a:t>
            </a:r>
            <a:r>
              <a:rPr b="0" lang="en-US" sz="2400" spc="49" strike="noStrike">
                <a:solidFill>
                  <a:srgbClr val="000000"/>
                </a:solidFill>
                <a:latin typeface="Times New Roman"/>
              </a:rPr>
              <a:t> </a:t>
            </a:r>
            <a:r>
              <a:rPr b="0" lang="en-US" sz="2400" spc="117" strike="noStrike">
                <a:solidFill>
                  <a:srgbClr val="000000"/>
                </a:solidFill>
                <a:latin typeface="Times New Roman"/>
              </a:rPr>
              <a:t>components</a:t>
            </a:r>
            <a:endParaRPr b="0" lang="en-IN" sz="2400" spc="-1" strike="noStrike">
              <a:latin typeface="Arial"/>
            </a:endParaRPr>
          </a:p>
          <a:p>
            <a:pPr marL="482760" indent="-470160">
              <a:lnSpc>
                <a:spcPct val="100000"/>
              </a:lnSpc>
              <a:spcBef>
                <a:spcPts val="479"/>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94" strike="noStrike">
                <a:solidFill>
                  <a:srgbClr val="000000"/>
                </a:solidFill>
                <a:latin typeface="Times New Roman"/>
              </a:rPr>
              <a:t>information </a:t>
            </a:r>
            <a:r>
              <a:rPr b="0" lang="en-US" sz="2400" spc="128" strike="noStrike">
                <a:solidFill>
                  <a:srgbClr val="000000"/>
                </a:solidFill>
                <a:latin typeface="Times New Roman"/>
              </a:rPr>
              <a:t>handled </a:t>
            </a:r>
            <a:r>
              <a:rPr b="0" lang="en-US" sz="2400" spc="29" strike="noStrike">
                <a:solidFill>
                  <a:srgbClr val="000000"/>
                </a:solidFill>
                <a:latin typeface="Times New Roman"/>
              </a:rPr>
              <a:t>by </a:t>
            </a:r>
            <a:r>
              <a:rPr b="0" lang="en-US" sz="2400" spc="-1" strike="noStrike">
                <a:solidFill>
                  <a:srgbClr val="000000"/>
                </a:solidFill>
                <a:latin typeface="Times New Roman"/>
              </a:rPr>
              <a:t>a</a:t>
            </a:r>
            <a:r>
              <a:rPr b="0" lang="en-US" sz="2400" spc="284" strike="noStrike">
                <a:solidFill>
                  <a:srgbClr val="000000"/>
                </a:solidFill>
                <a:latin typeface="Times New Roman"/>
              </a:rPr>
              <a:t> </a:t>
            </a:r>
            <a:r>
              <a:rPr b="0" lang="en-US" sz="2400" spc="97" strike="noStrike">
                <a:solidFill>
                  <a:srgbClr val="000000"/>
                </a:solidFill>
                <a:latin typeface="Times New Roman"/>
              </a:rPr>
              <a:t>computer</a:t>
            </a:r>
            <a:endParaRPr b="0" lang="en-IN" sz="2400" spc="-1" strike="noStrike">
              <a:latin typeface="Arial"/>
            </a:endParaRPr>
          </a:p>
          <a:p>
            <a:pPr lvl="1" marL="920880" indent="-437040">
              <a:lnSpc>
                <a:spcPct val="100000"/>
              </a:lnSpc>
              <a:spcBef>
                <a:spcPts val="510"/>
              </a:spcBef>
              <a:buClr>
                <a:srgbClr val="009a00"/>
              </a:buClr>
              <a:buSzPct val="80000"/>
              <a:buFont typeface="Wingdings" charset="2"/>
              <a:buChar char=""/>
              <a:tabLst>
                <a:tab algn="l" pos="920880"/>
                <a:tab algn="l" pos="921240"/>
              </a:tabLst>
            </a:pPr>
            <a:r>
              <a:rPr b="0" lang="en-US" sz="2000" spc="72" strike="noStrike">
                <a:solidFill>
                  <a:srgbClr val="000000"/>
                </a:solidFill>
                <a:latin typeface="Times New Roman"/>
              </a:rPr>
              <a:t>Instruction</a:t>
            </a:r>
            <a:endParaRPr b="0" lang="en-IN" sz="2000" spc="-1" strike="noStrike">
              <a:latin typeface="Arial"/>
            </a:endParaRPr>
          </a:p>
          <a:p>
            <a:pPr lvl="2" marL="1324080" indent="-401760">
              <a:lnSpc>
                <a:spcPct val="100000"/>
              </a:lnSpc>
              <a:spcBef>
                <a:spcPts val="439"/>
              </a:spcBef>
              <a:buClr>
                <a:srgbClr val="009a00"/>
              </a:buClr>
              <a:buSzPct val="78000"/>
              <a:buFont typeface="Wingdings" charset="2"/>
              <a:buChar char=""/>
              <a:tabLst>
                <a:tab algn="l" pos="1321920"/>
                <a:tab algn="l" pos="1322640"/>
              </a:tabLst>
            </a:pPr>
            <a:r>
              <a:rPr b="0" lang="en-US" sz="1800" spc="69" strike="noStrike">
                <a:solidFill>
                  <a:srgbClr val="000000"/>
                </a:solidFill>
                <a:latin typeface="Times New Roman"/>
              </a:rPr>
              <a:t>Govern the </a:t>
            </a:r>
            <a:r>
              <a:rPr b="0" lang="en-US" sz="1800" spc="52" strike="noStrike">
                <a:solidFill>
                  <a:srgbClr val="000000"/>
                </a:solidFill>
                <a:latin typeface="Times New Roman"/>
              </a:rPr>
              <a:t>transfer </a:t>
            </a:r>
            <a:r>
              <a:rPr b="0" lang="en-US" sz="1800" spc="69" strike="noStrike">
                <a:solidFill>
                  <a:srgbClr val="000000"/>
                </a:solidFill>
                <a:latin typeface="Times New Roman"/>
              </a:rPr>
              <a:t>information within </a:t>
            </a:r>
            <a:r>
              <a:rPr b="0" lang="en-US" sz="1800" spc="-1" strike="noStrike">
                <a:solidFill>
                  <a:srgbClr val="000000"/>
                </a:solidFill>
                <a:latin typeface="Times New Roman"/>
              </a:rPr>
              <a:t>a </a:t>
            </a:r>
            <a:r>
              <a:rPr b="0" lang="en-US" sz="1800" spc="69" strike="noStrike">
                <a:solidFill>
                  <a:srgbClr val="000000"/>
                </a:solidFill>
                <a:latin typeface="Times New Roman"/>
              </a:rPr>
              <a:t>computer </a:t>
            </a:r>
            <a:r>
              <a:rPr b="0" lang="en-US" sz="1800" spc="38" strike="noStrike">
                <a:solidFill>
                  <a:srgbClr val="000000"/>
                </a:solidFill>
                <a:latin typeface="Times New Roman"/>
              </a:rPr>
              <a:t>as </a:t>
            </a:r>
            <a:r>
              <a:rPr b="0" lang="en-US" sz="1800" spc="43" strike="noStrike">
                <a:solidFill>
                  <a:srgbClr val="000000"/>
                </a:solidFill>
                <a:latin typeface="Times New Roman"/>
              </a:rPr>
              <a:t>well </a:t>
            </a:r>
            <a:r>
              <a:rPr b="0" lang="en-US" sz="1800" spc="38" strike="noStrike">
                <a:solidFill>
                  <a:srgbClr val="000000"/>
                </a:solidFill>
                <a:latin typeface="Times New Roman"/>
              </a:rPr>
              <a:t>as  </a:t>
            </a:r>
            <a:r>
              <a:rPr b="0" lang="en-US" sz="1800" spc="69" strike="noStrike">
                <a:solidFill>
                  <a:srgbClr val="000000"/>
                </a:solidFill>
                <a:latin typeface="Times New Roman"/>
              </a:rPr>
              <a:t>between the computer </a:t>
            </a:r>
            <a:r>
              <a:rPr b="0" lang="en-US" sz="1800" spc="94" strike="noStrike">
                <a:solidFill>
                  <a:srgbClr val="000000"/>
                </a:solidFill>
                <a:latin typeface="Times New Roman"/>
              </a:rPr>
              <a:t>and </a:t>
            </a:r>
            <a:r>
              <a:rPr b="0" lang="en-US" sz="1800" spc="29" strike="noStrike">
                <a:solidFill>
                  <a:srgbClr val="000000"/>
                </a:solidFill>
                <a:latin typeface="Times New Roman"/>
              </a:rPr>
              <a:t>its </a:t>
            </a:r>
            <a:r>
              <a:rPr b="0" lang="en-US" sz="1800" spc="-1" strike="noStrike">
                <a:solidFill>
                  <a:srgbClr val="000000"/>
                </a:solidFill>
                <a:latin typeface="Times New Roman"/>
              </a:rPr>
              <a:t>I / O</a:t>
            </a:r>
            <a:r>
              <a:rPr b="0" lang="en-US" sz="1800" spc="-72" strike="noStrike">
                <a:solidFill>
                  <a:srgbClr val="000000"/>
                </a:solidFill>
                <a:latin typeface="Times New Roman"/>
              </a:rPr>
              <a:t> </a:t>
            </a:r>
            <a:r>
              <a:rPr b="0" lang="en-US" sz="1800" spc="52" strike="noStrike">
                <a:solidFill>
                  <a:srgbClr val="000000"/>
                </a:solidFill>
                <a:latin typeface="Times New Roman"/>
              </a:rPr>
              <a:t>devices</a:t>
            </a:r>
            <a:endParaRPr b="0" lang="en-IN" sz="1800" spc="-1" strike="noStrike">
              <a:latin typeface="Arial"/>
            </a:endParaRPr>
          </a:p>
          <a:p>
            <a:pPr lvl="2" marL="1317600" indent="-396000">
              <a:lnSpc>
                <a:spcPct val="100000"/>
              </a:lnSpc>
              <a:spcBef>
                <a:spcPts val="445"/>
              </a:spcBef>
              <a:buClr>
                <a:srgbClr val="009a00"/>
              </a:buClr>
              <a:buSzPct val="78000"/>
              <a:buFont typeface="Wingdings" charset="2"/>
              <a:buChar char=""/>
              <a:tabLst>
                <a:tab algn="l" pos="1317600"/>
                <a:tab algn="l" pos="1318320"/>
              </a:tabLst>
            </a:pPr>
            <a:r>
              <a:rPr b="0" lang="en-US" sz="1800" spc="29" strike="noStrike">
                <a:solidFill>
                  <a:srgbClr val="000000"/>
                </a:solidFill>
                <a:latin typeface="Times New Roman"/>
              </a:rPr>
              <a:t>Specify </a:t>
            </a:r>
            <a:r>
              <a:rPr b="0" lang="en-US" sz="1800" spc="69" strike="noStrike">
                <a:solidFill>
                  <a:srgbClr val="000000"/>
                </a:solidFill>
                <a:latin typeface="Times New Roman"/>
              </a:rPr>
              <a:t>the </a:t>
            </a:r>
            <a:r>
              <a:rPr b="0" lang="en-US" sz="1800" spc="58" strike="noStrike">
                <a:solidFill>
                  <a:srgbClr val="000000"/>
                </a:solidFill>
                <a:latin typeface="Times New Roman"/>
              </a:rPr>
              <a:t>arithmetic </a:t>
            </a:r>
            <a:r>
              <a:rPr b="0" lang="en-US" sz="1800" spc="94" strike="noStrike">
                <a:solidFill>
                  <a:srgbClr val="000000"/>
                </a:solidFill>
                <a:latin typeface="Times New Roman"/>
              </a:rPr>
              <a:t>and </a:t>
            </a:r>
            <a:r>
              <a:rPr b="0" lang="en-US" sz="1800" spc="29" strike="noStrike">
                <a:solidFill>
                  <a:srgbClr val="000000"/>
                </a:solidFill>
                <a:latin typeface="Times New Roman"/>
              </a:rPr>
              <a:t>logic </a:t>
            </a:r>
            <a:r>
              <a:rPr b="0" lang="en-US" sz="1800" spc="58" strike="noStrike">
                <a:solidFill>
                  <a:srgbClr val="000000"/>
                </a:solidFill>
                <a:latin typeface="Times New Roman"/>
              </a:rPr>
              <a:t>operations </a:t>
            </a:r>
            <a:r>
              <a:rPr b="0" lang="en-US" sz="1800" spc="18" strike="noStrike">
                <a:solidFill>
                  <a:srgbClr val="000000"/>
                </a:solidFill>
                <a:latin typeface="Times New Roman"/>
              </a:rPr>
              <a:t>to be</a:t>
            </a:r>
            <a:r>
              <a:rPr b="0" lang="en-US" sz="1800" spc="389" strike="noStrike">
                <a:solidFill>
                  <a:srgbClr val="000000"/>
                </a:solidFill>
                <a:latin typeface="Times New Roman"/>
              </a:rPr>
              <a:t> </a:t>
            </a:r>
            <a:r>
              <a:rPr b="0" lang="en-US" sz="1800" spc="72" strike="noStrike">
                <a:solidFill>
                  <a:srgbClr val="000000"/>
                </a:solidFill>
                <a:latin typeface="Times New Roman"/>
              </a:rPr>
              <a:t>performed</a:t>
            </a:r>
            <a:endParaRPr b="0" lang="en-IN" sz="1800" spc="-1" strike="noStrike">
              <a:latin typeface="Arial"/>
            </a:endParaRPr>
          </a:p>
          <a:p>
            <a:pPr lvl="1" marL="927000" indent="-443520">
              <a:lnSpc>
                <a:spcPct val="100000"/>
              </a:lnSpc>
              <a:spcBef>
                <a:spcPts val="471"/>
              </a:spcBef>
              <a:buClr>
                <a:srgbClr val="009a00"/>
              </a:buClr>
              <a:buSzPct val="80000"/>
              <a:buFont typeface="Wingdings" charset="2"/>
              <a:buChar char=""/>
              <a:tabLst>
                <a:tab algn="l" pos="927000"/>
                <a:tab algn="l" pos="927720"/>
              </a:tabLst>
            </a:pPr>
            <a:r>
              <a:rPr b="0" lang="en-US" sz="2000" spc="43" strike="noStrike">
                <a:solidFill>
                  <a:srgbClr val="000000"/>
                </a:solidFill>
                <a:latin typeface="Times New Roman"/>
              </a:rPr>
              <a:t>Data</a:t>
            </a:r>
            <a:endParaRPr b="0" lang="en-IN" sz="2000" spc="-1" strike="noStrike">
              <a:latin typeface="Arial"/>
            </a:endParaRPr>
          </a:p>
          <a:p>
            <a:pPr lvl="2" marL="1317600" indent="-395280">
              <a:lnSpc>
                <a:spcPct val="100000"/>
              </a:lnSpc>
              <a:spcBef>
                <a:spcPts val="439"/>
              </a:spcBef>
              <a:buClr>
                <a:srgbClr val="009a00"/>
              </a:buClr>
              <a:buSzPct val="78000"/>
              <a:buFont typeface="Wingdings" charset="2"/>
              <a:buChar char=""/>
              <a:tabLst>
                <a:tab algn="l" pos="1330200"/>
                <a:tab algn="l" pos="1330920"/>
              </a:tabLst>
            </a:pPr>
            <a:r>
              <a:rPr b="0" lang="en-US" sz="1800" spc="63" strike="noStrike">
                <a:solidFill>
                  <a:srgbClr val="000000"/>
                </a:solidFill>
                <a:latin typeface="Times New Roman"/>
              </a:rPr>
              <a:t>Numbers </a:t>
            </a:r>
            <a:r>
              <a:rPr b="0" lang="en-US" sz="1800" spc="94" strike="noStrike">
                <a:solidFill>
                  <a:srgbClr val="000000"/>
                </a:solidFill>
                <a:latin typeface="Times New Roman"/>
              </a:rPr>
              <a:t>and </a:t>
            </a:r>
            <a:r>
              <a:rPr b="0" lang="en-US" sz="1800" spc="83" strike="noStrike">
                <a:solidFill>
                  <a:srgbClr val="000000"/>
                </a:solidFill>
                <a:latin typeface="Times New Roman"/>
              </a:rPr>
              <a:t>encoded </a:t>
            </a:r>
            <a:r>
              <a:rPr b="0" lang="en-US" sz="1800" spc="49" strike="noStrike">
                <a:solidFill>
                  <a:srgbClr val="000000"/>
                </a:solidFill>
                <a:latin typeface="Times New Roman"/>
              </a:rPr>
              <a:t>characters </a:t>
            </a:r>
            <a:r>
              <a:rPr b="0" lang="en-US" sz="1800" spc="69" strike="noStrike">
                <a:solidFill>
                  <a:srgbClr val="000000"/>
                </a:solidFill>
                <a:latin typeface="Times New Roman"/>
              </a:rPr>
              <a:t>that </a:t>
            </a:r>
            <a:r>
              <a:rPr b="0" lang="en-US" sz="1800" spc="38" strike="noStrike">
                <a:solidFill>
                  <a:srgbClr val="000000"/>
                </a:solidFill>
                <a:latin typeface="Times New Roman"/>
              </a:rPr>
              <a:t>are </a:t>
            </a:r>
            <a:r>
              <a:rPr b="0" lang="en-US" sz="1800" spc="69" strike="noStrike">
                <a:solidFill>
                  <a:srgbClr val="000000"/>
                </a:solidFill>
                <a:latin typeface="Times New Roman"/>
              </a:rPr>
              <a:t>used </a:t>
            </a:r>
            <a:r>
              <a:rPr b="0" lang="en-US" sz="1800" spc="38" strike="noStrike">
                <a:solidFill>
                  <a:srgbClr val="000000"/>
                </a:solidFill>
                <a:latin typeface="Times New Roman"/>
              </a:rPr>
              <a:t>as </a:t>
            </a:r>
            <a:r>
              <a:rPr b="0" lang="en-US" sz="1800" spc="97" strike="noStrike">
                <a:solidFill>
                  <a:srgbClr val="000000"/>
                </a:solidFill>
                <a:latin typeface="Times New Roman"/>
              </a:rPr>
              <a:t>operands </a:t>
            </a:r>
            <a:r>
              <a:rPr b="0" lang="en-US" sz="1800" spc="18" strike="noStrike">
                <a:solidFill>
                  <a:srgbClr val="000000"/>
                </a:solidFill>
                <a:latin typeface="Times New Roman"/>
              </a:rPr>
              <a:t>by </a:t>
            </a:r>
            <a:r>
              <a:rPr b="0" lang="en-US" sz="1800" spc="69" strike="noStrike">
                <a:solidFill>
                  <a:srgbClr val="000000"/>
                </a:solidFill>
                <a:latin typeface="Times New Roman"/>
              </a:rPr>
              <a:t>the  instructions</a:t>
            </a:r>
            <a:endParaRPr b="0" lang="en-IN" sz="1800" spc="-1" strike="noStrike">
              <a:latin typeface="Arial"/>
            </a:endParaRPr>
          </a:p>
        </p:txBody>
      </p:sp>
      <p:sp>
        <p:nvSpPr>
          <p:cNvPr id="49" name="CustomShape 2"/>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4C25DD1F-E781-4E94-A4A7-7EEBE317B665}" type="slidenum">
              <a:rPr b="0" i="1" lang="en-US" sz="1400" spc="-7" strike="noStrike">
                <a:solidFill>
                  <a:srgbClr val="000000"/>
                </a:solidFill>
                <a:latin typeface="Times New Roman"/>
              </a:rPr>
              <a:t>28</a:t>
            </a:fld>
            <a:endParaRPr b="0" lang="en-IN" sz="1400" spc="-1" strike="noStrike">
              <a:latin typeface="Arial"/>
            </a:endParaRPr>
          </a:p>
        </p:txBody>
      </p:sp>
      <p:sp>
        <p:nvSpPr>
          <p:cNvPr id="50" name="TextShape 3"/>
          <p:cNvSpPr txBox="1"/>
          <p:nvPr/>
        </p:nvSpPr>
        <p:spPr>
          <a:xfrm>
            <a:off x="14400" y="6243480"/>
            <a:ext cx="605556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 PCCOE</a:t>
            </a:r>
            <a:endParaRPr b="0" lang="en-IN" sz="1400" spc="-1" strike="noStrike">
              <a:latin typeface="Times New Roman"/>
            </a:endParaRPr>
          </a:p>
        </p:txBody>
      </p:sp>
      <p:sp>
        <p:nvSpPr>
          <p:cNvPr id="51" name="TextShape 4"/>
          <p:cNvSpPr txBox="1"/>
          <p:nvPr/>
        </p:nvSpPr>
        <p:spPr>
          <a:xfrm>
            <a:off x="2756160" y="0"/>
            <a:ext cx="3057120" cy="1095840"/>
          </a:xfrm>
          <a:prstGeom prst="rect">
            <a:avLst/>
          </a:prstGeom>
          <a:noFill/>
          <a:ln>
            <a:noFill/>
          </a:ln>
        </p:spPr>
        <p:txBody>
          <a:bodyPr lIns="0" rIns="0" tIns="12240" bIns="0">
            <a:noAutofit/>
          </a:bodyPr>
          <a:p>
            <a:pPr marL="12600">
              <a:lnSpc>
                <a:spcPct val="100000"/>
              </a:lnSpc>
              <a:spcBef>
                <a:spcPts val="96"/>
              </a:spcBef>
            </a:pPr>
            <a:r>
              <a:rPr b="1" lang="en-US" sz="3200" spc="43" strike="noStrike">
                <a:solidFill>
                  <a:srgbClr val="a50021"/>
                </a:solidFill>
                <a:latin typeface="Times New Roman"/>
              </a:rPr>
              <a:t>Functional</a:t>
            </a:r>
            <a:r>
              <a:rPr b="1" lang="en-US" sz="3200" spc="117" strike="noStrike">
                <a:solidFill>
                  <a:srgbClr val="a50021"/>
                </a:solidFill>
                <a:latin typeface="Times New Roman"/>
              </a:rPr>
              <a:t> </a:t>
            </a:r>
            <a:r>
              <a:rPr b="1" lang="en-US" sz="3200" spc="63" strike="noStrike">
                <a:solidFill>
                  <a:srgbClr val="a50021"/>
                </a:solidFill>
                <a:latin typeface="Times New Roman"/>
              </a:rPr>
              <a:t>Units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2" name="Group 1"/>
          <p:cNvGrpSpPr/>
          <p:nvPr/>
        </p:nvGrpSpPr>
        <p:grpSpPr>
          <a:xfrm>
            <a:off x="646200" y="796320"/>
            <a:ext cx="7417080" cy="4969080"/>
            <a:chOff x="646200" y="796320"/>
            <a:chExt cx="7417080" cy="4969080"/>
          </a:xfrm>
        </p:grpSpPr>
        <p:sp>
          <p:nvSpPr>
            <p:cNvPr id="53" name="CustomShape 2"/>
            <p:cNvSpPr/>
            <p:nvPr/>
          </p:nvSpPr>
          <p:spPr>
            <a:xfrm>
              <a:off x="646200" y="796320"/>
              <a:ext cx="7416360" cy="4969080"/>
            </a:xfrm>
            <a:custGeom>
              <a:avLst/>
              <a:gdLst/>
              <a:ahLst/>
              <a:rect l="l" t="t" r="r" b="b"/>
              <a:pathLst>
                <a:path w="7416800" h="4969510">
                  <a:moveTo>
                    <a:pt x="7416546" y="4969002"/>
                  </a:moveTo>
                  <a:lnTo>
                    <a:pt x="7416546" y="0"/>
                  </a:lnTo>
                  <a:lnTo>
                    <a:pt x="0" y="0"/>
                  </a:lnTo>
                  <a:lnTo>
                    <a:pt x="0" y="4969002"/>
                  </a:lnTo>
                  <a:lnTo>
                    <a:pt x="7416546" y="4969002"/>
                  </a:lnTo>
                  <a:close/>
                </a:path>
              </a:pathLst>
            </a:custGeom>
            <a:solidFill>
              <a:srgbClr val="a3b2c1"/>
            </a:solidFill>
            <a:ln>
              <a:noFill/>
            </a:ln>
          </p:spPr>
          <p:style>
            <a:lnRef idx="0"/>
            <a:fillRef idx="0"/>
            <a:effectRef idx="0"/>
            <a:fontRef idx="minor"/>
          </p:style>
        </p:sp>
        <p:sp>
          <p:nvSpPr>
            <p:cNvPr id="54" name="CustomShape 3"/>
            <p:cNvSpPr/>
            <p:nvPr/>
          </p:nvSpPr>
          <p:spPr>
            <a:xfrm>
              <a:off x="646200" y="796320"/>
              <a:ext cx="7417080" cy="4969080"/>
            </a:xfrm>
            <a:custGeom>
              <a:avLst/>
              <a:gdLst/>
              <a:ahLst/>
              <a:rect l="l" t="t" r="r" b="b"/>
              <a:pathLst>
                <a:path w="7417434" h="4969510">
                  <a:moveTo>
                    <a:pt x="0" y="0"/>
                  </a:moveTo>
                  <a:lnTo>
                    <a:pt x="0" y="4969002"/>
                  </a:lnTo>
                  <a:lnTo>
                    <a:pt x="7417308" y="4969002"/>
                  </a:lnTo>
                  <a:lnTo>
                    <a:pt x="7417308" y="0"/>
                  </a:lnTo>
                  <a:lnTo>
                    <a:pt x="0" y="0"/>
                  </a:lnTo>
                  <a:close/>
                </a:path>
              </a:pathLst>
            </a:custGeom>
            <a:noFill/>
            <a:ln w="19080">
              <a:solidFill>
                <a:srgbClr val="010101"/>
              </a:solidFill>
              <a:round/>
            </a:ln>
          </p:spPr>
          <p:style>
            <a:lnRef idx="0"/>
            <a:fillRef idx="0"/>
            <a:effectRef idx="0"/>
            <a:fontRef idx="minor"/>
          </p:style>
        </p:sp>
      </p:grpSp>
      <p:sp>
        <p:nvSpPr>
          <p:cNvPr id="55" name="CustomShape 4"/>
          <p:cNvSpPr/>
          <p:nvPr/>
        </p:nvSpPr>
        <p:spPr>
          <a:xfrm>
            <a:off x="1149840" y="1012680"/>
            <a:ext cx="3742920" cy="378720"/>
          </a:xfrm>
          <a:prstGeom prst="rect">
            <a:avLst/>
          </a:prstGeom>
          <a:solidFill>
            <a:srgbClr val="d6fffe"/>
          </a:solidFill>
          <a:ln w="19080">
            <a:solidFill>
              <a:srgbClr val="010101"/>
            </a:solidFill>
            <a:round/>
          </a:ln>
        </p:spPr>
        <p:style>
          <a:lnRef idx="0"/>
          <a:fillRef idx="0"/>
          <a:effectRef idx="0"/>
          <a:fontRef idx="minor"/>
        </p:style>
        <p:txBody>
          <a:bodyPr lIns="0" rIns="0" tIns="104040" bIns="0">
            <a:spAutoFit/>
          </a:bodyPr>
          <a:p>
            <a:pPr marL="1242720">
              <a:lnSpc>
                <a:spcPct val="100000"/>
              </a:lnSpc>
              <a:spcBef>
                <a:spcPts val="819"/>
              </a:spcBef>
            </a:pPr>
            <a:r>
              <a:rPr b="0" lang="en-US" sz="1800" spc="-7" strike="noStrike">
                <a:solidFill>
                  <a:srgbClr val="000000"/>
                </a:solidFill>
                <a:latin typeface="Arial"/>
              </a:rPr>
              <a:t>Main Memory</a:t>
            </a:r>
            <a:r>
              <a:rPr b="0" lang="en-US" sz="1800" spc="-35" strike="noStrike">
                <a:solidFill>
                  <a:srgbClr val="000000"/>
                </a:solidFill>
                <a:latin typeface="Arial"/>
              </a:rPr>
              <a:t> </a:t>
            </a:r>
            <a:r>
              <a:rPr b="0" lang="en-US" sz="1800" spc="-7" strike="noStrike">
                <a:solidFill>
                  <a:srgbClr val="000000"/>
                </a:solidFill>
                <a:latin typeface="Arial"/>
              </a:rPr>
              <a:t>System</a:t>
            </a:r>
            <a:endParaRPr b="0" lang="en-IN" sz="1800" spc="-1" strike="noStrike">
              <a:latin typeface="Arial"/>
            </a:endParaRPr>
          </a:p>
        </p:txBody>
      </p:sp>
      <p:grpSp>
        <p:nvGrpSpPr>
          <p:cNvPr id="56" name="Group 5"/>
          <p:cNvGrpSpPr/>
          <p:nvPr/>
        </p:nvGrpSpPr>
        <p:grpSpPr>
          <a:xfrm>
            <a:off x="2660760" y="1514160"/>
            <a:ext cx="1223640" cy="3602160"/>
            <a:chOff x="2660760" y="1514160"/>
            <a:chExt cx="1223640" cy="3602160"/>
          </a:xfrm>
        </p:grpSpPr>
        <p:sp>
          <p:nvSpPr>
            <p:cNvPr id="57" name="CustomShape 6"/>
            <p:cNvSpPr/>
            <p:nvPr/>
          </p:nvSpPr>
          <p:spPr>
            <a:xfrm>
              <a:off x="3453120" y="1514160"/>
              <a:ext cx="431280" cy="721080"/>
            </a:xfrm>
            <a:custGeom>
              <a:avLst/>
              <a:gdLst/>
              <a:ahLst/>
              <a:rect l="l" t="t" r="r" b="b"/>
              <a:pathLst>
                <a:path w="431800" h="721360">
                  <a:moveTo>
                    <a:pt x="431291" y="503681"/>
                  </a:moveTo>
                  <a:lnTo>
                    <a:pt x="323850" y="503681"/>
                  </a:lnTo>
                  <a:lnTo>
                    <a:pt x="323850" y="217931"/>
                  </a:lnTo>
                  <a:lnTo>
                    <a:pt x="431291" y="217931"/>
                  </a:lnTo>
                  <a:lnTo>
                    <a:pt x="215646" y="0"/>
                  </a:lnTo>
                  <a:lnTo>
                    <a:pt x="0" y="217931"/>
                  </a:lnTo>
                  <a:lnTo>
                    <a:pt x="107441" y="217931"/>
                  </a:lnTo>
                  <a:lnTo>
                    <a:pt x="107441" y="503681"/>
                  </a:lnTo>
                  <a:lnTo>
                    <a:pt x="0" y="503681"/>
                  </a:lnTo>
                  <a:lnTo>
                    <a:pt x="215646" y="720851"/>
                  </a:lnTo>
                  <a:lnTo>
                    <a:pt x="431291" y="503681"/>
                  </a:lnTo>
                  <a:close/>
                </a:path>
              </a:pathLst>
            </a:custGeom>
            <a:solidFill>
              <a:srgbClr val="fefca6"/>
            </a:solidFill>
            <a:ln>
              <a:noFill/>
            </a:ln>
          </p:spPr>
          <p:style>
            <a:lnRef idx="0"/>
            <a:fillRef idx="0"/>
            <a:effectRef idx="0"/>
            <a:fontRef idx="minor"/>
          </p:style>
        </p:sp>
        <p:sp>
          <p:nvSpPr>
            <p:cNvPr id="58" name="CustomShape 7"/>
            <p:cNvSpPr/>
            <p:nvPr/>
          </p:nvSpPr>
          <p:spPr>
            <a:xfrm>
              <a:off x="3453120" y="1514160"/>
              <a:ext cx="431280" cy="721080"/>
            </a:xfrm>
            <a:custGeom>
              <a:avLst/>
              <a:gdLst/>
              <a:ahLst/>
              <a:rect l="l" t="t" r="r" b="b"/>
              <a:pathLst>
                <a:path w="431800" h="721360">
                  <a:moveTo>
                    <a:pt x="215646" y="0"/>
                  </a:moveTo>
                  <a:lnTo>
                    <a:pt x="431291" y="217931"/>
                  </a:lnTo>
                  <a:lnTo>
                    <a:pt x="323850" y="217931"/>
                  </a:lnTo>
                  <a:lnTo>
                    <a:pt x="323850" y="503681"/>
                  </a:lnTo>
                  <a:lnTo>
                    <a:pt x="431291" y="503681"/>
                  </a:lnTo>
                  <a:lnTo>
                    <a:pt x="215646" y="720851"/>
                  </a:lnTo>
                  <a:lnTo>
                    <a:pt x="0" y="503681"/>
                  </a:lnTo>
                  <a:lnTo>
                    <a:pt x="107441" y="503681"/>
                  </a:lnTo>
                  <a:lnTo>
                    <a:pt x="107441" y="217931"/>
                  </a:lnTo>
                  <a:lnTo>
                    <a:pt x="0" y="217931"/>
                  </a:lnTo>
                  <a:lnTo>
                    <a:pt x="215646" y="0"/>
                  </a:lnTo>
                  <a:close/>
                </a:path>
              </a:pathLst>
            </a:custGeom>
            <a:noFill/>
            <a:ln w="19080">
              <a:solidFill>
                <a:srgbClr val="010101"/>
              </a:solidFill>
              <a:round/>
            </a:ln>
          </p:spPr>
          <p:style>
            <a:lnRef idx="0"/>
            <a:fillRef idx="0"/>
            <a:effectRef idx="0"/>
            <a:fontRef idx="minor"/>
          </p:style>
        </p:sp>
        <p:sp>
          <p:nvSpPr>
            <p:cNvPr id="59" name="CustomShape 8"/>
            <p:cNvSpPr/>
            <p:nvPr/>
          </p:nvSpPr>
          <p:spPr>
            <a:xfrm>
              <a:off x="2660760" y="4395240"/>
              <a:ext cx="432000" cy="721080"/>
            </a:xfrm>
            <a:custGeom>
              <a:avLst/>
              <a:gdLst/>
              <a:ahLst/>
              <a:rect l="l" t="t" r="r" b="b"/>
              <a:pathLst>
                <a:path w="432435" h="721360">
                  <a:moveTo>
                    <a:pt x="432053" y="503682"/>
                  </a:moveTo>
                  <a:lnTo>
                    <a:pt x="323850" y="503682"/>
                  </a:lnTo>
                  <a:lnTo>
                    <a:pt x="323850" y="217932"/>
                  </a:lnTo>
                  <a:lnTo>
                    <a:pt x="432053" y="217932"/>
                  </a:lnTo>
                  <a:lnTo>
                    <a:pt x="215645" y="0"/>
                  </a:lnTo>
                  <a:lnTo>
                    <a:pt x="0" y="217932"/>
                  </a:lnTo>
                  <a:lnTo>
                    <a:pt x="108203" y="217932"/>
                  </a:lnTo>
                  <a:lnTo>
                    <a:pt x="108203" y="503682"/>
                  </a:lnTo>
                  <a:lnTo>
                    <a:pt x="0" y="503682"/>
                  </a:lnTo>
                  <a:lnTo>
                    <a:pt x="215645" y="720851"/>
                  </a:lnTo>
                  <a:lnTo>
                    <a:pt x="432053" y="503682"/>
                  </a:lnTo>
                  <a:close/>
                </a:path>
              </a:pathLst>
            </a:custGeom>
            <a:solidFill>
              <a:srgbClr val="fefca6"/>
            </a:solidFill>
            <a:ln>
              <a:noFill/>
            </a:ln>
          </p:spPr>
          <p:style>
            <a:lnRef idx="0"/>
            <a:fillRef idx="0"/>
            <a:effectRef idx="0"/>
            <a:fontRef idx="minor"/>
          </p:style>
        </p:sp>
        <p:sp>
          <p:nvSpPr>
            <p:cNvPr id="60" name="CustomShape 9"/>
            <p:cNvSpPr/>
            <p:nvPr/>
          </p:nvSpPr>
          <p:spPr>
            <a:xfrm>
              <a:off x="2660760" y="4395240"/>
              <a:ext cx="432000" cy="721080"/>
            </a:xfrm>
            <a:custGeom>
              <a:avLst/>
              <a:gdLst/>
              <a:ahLst/>
              <a:rect l="l" t="t" r="r" b="b"/>
              <a:pathLst>
                <a:path w="432435" h="721360">
                  <a:moveTo>
                    <a:pt x="215645" y="0"/>
                  </a:moveTo>
                  <a:lnTo>
                    <a:pt x="432053" y="217932"/>
                  </a:lnTo>
                  <a:lnTo>
                    <a:pt x="323850" y="217932"/>
                  </a:lnTo>
                  <a:lnTo>
                    <a:pt x="323850" y="503682"/>
                  </a:lnTo>
                  <a:lnTo>
                    <a:pt x="432053" y="503682"/>
                  </a:lnTo>
                  <a:lnTo>
                    <a:pt x="215645" y="720851"/>
                  </a:lnTo>
                  <a:lnTo>
                    <a:pt x="0" y="503682"/>
                  </a:lnTo>
                  <a:lnTo>
                    <a:pt x="108203" y="503682"/>
                  </a:lnTo>
                  <a:lnTo>
                    <a:pt x="108203" y="217932"/>
                  </a:lnTo>
                  <a:lnTo>
                    <a:pt x="0" y="217932"/>
                  </a:lnTo>
                  <a:lnTo>
                    <a:pt x="215645" y="0"/>
                  </a:lnTo>
                  <a:close/>
                </a:path>
              </a:pathLst>
            </a:custGeom>
            <a:noFill/>
            <a:ln w="19080">
              <a:solidFill>
                <a:srgbClr val="010101"/>
              </a:solidFill>
              <a:round/>
            </a:ln>
          </p:spPr>
          <p:style>
            <a:lnRef idx="0"/>
            <a:fillRef idx="0"/>
            <a:effectRef idx="0"/>
            <a:fontRef idx="minor"/>
          </p:style>
        </p:sp>
      </p:grpSp>
      <p:sp>
        <p:nvSpPr>
          <p:cNvPr id="61" name="CustomShape 10"/>
          <p:cNvSpPr/>
          <p:nvPr/>
        </p:nvSpPr>
        <p:spPr>
          <a:xfrm>
            <a:off x="1149840" y="5115960"/>
            <a:ext cx="3742920" cy="313920"/>
          </a:xfrm>
          <a:prstGeom prst="rect">
            <a:avLst/>
          </a:prstGeom>
          <a:solidFill>
            <a:srgbClr val="d6fffe"/>
          </a:solidFill>
          <a:ln w="19080">
            <a:solidFill>
              <a:srgbClr val="010101"/>
            </a:solidFill>
            <a:round/>
          </a:ln>
        </p:spPr>
        <p:style>
          <a:lnRef idx="0"/>
          <a:fillRef idx="0"/>
          <a:effectRef idx="0"/>
          <a:fontRef idx="minor"/>
        </p:style>
        <p:txBody>
          <a:bodyPr lIns="0" rIns="0" tIns="39240" bIns="0">
            <a:spAutoFit/>
          </a:bodyPr>
          <a:p>
            <a:pPr marL="1351800">
              <a:lnSpc>
                <a:spcPct val="100000"/>
              </a:lnSpc>
              <a:spcBef>
                <a:spcPts val="309"/>
              </a:spcBef>
            </a:pPr>
            <a:r>
              <a:rPr b="0" lang="en-US" sz="1800" spc="-7" strike="noStrike">
                <a:solidFill>
                  <a:srgbClr val="000000"/>
                </a:solidFill>
                <a:latin typeface="Arial"/>
              </a:rPr>
              <a:t>Input/Output</a:t>
            </a:r>
            <a:r>
              <a:rPr b="0" lang="en-US" sz="1800" spc="-26" strike="noStrike">
                <a:solidFill>
                  <a:srgbClr val="000000"/>
                </a:solidFill>
                <a:latin typeface="Arial"/>
              </a:rPr>
              <a:t> </a:t>
            </a:r>
            <a:r>
              <a:rPr b="0" lang="en-US" sz="1800" spc="-7" strike="noStrike">
                <a:solidFill>
                  <a:srgbClr val="000000"/>
                </a:solidFill>
                <a:latin typeface="Arial"/>
              </a:rPr>
              <a:t>System</a:t>
            </a:r>
            <a:endParaRPr b="0" lang="en-IN" sz="1800" spc="-1" strike="noStrike">
              <a:latin typeface="Arial"/>
            </a:endParaRPr>
          </a:p>
        </p:txBody>
      </p:sp>
      <p:grpSp>
        <p:nvGrpSpPr>
          <p:cNvPr id="62" name="Group 11"/>
          <p:cNvGrpSpPr/>
          <p:nvPr/>
        </p:nvGrpSpPr>
        <p:grpSpPr>
          <a:xfrm>
            <a:off x="1957320" y="1515600"/>
            <a:ext cx="486000" cy="718920"/>
            <a:chOff x="1957320" y="1515600"/>
            <a:chExt cx="486000" cy="718920"/>
          </a:xfrm>
        </p:grpSpPr>
        <p:sp>
          <p:nvSpPr>
            <p:cNvPr id="63" name="CustomShape 12"/>
            <p:cNvSpPr/>
            <p:nvPr/>
          </p:nvSpPr>
          <p:spPr>
            <a:xfrm>
              <a:off x="1957320" y="1515600"/>
              <a:ext cx="486000" cy="718920"/>
            </a:xfrm>
            <a:custGeom>
              <a:avLst/>
              <a:gdLst/>
              <a:ahLst/>
              <a:rect l="l" t="t" r="r" b="b"/>
              <a:pathLst>
                <a:path w="486410" h="719455">
                  <a:moveTo>
                    <a:pt x="486156" y="216407"/>
                  </a:moveTo>
                  <a:lnTo>
                    <a:pt x="243077" y="0"/>
                  </a:lnTo>
                  <a:lnTo>
                    <a:pt x="0" y="216407"/>
                  </a:lnTo>
                  <a:lnTo>
                    <a:pt x="121919" y="216407"/>
                  </a:lnTo>
                  <a:lnTo>
                    <a:pt x="121919" y="719327"/>
                  </a:lnTo>
                  <a:lnTo>
                    <a:pt x="363473" y="719327"/>
                  </a:lnTo>
                  <a:lnTo>
                    <a:pt x="363473" y="216407"/>
                  </a:lnTo>
                  <a:lnTo>
                    <a:pt x="486156" y="216407"/>
                  </a:lnTo>
                  <a:close/>
                </a:path>
              </a:pathLst>
            </a:custGeom>
            <a:solidFill>
              <a:srgbClr val="fefca6"/>
            </a:solidFill>
            <a:ln>
              <a:noFill/>
            </a:ln>
          </p:spPr>
          <p:style>
            <a:lnRef idx="0"/>
            <a:fillRef idx="0"/>
            <a:effectRef idx="0"/>
            <a:fontRef idx="minor"/>
          </p:style>
        </p:sp>
        <p:sp>
          <p:nvSpPr>
            <p:cNvPr id="64" name="CustomShape 13"/>
            <p:cNvSpPr/>
            <p:nvPr/>
          </p:nvSpPr>
          <p:spPr>
            <a:xfrm>
              <a:off x="1957320" y="1515600"/>
              <a:ext cx="486000" cy="718920"/>
            </a:xfrm>
            <a:custGeom>
              <a:avLst/>
              <a:gdLst/>
              <a:ahLst/>
              <a:rect l="l" t="t" r="r" b="b"/>
              <a:pathLst>
                <a:path w="486410" h="719455">
                  <a:moveTo>
                    <a:pt x="0" y="216407"/>
                  </a:moveTo>
                  <a:lnTo>
                    <a:pt x="121919" y="216407"/>
                  </a:lnTo>
                  <a:lnTo>
                    <a:pt x="121919" y="719327"/>
                  </a:lnTo>
                  <a:lnTo>
                    <a:pt x="363473" y="719327"/>
                  </a:lnTo>
                  <a:lnTo>
                    <a:pt x="363473" y="216407"/>
                  </a:lnTo>
                  <a:lnTo>
                    <a:pt x="486156" y="216407"/>
                  </a:lnTo>
                  <a:lnTo>
                    <a:pt x="243077" y="0"/>
                  </a:lnTo>
                  <a:lnTo>
                    <a:pt x="0" y="216407"/>
                  </a:lnTo>
                  <a:close/>
                </a:path>
              </a:pathLst>
            </a:custGeom>
            <a:noFill/>
            <a:ln w="19080">
              <a:solidFill>
                <a:srgbClr val="010101"/>
              </a:solidFill>
              <a:round/>
            </a:ln>
          </p:spPr>
          <p:style>
            <a:lnRef idx="0"/>
            <a:fillRef idx="0"/>
            <a:effectRef idx="0"/>
            <a:fontRef idx="minor"/>
          </p:style>
        </p:sp>
      </p:grpSp>
      <p:sp>
        <p:nvSpPr>
          <p:cNvPr id="65" name="CustomShape 14"/>
          <p:cNvSpPr/>
          <p:nvPr/>
        </p:nvSpPr>
        <p:spPr>
          <a:xfrm>
            <a:off x="3453120" y="2595240"/>
            <a:ext cx="1297080" cy="901800"/>
          </a:xfrm>
          <a:prstGeom prst="rect">
            <a:avLst/>
          </a:prstGeom>
          <a:solidFill>
            <a:srgbClr val="99ff99"/>
          </a:solidFill>
          <a:ln w="12600">
            <a:solidFill>
              <a:srgbClr val="010101"/>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a:lnSpc>
                <a:spcPct val="100000"/>
              </a:lnSpc>
              <a:spcBef>
                <a:spcPts val="31"/>
              </a:spcBef>
            </a:pPr>
            <a:endParaRPr b="0" lang="en-IN" sz="1800" spc="-1" strike="noStrike">
              <a:latin typeface="Arial"/>
            </a:endParaRPr>
          </a:p>
          <a:p>
            <a:pPr marL="486360" indent="-261720">
              <a:lnSpc>
                <a:spcPct val="100000"/>
              </a:lnSpc>
              <a:tabLst>
                <a:tab algn="l" pos="0"/>
              </a:tabLst>
            </a:pPr>
            <a:r>
              <a:rPr b="1" lang="en-US" sz="1200" spc="-7" strike="noStrike">
                <a:solidFill>
                  <a:srgbClr val="000000"/>
                </a:solidFill>
                <a:latin typeface="Arial"/>
              </a:rPr>
              <a:t>Arith</a:t>
            </a:r>
            <a:r>
              <a:rPr b="1" lang="en-US" sz="1200" spc="-12" strike="noStrike">
                <a:solidFill>
                  <a:srgbClr val="000000"/>
                </a:solidFill>
                <a:latin typeface="Arial"/>
              </a:rPr>
              <a:t>m</a:t>
            </a:r>
            <a:r>
              <a:rPr b="1" lang="en-US" sz="1200" spc="-7" strike="noStrike">
                <a:solidFill>
                  <a:srgbClr val="000000"/>
                </a:solidFill>
                <a:latin typeface="Arial"/>
              </a:rPr>
              <a:t>etic  </a:t>
            </a:r>
            <a:r>
              <a:rPr b="1" lang="en-US" sz="1200" spc="-12" strike="noStrike">
                <a:solidFill>
                  <a:srgbClr val="000000"/>
                </a:solidFill>
                <a:latin typeface="Arial"/>
              </a:rPr>
              <a:t>and</a:t>
            </a:r>
            <a:endParaRPr b="0" lang="en-IN" sz="1200" spc="-1" strike="noStrike">
              <a:latin typeface="Arial"/>
            </a:endParaRPr>
          </a:p>
          <a:p>
            <a:pPr marL="248760" indent="-261720">
              <a:lnSpc>
                <a:spcPts val="1434"/>
              </a:lnSpc>
              <a:tabLst>
                <a:tab algn="l" pos="0"/>
              </a:tabLst>
            </a:pPr>
            <a:r>
              <a:rPr b="1" lang="en-US" sz="1200" spc="-1" strike="noStrike">
                <a:solidFill>
                  <a:srgbClr val="000000"/>
                </a:solidFill>
                <a:latin typeface="Arial"/>
              </a:rPr>
              <a:t>Logic</a:t>
            </a:r>
            <a:r>
              <a:rPr b="1" lang="en-US" sz="1200" spc="-12" strike="noStrike">
                <a:solidFill>
                  <a:srgbClr val="000000"/>
                </a:solidFill>
                <a:latin typeface="Arial"/>
              </a:rPr>
              <a:t> </a:t>
            </a:r>
            <a:r>
              <a:rPr b="1" lang="en-US" sz="1200" spc="-1" strike="noStrike">
                <a:solidFill>
                  <a:srgbClr val="000000"/>
                </a:solidFill>
                <a:latin typeface="Arial"/>
              </a:rPr>
              <a:t>Unit</a:t>
            </a:r>
            <a:endParaRPr b="0" lang="en-IN" sz="1200" spc="-1" strike="noStrike">
              <a:latin typeface="Arial"/>
            </a:endParaRPr>
          </a:p>
        </p:txBody>
      </p:sp>
      <p:sp>
        <p:nvSpPr>
          <p:cNvPr id="66" name="CustomShape 15"/>
          <p:cNvSpPr/>
          <p:nvPr/>
        </p:nvSpPr>
        <p:spPr>
          <a:xfrm>
            <a:off x="2157840" y="2597040"/>
            <a:ext cx="1150200" cy="533520"/>
          </a:xfrm>
          <a:prstGeom prst="rect">
            <a:avLst/>
          </a:prstGeom>
          <a:solidFill>
            <a:srgbClr val="99ff99"/>
          </a:solidFill>
          <a:ln w="12600">
            <a:solidFill>
              <a:srgbClr val="010101"/>
            </a:solidFill>
            <a:round/>
          </a:ln>
        </p:spPr>
        <p:style>
          <a:lnRef idx="0"/>
          <a:fillRef idx="0"/>
          <a:effectRef idx="0"/>
          <a:fontRef idx="minor"/>
        </p:style>
        <p:txBody>
          <a:bodyPr lIns="0" rIns="0" tIns="720" bIns="0">
            <a:spAutoFit/>
          </a:bodyPr>
          <a:p>
            <a:pPr>
              <a:lnSpc>
                <a:spcPct val="100000"/>
              </a:lnSpc>
              <a:spcBef>
                <a:spcPts val="6"/>
              </a:spcBef>
            </a:pPr>
            <a:endParaRPr b="0" lang="en-IN" sz="1800" spc="-1" strike="noStrike">
              <a:latin typeface="Arial"/>
            </a:endParaRPr>
          </a:p>
          <a:p>
            <a:pPr marL="192240" indent="-77760">
              <a:lnSpc>
                <a:spcPct val="100000"/>
              </a:lnSpc>
              <a:tabLst>
                <a:tab algn="l" pos="0"/>
              </a:tabLst>
            </a:pPr>
            <a:r>
              <a:rPr b="1" lang="en-US" sz="1200" spc="-7" strike="noStrike">
                <a:solidFill>
                  <a:srgbClr val="000000"/>
                </a:solidFill>
                <a:latin typeface="Arial"/>
              </a:rPr>
              <a:t>Operational  </a:t>
            </a:r>
            <a:r>
              <a:rPr b="1" lang="en-US" sz="1200" spc="-12" strike="noStrike">
                <a:solidFill>
                  <a:srgbClr val="000000"/>
                </a:solidFill>
                <a:latin typeface="Arial"/>
              </a:rPr>
              <a:t>Registers</a:t>
            </a:r>
            <a:endParaRPr b="0" lang="en-IN" sz="1200" spc="-1" strike="noStrike">
              <a:latin typeface="Arial"/>
            </a:endParaRPr>
          </a:p>
        </p:txBody>
      </p:sp>
      <p:sp>
        <p:nvSpPr>
          <p:cNvPr id="67" name="CustomShape 16"/>
          <p:cNvSpPr/>
          <p:nvPr/>
        </p:nvSpPr>
        <p:spPr>
          <a:xfrm>
            <a:off x="2228760" y="3316320"/>
            <a:ext cx="1008000" cy="589680"/>
          </a:xfrm>
          <a:prstGeom prst="rect">
            <a:avLst/>
          </a:prstGeom>
          <a:solidFill>
            <a:srgbClr val="ffccff"/>
          </a:solidFill>
          <a:ln w="12600">
            <a:solidFill>
              <a:srgbClr val="010101"/>
            </a:solidFill>
            <a:round/>
          </a:ln>
        </p:spPr>
        <p:style>
          <a:lnRef idx="0"/>
          <a:fillRef idx="0"/>
          <a:effectRef idx="0"/>
          <a:fontRef idx="minor"/>
        </p:style>
        <p:txBody>
          <a:bodyPr lIns="0" rIns="0" tIns="42480" bIns="0">
            <a:spAutoFit/>
          </a:bodyPr>
          <a:p>
            <a:pPr marL="246240" indent="-20520">
              <a:lnSpc>
                <a:spcPct val="100000"/>
              </a:lnSpc>
              <a:spcBef>
                <a:spcPts val="334"/>
              </a:spcBef>
              <a:tabLst>
                <a:tab algn="l" pos="0"/>
              </a:tabLst>
            </a:pPr>
            <a:r>
              <a:rPr b="1" lang="en-US" sz="1200" spc="-12" strike="noStrike">
                <a:solidFill>
                  <a:srgbClr val="000000"/>
                </a:solidFill>
                <a:latin typeface="Arial"/>
              </a:rPr>
              <a:t>Program  </a:t>
            </a:r>
            <a:r>
              <a:rPr b="1" lang="en-US" sz="1200" spc="-7" strike="noStrike">
                <a:solidFill>
                  <a:srgbClr val="000000"/>
                </a:solidFill>
                <a:latin typeface="Arial"/>
              </a:rPr>
              <a:t>Counter</a:t>
            </a:r>
            <a:endParaRPr b="0" lang="en-IN" sz="1200" spc="-1" strike="noStrike">
              <a:latin typeface="Arial"/>
            </a:endParaRPr>
          </a:p>
        </p:txBody>
      </p:sp>
      <p:sp>
        <p:nvSpPr>
          <p:cNvPr id="68" name="CustomShape 17"/>
          <p:cNvSpPr/>
          <p:nvPr/>
        </p:nvSpPr>
        <p:spPr>
          <a:xfrm>
            <a:off x="2157840" y="3963960"/>
            <a:ext cx="2592360" cy="297360"/>
          </a:xfrm>
          <a:prstGeom prst="rect">
            <a:avLst/>
          </a:prstGeom>
          <a:solidFill>
            <a:srgbClr val="99ff99"/>
          </a:solidFill>
          <a:ln w="12600">
            <a:solidFill>
              <a:srgbClr val="010101"/>
            </a:solidFill>
            <a:round/>
          </a:ln>
        </p:spPr>
        <p:style>
          <a:lnRef idx="0"/>
          <a:fillRef idx="0"/>
          <a:effectRef idx="0"/>
          <a:fontRef idx="minor"/>
        </p:style>
        <p:txBody>
          <a:bodyPr lIns="0" rIns="0" tIns="114480" bIns="0">
            <a:spAutoFit/>
          </a:bodyPr>
          <a:p>
            <a:pPr marL="883440">
              <a:lnSpc>
                <a:spcPct val="100000"/>
              </a:lnSpc>
              <a:spcBef>
                <a:spcPts val="901"/>
              </a:spcBef>
            </a:pPr>
            <a:r>
              <a:rPr b="1" lang="en-US" sz="1200" spc="-7" strike="noStrike">
                <a:solidFill>
                  <a:srgbClr val="000000"/>
                </a:solidFill>
                <a:latin typeface="Arial"/>
              </a:rPr>
              <a:t>Control Unit</a:t>
            </a:r>
            <a:endParaRPr b="0" lang="en-IN" sz="1200" spc="-1" strike="noStrike">
              <a:latin typeface="Arial"/>
            </a:endParaRPr>
          </a:p>
        </p:txBody>
      </p:sp>
      <p:sp>
        <p:nvSpPr>
          <p:cNvPr id="69" name="CustomShape 18"/>
          <p:cNvSpPr/>
          <p:nvPr/>
        </p:nvSpPr>
        <p:spPr>
          <a:xfrm>
            <a:off x="1371600" y="1774080"/>
            <a:ext cx="3677400" cy="1954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tabLst>
                <a:tab algn="l" pos="2505240"/>
              </a:tabLst>
            </a:pPr>
            <a:r>
              <a:rPr b="1" lang="en-US" sz="1200" spc="-7" strike="noStrike">
                <a:solidFill>
                  <a:srgbClr val="cc0000"/>
                </a:solidFill>
                <a:latin typeface="Arial"/>
              </a:rPr>
              <a:t>Address</a:t>
            </a:r>
            <a:r>
              <a:rPr b="1" lang="en-US" sz="1200" spc="-7" strike="noStrike">
                <a:solidFill>
                  <a:srgbClr val="cc0000"/>
                </a:solidFill>
                <a:latin typeface="Arial"/>
              </a:rPr>
              <a:t>	</a:t>
            </a:r>
            <a:r>
              <a:rPr b="1" lang="en-US" sz="1200" spc="-7" strike="noStrike">
                <a:solidFill>
                  <a:srgbClr val="cc0000"/>
                </a:solidFill>
                <a:latin typeface="Arial"/>
              </a:rPr>
              <a:t>Data/Instruction</a:t>
            </a:r>
            <a:endParaRPr b="0" lang="en-IN" sz="1200" spc="-1" strike="noStrike">
              <a:latin typeface="Arial"/>
            </a:endParaRPr>
          </a:p>
        </p:txBody>
      </p:sp>
      <p:sp>
        <p:nvSpPr>
          <p:cNvPr id="70" name="CustomShape 19"/>
          <p:cNvSpPr/>
          <p:nvPr/>
        </p:nvSpPr>
        <p:spPr>
          <a:xfrm>
            <a:off x="1149840" y="2234880"/>
            <a:ext cx="3742920" cy="290520"/>
          </a:xfrm>
          <a:prstGeom prst="rect">
            <a:avLst/>
          </a:prstGeom>
          <a:solidFill>
            <a:srgbClr val="d6fffe"/>
          </a:solidFill>
          <a:ln w="19080">
            <a:solidFill>
              <a:srgbClr val="010101"/>
            </a:solidFill>
            <a:round/>
          </a:ln>
        </p:spPr>
        <p:style>
          <a:lnRef idx="0"/>
          <a:fillRef idx="0"/>
          <a:effectRef idx="0"/>
          <a:fontRef idx="minor"/>
        </p:style>
        <p:txBody>
          <a:bodyPr lIns="0" rIns="0" tIns="15840" bIns="0">
            <a:spAutoFit/>
          </a:bodyPr>
          <a:p>
            <a:pPr marL="307440">
              <a:lnSpc>
                <a:spcPct val="100000"/>
              </a:lnSpc>
              <a:spcBef>
                <a:spcPts val="125"/>
              </a:spcBef>
            </a:pPr>
            <a:r>
              <a:rPr b="0" lang="en-US" sz="1800" spc="-7" strike="noStrike">
                <a:solidFill>
                  <a:srgbClr val="000000"/>
                </a:solidFill>
                <a:latin typeface="Arial"/>
              </a:rPr>
              <a:t>Central Processing Unit</a:t>
            </a:r>
            <a:r>
              <a:rPr b="0" lang="en-US" sz="1800" spc="-1" strike="noStrike">
                <a:solidFill>
                  <a:srgbClr val="000000"/>
                </a:solidFill>
                <a:latin typeface="Arial"/>
              </a:rPr>
              <a:t> </a:t>
            </a:r>
            <a:r>
              <a:rPr b="0" lang="en-US" sz="1800" spc="-7" strike="noStrike">
                <a:solidFill>
                  <a:srgbClr val="000000"/>
                </a:solidFill>
                <a:latin typeface="Arial"/>
              </a:rPr>
              <a:t>(CPU)</a:t>
            </a:r>
            <a:endParaRPr b="0" lang="en-IN" sz="1800" spc="-1" strike="noStrike">
              <a:latin typeface="Arial"/>
            </a:endParaRPr>
          </a:p>
        </p:txBody>
      </p:sp>
      <p:sp>
        <p:nvSpPr>
          <p:cNvPr id="71" name="CustomShape 20"/>
          <p:cNvSpPr/>
          <p:nvPr/>
        </p:nvSpPr>
        <p:spPr>
          <a:xfrm>
            <a:off x="1292400" y="2597040"/>
            <a:ext cx="721080" cy="1009800"/>
          </a:xfrm>
          <a:prstGeom prst="rect">
            <a:avLst/>
          </a:prstGeom>
          <a:solidFill>
            <a:srgbClr val="99ff99"/>
          </a:solidFill>
          <a:ln w="12600">
            <a:solidFill>
              <a:srgbClr val="010101"/>
            </a:solidFill>
            <a:round/>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spcBef>
                <a:spcPts val="40"/>
              </a:spcBef>
            </a:pPr>
            <a:endParaRPr b="0" lang="en-IN" sz="1800" spc="-1" strike="noStrike">
              <a:latin typeface="Arial"/>
            </a:endParaRPr>
          </a:p>
          <a:p>
            <a:pPr marL="101520" indent="66600">
              <a:lnSpc>
                <a:spcPct val="100000"/>
              </a:lnSpc>
              <a:tabLst>
                <a:tab algn="l" pos="0"/>
              </a:tabLst>
            </a:pPr>
            <a:r>
              <a:rPr b="1" lang="en-US" sz="1200" spc="-12" strike="noStrike">
                <a:solidFill>
                  <a:srgbClr val="000000"/>
                </a:solidFill>
                <a:latin typeface="Arial"/>
              </a:rPr>
              <a:t>Cache  </a:t>
            </a:r>
            <a:r>
              <a:rPr b="1" lang="en-US" sz="1200" spc="-7" strike="noStrike">
                <a:solidFill>
                  <a:srgbClr val="000000"/>
                </a:solidFill>
                <a:latin typeface="Arial"/>
              </a:rPr>
              <a:t>m</a:t>
            </a:r>
            <a:r>
              <a:rPr b="1" lang="en-US" sz="1200" spc="-15" strike="noStrike">
                <a:solidFill>
                  <a:srgbClr val="000000"/>
                </a:solidFill>
                <a:latin typeface="Arial"/>
              </a:rPr>
              <a:t>e</a:t>
            </a:r>
            <a:r>
              <a:rPr b="1" lang="en-US" sz="1200" spc="-7" strike="noStrike">
                <a:solidFill>
                  <a:srgbClr val="000000"/>
                </a:solidFill>
                <a:latin typeface="Arial"/>
              </a:rPr>
              <a:t>mory</a:t>
            </a:r>
            <a:endParaRPr b="0" lang="en-IN" sz="1200" spc="-1" strike="noStrike">
              <a:latin typeface="Arial"/>
            </a:endParaRPr>
          </a:p>
        </p:txBody>
      </p:sp>
      <p:grpSp>
        <p:nvGrpSpPr>
          <p:cNvPr id="72" name="Group 21"/>
          <p:cNvGrpSpPr/>
          <p:nvPr/>
        </p:nvGrpSpPr>
        <p:grpSpPr>
          <a:xfrm>
            <a:off x="6045480" y="2523600"/>
            <a:ext cx="1655640" cy="1368720"/>
            <a:chOff x="6045480" y="2523600"/>
            <a:chExt cx="1655640" cy="1368720"/>
          </a:xfrm>
        </p:grpSpPr>
        <p:sp>
          <p:nvSpPr>
            <p:cNvPr id="73" name="CustomShape 22"/>
            <p:cNvSpPr/>
            <p:nvPr/>
          </p:nvSpPr>
          <p:spPr>
            <a:xfrm>
              <a:off x="6045480" y="2523600"/>
              <a:ext cx="1655640" cy="1368720"/>
            </a:xfrm>
            <a:custGeom>
              <a:avLst/>
              <a:gdLst/>
              <a:ahLst/>
              <a:rect l="l" t="t" r="r" b="b"/>
              <a:pathLst>
                <a:path w="1656079" h="1369060">
                  <a:moveTo>
                    <a:pt x="1655826" y="684276"/>
                  </a:moveTo>
                  <a:lnTo>
                    <a:pt x="1654195" y="640997"/>
                  </a:lnTo>
                  <a:lnTo>
                    <a:pt x="1649368" y="598434"/>
                  </a:lnTo>
                  <a:lnTo>
                    <a:pt x="1641441" y="556667"/>
                  </a:lnTo>
                  <a:lnTo>
                    <a:pt x="1630513" y="515777"/>
                  </a:lnTo>
                  <a:lnTo>
                    <a:pt x="1616679" y="475842"/>
                  </a:lnTo>
                  <a:lnTo>
                    <a:pt x="1600039" y="436944"/>
                  </a:lnTo>
                  <a:lnTo>
                    <a:pt x="1580688" y="399163"/>
                  </a:lnTo>
                  <a:lnTo>
                    <a:pt x="1558725" y="362578"/>
                  </a:lnTo>
                  <a:lnTo>
                    <a:pt x="1534246" y="327269"/>
                  </a:lnTo>
                  <a:lnTo>
                    <a:pt x="1507349" y="293318"/>
                  </a:lnTo>
                  <a:lnTo>
                    <a:pt x="1478131" y="260803"/>
                  </a:lnTo>
                  <a:lnTo>
                    <a:pt x="1446690" y="229806"/>
                  </a:lnTo>
                  <a:lnTo>
                    <a:pt x="1413122" y="200406"/>
                  </a:lnTo>
                  <a:lnTo>
                    <a:pt x="1377525" y="172683"/>
                  </a:lnTo>
                  <a:lnTo>
                    <a:pt x="1339997" y="146717"/>
                  </a:lnTo>
                  <a:lnTo>
                    <a:pt x="1300634" y="122589"/>
                  </a:lnTo>
                  <a:lnTo>
                    <a:pt x="1259534" y="100379"/>
                  </a:lnTo>
                  <a:lnTo>
                    <a:pt x="1216794" y="80166"/>
                  </a:lnTo>
                  <a:lnTo>
                    <a:pt x="1172512" y="62031"/>
                  </a:lnTo>
                  <a:lnTo>
                    <a:pt x="1126785" y="46055"/>
                  </a:lnTo>
                  <a:lnTo>
                    <a:pt x="1079709" y="32316"/>
                  </a:lnTo>
                  <a:lnTo>
                    <a:pt x="1031383" y="20896"/>
                  </a:lnTo>
                  <a:lnTo>
                    <a:pt x="981904" y="11874"/>
                  </a:lnTo>
                  <a:lnTo>
                    <a:pt x="931368" y="5330"/>
                  </a:lnTo>
                  <a:lnTo>
                    <a:pt x="879874" y="1346"/>
                  </a:lnTo>
                  <a:lnTo>
                    <a:pt x="827519" y="0"/>
                  </a:lnTo>
                  <a:lnTo>
                    <a:pt x="775167" y="1346"/>
                  </a:lnTo>
                  <a:lnTo>
                    <a:pt x="723682" y="5330"/>
                  </a:lnTo>
                  <a:lnTo>
                    <a:pt x="673163" y="11874"/>
                  </a:lnTo>
                  <a:lnTo>
                    <a:pt x="623705" y="20896"/>
                  </a:lnTo>
                  <a:lnTo>
                    <a:pt x="575405" y="32316"/>
                  </a:lnTo>
                  <a:lnTo>
                    <a:pt x="528359" y="46055"/>
                  </a:lnTo>
                  <a:lnTo>
                    <a:pt x="482666" y="62031"/>
                  </a:lnTo>
                  <a:lnTo>
                    <a:pt x="438421" y="80166"/>
                  </a:lnTo>
                  <a:lnTo>
                    <a:pt x="395721" y="100379"/>
                  </a:lnTo>
                  <a:lnTo>
                    <a:pt x="354663" y="122589"/>
                  </a:lnTo>
                  <a:lnTo>
                    <a:pt x="315344" y="146717"/>
                  </a:lnTo>
                  <a:lnTo>
                    <a:pt x="277861" y="172683"/>
                  </a:lnTo>
                  <a:lnTo>
                    <a:pt x="242309" y="200405"/>
                  </a:lnTo>
                  <a:lnTo>
                    <a:pt x="208787" y="229806"/>
                  </a:lnTo>
                  <a:lnTo>
                    <a:pt x="177390" y="260803"/>
                  </a:lnTo>
                  <a:lnTo>
                    <a:pt x="148216" y="293318"/>
                  </a:lnTo>
                  <a:lnTo>
                    <a:pt x="121361" y="327269"/>
                  </a:lnTo>
                  <a:lnTo>
                    <a:pt x="96922" y="362578"/>
                  </a:lnTo>
                  <a:lnTo>
                    <a:pt x="74996" y="399163"/>
                  </a:lnTo>
                  <a:lnTo>
                    <a:pt x="55680" y="436944"/>
                  </a:lnTo>
                  <a:lnTo>
                    <a:pt x="39069" y="475842"/>
                  </a:lnTo>
                  <a:lnTo>
                    <a:pt x="25262" y="515777"/>
                  </a:lnTo>
                  <a:lnTo>
                    <a:pt x="14355" y="556667"/>
                  </a:lnTo>
                  <a:lnTo>
                    <a:pt x="6444" y="598434"/>
                  </a:lnTo>
                  <a:lnTo>
                    <a:pt x="1627" y="640997"/>
                  </a:lnTo>
                  <a:lnTo>
                    <a:pt x="0" y="684276"/>
                  </a:lnTo>
                  <a:lnTo>
                    <a:pt x="1627" y="727554"/>
                  </a:lnTo>
                  <a:lnTo>
                    <a:pt x="6444" y="770117"/>
                  </a:lnTo>
                  <a:lnTo>
                    <a:pt x="14355" y="811884"/>
                  </a:lnTo>
                  <a:lnTo>
                    <a:pt x="25262" y="852774"/>
                  </a:lnTo>
                  <a:lnTo>
                    <a:pt x="39069" y="892709"/>
                  </a:lnTo>
                  <a:lnTo>
                    <a:pt x="55680" y="931607"/>
                  </a:lnTo>
                  <a:lnTo>
                    <a:pt x="74996" y="969388"/>
                  </a:lnTo>
                  <a:lnTo>
                    <a:pt x="96922" y="1005973"/>
                  </a:lnTo>
                  <a:lnTo>
                    <a:pt x="121361" y="1041282"/>
                  </a:lnTo>
                  <a:lnTo>
                    <a:pt x="148216" y="1075233"/>
                  </a:lnTo>
                  <a:lnTo>
                    <a:pt x="177390" y="1107748"/>
                  </a:lnTo>
                  <a:lnTo>
                    <a:pt x="208787" y="1138745"/>
                  </a:lnTo>
                  <a:lnTo>
                    <a:pt x="242309" y="1168145"/>
                  </a:lnTo>
                  <a:lnTo>
                    <a:pt x="277861" y="1195868"/>
                  </a:lnTo>
                  <a:lnTo>
                    <a:pt x="315344" y="1221834"/>
                  </a:lnTo>
                  <a:lnTo>
                    <a:pt x="354663" y="1245962"/>
                  </a:lnTo>
                  <a:lnTo>
                    <a:pt x="395721" y="1268172"/>
                  </a:lnTo>
                  <a:lnTo>
                    <a:pt x="438421" y="1288385"/>
                  </a:lnTo>
                  <a:lnTo>
                    <a:pt x="482666" y="1306520"/>
                  </a:lnTo>
                  <a:lnTo>
                    <a:pt x="528359" y="1322496"/>
                  </a:lnTo>
                  <a:lnTo>
                    <a:pt x="575405" y="1336235"/>
                  </a:lnTo>
                  <a:lnTo>
                    <a:pt x="623705" y="1347655"/>
                  </a:lnTo>
                  <a:lnTo>
                    <a:pt x="673163" y="1356677"/>
                  </a:lnTo>
                  <a:lnTo>
                    <a:pt x="723682" y="1363221"/>
                  </a:lnTo>
                  <a:lnTo>
                    <a:pt x="775167" y="1367205"/>
                  </a:lnTo>
                  <a:lnTo>
                    <a:pt x="827519" y="1368552"/>
                  </a:lnTo>
                  <a:lnTo>
                    <a:pt x="879874" y="1367205"/>
                  </a:lnTo>
                  <a:lnTo>
                    <a:pt x="931368" y="1363221"/>
                  </a:lnTo>
                  <a:lnTo>
                    <a:pt x="981904" y="1356677"/>
                  </a:lnTo>
                  <a:lnTo>
                    <a:pt x="1031383" y="1347655"/>
                  </a:lnTo>
                  <a:lnTo>
                    <a:pt x="1079709" y="1336235"/>
                  </a:lnTo>
                  <a:lnTo>
                    <a:pt x="1126785" y="1322496"/>
                  </a:lnTo>
                  <a:lnTo>
                    <a:pt x="1172512" y="1306520"/>
                  </a:lnTo>
                  <a:lnTo>
                    <a:pt x="1216794" y="1288385"/>
                  </a:lnTo>
                  <a:lnTo>
                    <a:pt x="1259534" y="1268172"/>
                  </a:lnTo>
                  <a:lnTo>
                    <a:pt x="1300634" y="1245962"/>
                  </a:lnTo>
                  <a:lnTo>
                    <a:pt x="1339997" y="1221834"/>
                  </a:lnTo>
                  <a:lnTo>
                    <a:pt x="1377525" y="1195868"/>
                  </a:lnTo>
                  <a:lnTo>
                    <a:pt x="1413122" y="1168145"/>
                  </a:lnTo>
                  <a:lnTo>
                    <a:pt x="1446690" y="1138745"/>
                  </a:lnTo>
                  <a:lnTo>
                    <a:pt x="1478131" y="1107748"/>
                  </a:lnTo>
                  <a:lnTo>
                    <a:pt x="1507349" y="1075233"/>
                  </a:lnTo>
                  <a:lnTo>
                    <a:pt x="1534246" y="1041282"/>
                  </a:lnTo>
                  <a:lnTo>
                    <a:pt x="1558725" y="1005973"/>
                  </a:lnTo>
                  <a:lnTo>
                    <a:pt x="1580688" y="969388"/>
                  </a:lnTo>
                  <a:lnTo>
                    <a:pt x="1600039" y="931607"/>
                  </a:lnTo>
                  <a:lnTo>
                    <a:pt x="1616679" y="892709"/>
                  </a:lnTo>
                  <a:lnTo>
                    <a:pt x="1630513" y="852774"/>
                  </a:lnTo>
                  <a:lnTo>
                    <a:pt x="1641441" y="811884"/>
                  </a:lnTo>
                  <a:lnTo>
                    <a:pt x="1649368" y="770117"/>
                  </a:lnTo>
                  <a:lnTo>
                    <a:pt x="1654195" y="727554"/>
                  </a:lnTo>
                  <a:lnTo>
                    <a:pt x="1655826" y="684276"/>
                  </a:lnTo>
                  <a:close/>
                </a:path>
              </a:pathLst>
            </a:custGeom>
            <a:solidFill>
              <a:srgbClr val="ffcc01"/>
            </a:solidFill>
            <a:ln>
              <a:noFill/>
            </a:ln>
          </p:spPr>
          <p:style>
            <a:lnRef idx="0"/>
            <a:fillRef idx="0"/>
            <a:effectRef idx="0"/>
            <a:fontRef idx="minor"/>
          </p:style>
        </p:sp>
        <p:sp>
          <p:nvSpPr>
            <p:cNvPr id="74" name="CustomShape 23"/>
            <p:cNvSpPr/>
            <p:nvPr/>
          </p:nvSpPr>
          <p:spPr>
            <a:xfrm>
              <a:off x="6045480" y="2523600"/>
              <a:ext cx="1655640" cy="1368720"/>
            </a:xfrm>
            <a:custGeom>
              <a:avLst/>
              <a:gdLst/>
              <a:ahLst/>
              <a:rect l="l" t="t" r="r" b="b"/>
              <a:pathLst>
                <a:path w="1656079" h="1369060">
                  <a:moveTo>
                    <a:pt x="827519" y="0"/>
                  </a:moveTo>
                  <a:lnTo>
                    <a:pt x="775167" y="1346"/>
                  </a:lnTo>
                  <a:lnTo>
                    <a:pt x="723682" y="5330"/>
                  </a:lnTo>
                  <a:lnTo>
                    <a:pt x="673163" y="11874"/>
                  </a:lnTo>
                  <a:lnTo>
                    <a:pt x="623705" y="20896"/>
                  </a:lnTo>
                  <a:lnTo>
                    <a:pt x="575405" y="32316"/>
                  </a:lnTo>
                  <a:lnTo>
                    <a:pt x="528359" y="46055"/>
                  </a:lnTo>
                  <a:lnTo>
                    <a:pt x="482666" y="62031"/>
                  </a:lnTo>
                  <a:lnTo>
                    <a:pt x="438421" y="80166"/>
                  </a:lnTo>
                  <a:lnTo>
                    <a:pt x="395721" y="100379"/>
                  </a:lnTo>
                  <a:lnTo>
                    <a:pt x="354663" y="122589"/>
                  </a:lnTo>
                  <a:lnTo>
                    <a:pt x="315344" y="146717"/>
                  </a:lnTo>
                  <a:lnTo>
                    <a:pt x="277861" y="172683"/>
                  </a:lnTo>
                  <a:lnTo>
                    <a:pt x="242309" y="200405"/>
                  </a:lnTo>
                  <a:lnTo>
                    <a:pt x="208787" y="229806"/>
                  </a:lnTo>
                  <a:lnTo>
                    <a:pt x="177390" y="260803"/>
                  </a:lnTo>
                  <a:lnTo>
                    <a:pt x="148216" y="293318"/>
                  </a:lnTo>
                  <a:lnTo>
                    <a:pt x="121361" y="327269"/>
                  </a:lnTo>
                  <a:lnTo>
                    <a:pt x="96922" y="362578"/>
                  </a:lnTo>
                  <a:lnTo>
                    <a:pt x="74996" y="399163"/>
                  </a:lnTo>
                  <a:lnTo>
                    <a:pt x="55680" y="436944"/>
                  </a:lnTo>
                  <a:lnTo>
                    <a:pt x="39069" y="475842"/>
                  </a:lnTo>
                  <a:lnTo>
                    <a:pt x="25262" y="515777"/>
                  </a:lnTo>
                  <a:lnTo>
                    <a:pt x="14355" y="556667"/>
                  </a:lnTo>
                  <a:lnTo>
                    <a:pt x="6444" y="598434"/>
                  </a:lnTo>
                  <a:lnTo>
                    <a:pt x="1627" y="640997"/>
                  </a:lnTo>
                  <a:lnTo>
                    <a:pt x="0" y="684276"/>
                  </a:lnTo>
                  <a:lnTo>
                    <a:pt x="1627" y="727554"/>
                  </a:lnTo>
                  <a:lnTo>
                    <a:pt x="6444" y="770117"/>
                  </a:lnTo>
                  <a:lnTo>
                    <a:pt x="14355" y="811884"/>
                  </a:lnTo>
                  <a:lnTo>
                    <a:pt x="25262" y="852774"/>
                  </a:lnTo>
                  <a:lnTo>
                    <a:pt x="39069" y="892709"/>
                  </a:lnTo>
                  <a:lnTo>
                    <a:pt x="55680" y="931607"/>
                  </a:lnTo>
                  <a:lnTo>
                    <a:pt x="74996" y="969388"/>
                  </a:lnTo>
                  <a:lnTo>
                    <a:pt x="96922" y="1005973"/>
                  </a:lnTo>
                  <a:lnTo>
                    <a:pt x="121361" y="1041282"/>
                  </a:lnTo>
                  <a:lnTo>
                    <a:pt x="148216" y="1075233"/>
                  </a:lnTo>
                  <a:lnTo>
                    <a:pt x="177390" y="1107748"/>
                  </a:lnTo>
                  <a:lnTo>
                    <a:pt x="208787" y="1138745"/>
                  </a:lnTo>
                  <a:lnTo>
                    <a:pt x="242309" y="1168145"/>
                  </a:lnTo>
                  <a:lnTo>
                    <a:pt x="277861" y="1195868"/>
                  </a:lnTo>
                  <a:lnTo>
                    <a:pt x="315344" y="1221834"/>
                  </a:lnTo>
                  <a:lnTo>
                    <a:pt x="354663" y="1245962"/>
                  </a:lnTo>
                  <a:lnTo>
                    <a:pt x="395721" y="1268172"/>
                  </a:lnTo>
                  <a:lnTo>
                    <a:pt x="438421" y="1288385"/>
                  </a:lnTo>
                  <a:lnTo>
                    <a:pt x="482666" y="1306520"/>
                  </a:lnTo>
                  <a:lnTo>
                    <a:pt x="528359" y="1322496"/>
                  </a:lnTo>
                  <a:lnTo>
                    <a:pt x="575405" y="1336235"/>
                  </a:lnTo>
                  <a:lnTo>
                    <a:pt x="623705" y="1347655"/>
                  </a:lnTo>
                  <a:lnTo>
                    <a:pt x="673163" y="1356677"/>
                  </a:lnTo>
                  <a:lnTo>
                    <a:pt x="723682" y="1363221"/>
                  </a:lnTo>
                  <a:lnTo>
                    <a:pt x="775167" y="1367205"/>
                  </a:lnTo>
                  <a:lnTo>
                    <a:pt x="827519" y="1368552"/>
                  </a:lnTo>
                  <a:lnTo>
                    <a:pt x="879874" y="1367205"/>
                  </a:lnTo>
                  <a:lnTo>
                    <a:pt x="931368" y="1363221"/>
                  </a:lnTo>
                  <a:lnTo>
                    <a:pt x="981904" y="1356677"/>
                  </a:lnTo>
                  <a:lnTo>
                    <a:pt x="1031383" y="1347655"/>
                  </a:lnTo>
                  <a:lnTo>
                    <a:pt x="1079709" y="1336235"/>
                  </a:lnTo>
                  <a:lnTo>
                    <a:pt x="1126785" y="1322496"/>
                  </a:lnTo>
                  <a:lnTo>
                    <a:pt x="1172512" y="1306520"/>
                  </a:lnTo>
                  <a:lnTo>
                    <a:pt x="1216794" y="1288385"/>
                  </a:lnTo>
                  <a:lnTo>
                    <a:pt x="1259534" y="1268172"/>
                  </a:lnTo>
                  <a:lnTo>
                    <a:pt x="1300634" y="1245962"/>
                  </a:lnTo>
                  <a:lnTo>
                    <a:pt x="1339997" y="1221834"/>
                  </a:lnTo>
                  <a:lnTo>
                    <a:pt x="1377525" y="1195868"/>
                  </a:lnTo>
                  <a:lnTo>
                    <a:pt x="1413122" y="1168145"/>
                  </a:lnTo>
                  <a:lnTo>
                    <a:pt x="1446690" y="1138745"/>
                  </a:lnTo>
                  <a:lnTo>
                    <a:pt x="1478131" y="1107748"/>
                  </a:lnTo>
                  <a:lnTo>
                    <a:pt x="1507349" y="1075233"/>
                  </a:lnTo>
                  <a:lnTo>
                    <a:pt x="1534246" y="1041282"/>
                  </a:lnTo>
                  <a:lnTo>
                    <a:pt x="1558725" y="1005973"/>
                  </a:lnTo>
                  <a:lnTo>
                    <a:pt x="1580688" y="969388"/>
                  </a:lnTo>
                  <a:lnTo>
                    <a:pt x="1600039" y="931607"/>
                  </a:lnTo>
                  <a:lnTo>
                    <a:pt x="1616679" y="892709"/>
                  </a:lnTo>
                  <a:lnTo>
                    <a:pt x="1630513" y="852774"/>
                  </a:lnTo>
                  <a:lnTo>
                    <a:pt x="1641441" y="811884"/>
                  </a:lnTo>
                  <a:lnTo>
                    <a:pt x="1649368" y="770117"/>
                  </a:lnTo>
                  <a:lnTo>
                    <a:pt x="1654195" y="727554"/>
                  </a:lnTo>
                  <a:lnTo>
                    <a:pt x="1655826" y="684276"/>
                  </a:lnTo>
                  <a:lnTo>
                    <a:pt x="1654195" y="640997"/>
                  </a:lnTo>
                  <a:lnTo>
                    <a:pt x="1649368" y="598434"/>
                  </a:lnTo>
                  <a:lnTo>
                    <a:pt x="1641441" y="556667"/>
                  </a:lnTo>
                  <a:lnTo>
                    <a:pt x="1630513" y="515777"/>
                  </a:lnTo>
                  <a:lnTo>
                    <a:pt x="1616679" y="475842"/>
                  </a:lnTo>
                  <a:lnTo>
                    <a:pt x="1600039" y="436944"/>
                  </a:lnTo>
                  <a:lnTo>
                    <a:pt x="1580688" y="399163"/>
                  </a:lnTo>
                  <a:lnTo>
                    <a:pt x="1558725" y="362578"/>
                  </a:lnTo>
                  <a:lnTo>
                    <a:pt x="1534246" y="327269"/>
                  </a:lnTo>
                  <a:lnTo>
                    <a:pt x="1507349" y="293318"/>
                  </a:lnTo>
                  <a:lnTo>
                    <a:pt x="1478131" y="260803"/>
                  </a:lnTo>
                  <a:lnTo>
                    <a:pt x="1446690" y="229806"/>
                  </a:lnTo>
                  <a:lnTo>
                    <a:pt x="1413122" y="200406"/>
                  </a:lnTo>
                  <a:lnTo>
                    <a:pt x="1377525" y="172683"/>
                  </a:lnTo>
                  <a:lnTo>
                    <a:pt x="1339997" y="146717"/>
                  </a:lnTo>
                  <a:lnTo>
                    <a:pt x="1300634" y="122589"/>
                  </a:lnTo>
                  <a:lnTo>
                    <a:pt x="1259534" y="100379"/>
                  </a:lnTo>
                  <a:lnTo>
                    <a:pt x="1216794" y="80166"/>
                  </a:lnTo>
                  <a:lnTo>
                    <a:pt x="1172512" y="62031"/>
                  </a:lnTo>
                  <a:lnTo>
                    <a:pt x="1126785" y="46055"/>
                  </a:lnTo>
                  <a:lnTo>
                    <a:pt x="1079709" y="32316"/>
                  </a:lnTo>
                  <a:lnTo>
                    <a:pt x="1031383" y="20896"/>
                  </a:lnTo>
                  <a:lnTo>
                    <a:pt x="981904" y="11874"/>
                  </a:lnTo>
                  <a:lnTo>
                    <a:pt x="931368" y="5330"/>
                  </a:lnTo>
                  <a:lnTo>
                    <a:pt x="879874" y="1346"/>
                  </a:lnTo>
                  <a:lnTo>
                    <a:pt x="827519" y="0"/>
                  </a:lnTo>
                  <a:close/>
                </a:path>
              </a:pathLst>
            </a:custGeom>
            <a:noFill/>
            <a:ln w="19080">
              <a:solidFill>
                <a:srgbClr val="010101"/>
              </a:solidFill>
              <a:round/>
            </a:ln>
          </p:spPr>
          <p:style>
            <a:lnRef idx="0"/>
            <a:fillRef idx="0"/>
            <a:effectRef idx="0"/>
            <a:fontRef idx="minor"/>
          </p:style>
        </p:sp>
      </p:grpSp>
      <p:sp>
        <p:nvSpPr>
          <p:cNvPr id="75" name="CustomShape 24"/>
          <p:cNvSpPr/>
          <p:nvPr/>
        </p:nvSpPr>
        <p:spPr>
          <a:xfrm>
            <a:off x="6340680" y="2982600"/>
            <a:ext cx="940680" cy="438840"/>
          </a:xfrm>
          <a:prstGeom prst="rect">
            <a:avLst/>
          </a:prstGeom>
          <a:noFill/>
          <a:ln>
            <a:noFill/>
          </a:ln>
        </p:spPr>
        <p:style>
          <a:lnRef idx="0"/>
          <a:fillRef idx="0"/>
          <a:effectRef idx="0"/>
          <a:fontRef idx="minor"/>
        </p:style>
        <p:txBody>
          <a:bodyPr lIns="0" rIns="0" tIns="12240" bIns="0">
            <a:spAutoFit/>
          </a:bodyPr>
          <a:p>
            <a:pPr marL="306000" indent="-293760">
              <a:lnSpc>
                <a:spcPct val="100000"/>
              </a:lnSpc>
              <a:spcBef>
                <a:spcPts val="96"/>
              </a:spcBef>
              <a:tabLst>
                <a:tab algn="l" pos="0"/>
              </a:tabLst>
            </a:pPr>
            <a:r>
              <a:rPr b="1" lang="en-US" sz="1400" spc="-7" strike="noStrike">
                <a:solidFill>
                  <a:srgbClr val="000000"/>
                </a:solidFill>
                <a:latin typeface="Arial"/>
              </a:rPr>
              <a:t>I</a:t>
            </a:r>
            <a:r>
              <a:rPr b="1" lang="en-US" sz="1400" spc="-15" strike="noStrike">
                <a:solidFill>
                  <a:srgbClr val="000000"/>
                </a:solidFill>
                <a:latin typeface="Arial"/>
              </a:rPr>
              <a:t>n</a:t>
            </a:r>
            <a:r>
              <a:rPr b="1" lang="en-US" sz="1400" spc="-7" strike="noStrike">
                <a:solidFill>
                  <a:srgbClr val="000000"/>
                </a:solidFill>
                <a:latin typeface="Arial"/>
              </a:rPr>
              <a:t>str</a:t>
            </a:r>
            <a:r>
              <a:rPr b="1" lang="en-US" sz="1400" spc="-15" strike="noStrike">
                <a:solidFill>
                  <a:srgbClr val="000000"/>
                </a:solidFill>
                <a:latin typeface="Arial"/>
              </a:rPr>
              <a:t>u</a:t>
            </a:r>
            <a:r>
              <a:rPr b="1" lang="en-US" sz="1400" spc="-12" strike="noStrike">
                <a:solidFill>
                  <a:srgbClr val="000000"/>
                </a:solidFill>
                <a:latin typeface="Arial"/>
              </a:rPr>
              <a:t>c</a:t>
            </a:r>
            <a:r>
              <a:rPr b="1" lang="en-US" sz="1400" spc="-7" strike="noStrike">
                <a:solidFill>
                  <a:srgbClr val="000000"/>
                </a:solidFill>
                <a:latin typeface="Arial"/>
              </a:rPr>
              <a:t>tion  Sets</a:t>
            </a:r>
            <a:endParaRPr b="0" lang="en-IN" sz="1400" spc="-1" strike="noStrike">
              <a:latin typeface="Arial"/>
            </a:endParaRPr>
          </a:p>
        </p:txBody>
      </p:sp>
      <p:grpSp>
        <p:nvGrpSpPr>
          <p:cNvPr id="76" name="Group 25"/>
          <p:cNvGrpSpPr/>
          <p:nvPr/>
        </p:nvGrpSpPr>
        <p:grpSpPr>
          <a:xfrm>
            <a:off x="4892760" y="3001680"/>
            <a:ext cx="1152720" cy="486000"/>
            <a:chOff x="4892760" y="3001680"/>
            <a:chExt cx="1152720" cy="486000"/>
          </a:xfrm>
        </p:grpSpPr>
        <p:sp>
          <p:nvSpPr>
            <p:cNvPr id="77" name="CustomShape 26"/>
            <p:cNvSpPr/>
            <p:nvPr/>
          </p:nvSpPr>
          <p:spPr>
            <a:xfrm>
              <a:off x="4892760" y="3001680"/>
              <a:ext cx="1152720" cy="486000"/>
            </a:xfrm>
            <a:custGeom>
              <a:avLst/>
              <a:gdLst/>
              <a:ahLst/>
              <a:rect l="l" t="t" r="r" b="b"/>
              <a:pathLst>
                <a:path w="1153160" h="486410">
                  <a:moveTo>
                    <a:pt x="1152905" y="363474"/>
                  </a:moveTo>
                  <a:lnTo>
                    <a:pt x="1152905" y="122682"/>
                  </a:lnTo>
                  <a:lnTo>
                    <a:pt x="345948" y="122682"/>
                  </a:lnTo>
                  <a:lnTo>
                    <a:pt x="345948" y="0"/>
                  </a:lnTo>
                  <a:lnTo>
                    <a:pt x="0" y="243078"/>
                  </a:lnTo>
                  <a:lnTo>
                    <a:pt x="345948" y="486156"/>
                  </a:lnTo>
                  <a:lnTo>
                    <a:pt x="345948" y="363474"/>
                  </a:lnTo>
                  <a:lnTo>
                    <a:pt x="1152905" y="363474"/>
                  </a:lnTo>
                  <a:close/>
                </a:path>
              </a:pathLst>
            </a:custGeom>
            <a:solidFill>
              <a:srgbClr val="fefca6"/>
            </a:solidFill>
            <a:ln>
              <a:noFill/>
            </a:ln>
          </p:spPr>
          <p:style>
            <a:lnRef idx="0"/>
            <a:fillRef idx="0"/>
            <a:effectRef idx="0"/>
            <a:fontRef idx="minor"/>
          </p:style>
        </p:sp>
        <p:sp>
          <p:nvSpPr>
            <p:cNvPr id="78" name="CustomShape 27"/>
            <p:cNvSpPr/>
            <p:nvPr/>
          </p:nvSpPr>
          <p:spPr>
            <a:xfrm>
              <a:off x="4892760" y="3001680"/>
              <a:ext cx="1152720" cy="486000"/>
            </a:xfrm>
            <a:custGeom>
              <a:avLst/>
              <a:gdLst/>
              <a:ahLst/>
              <a:rect l="l" t="t" r="r" b="b"/>
              <a:pathLst>
                <a:path w="1153160" h="486410">
                  <a:moveTo>
                    <a:pt x="345948" y="486156"/>
                  </a:moveTo>
                  <a:lnTo>
                    <a:pt x="345948" y="363474"/>
                  </a:lnTo>
                  <a:lnTo>
                    <a:pt x="1152905" y="363474"/>
                  </a:lnTo>
                  <a:lnTo>
                    <a:pt x="1152905" y="122682"/>
                  </a:lnTo>
                  <a:lnTo>
                    <a:pt x="345948" y="122682"/>
                  </a:lnTo>
                  <a:lnTo>
                    <a:pt x="345948" y="0"/>
                  </a:lnTo>
                  <a:lnTo>
                    <a:pt x="0" y="243078"/>
                  </a:lnTo>
                  <a:lnTo>
                    <a:pt x="345948" y="486156"/>
                  </a:lnTo>
                  <a:close/>
                </a:path>
              </a:pathLst>
            </a:custGeom>
            <a:noFill/>
            <a:ln w="19080">
              <a:solidFill>
                <a:srgbClr val="010101"/>
              </a:solidFill>
              <a:round/>
            </a:ln>
          </p:spPr>
          <p:style>
            <a:lnRef idx="0"/>
            <a:fillRef idx="0"/>
            <a:effectRef idx="0"/>
            <a:fontRef idx="minor"/>
          </p:style>
        </p:sp>
      </p:grpSp>
      <p:sp>
        <p:nvSpPr>
          <p:cNvPr id="79" name="CustomShape 28"/>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2622D5C4-7CF4-467D-A4E8-002BDCE2FF98}" type="slidenum">
              <a:rPr b="0" i="1" lang="en-US" sz="1400" spc="-7" strike="noStrike">
                <a:solidFill>
                  <a:srgbClr val="000000"/>
                </a:solidFill>
                <a:latin typeface="Times New Roman"/>
              </a:rPr>
              <a:t>28</a:t>
            </a:fld>
            <a:endParaRPr b="0" lang="en-IN" sz="1400" spc="-1" strike="noStrike">
              <a:latin typeface="Arial"/>
            </a:endParaRPr>
          </a:p>
        </p:txBody>
      </p:sp>
      <p:sp>
        <p:nvSpPr>
          <p:cNvPr id="80" name="TextShape 29"/>
          <p:cNvSpPr txBox="1"/>
          <p:nvPr/>
        </p:nvSpPr>
        <p:spPr>
          <a:xfrm>
            <a:off x="1156680" y="-66960"/>
            <a:ext cx="6321960" cy="512640"/>
          </a:xfrm>
          <a:prstGeom prst="rect">
            <a:avLst/>
          </a:prstGeom>
          <a:noFill/>
          <a:ln>
            <a:noFill/>
          </a:ln>
        </p:spPr>
        <p:txBody>
          <a:bodyPr lIns="0" rIns="0" tIns="0" bIns="0">
            <a:noAutofit/>
          </a:bodyPr>
          <a:p>
            <a:endParaRPr b="0" lang="en-US" sz="1800" spc="-1" strike="noStrike">
              <a:solidFill>
                <a:srgbClr val="000000"/>
              </a:solidFill>
              <a:latin typeface="Calibri"/>
            </a:endParaRPr>
          </a:p>
        </p:txBody>
      </p:sp>
      <p:sp>
        <p:nvSpPr>
          <p:cNvPr id="81" name="TextShape 30"/>
          <p:cNvSpPr txBox="1"/>
          <p:nvPr/>
        </p:nvSpPr>
        <p:spPr>
          <a:xfrm>
            <a:off x="14400" y="6243480"/>
            <a:ext cx="6436800" cy="20484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 PCCOE</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49400" y="663840"/>
            <a:ext cx="8163360" cy="4612680"/>
          </a:xfrm>
          <a:prstGeom prst="rect">
            <a:avLst/>
          </a:prstGeom>
          <a:noFill/>
          <a:ln>
            <a:noFill/>
          </a:ln>
        </p:spPr>
        <p:style>
          <a:lnRef idx="0"/>
          <a:fillRef idx="0"/>
          <a:effectRef idx="0"/>
          <a:fontRef idx="minor"/>
        </p:style>
        <p:txBody>
          <a:bodyPr lIns="0" rIns="0" tIns="12600" bIns="0">
            <a:spAutoFit/>
          </a:bodyPr>
          <a:p>
            <a:pPr marL="497880" indent="-485280">
              <a:lnSpc>
                <a:spcPct val="100000"/>
              </a:lnSpc>
              <a:spcBef>
                <a:spcPts val="99"/>
              </a:spcBef>
              <a:buClr>
                <a:srgbClr val="009a00"/>
              </a:buClr>
              <a:buFont typeface="Wingdings" charset="2"/>
              <a:buChar char=""/>
              <a:tabLst>
                <a:tab algn="l" pos="490680"/>
                <a:tab algn="l" pos="491400"/>
              </a:tabLst>
            </a:pPr>
            <a:r>
              <a:rPr b="0" lang="en-US" sz="2400" spc="-1" strike="noStrike">
                <a:solidFill>
                  <a:srgbClr val="000000"/>
                </a:solidFill>
                <a:latin typeface="Times New Roman"/>
              </a:rPr>
              <a:t>A </a:t>
            </a:r>
            <a:r>
              <a:rPr b="0" lang="en-US" sz="2400" spc="24" strike="noStrike">
                <a:solidFill>
                  <a:srgbClr val="000000"/>
                </a:solidFill>
                <a:latin typeface="Times New Roman"/>
              </a:rPr>
              <a:t>list of </a:t>
            </a:r>
            <a:r>
              <a:rPr b="0" lang="en-US" sz="2400" spc="94" strike="noStrike">
                <a:solidFill>
                  <a:srgbClr val="000000"/>
                </a:solidFill>
                <a:latin typeface="Times New Roman"/>
              </a:rPr>
              <a:t>instructions that </a:t>
            </a:r>
            <a:r>
              <a:rPr b="0" lang="en-US" sz="2400" spc="97" strike="noStrike">
                <a:solidFill>
                  <a:srgbClr val="000000"/>
                </a:solidFill>
                <a:latin typeface="Times New Roman"/>
              </a:rPr>
              <a:t>performs </a:t>
            </a:r>
            <a:r>
              <a:rPr b="0" lang="en-US" sz="2400" spc="-1" strike="noStrike">
                <a:solidFill>
                  <a:srgbClr val="000000"/>
                </a:solidFill>
                <a:latin typeface="Times New Roman"/>
              </a:rPr>
              <a:t>a </a:t>
            </a:r>
            <a:r>
              <a:rPr b="0" lang="en-US" sz="2400" spc="38" strike="noStrike">
                <a:solidFill>
                  <a:srgbClr val="000000"/>
                </a:solidFill>
                <a:latin typeface="Times New Roman"/>
              </a:rPr>
              <a:t>task </a:t>
            </a:r>
            <a:r>
              <a:rPr b="0" lang="en-US" sz="2400" spc="24" strike="noStrike">
                <a:solidFill>
                  <a:srgbClr val="000000"/>
                </a:solidFill>
                <a:latin typeface="Times New Roman"/>
              </a:rPr>
              <a:t>is </a:t>
            </a:r>
            <a:r>
              <a:rPr b="0" lang="en-US" sz="2400" spc="58" strike="noStrike">
                <a:solidFill>
                  <a:srgbClr val="000000"/>
                </a:solidFill>
                <a:latin typeface="Times New Roman"/>
              </a:rPr>
              <a:t>called </a:t>
            </a:r>
            <a:r>
              <a:rPr b="0" lang="en-US" sz="2400" spc="-1" strike="noStrike">
                <a:solidFill>
                  <a:srgbClr val="000000"/>
                </a:solidFill>
                <a:latin typeface="Times New Roman"/>
              </a:rPr>
              <a:t>a </a:t>
            </a:r>
            <a:r>
              <a:rPr b="0" lang="en-US" sz="2400" spc="-1" strike="noStrike">
                <a:solidFill>
                  <a:srgbClr val="0000ff"/>
                </a:solidFill>
                <a:latin typeface="Times New Roman"/>
              </a:rPr>
              <a:t> </a:t>
            </a:r>
            <a:r>
              <a:rPr b="0" lang="en-US" sz="2400" spc="94" strike="noStrike">
                <a:solidFill>
                  <a:srgbClr val="0000ff"/>
                </a:solidFill>
                <a:latin typeface="Times New Roman"/>
              </a:rPr>
              <a:t>program</a:t>
            </a:r>
            <a:endParaRPr b="0" lang="en-IN" sz="2400" spc="-1" strike="noStrike">
              <a:latin typeface="Arial"/>
            </a:endParaRPr>
          </a:p>
          <a:p>
            <a:pPr marL="482760" indent="-482400">
              <a:lnSpc>
                <a:spcPct val="100000"/>
              </a:lnSpc>
              <a:spcBef>
                <a:spcPts val="561"/>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94" strike="noStrike">
                <a:solidFill>
                  <a:srgbClr val="000000"/>
                </a:solidFill>
                <a:latin typeface="Times New Roman"/>
              </a:rPr>
              <a:t>program usually </a:t>
            </a:r>
            <a:r>
              <a:rPr b="0" lang="en-US" sz="2400" spc="24" strike="noStrike">
                <a:solidFill>
                  <a:srgbClr val="000000"/>
                </a:solidFill>
                <a:latin typeface="Times New Roman"/>
              </a:rPr>
              <a:t>is </a:t>
            </a:r>
            <a:r>
              <a:rPr b="0" lang="en-US" sz="2400" spc="77" strike="noStrike">
                <a:solidFill>
                  <a:srgbClr val="000000"/>
                </a:solidFill>
                <a:latin typeface="Times New Roman"/>
              </a:rPr>
              <a:t>stored </a:t>
            </a:r>
            <a:r>
              <a:rPr b="0" lang="en-US" sz="2400" spc="52" strike="noStrike">
                <a:solidFill>
                  <a:srgbClr val="000000"/>
                </a:solidFill>
                <a:latin typeface="Times New Roman"/>
              </a:rPr>
              <a:t>in </a:t>
            </a:r>
            <a:r>
              <a:rPr b="0" lang="en-US" sz="2400" spc="-1" strike="noStrike">
                <a:solidFill>
                  <a:srgbClr val="000000"/>
                </a:solidFill>
                <a:latin typeface="Times New Roman"/>
              </a:rPr>
              <a:t>a </a:t>
            </a:r>
            <a:r>
              <a:rPr b="0" lang="en-US" sz="2400" spc="97" strike="noStrike">
                <a:solidFill>
                  <a:srgbClr val="000000"/>
                </a:solidFill>
                <a:latin typeface="Times New Roman"/>
              </a:rPr>
              <a:t>memory </a:t>
            </a:r>
            <a:r>
              <a:rPr b="0" lang="en-US" sz="2400" spc="58" strike="noStrike">
                <a:solidFill>
                  <a:srgbClr val="000000"/>
                </a:solidFill>
                <a:latin typeface="Times New Roman"/>
              </a:rPr>
              <a:t>called </a:t>
            </a:r>
            <a:r>
              <a:rPr b="0" lang="en-US" sz="2400" spc="58" strike="noStrike">
                <a:solidFill>
                  <a:srgbClr val="0000ff"/>
                </a:solidFill>
                <a:latin typeface="Times New Roman"/>
              </a:rPr>
              <a:t> </a:t>
            </a:r>
            <a:r>
              <a:rPr b="0" lang="en-US" sz="2400" spc="94" strike="noStrike">
                <a:solidFill>
                  <a:srgbClr val="0000ff"/>
                </a:solidFill>
                <a:latin typeface="Times New Roman"/>
              </a:rPr>
              <a:t>program</a:t>
            </a:r>
            <a:r>
              <a:rPr b="0" lang="en-US" sz="2400" spc="253" strike="noStrike">
                <a:solidFill>
                  <a:srgbClr val="0000ff"/>
                </a:solidFill>
                <a:latin typeface="Times New Roman"/>
              </a:rPr>
              <a:t> </a:t>
            </a:r>
            <a:r>
              <a:rPr b="0" lang="en-US" sz="2400" spc="109" strike="noStrike">
                <a:solidFill>
                  <a:srgbClr val="0000ff"/>
                </a:solidFill>
                <a:latin typeface="Times New Roman"/>
              </a:rPr>
              <a:t>memory</a:t>
            </a:r>
            <a:endParaRPr b="0" lang="en-IN" sz="2400" spc="-1" strike="noStrike">
              <a:latin typeface="Arial"/>
            </a:endParaRPr>
          </a:p>
          <a:p>
            <a:pPr marL="482760" indent="-470160">
              <a:lnSpc>
                <a:spcPts val="2874"/>
              </a:lnSpc>
              <a:spcBef>
                <a:spcPts val="564"/>
              </a:spcBef>
              <a:buClr>
                <a:srgbClr val="009a00"/>
              </a:buClr>
              <a:buFont typeface="Wingdings" charset="2"/>
              <a:buChar char=""/>
              <a:tabLst>
                <a:tab algn="l" pos="482760"/>
                <a:tab algn="l" pos="483120"/>
                <a:tab algn="l" pos="4315320"/>
              </a:tabLst>
            </a:pPr>
            <a:r>
              <a:rPr b="0" lang="en-US" sz="2400" spc="77" strike="noStrike">
                <a:solidFill>
                  <a:srgbClr val="000000"/>
                </a:solidFill>
                <a:latin typeface="Times New Roman"/>
              </a:rPr>
              <a:t>The </a:t>
            </a:r>
            <a:r>
              <a:rPr b="0" lang="en-US" sz="2400" spc="94" strike="noStrike">
                <a:solidFill>
                  <a:srgbClr val="000000"/>
                </a:solidFill>
                <a:latin typeface="Times New Roman"/>
              </a:rPr>
              <a:t>computer</a:t>
            </a:r>
            <a:r>
              <a:rPr b="0" lang="en-US" sz="2400" spc="38" strike="noStrike">
                <a:solidFill>
                  <a:srgbClr val="000000"/>
                </a:solidFill>
                <a:latin typeface="Times New Roman"/>
              </a:rPr>
              <a:t> </a:t>
            </a:r>
            <a:r>
              <a:rPr b="0" lang="en-US" sz="2400" spc="24" strike="noStrike">
                <a:solidFill>
                  <a:srgbClr val="000000"/>
                </a:solidFill>
                <a:latin typeface="Times New Roman"/>
              </a:rPr>
              <a:t>is</a:t>
            </a:r>
            <a:r>
              <a:rPr b="0" lang="en-US" sz="2400" spc="49" strike="noStrike">
                <a:solidFill>
                  <a:srgbClr val="000000"/>
                </a:solidFill>
                <a:latin typeface="Times New Roman"/>
              </a:rPr>
              <a:t> </a:t>
            </a:r>
            <a:r>
              <a:rPr b="0" lang="en-US" sz="2400" spc="69" strike="noStrike">
                <a:solidFill>
                  <a:srgbClr val="000000"/>
                </a:solidFill>
                <a:latin typeface="Times New Roman"/>
              </a:rPr>
              <a:t>completely</a:t>
            </a:r>
            <a:r>
              <a:rPr b="0" lang="en-US" sz="2400" spc="69" strike="noStrike">
                <a:solidFill>
                  <a:srgbClr val="000000"/>
                </a:solidFill>
                <a:latin typeface="Times New Roman"/>
              </a:rPr>
              <a:t>	</a:t>
            </a:r>
            <a:r>
              <a:rPr b="0" lang="en-US" sz="2400" spc="72" strike="noStrike">
                <a:solidFill>
                  <a:srgbClr val="000000"/>
                </a:solidFill>
                <a:latin typeface="Times New Roman"/>
              </a:rPr>
              <a:t>controlled </a:t>
            </a:r>
            <a:r>
              <a:rPr b="0" lang="en-US" sz="2400" spc="29" strike="noStrike">
                <a:solidFill>
                  <a:srgbClr val="000000"/>
                </a:solidFill>
                <a:latin typeface="Times New Roman"/>
              </a:rPr>
              <a:t>by </a:t>
            </a:r>
            <a:r>
              <a:rPr b="0" lang="en-US" sz="2400" spc="94" strike="noStrike">
                <a:solidFill>
                  <a:srgbClr val="000000"/>
                </a:solidFill>
                <a:latin typeface="Times New Roman"/>
              </a:rPr>
              <a:t>the</a:t>
            </a:r>
            <a:r>
              <a:rPr b="0" lang="en-US" sz="2400" spc="273" strike="noStrike">
                <a:solidFill>
                  <a:srgbClr val="000000"/>
                </a:solidFill>
                <a:latin typeface="Times New Roman"/>
              </a:rPr>
              <a:t> </a:t>
            </a:r>
            <a:r>
              <a:rPr b="0" lang="en-US" sz="2400" spc="77" strike="noStrike">
                <a:solidFill>
                  <a:srgbClr val="000000"/>
                </a:solidFill>
                <a:latin typeface="Times New Roman"/>
              </a:rPr>
              <a:t>stored</a:t>
            </a:r>
            <a:endParaRPr b="0" lang="en-IN" sz="2400" spc="-1" strike="noStrike">
              <a:latin typeface="Arial"/>
            </a:endParaRPr>
          </a:p>
          <a:p>
            <a:pPr marL="489600" indent="8280">
              <a:lnSpc>
                <a:spcPts val="2869"/>
              </a:lnSpc>
              <a:spcBef>
                <a:spcPts val="105"/>
              </a:spcBef>
              <a:tabLst>
                <a:tab algn="l" pos="0"/>
              </a:tabLst>
            </a:pPr>
            <a:r>
              <a:rPr b="0" lang="en-US" sz="2400" spc="97" strike="noStrike">
                <a:solidFill>
                  <a:srgbClr val="000000"/>
                </a:solidFill>
                <a:latin typeface="Times New Roman"/>
              </a:rPr>
              <a:t>program, </a:t>
            </a:r>
            <a:r>
              <a:rPr b="0" lang="en-US" sz="2400" spc="72" strike="noStrike">
                <a:solidFill>
                  <a:srgbClr val="000000"/>
                </a:solidFill>
                <a:latin typeface="Times New Roman"/>
              </a:rPr>
              <a:t>except </a:t>
            </a:r>
            <a:r>
              <a:rPr b="0" lang="en-US" sz="2400" spc="32" strike="noStrike">
                <a:solidFill>
                  <a:srgbClr val="000000"/>
                </a:solidFill>
                <a:latin typeface="Times New Roman"/>
              </a:rPr>
              <a:t>for </a:t>
            </a:r>
            <a:r>
              <a:rPr b="0" lang="en-US" sz="2400" spc="63" strike="noStrike">
                <a:solidFill>
                  <a:srgbClr val="000000"/>
                </a:solidFill>
                <a:latin typeface="Times New Roman"/>
              </a:rPr>
              <a:t>possible </a:t>
            </a:r>
            <a:r>
              <a:rPr b="0" lang="en-US" sz="2400" spc="72" strike="noStrike">
                <a:solidFill>
                  <a:srgbClr val="000000"/>
                </a:solidFill>
                <a:latin typeface="Times New Roman"/>
              </a:rPr>
              <a:t>external </a:t>
            </a:r>
            <a:r>
              <a:rPr b="0" lang="en-US" sz="2400" spc="94" strike="noStrike">
                <a:solidFill>
                  <a:srgbClr val="000000"/>
                </a:solidFill>
                <a:latin typeface="Times New Roman"/>
              </a:rPr>
              <a:t>interruption </a:t>
            </a:r>
            <a:r>
              <a:rPr b="0" lang="en-US" sz="2400" spc="29" strike="noStrike">
                <a:solidFill>
                  <a:srgbClr val="000000"/>
                </a:solidFill>
                <a:latin typeface="Times New Roman"/>
              </a:rPr>
              <a:t>by </a:t>
            </a:r>
            <a:r>
              <a:rPr b="0" lang="en-US" sz="2400" spc="77" strike="noStrike">
                <a:solidFill>
                  <a:srgbClr val="000000"/>
                </a:solidFill>
                <a:latin typeface="Times New Roman"/>
              </a:rPr>
              <a:t>an  </a:t>
            </a:r>
            <a:r>
              <a:rPr b="0" lang="en-US" sz="2400" spc="89" strike="noStrike">
                <a:solidFill>
                  <a:srgbClr val="000000"/>
                </a:solidFill>
                <a:latin typeface="Times New Roman"/>
              </a:rPr>
              <a:t>operator </a:t>
            </a:r>
            <a:r>
              <a:rPr b="0" lang="en-US" sz="2400" spc="24" strike="noStrike">
                <a:solidFill>
                  <a:srgbClr val="000000"/>
                </a:solidFill>
                <a:latin typeface="Times New Roman"/>
              </a:rPr>
              <a:t>or </a:t>
            </a:r>
            <a:r>
              <a:rPr b="0" lang="en-US" sz="2400" spc="29" strike="noStrike">
                <a:solidFill>
                  <a:srgbClr val="000000"/>
                </a:solidFill>
                <a:latin typeface="Times New Roman"/>
              </a:rPr>
              <a:t>by </a:t>
            </a:r>
            <a:r>
              <a:rPr b="0" lang="en-US" sz="2400" spc="-1" strike="noStrike">
                <a:solidFill>
                  <a:srgbClr val="000000"/>
                </a:solidFill>
                <a:latin typeface="Times New Roman"/>
              </a:rPr>
              <a:t>I / O </a:t>
            </a:r>
            <a:r>
              <a:rPr b="0" lang="en-US" sz="2400" spc="63" strike="noStrike">
                <a:solidFill>
                  <a:srgbClr val="000000"/>
                </a:solidFill>
                <a:latin typeface="Times New Roman"/>
              </a:rPr>
              <a:t>devices </a:t>
            </a:r>
            <a:r>
              <a:rPr b="0" lang="en-US" sz="2400" spc="83" strike="noStrike">
                <a:solidFill>
                  <a:srgbClr val="000000"/>
                </a:solidFill>
                <a:latin typeface="Times New Roman"/>
              </a:rPr>
              <a:t>connected </a:t>
            </a:r>
            <a:r>
              <a:rPr b="0" lang="en-US" sz="2400" spc="24" strike="noStrike">
                <a:solidFill>
                  <a:srgbClr val="000000"/>
                </a:solidFill>
                <a:latin typeface="Times New Roman"/>
              </a:rPr>
              <a:t>to </a:t>
            </a:r>
            <a:r>
              <a:rPr b="0" lang="en-US" sz="2400" spc="94" strike="noStrike">
                <a:solidFill>
                  <a:srgbClr val="000000"/>
                </a:solidFill>
                <a:latin typeface="Times New Roman"/>
              </a:rPr>
              <a:t>the</a:t>
            </a:r>
            <a:r>
              <a:rPr b="0" lang="en-US" sz="2400" spc="-225" strike="noStrike">
                <a:solidFill>
                  <a:srgbClr val="000000"/>
                </a:solidFill>
                <a:latin typeface="Times New Roman"/>
              </a:rPr>
              <a:t> </a:t>
            </a:r>
            <a:r>
              <a:rPr b="0" lang="en-US" sz="2400" spc="94" strike="noStrike">
                <a:solidFill>
                  <a:srgbClr val="000000"/>
                </a:solidFill>
                <a:latin typeface="Times New Roman"/>
              </a:rPr>
              <a:t>machine</a:t>
            </a:r>
            <a:endParaRPr b="0" lang="en-IN" sz="2400" spc="-1" strike="noStrike">
              <a:latin typeface="Arial"/>
            </a:endParaRPr>
          </a:p>
          <a:p>
            <a:pPr marL="487800" indent="-475200">
              <a:lnSpc>
                <a:spcPct val="100000"/>
              </a:lnSpc>
              <a:spcBef>
                <a:spcPts val="479"/>
              </a:spcBef>
              <a:buClr>
                <a:srgbClr val="009a00"/>
              </a:buClr>
              <a:buFont typeface="Wingdings" charset="2"/>
              <a:buChar char=""/>
              <a:tabLst>
                <a:tab algn="l" pos="482760"/>
                <a:tab algn="l" pos="483120"/>
              </a:tabLst>
            </a:pPr>
            <a:r>
              <a:rPr b="0" lang="en-US" sz="2400" spc="89" strike="noStrike">
                <a:solidFill>
                  <a:srgbClr val="000000"/>
                </a:solidFill>
                <a:latin typeface="Times New Roman"/>
              </a:rPr>
              <a:t>Information </a:t>
            </a:r>
            <a:r>
              <a:rPr b="0" lang="en-US" sz="2400" spc="128" strike="noStrike">
                <a:solidFill>
                  <a:srgbClr val="000000"/>
                </a:solidFill>
                <a:latin typeface="Times New Roman"/>
              </a:rPr>
              <a:t>handled </a:t>
            </a:r>
            <a:r>
              <a:rPr b="0" lang="en-US" sz="2400" spc="29" strike="noStrike">
                <a:solidFill>
                  <a:srgbClr val="000000"/>
                </a:solidFill>
                <a:latin typeface="Times New Roman"/>
              </a:rPr>
              <a:t>by </a:t>
            </a:r>
            <a:r>
              <a:rPr b="0" lang="en-US" sz="2400" spc="-1" strike="noStrike">
                <a:solidFill>
                  <a:srgbClr val="000000"/>
                </a:solidFill>
                <a:latin typeface="Times New Roman"/>
              </a:rPr>
              <a:t>a </a:t>
            </a:r>
            <a:r>
              <a:rPr b="0" lang="en-US" sz="2400" spc="94" strike="noStrike">
                <a:solidFill>
                  <a:srgbClr val="000000"/>
                </a:solidFill>
                <a:latin typeface="Times New Roman"/>
              </a:rPr>
              <a:t>computer </a:t>
            </a:r>
            <a:r>
              <a:rPr b="0" lang="en-US" sz="2400" spc="77" strike="noStrike">
                <a:solidFill>
                  <a:srgbClr val="000000"/>
                </a:solidFill>
                <a:latin typeface="Times New Roman"/>
              </a:rPr>
              <a:t>must </a:t>
            </a:r>
            <a:r>
              <a:rPr b="0" lang="en-US" sz="2400" spc="29" strike="noStrike">
                <a:solidFill>
                  <a:srgbClr val="000000"/>
                </a:solidFill>
                <a:latin typeface="Times New Roman"/>
              </a:rPr>
              <a:t>be </a:t>
            </a:r>
            <a:r>
              <a:rPr b="0" lang="en-US" sz="2400" spc="111" strike="noStrike">
                <a:solidFill>
                  <a:srgbClr val="000000"/>
                </a:solidFill>
                <a:latin typeface="Times New Roman"/>
              </a:rPr>
              <a:t>encoded </a:t>
            </a:r>
            <a:r>
              <a:rPr b="0" lang="en-US" sz="2400" spc="52" strike="noStrike">
                <a:solidFill>
                  <a:srgbClr val="000000"/>
                </a:solidFill>
                <a:latin typeface="Times New Roman"/>
              </a:rPr>
              <a:t>in </a:t>
            </a:r>
            <a:r>
              <a:rPr b="0" lang="en-US" sz="2400" spc="-1" strike="noStrike">
                <a:solidFill>
                  <a:srgbClr val="000000"/>
                </a:solidFill>
                <a:latin typeface="Times New Roman"/>
              </a:rPr>
              <a:t>a  </a:t>
            </a:r>
            <a:r>
              <a:rPr b="0" lang="en-US" sz="2400" spc="69" strike="noStrike">
                <a:solidFill>
                  <a:srgbClr val="000000"/>
                </a:solidFill>
                <a:latin typeface="Times New Roman"/>
              </a:rPr>
              <a:t>suitable </a:t>
            </a:r>
            <a:r>
              <a:rPr b="0" lang="en-US" sz="2400" spc="83" strike="noStrike">
                <a:solidFill>
                  <a:srgbClr val="000000"/>
                </a:solidFill>
                <a:latin typeface="Times New Roman"/>
              </a:rPr>
              <a:t>format. </a:t>
            </a:r>
            <a:r>
              <a:rPr b="0" lang="en-US" sz="2400" spc="49" strike="noStrike">
                <a:solidFill>
                  <a:srgbClr val="000000"/>
                </a:solidFill>
                <a:latin typeface="Times New Roman"/>
              </a:rPr>
              <a:t>Most </a:t>
            </a:r>
            <a:r>
              <a:rPr b="0" lang="en-US" sz="2400" spc="97" strike="noStrike">
                <a:solidFill>
                  <a:srgbClr val="000000"/>
                </a:solidFill>
                <a:latin typeface="Times New Roman"/>
              </a:rPr>
              <a:t>present-day </a:t>
            </a:r>
            <a:r>
              <a:rPr b="0" lang="en-US" sz="2400" spc="111" strike="noStrike">
                <a:solidFill>
                  <a:srgbClr val="000000"/>
                </a:solidFill>
                <a:latin typeface="Times New Roman"/>
              </a:rPr>
              <a:t>hardware </a:t>
            </a:r>
            <a:r>
              <a:rPr b="0" lang="en-US" sz="2400" spc="89" strike="noStrike">
                <a:solidFill>
                  <a:srgbClr val="000000"/>
                </a:solidFill>
                <a:latin typeface="Times New Roman"/>
              </a:rPr>
              <a:t>employs  </a:t>
            </a:r>
            <a:r>
              <a:rPr b="0" lang="en-US" sz="2400" spc="63" strike="noStrike">
                <a:solidFill>
                  <a:srgbClr val="000000"/>
                </a:solidFill>
                <a:latin typeface="Times New Roman"/>
              </a:rPr>
              <a:t>digital </a:t>
            </a:r>
            <a:r>
              <a:rPr b="0" lang="en-US" sz="2400" spc="58" strike="noStrike">
                <a:solidFill>
                  <a:srgbClr val="000000"/>
                </a:solidFill>
                <a:latin typeface="Times New Roman"/>
              </a:rPr>
              <a:t>circuits </a:t>
            </a:r>
            <a:r>
              <a:rPr b="0" lang="en-US" sz="2400" spc="94" strike="noStrike">
                <a:solidFill>
                  <a:srgbClr val="000000"/>
                </a:solidFill>
                <a:latin typeface="Times New Roman"/>
              </a:rPr>
              <a:t>that </a:t>
            </a:r>
            <a:r>
              <a:rPr b="0" lang="en-US" sz="2400" spc="83" strike="noStrike">
                <a:solidFill>
                  <a:srgbClr val="000000"/>
                </a:solidFill>
                <a:latin typeface="Times New Roman"/>
              </a:rPr>
              <a:t>have </a:t>
            </a:r>
            <a:r>
              <a:rPr b="0" lang="en-US" sz="2400" spc="77" strike="noStrike">
                <a:solidFill>
                  <a:srgbClr val="000000"/>
                </a:solidFill>
                <a:latin typeface="Times New Roman"/>
              </a:rPr>
              <a:t>only </a:t>
            </a:r>
            <a:r>
              <a:rPr b="0" lang="en-US" sz="2400" spc="123" strike="noStrike">
                <a:solidFill>
                  <a:srgbClr val="000000"/>
                </a:solidFill>
                <a:latin typeface="Times New Roman"/>
              </a:rPr>
              <a:t>two </a:t>
            </a:r>
            <a:r>
              <a:rPr b="0" lang="en-US" sz="2400" spc="52" strike="noStrike">
                <a:solidFill>
                  <a:srgbClr val="000000"/>
                </a:solidFill>
                <a:latin typeface="Times New Roman"/>
              </a:rPr>
              <a:t>stable states, </a:t>
            </a:r>
            <a:r>
              <a:rPr b="0" lang="en-US" sz="2400" spc="-1" strike="noStrike">
                <a:solidFill>
                  <a:srgbClr val="000000"/>
                </a:solidFill>
                <a:latin typeface="Times New Roman"/>
              </a:rPr>
              <a:t>0</a:t>
            </a:r>
            <a:r>
              <a:rPr b="0" lang="en-US" sz="2400" spc="69" strike="noStrike">
                <a:solidFill>
                  <a:srgbClr val="000000"/>
                </a:solidFill>
                <a:latin typeface="Times New Roman"/>
              </a:rPr>
              <a:t> </a:t>
            </a:r>
            <a:r>
              <a:rPr b="0" lang="en-US" sz="2400" spc="24" strike="noStrike">
                <a:solidFill>
                  <a:srgbClr val="000000"/>
                </a:solidFill>
                <a:latin typeface="Times New Roman"/>
              </a:rPr>
              <a:t>(OFF)</a:t>
            </a:r>
            <a:endParaRPr b="0" lang="en-IN" sz="2400" spc="-1" strike="noStrike">
              <a:latin typeface="Arial"/>
            </a:endParaRPr>
          </a:p>
          <a:p>
            <a:pPr marL="490680">
              <a:lnSpc>
                <a:spcPts val="2869"/>
              </a:lnSpc>
              <a:tabLst>
                <a:tab algn="l" pos="482760"/>
                <a:tab algn="l" pos="483120"/>
              </a:tabLst>
            </a:pPr>
            <a:r>
              <a:rPr b="0" lang="en-US" sz="2400" spc="128" strike="noStrike">
                <a:solidFill>
                  <a:srgbClr val="000000"/>
                </a:solidFill>
                <a:latin typeface="Times New Roman"/>
              </a:rPr>
              <a:t>and </a:t>
            </a:r>
            <a:r>
              <a:rPr b="0" lang="en-US" sz="2400" spc="-1" strike="noStrike">
                <a:solidFill>
                  <a:srgbClr val="000000"/>
                </a:solidFill>
                <a:latin typeface="Times New Roman"/>
              </a:rPr>
              <a:t>1</a:t>
            </a:r>
            <a:r>
              <a:rPr b="0" lang="en-US" sz="2400" spc="-7" strike="noStrike">
                <a:solidFill>
                  <a:srgbClr val="000000"/>
                </a:solidFill>
                <a:latin typeface="Times New Roman"/>
              </a:rPr>
              <a:t> </a:t>
            </a:r>
            <a:r>
              <a:rPr b="0" lang="en-US" sz="2400" spc="97" strike="noStrike">
                <a:solidFill>
                  <a:srgbClr val="000000"/>
                </a:solidFill>
                <a:latin typeface="Times New Roman"/>
              </a:rPr>
              <a:t>(ON)</a:t>
            </a:r>
            <a:endParaRPr b="0" lang="en-IN" sz="2400" spc="-1" strike="noStrike">
              <a:latin typeface="Arial"/>
            </a:endParaRPr>
          </a:p>
        </p:txBody>
      </p:sp>
      <p:sp>
        <p:nvSpPr>
          <p:cNvPr id="83" name="CustomShape 2"/>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949A122B-0403-42A7-9915-3ED8DA448E9C}" type="slidenum">
              <a:rPr b="0" i="1" lang="en-US" sz="1400" spc="-7" strike="noStrike">
                <a:solidFill>
                  <a:srgbClr val="000000"/>
                </a:solidFill>
                <a:latin typeface="Times New Roman"/>
              </a:rPr>
              <a:t>28</a:t>
            </a:fld>
            <a:endParaRPr b="0" lang="en-IN" sz="1400" spc="-1" strike="noStrike">
              <a:latin typeface="Arial"/>
            </a:endParaRPr>
          </a:p>
        </p:txBody>
      </p:sp>
      <p:sp>
        <p:nvSpPr>
          <p:cNvPr id="84" name="TextShape 3"/>
          <p:cNvSpPr txBox="1"/>
          <p:nvPr/>
        </p:nvSpPr>
        <p:spPr>
          <a:xfrm>
            <a:off x="14400" y="6243480"/>
            <a:ext cx="498888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85" name="TextShape 4"/>
          <p:cNvSpPr txBox="1"/>
          <p:nvPr/>
        </p:nvSpPr>
        <p:spPr>
          <a:xfrm>
            <a:off x="3744000" y="0"/>
            <a:ext cx="2160000" cy="1095840"/>
          </a:xfrm>
          <a:prstGeom prst="rect">
            <a:avLst/>
          </a:prstGeom>
          <a:noFill/>
          <a:ln>
            <a:noFill/>
          </a:ln>
        </p:spPr>
        <p:txBody>
          <a:bodyPr lIns="0" rIns="0" tIns="12240" bIns="0">
            <a:noAutofit/>
          </a:bodyPr>
          <a:p>
            <a:pPr marL="12600">
              <a:lnSpc>
                <a:spcPct val="100000"/>
              </a:lnSpc>
              <a:spcBef>
                <a:spcPts val="96"/>
              </a:spcBef>
            </a:pPr>
            <a:r>
              <a:rPr b="1" lang="en-US" sz="3200" spc="-106" strike="noStrike">
                <a:solidFill>
                  <a:srgbClr val="a50021"/>
                </a:solidFill>
                <a:latin typeface="Times New Roman"/>
              </a:rPr>
              <a:t>P</a:t>
            </a:r>
            <a:r>
              <a:rPr b="1" lang="en-US" sz="3200" spc="12" strike="noStrike">
                <a:solidFill>
                  <a:srgbClr val="a50021"/>
                </a:solidFill>
                <a:latin typeface="Times New Roman"/>
              </a:rPr>
              <a:t>r</a:t>
            </a:r>
            <a:r>
              <a:rPr b="1" lang="en-US" sz="3200" spc="77" strike="noStrike">
                <a:solidFill>
                  <a:srgbClr val="a50021"/>
                </a:solidFill>
                <a:latin typeface="Times New Roman"/>
              </a:rPr>
              <a:t>og</a:t>
            </a:r>
            <a:r>
              <a:rPr b="1" lang="en-US" sz="3200" spc="-86" strike="noStrike">
                <a:solidFill>
                  <a:srgbClr val="a50021"/>
                </a:solidFill>
                <a:latin typeface="Times New Roman"/>
              </a:rPr>
              <a:t>r</a:t>
            </a:r>
            <a:r>
              <a:rPr b="1" lang="en-US" sz="3200" spc="-12" strike="noStrike">
                <a:solidFill>
                  <a:srgbClr val="a50021"/>
                </a:solidFill>
                <a:latin typeface="Times New Roman"/>
              </a:rPr>
              <a:t>a</a:t>
            </a:r>
            <a:r>
              <a:rPr b="1" lang="en-US" sz="3200" spc="-7" strike="noStrike">
                <a:solidFill>
                  <a:srgbClr val="a50021"/>
                </a:solidFill>
                <a:latin typeface="Times New Roman"/>
              </a:rPr>
              <a:t>m</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49400" y="543960"/>
            <a:ext cx="8109360" cy="3800160"/>
          </a:xfrm>
          <a:prstGeom prst="rect">
            <a:avLst/>
          </a:prstGeom>
          <a:noFill/>
          <a:ln>
            <a:noFill/>
          </a:ln>
        </p:spPr>
        <p:style>
          <a:lnRef idx="0"/>
          <a:fillRef idx="0"/>
          <a:effectRef idx="0"/>
          <a:fontRef idx="minor"/>
        </p:style>
        <p:txBody>
          <a:bodyPr lIns="0" rIns="0" tIns="60840" bIns="0">
            <a:spAutoFit/>
          </a:bodyPr>
          <a:p>
            <a:pPr marL="491400" indent="-479160">
              <a:lnSpc>
                <a:spcPct val="100000"/>
              </a:lnSpc>
              <a:spcBef>
                <a:spcPts val="479"/>
              </a:spcBef>
              <a:buClr>
                <a:srgbClr val="009a00"/>
              </a:buClr>
              <a:buFont typeface="Wingdings" charset="2"/>
              <a:buChar char=""/>
              <a:tabLst>
                <a:tab algn="l" pos="490680"/>
                <a:tab algn="l" pos="492120"/>
              </a:tabLst>
            </a:pPr>
            <a:r>
              <a:rPr b="0" lang="en-US" sz="2400" spc="103" strike="noStrike">
                <a:solidFill>
                  <a:srgbClr val="000000"/>
                </a:solidFill>
                <a:latin typeface="Times New Roman"/>
              </a:rPr>
              <a:t>Memory</a:t>
            </a:r>
            <a:endParaRPr b="0" lang="en-IN" sz="2400" spc="-1" strike="noStrike">
              <a:latin typeface="Arial"/>
            </a:endParaRPr>
          </a:p>
          <a:p>
            <a:pPr lvl="1" marL="928440" indent="-444240">
              <a:lnSpc>
                <a:spcPct val="90000"/>
              </a:lnSpc>
              <a:spcBef>
                <a:spcPts val="556"/>
              </a:spcBef>
              <a:buClr>
                <a:srgbClr val="009a00"/>
              </a:buClr>
              <a:buSzPct val="80000"/>
              <a:buFont typeface="Wingdings" charset="2"/>
              <a:buChar char=""/>
              <a:tabLst>
                <a:tab algn="l" pos="920880"/>
                <a:tab algn="l" pos="921240"/>
              </a:tabLst>
            </a:pPr>
            <a:r>
              <a:rPr b="0" lang="en-US" sz="2000" spc="63" strike="noStrike">
                <a:solidFill>
                  <a:srgbClr val="000000"/>
                </a:solidFill>
                <a:latin typeface="Times New Roman"/>
              </a:rPr>
              <a:t>The </a:t>
            </a:r>
            <a:r>
              <a:rPr b="0" lang="en-US" sz="2000" spc="49" strike="noStrike">
                <a:solidFill>
                  <a:srgbClr val="000000"/>
                </a:solidFill>
                <a:latin typeface="Times New Roman"/>
              </a:rPr>
              <a:t>storage </a:t>
            </a:r>
            <a:r>
              <a:rPr b="0" lang="en-US" sz="2000" spc="52" strike="noStrike">
                <a:solidFill>
                  <a:srgbClr val="000000"/>
                </a:solidFill>
                <a:latin typeface="Times New Roman"/>
              </a:rPr>
              <a:t>area </a:t>
            </a:r>
            <a:r>
              <a:rPr b="0" lang="en-US" sz="2000" spc="43" strike="noStrike">
                <a:solidFill>
                  <a:srgbClr val="000000"/>
                </a:solidFill>
                <a:latin typeface="Times New Roman"/>
              </a:rPr>
              <a:t>in </a:t>
            </a:r>
            <a:r>
              <a:rPr b="0" lang="en-US" sz="2000" spc="69" strike="noStrike">
                <a:solidFill>
                  <a:srgbClr val="000000"/>
                </a:solidFill>
                <a:latin typeface="Times New Roman"/>
              </a:rPr>
              <a:t>which </a:t>
            </a:r>
            <a:r>
              <a:rPr b="0" lang="en-US" sz="2000" spc="83" strike="noStrike">
                <a:solidFill>
                  <a:srgbClr val="000000"/>
                </a:solidFill>
                <a:latin typeface="Times New Roman"/>
              </a:rPr>
              <a:t>programs </a:t>
            </a:r>
            <a:r>
              <a:rPr b="0" lang="en-US" sz="2000" spc="43" strike="noStrike">
                <a:solidFill>
                  <a:srgbClr val="000000"/>
                </a:solidFill>
                <a:latin typeface="Times New Roman"/>
              </a:rPr>
              <a:t>are </a:t>
            </a:r>
            <a:r>
              <a:rPr b="0" lang="en-US" sz="2000" spc="89" strike="noStrike">
                <a:solidFill>
                  <a:srgbClr val="000000"/>
                </a:solidFill>
                <a:latin typeface="Times New Roman"/>
              </a:rPr>
              <a:t>kept </a:t>
            </a:r>
            <a:r>
              <a:rPr b="0" lang="en-US" sz="2000" spc="97" strike="noStrike">
                <a:solidFill>
                  <a:srgbClr val="000000"/>
                </a:solidFill>
                <a:latin typeface="Times New Roman"/>
              </a:rPr>
              <a:t>when </a:t>
            </a:r>
            <a:r>
              <a:rPr b="0" lang="en-US" sz="2000" spc="77" strike="noStrike">
                <a:solidFill>
                  <a:srgbClr val="000000"/>
                </a:solidFill>
                <a:latin typeface="Times New Roman"/>
              </a:rPr>
              <a:t>they </a:t>
            </a:r>
            <a:r>
              <a:rPr b="0" lang="en-US" sz="2000" spc="43" strike="noStrike">
                <a:solidFill>
                  <a:srgbClr val="000000"/>
                </a:solidFill>
                <a:latin typeface="Times New Roman"/>
              </a:rPr>
              <a:t>are  </a:t>
            </a:r>
            <a:r>
              <a:rPr b="0" lang="en-US" sz="2000" spc="97" strike="noStrike">
                <a:solidFill>
                  <a:srgbClr val="000000"/>
                </a:solidFill>
                <a:latin typeface="Times New Roman"/>
              </a:rPr>
              <a:t>running </a:t>
            </a:r>
            <a:r>
              <a:rPr b="0" lang="en-US" sz="2000" spc="103" strike="noStrike">
                <a:solidFill>
                  <a:srgbClr val="000000"/>
                </a:solidFill>
                <a:latin typeface="Times New Roman"/>
              </a:rPr>
              <a:t>and </a:t>
            </a:r>
            <a:r>
              <a:rPr b="0" lang="en-US" sz="2000" spc="72" strike="noStrike">
                <a:solidFill>
                  <a:srgbClr val="000000"/>
                </a:solidFill>
                <a:latin typeface="Times New Roman"/>
              </a:rPr>
              <a:t>that </a:t>
            </a:r>
            <a:r>
              <a:rPr b="0" lang="en-US" sz="2000" spc="69" strike="noStrike">
                <a:solidFill>
                  <a:srgbClr val="000000"/>
                </a:solidFill>
                <a:latin typeface="Times New Roman"/>
              </a:rPr>
              <a:t>contains </a:t>
            </a:r>
            <a:r>
              <a:rPr b="0" lang="en-US" sz="2000" spc="77" strike="noStrike">
                <a:solidFill>
                  <a:srgbClr val="000000"/>
                </a:solidFill>
                <a:latin typeface="Times New Roman"/>
              </a:rPr>
              <a:t>the </a:t>
            </a:r>
            <a:r>
              <a:rPr b="0" lang="en-US" sz="2000" spc="63" strike="noStrike">
                <a:solidFill>
                  <a:srgbClr val="000000"/>
                </a:solidFill>
                <a:latin typeface="Times New Roman"/>
              </a:rPr>
              <a:t>data </a:t>
            </a:r>
            <a:r>
              <a:rPr b="0" lang="en-US" sz="2000" spc="94" strike="noStrike">
                <a:solidFill>
                  <a:srgbClr val="000000"/>
                </a:solidFill>
                <a:latin typeface="Times New Roman"/>
              </a:rPr>
              <a:t>needed </a:t>
            </a:r>
            <a:r>
              <a:rPr b="0" lang="en-US" sz="2000" spc="18" strike="noStrike">
                <a:solidFill>
                  <a:srgbClr val="000000"/>
                </a:solidFill>
                <a:latin typeface="Times New Roman"/>
              </a:rPr>
              <a:t>by </a:t>
            </a:r>
            <a:r>
              <a:rPr b="0" lang="en-US" sz="2000" spc="77" strike="noStrike">
                <a:solidFill>
                  <a:srgbClr val="000000"/>
                </a:solidFill>
                <a:latin typeface="Times New Roman"/>
              </a:rPr>
              <a:t>the </a:t>
            </a:r>
            <a:r>
              <a:rPr b="0" lang="en-US" sz="2000" spc="97" strike="noStrike">
                <a:solidFill>
                  <a:srgbClr val="000000"/>
                </a:solidFill>
                <a:latin typeface="Times New Roman"/>
              </a:rPr>
              <a:t>running  </a:t>
            </a:r>
            <a:r>
              <a:rPr b="0" lang="en-US" sz="2000" spc="83" strike="noStrike">
                <a:solidFill>
                  <a:srgbClr val="000000"/>
                </a:solidFill>
                <a:latin typeface="Times New Roman"/>
              </a:rPr>
              <a:t>programs</a:t>
            </a:r>
            <a:endParaRPr b="0" lang="en-IN" sz="2000" spc="-1" strike="noStrike">
              <a:latin typeface="Arial"/>
            </a:endParaRPr>
          </a:p>
          <a:p>
            <a:pPr marL="482760" indent="-470160">
              <a:lnSpc>
                <a:spcPct val="100000"/>
              </a:lnSpc>
              <a:spcBef>
                <a:spcPts val="485"/>
              </a:spcBef>
              <a:buClr>
                <a:srgbClr val="009a00"/>
              </a:buClr>
              <a:buFont typeface="Wingdings" charset="2"/>
              <a:buChar char=""/>
              <a:tabLst>
                <a:tab algn="l" pos="482760"/>
                <a:tab algn="l" pos="483120"/>
              </a:tabLst>
            </a:pPr>
            <a:r>
              <a:rPr b="0" lang="en-US" sz="2400" spc="89" strike="noStrike">
                <a:solidFill>
                  <a:srgbClr val="000000"/>
                </a:solidFill>
                <a:latin typeface="Times New Roman"/>
              </a:rPr>
              <a:t>Types </a:t>
            </a:r>
            <a:r>
              <a:rPr b="0" lang="en-US" sz="2400" spc="24" strike="noStrike">
                <a:solidFill>
                  <a:srgbClr val="000000"/>
                </a:solidFill>
                <a:latin typeface="Times New Roman"/>
              </a:rPr>
              <a:t>of</a:t>
            </a:r>
            <a:r>
              <a:rPr b="0" lang="en-US" sz="2400" spc="123" strike="noStrike">
                <a:solidFill>
                  <a:srgbClr val="000000"/>
                </a:solidFill>
                <a:latin typeface="Times New Roman"/>
              </a:rPr>
              <a:t> </a:t>
            </a:r>
            <a:r>
              <a:rPr b="0" lang="en-US" sz="2400" spc="109" strike="noStrike">
                <a:solidFill>
                  <a:srgbClr val="000000"/>
                </a:solidFill>
                <a:latin typeface="Times New Roman"/>
              </a:rPr>
              <a:t>memory</a:t>
            </a:r>
            <a:endParaRPr b="0" lang="en-IN" sz="2400" spc="-1" strike="noStrike">
              <a:latin typeface="Arial"/>
            </a:endParaRPr>
          </a:p>
          <a:p>
            <a:pPr algn="just">
              <a:lnSpc>
                <a:spcPts val="2160"/>
              </a:lnSpc>
              <a:spcBef>
                <a:spcPts val="595"/>
              </a:spcBef>
              <a:tabLst>
                <a:tab algn="l" pos="921240"/>
              </a:tabLst>
            </a:pPr>
            <a:r>
              <a:rPr b="0" lang="en-US" sz="1800" spc="32" strike="noStrike">
                <a:solidFill>
                  <a:srgbClr val="000000"/>
                </a:solidFill>
                <a:latin typeface="Times New Roman"/>
              </a:rPr>
              <a:t>	</a:t>
            </a:r>
            <a:r>
              <a:rPr b="0" lang="en-US" sz="1800" spc="32" strike="noStrike">
                <a:solidFill>
                  <a:srgbClr val="000000"/>
                </a:solidFill>
                <a:latin typeface="Times New Roman"/>
              </a:rPr>
              <a:t>Volatile </a:t>
            </a:r>
            <a:r>
              <a:rPr b="0" lang="en-US" sz="1800" spc="69" strike="noStrike">
                <a:solidFill>
                  <a:srgbClr val="000000"/>
                </a:solidFill>
                <a:latin typeface="Times New Roman"/>
              </a:rPr>
              <a:t>memory: It is a type of memory that maintains its data only    </a:t>
            </a:r>
            <a:r>
              <a:rPr b="0" lang="en-US" sz="1800" spc="69" strike="noStrike">
                <a:solidFill>
                  <a:srgbClr val="000000"/>
                </a:solidFill>
                <a:latin typeface="Times New Roman"/>
              </a:rPr>
              <a:t>                while the device is powered. </a:t>
            </a:r>
            <a:r>
              <a:rPr b="0" lang="en-US" sz="1800" spc="69" strike="noStrike">
                <a:solidFill>
                  <a:srgbClr val="000000"/>
                </a:solidFill>
                <a:latin typeface="Times New Roman"/>
              </a:rPr>
              <a:t>	</a:t>
            </a:r>
            <a:r>
              <a:rPr b="0" lang="en-US" sz="1800" spc="69" strike="noStrike">
                <a:solidFill>
                  <a:srgbClr val="000000"/>
                </a:solidFill>
                <a:latin typeface="Times New Roman"/>
              </a:rPr>
              <a:t>If the power is interrupted for any        </a:t>
            </a:r>
            <a:r>
              <a:rPr b="0" lang="en-US" sz="1800" spc="69" strike="noStrike">
                <a:solidFill>
                  <a:srgbClr val="000000"/>
                </a:solidFill>
                <a:latin typeface="Times New Roman"/>
              </a:rPr>
              <a:t>         reason, the data is lost. Volatile memory is used extensively in                </a:t>
            </a:r>
            <a:r>
              <a:rPr b="0" lang="en-US" sz="1800" spc="69" strike="noStrike">
                <a:solidFill>
                  <a:srgbClr val="000000"/>
                </a:solidFill>
                <a:latin typeface="Times New Roman"/>
              </a:rPr>
              <a:t>          computers - ranging from servers to laptops -- as well as in other </a:t>
            </a:r>
            <a:r>
              <a:rPr b="0" lang="en-US" sz="1800" spc="69" strike="noStrike">
                <a:solidFill>
                  <a:srgbClr val="000000"/>
                </a:solidFill>
                <a:latin typeface="Times New Roman"/>
              </a:rPr>
              <a:t>devices, such as printers, LCD displays, routers, cell phones, wearables and </a:t>
            </a:r>
            <a:r>
              <a:rPr b="0" lang="en-US" sz="1800" spc="69" strike="noStrike">
                <a:solidFill>
                  <a:srgbClr val="000000"/>
                </a:solidFill>
                <a:latin typeface="Times New Roman"/>
              </a:rPr>
              <a:t>medical equipment.</a:t>
            </a:r>
            <a:endParaRPr b="0" lang="en-IN" sz="1800" spc="-1" strike="noStrike">
              <a:latin typeface="Arial"/>
            </a:endParaRPr>
          </a:p>
          <a:p>
            <a:pPr lvl="1" marL="927000" indent="-442800" algn="just">
              <a:lnSpc>
                <a:spcPct val="90000"/>
              </a:lnSpc>
              <a:spcBef>
                <a:spcPts val="445"/>
              </a:spcBef>
              <a:buClr>
                <a:srgbClr val="009a00"/>
              </a:buClr>
              <a:buSzPct val="80000"/>
              <a:buFont typeface="Wingdings" charset="2"/>
              <a:buChar char=""/>
              <a:tabLst>
                <a:tab algn="l" pos="935280"/>
              </a:tabLst>
            </a:pPr>
            <a:r>
              <a:rPr b="0" lang="en-US" sz="2000" spc="-1" strike="noStrike">
                <a:solidFill>
                  <a:srgbClr val="000000"/>
                </a:solidFill>
                <a:latin typeface="Times New Roman"/>
              </a:rPr>
              <a:t> </a:t>
            </a:r>
            <a:endParaRPr b="0" lang="en-IN" sz="2000" spc="-1" strike="noStrike">
              <a:latin typeface="Arial"/>
            </a:endParaRPr>
          </a:p>
        </p:txBody>
      </p:sp>
      <p:sp>
        <p:nvSpPr>
          <p:cNvPr id="87" name="CustomShape 2"/>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49AB6D45-7049-47E7-BD31-9DCA11A2C717}" type="slidenum">
              <a:rPr b="0" i="1" lang="en-US" sz="1400" spc="-7" strike="noStrike">
                <a:solidFill>
                  <a:srgbClr val="000000"/>
                </a:solidFill>
                <a:latin typeface="Times New Roman"/>
              </a:rPr>
              <a:t>28</a:t>
            </a:fld>
            <a:endParaRPr b="0" lang="en-IN" sz="1400" spc="-1" strike="noStrike">
              <a:latin typeface="Arial"/>
            </a:endParaRPr>
          </a:p>
        </p:txBody>
      </p:sp>
      <p:sp>
        <p:nvSpPr>
          <p:cNvPr id="88" name="TextShape 3"/>
          <p:cNvSpPr txBox="1"/>
          <p:nvPr/>
        </p:nvSpPr>
        <p:spPr>
          <a:xfrm>
            <a:off x="3058920" y="0"/>
            <a:ext cx="2475000" cy="1095840"/>
          </a:xfrm>
          <a:prstGeom prst="rect">
            <a:avLst/>
          </a:prstGeom>
          <a:noFill/>
          <a:ln>
            <a:noFill/>
          </a:ln>
        </p:spPr>
        <p:txBody>
          <a:bodyPr lIns="0" rIns="0" tIns="12240" bIns="0">
            <a:noAutofit/>
          </a:bodyPr>
          <a:p>
            <a:pPr marL="12600">
              <a:lnSpc>
                <a:spcPct val="100000"/>
              </a:lnSpc>
              <a:spcBef>
                <a:spcPts val="96"/>
              </a:spcBef>
            </a:pPr>
            <a:r>
              <a:rPr b="1" lang="en-US" sz="3200" spc="38" strike="noStrike">
                <a:solidFill>
                  <a:srgbClr val="a50021"/>
                </a:solidFill>
                <a:latin typeface="Times New Roman"/>
              </a:rPr>
              <a:t>Memory</a:t>
            </a:r>
            <a:r>
              <a:rPr b="1" lang="en-US" sz="3200" spc="111" strike="noStrike">
                <a:solidFill>
                  <a:srgbClr val="a50021"/>
                </a:solidFill>
                <a:latin typeface="Times New Roman"/>
              </a:rPr>
              <a:t> </a:t>
            </a:r>
            <a:r>
              <a:rPr b="1" lang="en-US" sz="3200" spc="63" strike="noStrike">
                <a:solidFill>
                  <a:srgbClr val="a50021"/>
                </a:solidFill>
                <a:latin typeface="Times New Roman"/>
              </a:rPr>
              <a:t>Unit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156680" y="-66960"/>
            <a:ext cx="6321960" cy="512640"/>
          </a:xfrm>
          <a:prstGeom prst="rect">
            <a:avLst/>
          </a:prstGeom>
          <a:noFill/>
          <a:ln>
            <a:noFill/>
          </a:ln>
        </p:spPr>
        <p:txBody>
          <a:bodyPr lIns="0" rIns="0" tIns="0" bIns="0" anchor="ctr">
            <a:noAutofit/>
          </a:bodyPr>
          <a:p>
            <a:endParaRPr b="0" lang="en-US" sz="1800" spc="-1" strike="noStrike">
              <a:solidFill>
                <a:srgbClr val="000000"/>
              </a:solidFill>
              <a:latin typeface="Calibri"/>
            </a:endParaRPr>
          </a:p>
        </p:txBody>
      </p:sp>
      <p:sp>
        <p:nvSpPr>
          <p:cNvPr id="90" name="TextShape 2"/>
          <p:cNvSpPr txBox="1"/>
          <p:nvPr/>
        </p:nvSpPr>
        <p:spPr>
          <a:xfrm>
            <a:off x="214200" y="1440000"/>
            <a:ext cx="8183880" cy="4761720"/>
          </a:xfrm>
          <a:prstGeom prst="rect">
            <a:avLst/>
          </a:prstGeom>
          <a:noFill/>
          <a:ln>
            <a:noFill/>
          </a:ln>
        </p:spPr>
        <p:txBody>
          <a:bodyPr lIns="90000" rIns="90000" tIns="45000" bIns="45000">
            <a:noAutofit/>
          </a:bodyPr>
          <a:p>
            <a:pPr algn="just">
              <a:lnSpc>
                <a:spcPct val="90000"/>
              </a:lnSpc>
              <a:spcBef>
                <a:spcPts val="445"/>
              </a:spcBef>
              <a:tabLst>
                <a:tab algn="l" pos="935280"/>
              </a:tabLst>
            </a:pPr>
            <a:r>
              <a:rPr b="0" lang="en-US" sz="2000" spc="63" strike="noStrike">
                <a:solidFill>
                  <a:srgbClr val="000000"/>
                </a:solidFill>
                <a:latin typeface="Times New Roman"/>
              </a:rPr>
              <a:t>*Nonvolatile </a:t>
            </a:r>
            <a:r>
              <a:rPr b="0" lang="en-US" sz="2000" spc="69" strike="noStrike">
                <a:solidFill>
                  <a:srgbClr val="000000"/>
                </a:solidFill>
                <a:latin typeface="Times New Roman"/>
              </a:rPr>
              <a:t>memory: </a:t>
            </a:r>
            <a:endParaRPr b="0" lang="en-IN" sz="2000" spc="-1" strike="noStrike">
              <a:latin typeface="Arial"/>
            </a:endParaRPr>
          </a:p>
          <a:p>
            <a:pPr algn="just">
              <a:lnSpc>
                <a:spcPct val="90000"/>
              </a:lnSpc>
              <a:spcBef>
                <a:spcPts val="445"/>
              </a:spcBef>
              <a:tabLst>
                <a:tab algn="l" pos="935280"/>
              </a:tabLst>
            </a:pPr>
            <a:r>
              <a:rPr b="0" lang="en-US" sz="1800" spc="69" strike="noStrike">
                <a:solidFill>
                  <a:srgbClr val="000000"/>
                </a:solidFill>
                <a:latin typeface="Times New Roman"/>
              </a:rPr>
              <a:t>Non-volatile memory (NVM) is a type of computer memory that has the capability to hold saved data even if the power is turned off. Unlike volatile memory, NVM does not require its memory data to be periodically refreshed. It is commonly used for secondary storage or long-term consistent storage.</a:t>
            </a:r>
            <a:endParaRPr b="0" lang="en-IN" sz="1800" spc="-1" strike="noStrike">
              <a:latin typeface="Arial"/>
            </a:endParaRPr>
          </a:p>
          <a:p>
            <a:pPr algn="just">
              <a:lnSpc>
                <a:spcPct val="90000"/>
              </a:lnSpc>
              <a:spcBef>
                <a:spcPts val="445"/>
              </a:spcBef>
              <a:tabLst>
                <a:tab algn="l" pos="935280"/>
              </a:tabLst>
            </a:pPr>
            <a:endParaRPr b="0" lang="en-IN" sz="1800" spc="-1" strike="noStrike">
              <a:latin typeface="Arial"/>
            </a:endParaRPr>
          </a:p>
          <a:p>
            <a:pPr algn="just">
              <a:lnSpc>
                <a:spcPct val="90000"/>
              </a:lnSpc>
              <a:spcBef>
                <a:spcPts val="445"/>
              </a:spcBef>
              <a:tabLst>
                <a:tab algn="l" pos="935280"/>
              </a:tabLst>
            </a:pPr>
            <a:r>
              <a:rPr b="0" lang="en-US" sz="1800" spc="69" strike="noStrike">
                <a:solidFill>
                  <a:srgbClr val="000000"/>
                </a:solidFill>
                <a:latin typeface="Times New Roman"/>
              </a:rPr>
              <a:t>Non-volatile memory is highly popular among digital media; it is widely used in memory chips for USB memory sticks and digital cameras. Non-volatile memory eradicates the need for relatively slow types of secondary storage systems, including hard disks.</a:t>
            </a:r>
            <a:endParaRPr b="0" lang="en-IN" sz="1800" spc="-1" strike="noStrike">
              <a:latin typeface="Arial"/>
            </a:endParaRPr>
          </a:p>
          <a:p>
            <a:pPr>
              <a:lnSpc>
                <a:spcPct val="100000"/>
              </a:lnSpc>
              <a:spcBef>
                <a:spcPts val="490"/>
              </a:spcBef>
              <a:tabLst>
                <a:tab algn="l" pos="490680"/>
                <a:tab algn="l" pos="491400"/>
              </a:tabLst>
            </a:pPr>
            <a:endParaRPr b="0" lang="en-IN" sz="1800" spc="-1" strike="noStrike">
              <a:latin typeface="Arial"/>
            </a:endParaRPr>
          </a:p>
          <a:p>
            <a:r>
              <a:rPr b="0" lang="en-US" sz="2400" spc="83" strike="noStrike">
                <a:solidFill>
                  <a:srgbClr val="000000"/>
                </a:solidFill>
                <a:latin typeface="Times New Roman"/>
              </a:rPr>
              <a:t>*Usually, </a:t>
            </a:r>
            <a:r>
              <a:rPr b="0" lang="en-US" sz="2400" spc="-1" strike="noStrike">
                <a:solidFill>
                  <a:srgbClr val="000000"/>
                </a:solidFill>
                <a:latin typeface="Times New Roman"/>
              </a:rPr>
              <a:t>a </a:t>
            </a:r>
            <a:r>
              <a:rPr b="0" lang="en-US" sz="2400" spc="94" strike="noStrike">
                <a:solidFill>
                  <a:srgbClr val="000000"/>
                </a:solidFill>
                <a:latin typeface="Times New Roman"/>
              </a:rPr>
              <a:t>computer </a:t>
            </a:r>
            <a:r>
              <a:rPr b="0" lang="en-US" sz="2400" spc="89" strike="noStrike">
                <a:solidFill>
                  <a:srgbClr val="000000"/>
                </a:solidFill>
                <a:latin typeface="Times New Roman"/>
              </a:rPr>
              <a:t>has </a:t>
            </a:r>
            <a:r>
              <a:rPr b="0" lang="en-US" sz="2400" spc="123" strike="noStrike">
                <a:solidFill>
                  <a:srgbClr val="000000"/>
                </a:solidFill>
                <a:latin typeface="Times New Roman"/>
              </a:rPr>
              <a:t>two </a:t>
            </a:r>
            <a:r>
              <a:rPr b="0" lang="en-US" sz="2400" spc="38" strike="noStrike">
                <a:solidFill>
                  <a:srgbClr val="000000"/>
                </a:solidFill>
                <a:latin typeface="Times New Roman"/>
              </a:rPr>
              <a:t>classes </a:t>
            </a:r>
            <a:r>
              <a:rPr b="0" lang="en-US" sz="2400" spc="24" strike="noStrike">
                <a:solidFill>
                  <a:srgbClr val="000000"/>
                </a:solidFill>
                <a:latin typeface="Times New Roman"/>
              </a:rPr>
              <a:t>of</a:t>
            </a:r>
            <a:r>
              <a:rPr b="0" lang="en-US" sz="2400" spc="123" strike="noStrike">
                <a:solidFill>
                  <a:srgbClr val="000000"/>
                </a:solidFill>
                <a:latin typeface="Times New Roman"/>
              </a:rPr>
              <a:t> </a:t>
            </a:r>
            <a:r>
              <a:rPr b="0" lang="en-US" sz="2400" spc="58" strike="noStrike">
                <a:solidFill>
                  <a:srgbClr val="000000"/>
                </a:solidFill>
                <a:latin typeface="Times New Roman"/>
              </a:rPr>
              <a:t>storage</a:t>
            </a:r>
            <a:endParaRPr b="0" lang="en-IN" sz="2400" spc="-1" strike="noStrike">
              <a:latin typeface="Arial"/>
            </a:endParaRPr>
          </a:p>
          <a:p>
            <a:r>
              <a:rPr b="0" lang="en-US" sz="2000" spc="63" strike="noStrike">
                <a:solidFill>
                  <a:srgbClr val="000000"/>
                </a:solidFill>
                <a:latin typeface="Times New Roman"/>
              </a:rPr>
              <a:t>Primary </a:t>
            </a:r>
            <a:r>
              <a:rPr b="0" lang="en-US" sz="2000" spc="83" strike="noStrike">
                <a:solidFill>
                  <a:srgbClr val="000000"/>
                </a:solidFill>
                <a:latin typeface="Times New Roman"/>
              </a:rPr>
              <a:t>memory </a:t>
            </a:r>
            <a:r>
              <a:rPr b="0" lang="en-US" sz="2000" spc="103" strike="noStrike">
                <a:solidFill>
                  <a:srgbClr val="000000"/>
                </a:solidFill>
                <a:latin typeface="Times New Roman"/>
              </a:rPr>
              <a:t>and </a:t>
            </a:r>
            <a:r>
              <a:rPr b="0" lang="en-US" sz="2000" spc="72" strike="noStrike">
                <a:solidFill>
                  <a:srgbClr val="000000"/>
                </a:solidFill>
                <a:latin typeface="Times New Roman"/>
              </a:rPr>
              <a:t>secondary</a:t>
            </a:r>
            <a:r>
              <a:rPr b="0" lang="en-US" sz="2000" spc="304" strike="noStrike">
                <a:solidFill>
                  <a:srgbClr val="000000"/>
                </a:solidFill>
                <a:latin typeface="Times New Roman"/>
              </a:rPr>
              <a:t> </a:t>
            </a:r>
            <a:r>
              <a:rPr b="0" lang="en-US" sz="2000" spc="89" strike="noStrike">
                <a:solidFill>
                  <a:srgbClr val="000000"/>
                </a:solidFill>
                <a:latin typeface="Times New Roman"/>
              </a:rPr>
              <a:t>memory</a:t>
            </a:r>
            <a:endParaRPr b="0" lang="en-IN" sz="2000" spc="-1" strike="noStrike">
              <a:latin typeface="Arial"/>
            </a:endParaRPr>
          </a:p>
          <a:p>
            <a:r>
              <a:rPr b="0" lang="en-US" sz="2400" spc="83" strike="noStrike">
                <a:solidFill>
                  <a:srgbClr val="000000"/>
                </a:solidFill>
                <a:latin typeface="Times New Roman"/>
              </a:rPr>
              <a:t>Primary</a:t>
            </a:r>
            <a:r>
              <a:rPr b="0" lang="en-US" sz="2400" spc="194" strike="noStrike">
                <a:solidFill>
                  <a:srgbClr val="000000"/>
                </a:solidFill>
                <a:latin typeface="Times New Roman"/>
              </a:rPr>
              <a:t> </a:t>
            </a:r>
            <a:r>
              <a:rPr b="0" lang="en-US" sz="2400" spc="109" strike="noStrike">
                <a:solidFill>
                  <a:srgbClr val="000000"/>
                </a:solidFill>
                <a:latin typeface="Times New Roman"/>
              </a:rPr>
              <a:t>memory</a:t>
            </a:r>
            <a:endParaRPr b="0" lang="en-IN" sz="2400" spc="-1" strike="noStrike">
              <a:latin typeface="Arial"/>
            </a:endParaRPr>
          </a:p>
          <a:p>
            <a:r>
              <a:rPr b="0" lang="en-US" sz="2000" spc="29" strike="noStrike">
                <a:solidFill>
                  <a:srgbClr val="000000"/>
                </a:solidFill>
                <a:latin typeface="Times New Roman"/>
              </a:rPr>
              <a:t>Also </a:t>
            </a:r>
            <a:r>
              <a:rPr b="0" lang="en-US" sz="2000" spc="49" strike="noStrike">
                <a:solidFill>
                  <a:srgbClr val="000000"/>
                </a:solidFill>
                <a:latin typeface="Times New Roman"/>
              </a:rPr>
              <a:t>called </a:t>
            </a:r>
            <a:r>
              <a:rPr b="0" lang="en-US" sz="2000" spc="72" strike="noStrike">
                <a:solidFill>
                  <a:srgbClr val="000000"/>
                </a:solidFill>
                <a:latin typeface="Times New Roman"/>
              </a:rPr>
              <a:t>main memory. </a:t>
            </a:r>
            <a:r>
              <a:rPr b="0" lang="en-US" sz="2000" spc="32" strike="noStrike">
                <a:solidFill>
                  <a:srgbClr val="000000"/>
                </a:solidFill>
                <a:latin typeface="Times New Roman"/>
              </a:rPr>
              <a:t>Volatile </a:t>
            </a:r>
            <a:r>
              <a:rPr b="0" lang="en-US" sz="2000" spc="83" strike="noStrike">
                <a:solidFill>
                  <a:srgbClr val="000000"/>
                </a:solidFill>
                <a:latin typeface="Times New Roman"/>
              </a:rPr>
              <a:t>memory </a:t>
            </a:r>
            <a:r>
              <a:rPr b="0" lang="en-US" sz="2000" spc="72" strike="noStrike">
                <a:solidFill>
                  <a:srgbClr val="000000"/>
                </a:solidFill>
                <a:latin typeface="Times New Roman"/>
              </a:rPr>
              <a:t>used </a:t>
            </a:r>
            <a:r>
              <a:rPr b="0" lang="en-US" sz="2000" spc="18" strike="noStrike">
                <a:solidFill>
                  <a:srgbClr val="000000"/>
                </a:solidFill>
                <a:latin typeface="Times New Roman"/>
              </a:rPr>
              <a:t>to</a:t>
            </a:r>
            <a:r>
              <a:rPr b="0" lang="en-US" sz="2000" spc="63" strike="noStrike">
                <a:solidFill>
                  <a:srgbClr val="000000"/>
                </a:solidFill>
                <a:latin typeface="Times New Roman"/>
              </a:rPr>
              <a:t> </a:t>
            </a:r>
            <a:r>
              <a:rPr b="0" lang="en-US" sz="2000" spc="69" strike="noStrike">
                <a:solidFill>
                  <a:srgbClr val="000000"/>
                </a:solidFill>
                <a:latin typeface="Times New Roman"/>
              </a:rPr>
              <a:t>hold</a:t>
            </a:r>
            <a:endParaRPr b="0" lang="en-IN" sz="2000" spc="-1" strike="noStrike">
              <a:latin typeface="Arial"/>
            </a:endParaRPr>
          </a:p>
          <a:p>
            <a:r>
              <a:rPr b="0" lang="en-US" sz="2000" spc="83" strike="noStrike">
                <a:solidFill>
                  <a:srgbClr val="000000"/>
                </a:solidFill>
                <a:latin typeface="Times New Roman"/>
              </a:rPr>
              <a:t>programs </a:t>
            </a:r>
            <a:r>
              <a:rPr b="0" lang="en-US" sz="2000" spc="58" strike="noStrike">
                <a:solidFill>
                  <a:srgbClr val="000000"/>
                </a:solidFill>
                <a:latin typeface="Times New Roman"/>
              </a:rPr>
              <a:t>while </a:t>
            </a:r>
            <a:r>
              <a:rPr b="0" lang="en-US" sz="2000" spc="77" strike="noStrike">
                <a:solidFill>
                  <a:srgbClr val="000000"/>
                </a:solidFill>
                <a:latin typeface="Times New Roman"/>
              </a:rPr>
              <a:t>they </a:t>
            </a:r>
            <a:r>
              <a:rPr b="0" lang="en-US" sz="2000" spc="43" strike="noStrike">
                <a:solidFill>
                  <a:srgbClr val="000000"/>
                </a:solidFill>
                <a:latin typeface="Times New Roman"/>
              </a:rPr>
              <a:t>are </a:t>
            </a:r>
            <a:r>
              <a:rPr b="0" lang="en-US" sz="2000" spc="89" strike="noStrike">
                <a:solidFill>
                  <a:srgbClr val="000000"/>
                </a:solidFill>
                <a:latin typeface="Times New Roman"/>
              </a:rPr>
              <a:t>running; </a:t>
            </a:r>
            <a:r>
              <a:rPr b="0" lang="en-US" sz="2000" spc="52" strike="noStrike">
                <a:solidFill>
                  <a:srgbClr val="000000"/>
                </a:solidFill>
                <a:latin typeface="Times New Roman"/>
              </a:rPr>
              <a:t>typically </a:t>
            </a:r>
            <a:r>
              <a:rPr b="0" lang="en-US" sz="2000" spc="49" strike="noStrike">
                <a:solidFill>
                  <a:srgbClr val="000000"/>
                </a:solidFill>
                <a:latin typeface="Times New Roman"/>
              </a:rPr>
              <a:t>consists </a:t>
            </a:r>
            <a:r>
              <a:rPr b="0" lang="en-US" sz="2000" spc="18" strike="noStrike">
                <a:solidFill>
                  <a:srgbClr val="000000"/>
                </a:solidFill>
                <a:latin typeface="Times New Roman"/>
              </a:rPr>
              <a:t>of </a:t>
            </a:r>
            <a:r>
              <a:rPr b="0" lang="en-US" sz="2000" spc="32" strike="noStrike">
                <a:solidFill>
                  <a:srgbClr val="000000"/>
                </a:solidFill>
                <a:latin typeface="Times New Roman"/>
              </a:rPr>
              <a:t>DRAM </a:t>
            </a:r>
            <a:r>
              <a:rPr b="0" lang="en-US" sz="2000" spc="43" strike="noStrike">
                <a:solidFill>
                  <a:srgbClr val="000000"/>
                </a:solidFill>
                <a:latin typeface="Times New Roman"/>
              </a:rPr>
              <a:t>in  </a:t>
            </a:r>
            <a:r>
              <a:rPr b="0" lang="en-US" sz="2000" spc="52" strike="noStrike">
                <a:solidFill>
                  <a:srgbClr val="000000"/>
                </a:solidFill>
                <a:latin typeface="Times New Roman"/>
              </a:rPr>
              <a:t>today’s</a:t>
            </a:r>
            <a:r>
              <a:rPr b="0" lang="en-US" sz="2000" spc="24" strike="noStrike">
                <a:solidFill>
                  <a:srgbClr val="000000"/>
                </a:solidFill>
                <a:latin typeface="Times New Roman"/>
              </a:rPr>
              <a:t> </a:t>
            </a:r>
            <a:r>
              <a:rPr b="0" lang="en-US" sz="2000" spc="77" strike="noStrike">
                <a:solidFill>
                  <a:srgbClr val="000000"/>
                </a:solidFill>
                <a:latin typeface="Times New Roman"/>
              </a:rPr>
              <a:t>computers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49400" y="587160"/>
            <a:ext cx="8238600" cy="5546160"/>
          </a:xfrm>
          <a:prstGeom prst="rect">
            <a:avLst/>
          </a:prstGeom>
          <a:noFill/>
          <a:ln>
            <a:noFill/>
          </a:ln>
        </p:spPr>
        <p:style>
          <a:lnRef idx="0"/>
          <a:fillRef idx="0"/>
          <a:effectRef idx="0"/>
          <a:fontRef idx="minor"/>
        </p:style>
        <p:txBody>
          <a:bodyPr lIns="0" rIns="0" tIns="89640" bIns="0">
            <a:spAutoFit/>
          </a:bodyPr>
          <a:p>
            <a:pPr marL="482760" indent="-470160">
              <a:lnSpc>
                <a:spcPct val="100000"/>
              </a:lnSpc>
              <a:spcBef>
                <a:spcPts val="706"/>
              </a:spcBef>
              <a:buClr>
                <a:srgbClr val="009a00"/>
              </a:buClr>
              <a:buFont typeface="Wingdings" charset="2"/>
              <a:buChar char=""/>
              <a:tabLst>
                <a:tab algn="l" pos="482760"/>
                <a:tab algn="l" pos="483120"/>
              </a:tabLst>
            </a:pPr>
            <a:r>
              <a:rPr b="0" lang="en-US" sz="2400" spc="83" strike="noStrike">
                <a:solidFill>
                  <a:srgbClr val="000000"/>
                </a:solidFill>
                <a:latin typeface="Times New Roman"/>
              </a:rPr>
              <a:t>Secondary</a:t>
            </a:r>
            <a:r>
              <a:rPr b="0" lang="en-US" sz="2400" spc="194" strike="noStrike">
                <a:solidFill>
                  <a:srgbClr val="000000"/>
                </a:solidFill>
                <a:latin typeface="Times New Roman"/>
              </a:rPr>
              <a:t> </a:t>
            </a:r>
            <a:r>
              <a:rPr b="0" lang="en-US" sz="2400" spc="109" strike="noStrike">
                <a:solidFill>
                  <a:srgbClr val="000000"/>
                </a:solidFill>
                <a:latin typeface="Times New Roman"/>
              </a:rPr>
              <a:t>memory</a:t>
            </a:r>
            <a:endParaRPr b="0" lang="en-IN" sz="2400" spc="-1" strike="noStrike">
              <a:latin typeface="Arial"/>
            </a:endParaRPr>
          </a:p>
          <a:p>
            <a:pPr lvl="1" marL="928440" indent="-444240">
              <a:lnSpc>
                <a:spcPct val="100000"/>
              </a:lnSpc>
              <a:spcBef>
                <a:spcPts val="499"/>
              </a:spcBef>
              <a:buClr>
                <a:srgbClr val="009a00"/>
              </a:buClr>
              <a:buSzPct val="80000"/>
              <a:buFont typeface="Wingdings" charset="2"/>
              <a:buChar char=""/>
              <a:tabLst>
                <a:tab algn="l" pos="934560"/>
                <a:tab algn="l" pos="935280"/>
                <a:tab algn="l" pos="5888520"/>
              </a:tabLst>
            </a:pPr>
            <a:r>
              <a:rPr b="0" lang="en-US" sz="2000" spc="63" strike="noStrike">
                <a:solidFill>
                  <a:srgbClr val="000000"/>
                </a:solidFill>
                <a:latin typeface="Times New Roman"/>
              </a:rPr>
              <a:t>Nonvolatile </a:t>
            </a:r>
            <a:r>
              <a:rPr b="0" lang="en-US" sz="2000" spc="83" strike="noStrike">
                <a:solidFill>
                  <a:srgbClr val="000000"/>
                </a:solidFill>
                <a:latin typeface="Times New Roman"/>
              </a:rPr>
              <a:t>memory </a:t>
            </a:r>
            <a:r>
              <a:rPr b="0" lang="en-US" sz="2000" spc="72" strike="noStrike">
                <a:solidFill>
                  <a:srgbClr val="000000"/>
                </a:solidFill>
                <a:latin typeface="Times New Roman"/>
              </a:rPr>
              <a:t>used </a:t>
            </a:r>
            <a:r>
              <a:rPr b="0" lang="en-US" sz="2000" spc="18" strike="noStrike">
                <a:solidFill>
                  <a:srgbClr val="000000"/>
                </a:solidFill>
                <a:latin typeface="Times New Roman"/>
              </a:rPr>
              <a:t>to </a:t>
            </a:r>
            <a:r>
              <a:rPr b="0" lang="en-US" sz="2000" spc="12" strike="noStrike">
                <a:solidFill>
                  <a:srgbClr val="000000"/>
                </a:solidFill>
                <a:latin typeface="Times New Roman"/>
              </a:rPr>
              <a:t>st </a:t>
            </a:r>
            <a:r>
              <a:rPr b="0" lang="en-US" sz="2000" spc="24" strike="noStrike">
                <a:solidFill>
                  <a:srgbClr val="000000"/>
                </a:solidFill>
                <a:latin typeface="Times New Roman"/>
              </a:rPr>
              <a:t>ore </a:t>
            </a:r>
            <a:r>
              <a:rPr b="0" lang="en-US" sz="2000" spc="83" strike="noStrike">
                <a:solidFill>
                  <a:srgbClr val="000000"/>
                </a:solidFill>
                <a:latin typeface="Times New Roman"/>
              </a:rPr>
              <a:t>programs </a:t>
            </a:r>
            <a:r>
              <a:rPr b="0" lang="en-US" sz="2000" spc="103" strike="noStrike">
                <a:solidFill>
                  <a:srgbClr val="000000"/>
                </a:solidFill>
                <a:latin typeface="Times New Roman"/>
              </a:rPr>
              <a:t>and </a:t>
            </a:r>
            <a:r>
              <a:rPr b="0" lang="en-US" sz="2000" spc="63" strike="noStrike">
                <a:solidFill>
                  <a:srgbClr val="000000"/>
                </a:solidFill>
                <a:latin typeface="Times New Roman"/>
              </a:rPr>
              <a:t>data </a:t>
            </a:r>
            <a:r>
              <a:rPr b="0" lang="en-US" sz="2000" spc="72" strike="noStrike">
                <a:solidFill>
                  <a:srgbClr val="000000"/>
                </a:solidFill>
                <a:latin typeface="Times New Roman"/>
              </a:rPr>
              <a:t>between  </a:t>
            </a:r>
            <a:r>
              <a:rPr b="0" lang="en-US" sz="2000" spc="83" strike="noStrike">
                <a:solidFill>
                  <a:srgbClr val="000000"/>
                </a:solidFill>
                <a:latin typeface="Times New Roman"/>
              </a:rPr>
              <a:t>runs; </a:t>
            </a:r>
            <a:r>
              <a:rPr b="0" lang="en-US" sz="2000" spc="52" strike="noStrike">
                <a:solidFill>
                  <a:srgbClr val="000000"/>
                </a:solidFill>
                <a:latin typeface="Times New Roman"/>
              </a:rPr>
              <a:t>typically </a:t>
            </a:r>
            <a:r>
              <a:rPr b="0" lang="en-US" sz="2000" spc="49" strike="noStrike">
                <a:solidFill>
                  <a:srgbClr val="000000"/>
                </a:solidFill>
                <a:latin typeface="Times New Roman"/>
              </a:rPr>
              <a:t>consists </a:t>
            </a:r>
            <a:r>
              <a:rPr b="0" lang="en-US" sz="2000" spc="18" strike="noStrike">
                <a:solidFill>
                  <a:srgbClr val="000000"/>
                </a:solidFill>
                <a:latin typeface="Times New Roman"/>
              </a:rPr>
              <a:t>of </a:t>
            </a:r>
            <a:r>
              <a:rPr b="0" lang="en-US" sz="2000" spc="63" strike="noStrike">
                <a:solidFill>
                  <a:srgbClr val="000000"/>
                </a:solidFill>
                <a:latin typeface="Times New Roman"/>
              </a:rPr>
              <a:t>magnetic</a:t>
            </a:r>
            <a:r>
              <a:rPr b="0" lang="en-US" sz="2000" spc="267" strike="noStrike">
                <a:solidFill>
                  <a:srgbClr val="000000"/>
                </a:solidFill>
                <a:latin typeface="Times New Roman"/>
              </a:rPr>
              <a:t> </a:t>
            </a:r>
            <a:r>
              <a:rPr b="0" lang="en-US" sz="2000" spc="63" strike="noStrike">
                <a:solidFill>
                  <a:srgbClr val="000000"/>
                </a:solidFill>
                <a:latin typeface="Times New Roman"/>
              </a:rPr>
              <a:t>disks</a:t>
            </a:r>
            <a:r>
              <a:rPr b="0" lang="en-US" sz="2000" spc="43" strike="noStrike">
                <a:solidFill>
                  <a:srgbClr val="000000"/>
                </a:solidFill>
                <a:latin typeface="Times New Roman"/>
              </a:rPr>
              <a:t> in</a:t>
            </a:r>
            <a:r>
              <a:rPr b="0" lang="en-US" sz="2000" spc="43" strike="noStrike">
                <a:solidFill>
                  <a:srgbClr val="000000"/>
                </a:solidFill>
                <a:latin typeface="Times New Roman"/>
              </a:rPr>
              <a:t>	</a:t>
            </a:r>
            <a:r>
              <a:rPr b="0" lang="en-US" sz="2000" spc="52" strike="noStrike">
                <a:solidFill>
                  <a:srgbClr val="000000"/>
                </a:solidFill>
                <a:latin typeface="Times New Roman"/>
              </a:rPr>
              <a:t>today’s</a:t>
            </a:r>
            <a:r>
              <a:rPr b="0" lang="en-US" sz="2000" spc="-35" strike="noStrike">
                <a:solidFill>
                  <a:srgbClr val="000000"/>
                </a:solidFill>
                <a:latin typeface="Times New Roman"/>
              </a:rPr>
              <a:t> </a:t>
            </a:r>
            <a:r>
              <a:rPr b="0" lang="en-US" sz="2000" spc="77" strike="noStrike">
                <a:solidFill>
                  <a:srgbClr val="000000"/>
                </a:solidFill>
                <a:latin typeface="Times New Roman"/>
              </a:rPr>
              <a:t>computers</a:t>
            </a:r>
            <a:endParaRPr b="0" lang="en-IN" sz="2000" spc="-1" strike="noStrike">
              <a:latin typeface="Arial"/>
            </a:endParaRPr>
          </a:p>
          <a:p>
            <a:pPr marL="487800" indent="-475200">
              <a:lnSpc>
                <a:spcPct val="100000"/>
              </a:lnSpc>
              <a:spcBef>
                <a:spcPts val="544"/>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97" strike="noStrike">
                <a:solidFill>
                  <a:srgbClr val="000000"/>
                </a:solidFill>
                <a:latin typeface="Times New Roman"/>
              </a:rPr>
              <a:t>memory </a:t>
            </a:r>
            <a:r>
              <a:rPr b="0" lang="en-US" sz="2400" spc="63" strike="noStrike">
                <a:solidFill>
                  <a:srgbClr val="000000"/>
                </a:solidFill>
                <a:latin typeface="Times New Roman"/>
              </a:rPr>
              <a:t>consists </a:t>
            </a:r>
            <a:r>
              <a:rPr b="0" lang="en-US" sz="2400" spc="24" strike="noStrike">
                <a:solidFill>
                  <a:srgbClr val="000000"/>
                </a:solidFill>
                <a:latin typeface="Times New Roman"/>
              </a:rPr>
              <a:t>of </a:t>
            </a:r>
            <a:r>
              <a:rPr b="0" lang="en-US" sz="2400" spc="58" strike="noStrike">
                <a:solidFill>
                  <a:srgbClr val="000000"/>
                </a:solidFill>
                <a:latin typeface="Times New Roman"/>
              </a:rPr>
              <a:t>storage </a:t>
            </a:r>
            <a:r>
              <a:rPr b="0" lang="en-US" sz="2400" spc="29" strike="noStrike">
                <a:solidFill>
                  <a:srgbClr val="000000"/>
                </a:solidFill>
                <a:latin typeface="Times New Roman"/>
              </a:rPr>
              <a:t>cells, </a:t>
            </a:r>
            <a:r>
              <a:rPr b="0" lang="en-US" sz="2400" spc="63" strike="noStrike">
                <a:solidFill>
                  <a:srgbClr val="000000"/>
                </a:solidFill>
                <a:latin typeface="Times New Roman"/>
              </a:rPr>
              <a:t>each </a:t>
            </a:r>
            <a:r>
              <a:rPr b="0" lang="en-US" sz="2400" spc="83" strike="noStrike">
                <a:solidFill>
                  <a:srgbClr val="000000"/>
                </a:solidFill>
                <a:latin typeface="Times New Roman"/>
              </a:rPr>
              <a:t>capable </a:t>
            </a:r>
            <a:r>
              <a:rPr b="0" lang="en-US" sz="2400" spc="24" strike="noStrike">
                <a:solidFill>
                  <a:srgbClr val="000000"/>
                </a:solidFill>
                <a:latin typeface="Times New Roman"/>
              </a:rPr>
              <a:t>of  </a:t>
            </a:r>
            <a:r>
              <a:rPr b="0" lang="en-US" sz="2400" spc="72" strike="noStrike">
                <a:solidFill>
                  <a:srgbClr val="000000"/>
                </a:solidFill>
                <a:latin typeface="Times New Roman"/>
              </a:rPr>
              <a:t>storing </a:t>
            </a:r>
            <a:r>
              <a:rPr b="0" lang="en-US" sz="2400" spc="94" strike="noStrike">
                <a:solidFill>
                  <a:srgbClr val="000000"/>
                </a:solidFill>
                <a:latin typeface="Times New Roman"/>
              </a:rPr>
              <a:t>one </a:t>
            </a:r>
            <a:r>
              <a:rPr b="0" lang="en-US" sz="2400" spc="38" strike="noStrike">
                <a:solidFill>
                  <a:srgbClr val="000000"/>
                </a:solidFill>
                <a:latin typeface="Times New Roman"/>
              </a:rPr>
              <a:t>bit </a:t>
            </a:r>
            <a:r>
              <a:rPr b="0" lang="en-US" sz="2400" spc="24" strike="noStrike">
                <a:solidFill>
                  <a:srgbClr val="000000"/>
                </a:solidFill>
                <a:latin typeface="Times New Roman"/>
              </a:rPr>
              <a:t>of</a:t>
            </a:r>
            <a:r>
              <a:rPr b="0" lang="en-US" sz="2400" spc="137" strike="noStrike">
                <a:solidFill>
                  <a:srgbClr val="000000"/>
                </a:solidFill>
                <a:latin typeface="Times New Roman"/>
              </a:rPr>
              <a:t> </a:t>
            </a:r>
            <a:r>
              <a:rPr b="0" lang="en-US" sz="2400" spc="89" strike="noStrike">
                <a:solidFill>
                  <a:srgbClr val="000000"/>
                </a:solidFill>
                <a:latin typeface="Times New Roman"/>
              </a:rPr>
              <a:t>information</a:t>
            </a:r>
            <a:endParaRPr b="0" lang="en-IN" sz="2400" spc="-1" strike="noStrike">
              <a:latin typeface="Arial"/>
            </a:endParaRPr>
          </a:p>
          <a:p>
            <a:pPr lvl="1" marL="934560" indent="-450360">
              <a:lnSpc>
                <a:spcPct val="100000"/>
              </a:lnSpc>
              <a:spcBef>
                <a:spcPts val="496"/>
              </a:spcBef>
              <a:buClr>
                <a:srgbClr val="009a00"/>
              </a:buClr>
              <a:buSzPct val="80000"/>
              <a:buFont typeface="Wingdings" charset="2"/>
              <a:buChar char=""/>
              <a:tabLst>
                <a:tab algn="l" pos="920880"/>
                <a:tab algn="l" pos="921240"/>
                <a:tab algn="l" pos="4443120"/>
              </a:tabLst>
            </a:pPr>
            <a:r>
              <a:rPr b="0" lang="en-US" sz="2000" spc="63" strike="noStrike">
                <a:solidFill>
                  <a:srgbClr val="000000"/>
                </a:solidFill>
                <a:latin typeface="Times New Roman"/>
              </a:rPr>
              <a:t>The </a:t>
            </a:r>
            <a:r>
              <a:rPr b="0" lang="en-US" sz="2000" spc="49" strike="noStrike">
                <a:solidFill>
                  <a:srgbClr val="000000"/>
                </a:solidFill>
                <a:latin typeface="Times New Roman"/>
              </a:rPr>
              <a:t>storage </a:t>
            </a:r>
            <a:r>
              <a:rPr b="0" lang="en-US" sz="2000" spc="24" strike="noStrike">
                <a:solidFill>
                  <a:srgbClr val="000000"/>
                </a:solidFill>
                <a:latin typeface="Times New Roman"/>
              </a:rPr>
              <a:t>cells</a:t>
            </a:r>
            <a:r>
              <a:rPr b="0" lang="en-US" sz="2000" spc="109" strike="noStrike">
                <a:solidFill>
                  <a:srgbClr val="000000"/>
                </a:solidFill>
                <a:latin typeface="Times New Roman"/>
              </a:rPr>
              <a:t> </a:t>
            </a:r>
            <a:r>
              <a:rPr b="0" lang="en-US" sz="2000" spc="43" strike="noStrike">
                <a:solidFill>
                  <a:srgbClr val="000000"/>
                </a:solidFill>
                <a:latin typeface="Times New Roman"/>
              </a:rPr>
              <a:t>are</a:t>
            </a:r>
            <a:r>
              <a:rPr b="0" lang="en-US" sz="2000" spc="143" strike="noStrike">
                <a:solidFill>
                  <a:srgbClr val="000000"/>
                </a:solidFill>
                <a:latin typeface="Times New Roman"/>
              </a:rPr>
              <a:t> </a:t>
            </a:r>
            <a:r>
              <a:rPr b="0" lang="en-US" sz="2000" spc="58" strike="noStrike">
                <a:solidFill>
                  <a:srgbClr val="000000"/>
                </a:solidFill>
                <a:latin typeface="Times New Roman"/>
              </a:rPr>
              <a:t>processed</a:t>
            </a:r>
            <a:r>
              <a:rPr b="0" lang="en-US" sz="2000" spc="58" strike="noStrike">
                <a:solidFill>
                  <a:srgbClr val="000000"/>
                </a:solidFill>
                <a:latin typeface="Times New Roman"/>
              </a:rPr>
              <a:t>	</a:t>
            </a:r>
            <a:r>
              <a:rPr b="0" lang="en-US" sz="2000" spc="43" strike="noStrike">
                <a:solidFill>
                  <a:srgbClr val="000000"/>
                </a:solidFill>
                <a:latin typeface="Times New Roman"/>
              </a:rPr>
              <a:t>in </a:t>
            </a:r>
            <a:r>
              <a:rPr b="0" lang="en-US" sz="2000" spc="77" strike="noStrike">
                <a:solidFill>
                  <a:srgbClr val="000000"/>
                </a:solidFill>
                <a:latin typeface="Times New Roman"/>
              </a:rPr>
              <a:t>groups </a:t>
            </a:r>
            <a:r>
              <a:rPr b="0" lang="en-US" sz="2000" spc="18" strike="noStrike">
                <a:solidFill>
                  <a:srgbClr val="000000"/>
                </a:solidFill>
                <a:latin typeface="Times New Roman"/>
              </a:rPr>
              <a:t>of </a:t>
            </a:r>
            <a:r>
              <a:rPr b="0" lang="en-US" sz="2000" spc="32" strike="noStrike">
                <a:solidFill>
                  <a:srgbClr val="000000"/>
                </a:solidFill>
                <a:latin typeface="Times New Roman"/>
              </a:rPr>
              <a:t>fixed </a:t>
            </a:r>
            <a:r>
              <a:rPr b="0" lang="en-US" sz="2000" spc="43" strike="noStrike">
                <a:solidFill>
                  <a:srgbClr val="000000"/>
                </a:solidFill>
                <a:latin typeface="Times New Roman"/>
              </a:rPr>
              <a:t>size </a:t>
            </a:r>
            <a:r>
              <a:rPr b="0" lang="en-US" sz="2000" spc="49" strike="noStrike">
                <a:solidFill>
                  <a:srgbClr val="000000"/>
                </a:solidFill>
                <a:latin typeface="Times New Roman"/>
              </a:rPr>
              <a:t>called  </a:t>
            </a:r>
            <a:r>
              <a:rPr b="0" lang="en-US" sz="2000" spc="94" strike="noStrike">
                <a:solidFill>
                  <a:srgbClr val="000000"/>
                </a:solidFill>
                <a:latin typeface="Times New Roman"/>
              </a:rPr>
              <a:t>words</a:t>
            </a:r>
            <a:endParaRPr b="0" lang="en-IN" sz="2000" spc="-1" strike="noStrike">
              <a:latin typeface="Arial"/>
            </a:endParaRPr>
          </a:p>
          <a:p>
            <a:pPr lvl="1" marL="927720" indent="-443520">
              <a:lnSpc>
                <a:spcPct val="100000"/>
              </a:lnSpc>
              <a:spcBef>
                <a:spcPts val="476"/>
              </a:spcBef>
              <a:buClr>
                <a:srgbClr val="009a00"/>
              </a:buClr>
              <a:buSzPct val="80000"/>
              <a:buFont typeface="Wingdings" charset="2"/>
              <a:buChar char=""/>
              <a:tabLst>
                <a:tab algn="l" pos="920880"/>
                <a:tab algn="l" pos="921240"/>
              </a:tabLst>
            </a:pPr>
            <a:r>
              <a:rPr b="0" lang="en-US" sz="2000" spc="18" strike="noStrike">
                <a:solidFill>
                  <a:srgbClr val="000000"/>
                </a:solidFill>
                <a:latin typeface="Times New Roman"/>
              </a:rPr>
              <a:t>To </a:t>
            </a:r>
            <a:r>
              <a:rPr b="0" lang="en-US" sz="2000" spc="83" strike="noStrike">
                <a:solidFill>
                  <a:srgbClr val="000000"/>
                </a:solidFill>
                <a:latin typeface="Times New Roman"/>
              </a:rPr>
              <a:t>provide </a:t>
            </a:r>
            <a:r>
              <a:rPr b="0" lang="en-US" sz="2000" spc="63" strike="noStrike">
                <a:solidFill>
                  <a:srgbClr val="000000"/>
                </a:solidFill>
                <a:latin typeface="Times New Roman"/>
              </a:rPr>
              <a:t>easy </a:t>
            </a:r>
            <a:r>
              <a:rPr b="0" lang="en-US" sz="2000" spc="24" strike="noStrike">
                <a:solidFill>
                  <a:srgbClr val="000000"/>
                </a:solidFill>
                <a:latin typeface="Times New Roman"/>
              </a:rPr>
              <a:t>access </a:t>
            </a:r>
            <a:r>
              <a:rPr b="0" lang="en-US" sz="2000" spc="18" strike="noStrike">
                <a:solidFill>
                  <a:srgbClr val="000000"/>
                </a:solidFill>
                <a:latin typeface="Times New Roman"/>
              </a:rPr>
              <a:t>to </a:t>
            </a:r>
            <a:r>
              <a:rPr b="0" lang="en-US" sz="2000" spc="83" strike="noStrike">
                <a:solidFill>
                  <a:srgbClr val="000000"/>
                </a:solidFill>
                <a:latin typeface="Times New Roman"/>
              </a:rPr>
              <a:t>any word </a:t>
            </a:r>
            <a:r>
              <a:rPr b="0" lang="en-US" sz="2000" spc="43" strike="noStrike">
                <a:solidFill>
                  <a:srgbClr val="000000"/>
                </a:solidFill>
                <a:latin typeface="Times New Roman"/>
              </a:rPr>
              <a:t>in </a:t>
            </a:r>
            <a:r>
              <a:rPr b="0" lang="en-US" sz="2000" spc="77" strike="noStrike">
                <a:solidFill>
                  <a:srgbClr val="000000"/>
                </a:solidFill>
                <a:latin typeface="Times New Roman"/>
              </a:rPr>
              <a:t>the </a:t>
            </a:r>
            <a:r>
              <a:rPr b="0" lang="en-US" sz="2000" spc="72" strike="noStrike">
                <a:solidFill>
                  <a:srgbClr val="000000"/>
                </a:solidFill>
                <a:latin typeface="Times New Roman"/>
              </a:rPr>
              <a:t>memory, </a:t>
            </a:r>
            <a:r>
              <a:rPr b="0" lang="en-US" sz="2000" spc="-7" strike="noStrike">
                <a:solidFill>
                  <a:srgbClr val="000000"/>
                </a:solidFill>
                <a:latin typeface="Times New Roman"/>
              </a:rPr>
              <a:t>a </a:t>
            </a:r>
            <a:r>
              <a:rPr b="0" lang="en-US" sz="2000" spc="49" strike="noStrike">
                <a:solidFill>
                  <a:srgbClr val="000000"/>
                </a:solidFill>
                <a:latin typeface="Times New Roman"/>
              </a:rPr>
              <a:t>distinct  </a:t>
            </a:r>
            <a:r>
              <a:rPr b="0" lang="en-US" sz="2000" spc="83" strike="noStrike">
                <a:solidFill>
                  <a:srgbClr val="000000"/>
                </a:solidFill>
                <a:latin typeface="Times New Roman"/>
              </a:rPr>
              <a:t>address </a:t>
            </a:r>
            <a:r>
              <a:rPr b="0" lang="en-US" sz="2000" spc="18" strike="noStrike">
                <a:solidFill>
                  <a:srgbClr val="000000"/>
                </a:solidFill>
                <a:latin typeface="Times New Roman"/>
              </a:rPr>
              <a:t>is </a:t>
            </a:r>
            <a:r>
              <a:rPr b="0" lang="en-US" sz="2000" spc="49" strike="noStrike">
                <a:solidFill>
                  <a:srgbClr val="000000"/>
                </a:solidFill>
                <a:latin typeface="Times New Roman"/>
              </a:rPr>
              <a:t>associated </a:t>
            </a:r>
            <a:r>
              <a:rPr b="0" lang="en-US" sz="2000" spc="69" strike="noStrike">
                <a:solidFill>
                  <a:srgbClr val="000000"/>
                </a:solidFill>
                <a:latin typeface="Times New Roman"/>
              </a:rPr>
              <a:t>with </a:t>
            </a:r>
            <a:r>
              <a:rPr b="0" lang="en-US" sz="2000" spc="52" strike="noStrike">
                <a:solidFill>
                  <a:srgbClr val="000000"/>
                </a:solidFill>
                <a:latin typeface="Times New Roman"/>
              </a:rPr>
              <a:t>each </a:t>
            </a:r>
            <a:r>
              <a:rPr b="0" lang="en-US" sz="2000" spc="83" strike="noStrike">
                <a:solidFill>
                  <a:srgbClr val="000000"/>
                </a:solidFill>
                <a:latin typeface="Times New Roman"/>
              </a:rPr>
              <a:t>word</a:t>
            </a:r>
            <a:r>
              <a:rPr b="0" lang="en-US" sz="2000" spc="474" strike="noStrike">
                <a:solidFill>
                  <a:srgbClr val="000000"/>
                </a:solidFill>
                <a:latin typeface="Times New Roman"/>
              </a:rPr>
              <a:t> </a:t>
            </a:r>
            <a:r>
              <a:rPr b="0" lang="en-US" sz="2000" spc="52" strike="noStrike">
                <a:solidFill>
                  <a:srgbClr val="000000"/>
                </a:solidFill>
                <a:latin typeface="Times New Roman"/>
              </a:rPr>
              <a:t>location</a:t>
            </a:r>
            <a:endParaRPr b="0" lang="en-IN" sz="2000" spc="-1" strike="noStrike">
              <a:latin typeface="Arial"/>
            </a:endParaRPr>
          </a:p>
          <a:p>
            <a:pPr marL="482760" indent="-482400">
              <a:lnSpc>
                <a:spcPct val="100000"/>
              </a:lnSpc>
              <a:spcBef>
                <a:spcPts val="541"/>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103" strike="noStrike">
                <a:solidFill>
                  <a:srgbClr val="000000"/>
                </a:solidFill>
                <a:latin typeface="Times New Roman"/>
              </a:rPr>
              <a:t>number </a:t>
            </a:r>
            <a:r>
              <a:rPr b="0" lang="en-US" sz="2400" spc="24" strike="noStrike">
                <a:solidFill>
                  <a:srgbClr val="000000"/>
                </a:solidFill>
                <a:latin typeface="Times New Roman"/>
              </a:rPr>
              <a:t>of </a:t>
            </a:r>
            <a:r>
              <a:rPr b="0" lang="en-US" sz="2400" spc="43" strike="noStrike">
                <a:solidFill>
                  <a:srgbClr val="000000"/>
                </a:solidFill>
                <a:latin typeface="Times New Roman"/>
              </a:rPr>
              <a:t>bits </a:t>
            </a:r>
            <a:r>
              <a:rPr b="0" lang="en-US" sz="2400" spc="52" strike="noStrike">
                <a:solidFill>
                  <a:srgbClr val="000000"/>
                </a:solidFill>
                <a:latin typeface="Times New Roman"/>
              </a:rPr>
              <a:t>in </a:t>
            </a:r>
            <a:r>
              <a:rPr b="0" lang="en-US" sz="2400" spc="63" strike="noStrike">
                <a:solidFill>
                  <a:srgbClr val="000000"/>
                </a:solidFill>
                <a:latin typeface="Times New Roman"/>
              </a:rPr>
              <a:t>each </a:t>
            </a:r>
            <a:r>
              <a:rPr b="0" lang="en-US" sz="2400" spc="103" strike="noStrike">
                <a:solidFill>
                  <a:srgbClr val="000000"/>
                </a:solidFill>
                <a:latin typeface="Times New Roman"/>
              </a:rPr>
              <a:t>word </a:t>
            </a:r>
            <a:r>
              <a:rPr b="0" lang="en-US" sz="2400" spc="24" strike="noStrike">
                <a:solidFill>
                  <a:srgbClr val="000000"/>
                </a:solidFill>
                <a:latin typeface="Times New Roman"/>
              </a:rPr>
              <a:t>is </a:t>
            </a:r>
            <a:r>
              <a:rPr b="0" lang="en-US" sz="2400" spc="58" strike="noStrike">
                <a:solidFill>
                  <a:srgbClr val="000000"/>
                </a:solidFill>
                <a:latin typeface="Times New Roman"/>
              </a:rPr>
              <a:t>often </a:t>
            </a:r>
            <a:r>
              <a:rPr b="0" lang="en-US" sz="2400" spc="77" strike="noStrike">
                <a:solidFill>
                  <a:srgbClr val="000000"/>
                </a:solidFill>
                <a:latin typeface="Times New Roman"/>
              </a:rPr>
              <a:t>referred </a:t>
            </a:r>
            <a:r>
              <a:rPr b="0" lang="en-US" sz="2400" spc="24" strike="noStrike">
                <a:solidFill>
                  <a:srgbClr val="000000"/>
                </a:solidFill>
                <a:latin typeface="Times New Roman"/>
              </a:rPr>
              <a:t>to </a:t>
            </a:r>
            <a:r>
              <a:rPr b="0" lang="en-US" sz="2400" spc="52" strike="noStrike">
                <a:solidFill>
                  <a:srgbClr val="000000"/>
                </a:solidFill>
                <a:latin typeface="Times New Roman"/>
              </a:rPr>
              <a:t>as </a:t>
            </a:r>
            <a:r>
              <a:rPr b="0" lang="en-US" sz="2400" spc="94" strike="noStrike">
                <a:solidFill>
                  <a:srgbClr val="000000"/>
                </a:solidFill>
                <a:latin typeface="Times New Roman"/>
              </a:rPr>
              <a:t>the  </a:t>
            </a:r>
            <a:r>
              <a:rPr b="0" lang="en-US" sz="2400" spc="103" strike="noStrike">
                <a:solidFill>
                  <a:srgbClr val="000000"/>
                </a:solidFill>
                <a:latin typeface="Times New Roman"/>
              </a:rPr>
              <a:t>word </a:t>
            </a:r>
            <a:r>
              <a:rPr b="0" lang="en-US" sz="2400" spc="94" strike="noStrike">
                <a:solidFill>
                  <a:srgbClr val="000000"/>
                </a:solidFill>
                <a:latin typeface="Times New Roman"/>
              </a:rPr>
              <a:t>length </a:t>
            </a:r>
            <a:r>
              <a:rPr b="0" lang="en-US" sz="2400" spc="24" strike="noStrike">
                <a:solidFill>
                  <a:srgbClr val="000000"/>
                </a:solidFill>
                <a:latin typeface="Times New Roman"/>
              </a:rPr>
              <a:t>of </a:t>
            </a:r>
            <a:r>
              <a:rPr b="0" lang="en-US" sz="2400" spc="94" strike="noStrike">
                <a:solidFill>
                  <a:srgbClr val="000000"/>
                </a:solidFill>
                <a:latin typeface="Times New Roman"/>
              </a:rPr>
              <a:t>the</a:t>
            </a:r>
            <a:r>
              <a:rPr b="0" lang="en-US" sz="2400" spc="162" strike="noStrike">
                <a:solidFill>
                  <a:srgbClr val="000000"/>
                </a:solidFill>
                <a:latin typeface="Times New Roman"/>
              </a:rPr>
              <a:t> </a:t>
            </a:r>
            <a:r>
              <a:rPr b="0" lang="en-US" sz="2400" spc="97" strike="noStrike">
                <a:solidFill>
                  <a:srgbClr val="000000"/>
                </a:solidFill>
                <a:latin typeface="Times New Roman"/>
              </a:rPr>
              <a:t>computer</a:t>
            </a:r>
            <a:endParaRPr b="0" lang="en-IN" sz="2400" spc="-1" strike="noStrike">
              <a:latin typeface="Arial"/>
            </a:endParaRPr>
          </a:p>
          <a:p>
            <a:pPr lvl="1" marL="920880" indent="-437040">
              <a:lnSpc>
                <a:spcPct val="100000"/>
              </a:lnSpc>
              <a:spcBef>
                <a:spcPts val="499"/>
              </a:spcBef>
              <a:buClr>
                <a:srgbClr val="009a00"/>
              </a:buClr>
              <a:buSzPct val="80000"/>
              <a:buFont typeface="Wingdings" charset="2"/>
              <a:buChar char=""/>
              <a:tabLst>
                <a:tab algn="l" pos="920880"/>
                <a:tab algn="l" pos="921240"/>
              </a:tabLst>
            </a:pPr>
            <a:r>
              <a:rPr b="0" lang="en-US" sz="2000" spc="58" strike="noStrike">
                <a:solidFill>
                  <a:srgbClr val="000000"/>
                </a:solidFill>
                <a:latin typeface="Times New Roman"/>
              </a:rPr>
              <a:t>Typical </a:t>
            </a:r>
            <a:r>
              <a:rPr b="0" lang="en-US" sz="2000" spc="83" strike="noStrike">
                <a:solidFill>
                  <a:srgbClr val="000000"/>
                </a:solidFill>
                <a:latin typeface="Times New Roman"/>
              </a:rPr>
              <a:t>word </a:t>
            </a:r>
            <a:r>
              <a:rPr b="0" lang="en-US" sz="2000" spc="77" strike="noStrike">
                <a:solidFill>
                  <a:srgbClr val="000000"/>
                </a:solidFill>
                <a:latin typeface="Times New Roman"/>
              </a:rPr>
              <a:t>length </a:t>
            </a:r>
            <a:r>
              <a:rPr b="0" lang="en-US" sz="2000" spc="69" strike="noStrike">
                <a:solidFill>
                  <a:srgbClr val="000000"/>
                </a:solidFill>
                <a:latin typeface="Times New Roman"/>
              </a:rPr>
              <a:t>from </a:t>
            </a:r>
            <a:r>
              <a:rPr b="0" lang="en-US" sz="2000" spc="-7" strike="noStrike">
                <a:solidFill>
                  <a:srgbClr val="000000"/>
                </a:solidFill>
                <a:latin typeface="Times New Roman"/>
              </a:rPr>
              <a:t>16 </a:t>
            </a:r>
            <a:r>
              <a:rPr b="0" lang="en-US" sz="2000" spc="18" strike="noStrike">
                <a:solidFill>
                  <a:srgbClr val="000000"/>
                </a:solidFill>
                <a:latin typeface="Times New Roman"/>
              </a:rPr>
              <a:t>to </a:t>
            </a:r>
            <a:r>
              <a:rPr b="0" lang="en-US" sz="2000" spc="-7" strike="noStrike">
                <a:solidFill>
                  <a:srgbClr val="000000"/>
                </a:solidFill>
                <a:latin typeface="Times New Roman"/>
              </a:rPr>
              <a:t>64</a:t>
            </a:r>
            <a:r>
              <a:rPr b="0" lang="en-US" sz="2000" spc="239" strike="noStrike">
                <a:solidFill>
                  <a:srgbClr val="000000"/>
                </a:solidFill>
                <a:latin typeface="Times New Roman"/>
              </a:rPr>
              <a:t> </a:t>
            </a:r>
            <a:r>
              <a:rPr b="0" lang="en-US" sz="2000" spc="43" strike="noStrike">
                <a:solidFill>
                  <a:srgbClr val="000000"/>
                </a:solidFill>
                <a:latin typeface="Times New Roman"/>
              </a:rPr>
              <a:t>bits</a:t>
            </a:r>
            <a:endParaRPr b="0" lang="en-IN" sz="2000" spc="-1" strike="noStrike">
              <a:latin typeface="Arial"/>
            </a:endParaRPr>
          </a:p>
          <a:p>
            <a:pPr marL="482760" indent="-470160">
              <a:lnSpc>
                <a:spcPct val="100000"/>
              </a:lnSpc>
              <a:spcBef>
                <a:spcPts val="544"/>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72" strike="noStrike">
                <a:solidFill>
                  <a:srgbClr val="000000"/>
                </a:solidFill>
                <a:latin typeface="Times New Roman"/>
              </a:rPr>
              <a:t>capacity </a:t>
            </a:r>
            <a:r>
              <a:rPr b="0" lang="en-US" sz="2400" spc="24" strike="noStrike">
                <a:solidFill>
                  <a:srgbClr val="000000"/>
                </a:solidFill>
                <a:latin typeface="Times New Roman"/>
              </a:rPr>
              <a:t>of </a:t>
            </a:r>
            <a:r>
              <a:rPr b="0" lang="en-US" sz="2400" spc="94" strike="noStrike">
                <a:solidFill>
                  <a:srgbClr val="000000"/>
                </a:solidFill>
                <a:latin typeface="Times New Roman"/>
              </a:rPr>
              <a:t>the </a:t>
            </a:r>
            <a:r>
              <a:rPr b="0" lang="en-US" sz="2400" spc="97" strike="noStrike">
                <a:solidFill>
                  <a:srgbClr val="000000"/>
                </a:solidFill>
                <a:latin typeface="Times New Roman"/>
              </a:rPr>
              <a:t>memory </a:t>
            </a:r>
            <a:r>
              <a:rPr b="0" lang="en-US" sz="2400" spc="24" strike="noStrike">
                <a:solidFill>
                  <a:srgbClr val="000000"/>
                </a:solidFill>
                <a:latin typeface="Times New Roman"/>
              </a:rPr>
              <a:t>is </a:t>
            </a:r>
            <a:r>
              <a:rPr b="0" lang="en-US" sz="2400" spc="94" strike="noStrike">
                <a:solidFill>
                  <a:srgbClr val="000000"/>
                </a:solidFill>
                <a:latin typeface="Times New Roman"/>
              </a:rPr>
              <a:t>one </a:t>
            </a:r>
            <a:r>
              <a:rPr b="0" lang="en-US" sz="2400" spc="43" strike="noStrike">
                <a:solidFill>
                  <a:srgbClr val="000000"/>
                </a:solidFill>
                <a:latin typeface="Times New Roman"/>
              </a:rPr>
              <a:t>factor </a:t>
            </a:r>
            <a:r>
              <a:rPr b="0" lang="en-US" sz="2400" spc="109" strike="noStrike">
                <a:solidFill>
                  <a:srgbClr val="000000"/>
                </a:solidFill>
                <a:latin typeface="Times New Roman"/>
              </a:rPr>
              <a:t>that  </a:t>
            </a:r>
            <a:r>
              <a:rPr b="0" lang="en-US" sz="2400" spc="63" strike="noStrike">
                <a:solidFill>
                  <a:srgbClr val="000000"/>
                </a:solidFill>
                <a:latin typeface="Times New Roman"/>
              </a:rPr>
              <a:t>characterizes </a:t>
            </a:r>
            <a:r>
              <a:rPr b="0" lang="en-US" sz="2400" spc="94" strike="noStrike">
                <a:solidFill>
                  <a:srgbClr val="000000"/>
                </a:solidFill>
                <a:latin typeface="Times New Roman"/>
              </a:rPr>
              <a:t>the </a:t>
            </a:r>
            <a:r>
              <a:rPr b="0" lang="en-US" sz="2400" spc="52" strike="noStrike">
                <a:solidFill>
                  <a:srgbClr val="000000"/>
                </a:solidFill>
                <a:latin typeface="Times New Roman"/>
              </a:rPr>
              <a:t>size </a:t>
            </a:r>
            <a:r>
              <a:rPr b="0" lang="en-US" sz="2400" spc="24" strike="noStrike">
                <a:solidFill>
                  <a:srgbClr val="000000"/>
                </a:solidFill>
                <a:latin typeface="Times New Roman"/>
              </a:rPr>
              <a:t>of </a:t>
            </a:r>
            <a:r>
              <a:rPr b="0" lang="en-US" sz="2400" spc="-1" strike="noStrike">
                <a:solidFill>
                  <a:srgbClr val="000000"/>
                </a:solidFill>
                <a:latin typeface="Times New Roman"/>
              </a:rPr>
              <a:t>a</a:t>
            </a:r>
            <a:r>
              <a:rPr b="0" lang="en-US" sz="2400" spc="157" strike="noStrike">
                <a:solidFill>
                  <a:srgbClr val="000000"/>
                </a:solidFill>
                <a:latin typeface="Times New Roman"/>
              </a:rPr>
              <a:t> </a:t>
            </a:r>
            <a:r>
              <a:rPr b="0" lang="en-US" sz="2400" spc="97" strike="noStrike">
                <a:solidFill>
                  <a:srgbClr val="000000"/>
                </a:solidFill>
                <a:latin typeface="Times New Roman"/>
              </a:rPr>
              <a:t>computer</a:t>
            </a:r>
            <a:endParaRPr b="0" lang="en-IN" sz="2400" spc="-1" strike="noStrike">
              <a:latin typeface="Arial"/>
            </a:endParaRPr>
          </a:p>
        </p:txBody>
      </p:sp>
      <p:sp>
        <p:nvSpPr>
          <p:cNvPr id="92" name="CustomShape 2"/>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CEC6D86A-949C-449C-AEAC-092F7560D12D}" type="slidenum">
              <a:rPr b="0" i="1" lang="en-US" sz="1400" spc="-7" strike="noStrike">
                <a:solidFill>
                  <a:srgbClr val="000000"/>
                </a:solidFill>
                <a:latin typeface="Times New Roman"/>
              </a:rPr>
              <a:t>28</a:t>
            </a:fld>
            <a:endParaRPr b="0" lang="en-IN" sz="1400" spc="-1" strike="noStrike">
              <a:latin typeface="Arial"/>
            </a:endParaRPr>
          </a:p>
        </p:txBody>
      </p:sp>
      <p:sp>
        <p:nvSpPr>
          <p:cNvPr id="93" name="TextShape 3"/>
          <p:cNvSpPr txBox="1"/>
          <p:nvPr/>
        </p:nvSpPr>
        <p:spPr>
          <a:xfrm>
            <a:off x="14400" y="6243480"/>
            <a:ext cx="811296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 PCCOE</a:t>
            </a:r>
            <a:endParaRPr b="0" lang="en-IN" sz="1400" spc="-1" strike="noStrike">
              <a:latin typeface="Times New Roman"/>
            </a:endParaRPr>
          </a:p>
        </p:txBody>
      </p:sp>
      <p:sp>
        <p:nvSpPr>
          <p:cNvPr id="94" name="TextShape 4"/>
          <p:cNvSpPr txBox="1"/>
          <p:nvPr/>
        </p:nvSpPr>
        <p:spPr>
          <a:xfrm>
            <a:off x="3058920" y="0"/>
            <a:ext cx="2475360" cy="1095840"/>
          </a:xfrm>
          <a:prstGeom prst="rect">
            <a:avLst/>
          </a:prstGeom>
          <a:noFill/>
          <a:ln>
            <a:noFill/>
          </a:ln>
        </p:spPr>
        <p:txBody>
          <a:bodyPr lIns="0" rIns="0" tIns="12240" bIns="0">
            <a:noAutofit/>
          </a:bodyPr>
          <a:p>
            <a:pPr marL="12600">
              <a:lnSpc>
                <a:spcPct val="100000"/>
              </a:lnSpc>
              <a:spcBef>
                <a:spcPts val="96"/>
              </a:spcBef>
            </a:pPr>
            <a:r>
              <a:rPr b="1" lang="en-US" sz="3200" spc="38" strike="noStrike">
                <a:solidFill>
                  <a:srgbClr val="a50021"/>
                </a:solidFill>
                <a:latin typeface="Times New Roman"/>
              </a:rPr>
              <a:t>Memory</a:t>
            </a:r>
            <a:r>
              <a:rPr b="1" lang="en-US" sz="3200" spc="111" strike="noStrike">
                <a:solidFill>
                  <a:srgbClr val="a50021"/>
                </a:solidFill>
                <a:latin typeface="Times New Roman"/>
              </a:rPr>
              <a:t> </a:t>
            </a:r>
            <a:r>
              <a:rPr b="1" lang="en-US" sz="3200" spc="63" strike="noStrike">
                <a:solidFill>
                  <a:srgbClr val="a50021"/>
                </a:solidFill>
                <a:latin typeface="Times New Roman"/>
              </a:rPr>
              <a:t>Unit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49400" y="663840"/>
            <a:ext cx="8200800" cy="4147920"/>
          </a:xfrm>
          <a:prstGeom prst="rect">
            <a:avLst/>
          </a:prstGeom>
          <a:noFill/>
          <a:ln>
            <a:noFill/>
          </a:ln>
        </p:spPr>
        <p:style>
          <a:lnRef idx="0"/>
          <a:fillRef idx="0"/>
          <a:effectRef idx="0"/>
          <a:fontRef idx="minor"/>
        </p:style>
        <p:txBody>
          <a:bodyPr lIns="0" rIns="0" tIns="12600" bIns="0">
            <a:spAutoFit/>
          </a:bodyPr>
          <a:p>
            <a:pPr marL="492120" indent="-479520">
              <a:lnSpc>
                <a:spcPct val="100000"/>
              </a:lnSpc>
              <a:spcBef>
                <a:spcPts val="99"/>
              </a:spcBef>
              <a:buClr>
                <a:srgbClr val="009a00"/>
              </a:buClr>
              <a:buFont typeface="Wingdings" charset="2"/>
              <a:buChar char=""/>
              <a:tabLst>
                <a:tab algn="l" pos="482760"/>
                <a:tab algn="l" pos="483120"/>
              </a:tabLst>
            </a:pPr>
            <a:r>
              <a:rPr b="0" lang="en-US" sz="2400" spc="94" strike="noStrike">
                <a:solidFill>
                  <a:srgbClr val="000000"/>
                </a:solidFill>
                <a:latin typeface="Times New Roman"/>
              </a:rPr>
              <a:t>Instruction </a:t>
            </a:r>
            <a:r>
              <a:rPr b="0" lang="en-US" sz="2400" spc="128" strike="noStrike">
                <a:solidFill>
                  <a:srgbClr val="000000"/>
                </a:solidFill>
                <a:latin typeface="Times New Roman"/>
              </a:rPr>
              <a:t>and </a:t>
            </a:r>
            <a:r>
              <a:rPr b="0" lang="en-US" sz="2400" spc="77" strike="noStrike">
                <a:solidFill>
                  <a:srgbClr val="000000"/>
                </a:solidFill>
                <a:latin typeface="Times New Roman"/>
              </a:rPr>
              <a:t>data </a:t>
            </a:r>
            <a:r>
              <a:rPr b="0" lang="en-US" sz="2400" spc="72" strike="noStrike">
                <a:solidFill>
                  <a:srgbClr val="000000"/>
                </a:solidFill>
                <a:latin typeface="Times New Roman"/>
              </a:rPr>
              <a:t>can </a:t>
            </a:r>
            <a:r>
              <a:rPr b="0" lang="en-US" sz="2400" spc="12" strike="noStrike">
                <a:solidFill>
                  <a:srgbClr val="000000"/>
                </a:solidFill>
                <a:latin typeface="Times New Roman"/>
              </a:rPr>
              <a:t>be </a:t>
            </a:r>
            <a:r>
              <a:rPr b="0" lang="en-US" sz="2400" spc="83" strike="noStrike">
                <a:solidFill>
                  <a:srgbClr val="000000"/>
                </a:solidFill>
                <a:latin typeface="Times New Roman"/>
              </a:rPr>
              <a:t>written </a:t>
            </a:r>
            <a:r>
              <a:rPr b="0" lang="en-US" sz="2400" spc="77" strike="noStrike">
                <a:solidFill>
                  <a:srgbClr val="000000"/>
                </a:solidFill>
                <a:latin typeface="Times New Roman"/>
              </a:rPr>
              <a:t>into </a:t>
            </a:r>
            <a:r>
              <a:rPr b="0" lang="en-US" sz="2400" spc="94" strike="noStrike">
                <a:solidFill>
                  <a:srgbClr val="000000"/>
                </a:solidFill>
                <a:latin typeface="Times New Roman"/>
              </a:rPr>
              <a:t>the </a:t>
            </a:r>
            <a:r>
              <a:rPr b="0" lang="en-US" sz="2400" spc="97" strike="noStrike">
                <a:solidFill>
                  <a:srgbClr val="000000"/>
                </a:solidFill>
                <a:latin typeface="Times New Roman"/>
              </a:rPr>
              <a:t>memory </a:t>
            </a:r>
            <a:r>
              <a:rPr b="0" lang="en-US" sz="2400" spc="52" strike="noStrike">
                <a:solidFill>
                  <a:srgbClr val="000000"/>
                </a:solidFill>
                <a:latin typeface="Times New Roman"/>
              </a:rPr>
              <a:t>or  </a:t>
            </a:r>
            <a:r>
              <a:rPr b="0" lang="en-US" sz="2400" spc="103" strike="noStrike">
                <a:solidFill>
                  <a:srgbClr val="000000"/>
                </a:solidFill>
                <a:latin typeface="Times New Roman"/>
              </a:rPr>
              <a:t>read </a:t>
            </a:r>
            <a:r>
              <a:rPr b="0" lang="en-US" sz="2400" spc="111" strike="noStrike">
                <a:solidFill>
                  <a:srgbClr val="000000"/>
                </a:solidFill>
                <a:latin typeface="Times New Roman"/>
              </a:rPr>
              <a:t>out </a:t>
            </a:r>
            <a:r>
              <a:rPr b="0" lang="en-US" sz="2400" spc="143" strike="noStrike">
                <a:solidFill>
                  <a:srgbClr val="000000"/>
                </a:solidFill>
                <a:latin typeface="Times New Roman"/>
              </a:rPr>
              <a:t>under </a:t>
            </a:r>
            <a:r>
              <a:rPr b="0" lang="en-US" sz="2400" spc="94" strike="noStrike">
                <a:solidFill>
                  <a:srgbClr val="000000"/>
                </a:solidFill>
                <a:latin typeface="Times New Roman"/>
              </a:rPr>
              <a:t>the </a:t>
            </a:r>
            <a:r>
              <a:rPr b="0" lang="en-US" sz="2400" spc="72" strike="noStrike">
                <a:solidFill>
                  <a:srgbClr val="000000"/>
                </a:solidFill>
                <a:latin typeface="Times New Roman"/>
              </a:rPr>
              <a:t>control </a:t>
            </a:r>
            <a:r>
              <a:rPr b="0" lang="en-US" sz="2400" spc="24" strike="noStrike">
                <a:solidFill>
                  <a:srgbClr val="000000"/>
                </a:solidFill>
                <a:latin typeface="Times New Roman"/>
              </a:rPr>
              <a:t>of </a:t>
            </a:r>
            <a:r>
              <a:rPr b="0" lang="en-US" sz="2400" spc="94" strike="noStrike">
                <a:solidFill>
                  <a:srgbClr val="000000"/>
                </a:solidFill>
                <a:latin typeface="Times New Roman"/>
              </a:rPr>
              <a:t>the</a:t>
            </a:r>
            <a:r>
              <a:rPr b="0" lang="en-US" sz="2400" spc="267" strike="noStrike">
                <a:solidFill>
                  <a:srgbClr val="000000"/>
                </a:solidFill>
                <a:latin typeface="Times New Roman"/>
              </a:rPr>
              <a:t> </a:t>
            </a:r>
            <a:r>
              <a:rPr b="0" lang="en-US" sz="2400" spc="63" strike="noStrike">
                <a:solidFill>
                  <a:srgbClr val="000000"/>
                </a:solidFill>
                <a:latin typeface="Times New Roman"/>
              </a:rPr>
              <a:t>processor</a:t>
            </a:r>
            <a:endParaRPr b="0" lang="en-IN" sz="2400" spc="-1" strike="noStrike">
              <a:latin typeface="Arial"/>
            </a:endParaRPr>
          </a:p>
          <a:p>
            <a:pPr lvl="1" marL="934200" indent="-450000">
              <a:lnSpc>
                <a:spcPts val="2171"/>
              </a:lnSpc>
              <a:spcBef>
                <a:spcPts val="575"/>
              </a:spcBef>
              <a:buClr>
                <a:srgbClr val="009a00"/>
              </a:buClr>
              <a:buSzPct val="80000"/>
              <a:buFont typeface="Wingdings" charset="2"/>
              <a:buChar char=""/>
              <a:tabLst>
                <a:tab algn="l" pos="920880"/>
                <a:tab algn="l" pos="921240"/>
              </a:tabLst>
            </a:pPr>
            <a:r>
              <a:rPr b="0" lang="en-US" sz="2000" spc="18" strike="noStrike">
                <a:solidFill>
                  <a:srgbClr val="000000"/>
                </a:solidFill>
                <a:latin typeface="Times New Roman"/>
              </a:rPr>
              <a:t>It is </a:t>
            </a:r>
            <a:r>
              <a:rPr b="0" lang="en-US" sz="2000" spc="52" strike="noStrike">
                <a:solidFill>
                  <a:srgbClr val="000000"/>
                </a:solidFill>
                <a:latin typeface="Times New Roman"/>
              </a:rPr>
              <a:t>essential </a:t>
            </a:r>
            <a:r>
              <a:rPr b="0" lang="en-US" sz="2000" spc="18" strike="noStrike">
                <a:solidFill>
                  <a:srgbClr val="000000"/>
                </a:solidFill>
                <a:latin typeface="Times New Roman"/>
              </a:rPr>
              <a:t>to be </a:t>
            </a:r>
            <a:r>
              <a:rPr b="0" lang="en-US" sz="2000" spc="32" strike="noStrike">
                <a:solidFill>
                  <a:srgbClr val="000000"/>
                </a:solidFill>
                <a:latin typeface="Times New Roman"/>
              </a:rPr>
              <a:t>able </a:t>
            </a:r>
            <a:r>
              <a:rPr b="0" lang="en-US" sz="2000" spc="18" strike="noStrike">
                <a:solidFill>
                  <a:srgbClr val="000000"/>
                </a:solidFill>
                <a:latin typeface="Times New Roman"/>
              </a:rPr>
              <a:t>to </a:t>
            </a:r>
            <a:r>
              <a:rPr b="0" lang="en-US" sz="2000" spc="24" strike="noStrike">
                <a:solidFill>
                  <a:srgbClr val="000000"/>
                </a:solidFill>
                <a:latin typeface="Times New Roman"/>
              </a:rPr>
              <a:t>access </a:t>
            </a:r>
            <a:r>
              <a:rPr b="0" lang="en-US" sz="2000" spc="83" strike="noStrike">
                <a:solidFill>
                  <a:srgbClr val="000000"/>
                </a:solidFill>
                <a:latin typeface="Times New Roman"/>
              </a:rPr>
              <a:t>any word </a:t>
            </a:r>
            <a:r>
              <a:rPr b="0" lang="en-US" sz="2000" spc="52" strike="noStrike">
                <a:solidFill>
                  <a:srgbClr val="000000"/>
                </a:solidFill>
                <a:latin typeface="Times New Roman"/>
              </a:rPr>
              <a:t>location </a:t>
            </a:r>
            <a:r>
              <a:rPr b="0" lang="en-US" sz="2000" spc="43" strike="noStrike">
                <a:solidFill>
                  <a:srgbClr val="000000"/>
                </a:solidFill>
                <a:latin typeface="Times New Roman"/>
              </a:rPr>
              <a:t>in </a:t>
            </a:r>
            <a:r>
              <a:rPr b="0" lang="en-US" sz="2000" spc="77" strike="noStrike">
                <a:solidFill>
                  <a:srgbClr val="000000"/>
                </a:solidFill>
                <a:latin typeface="Times New Roman"/>
              </a:rPr>
              <a:t>the  </a:t>
            </a:r>
            <a:r>
              <a:rPr b="0" lang="en-US" sz="2000" spc="83" strike="noStrike">
                <a:solidFill>
                  <a:srgbClr val="000000"/>
                </a:solidFill>
                <a:latin typeface="Times New Roman"/>
              </a:rPr>
              <a:t>memory </a:t>
            </a:r>
            <a:r>
              <a:rPr b="0" lang="en-US" sz="2000" spc="38" strike="noStrike">
                <a:solidFill>
                  <a:srgbClr val="000000"/>
                </a:solidFill>
                <a:latin typeface="Times New Roman"/>
              </a:rPr>
              <a:t>as </a:t>
            </a:r>
            <a:r>
              <a:rPr b="0" lang="en-US" sz="2000" spc="63" strike="noStrike">
                <a:solidFill>
                  <a:srgbClr val="000000"/>
                </a:solidFill>
                <a:latin typeface="Times New Roman"/>
              </a:rPr>
              <a:t>quickly </a:t>
            </a:r>
            <a:r>
              <a:rPr b="0" lang="en-US" sz="2000" spc="38" strike="noStrike">
                <a:solidFill>
                  <a:srgbClr val="000000"/>
                </a:solidFill>
                <a:latin typeface="Times New Roman"/>
              </a:rPr>
              <a:t>as</a:t>
            </a:r>
            <a:r>
              <a:rPr b="0" lang="en-US" sz="2000" spc="242" strike="noStrike">
                <a:solidFill>
                  <a:srgbClr val="000000"/>
                </a:solidFill>
                <a:latin typeface="Times New Roman"/>
              </a:rPr>
              <a:t> </a:t>
            </a:r>
            <a:r>
              <a:rPr b="0" lang="en-US" sz="2000" spc="49" strike="noStrike">
                <a:solidFill>
                  <a:srgbClr val="000000"/>
                </a:solidFill>
                <a:latin typeface="Times New Roman"/>
              </a:rPr>
              <a:t>possible</a:t>
            </a:r>
            <a:endParaRPr b="0" lang="en-IN" sz="2000" spc="-1" strike="noStrike">
              <a:latin typeface="Arial"/>
            </a:endParaRPr>
          </a:p>
          <a:p>
            <a:pPr lvl="1" marL="920880" indent="-436680">
              <a:lnSpc>
                <a:spcPct val="90000"/>
              </a:lnSpc>
              <a:spcBef>
                <a:spcPts val="431"/>
              </a:spcBef>
              <a:buClr>
                <a:srgbClr val="009a00"/>
              </a:buClr>
              <a:buSzPct val="80000"/>
              <a:buFont typeface="Wingdings" charset="2"/>
              <a:buChar char=""/>
              <a:tabLst>
                <a:tab algn="l" pos="927720"/>
                <a:tab algn="l" pos="928440"/>
              </a:tabLst>
            </a:pPr>
            <a:r>
              <a:rPr b="0" lang="en-US" sz="2000" spc="72" strike="noStrike">
                <a:solidFill>
                  <a:srgbClr val="000000"/>
                </a:solidFill>
                <a:latin typeface="Times New Roman"/>
              </a:rPr>
              <a:t>Memory </a:t>
            </a:r>
            <a:r>
              <a:rPr b="0" lang="en-US" sz="2000" spc="43" strike="noStrike">
                <a:solidFill>
                  <a:srgbClr val="000000"/>
                </a:solidFill>
                <a:latin typeface="Times New Roman"/>
              </a:rPr>
              <a:t>in </a:t>
            </a:r>
            <a:r>
              <a:rPr b="0" lang="en-US" sz="2000" spc="69" strike="noStrike">
                <a:solidFill>
                  <a:srgbClr val="000000"/>
                </a:solidFill>
                <a:latin typeface="Times New Roman"/>
              </a:rPr>
              <a:t>which </a:t>
            </a:r>
            <a:r>
              <a:rPr b="0" lang="en-US" sz="2000" spc="83" strike="noStrike">
                <a:solidFill>
                  <a:srgbClr val="000000"/>
                </a:solidFill>
                <a:latin typeface="Times New Roman"/>
              </a:rPr>
              <a:t>any </a:t>
            </a:r>
            <a:r>
              <a:rPr b="0" lang="en-US" sz="2000" spc="52" strike="noStrike">
                <a:solidFill>
                  <a:srgbClr val="000000"/>
                </a:solidFill>
                <a:latin typeface="Times New Roman"/>
              </a:rPr>
              <a:t>location </a:t>
            </a:r>
            <a:r>
              <a:rPr b="0" lang="en-US" sz="2000" spc="58" strike="noStrike">
                <a:solidFill>
                  <a:srgbClr val="000000"/>
                </a:solidFill>
                <a:latin typeface="Times New Roman"/>
              </a:rPr>
              <a:t>can </a:t>
            </a:r>
            <a:r>
              <a:rPr b="0" lang="en-US" sz="2000" spc="18" strike="noStrike">
                <a:solidFill>
                  <a:srgbClr val="000000"/>
                </a:solidFill>
                <a:latin typeface="Times New Roman"/>
              </a:rPr>
              <a:t>be </a:t>
            </a:r>
            <a:r>
              <a:rPr b="0" lang="en-US" sz="2000" spc="77" strike="noStrike">
                <a:solidFill>
                  <a:srgbClr val="000000"/>
                </a:solidFill>
                <a:latin typeface="Times New Roman"/>
              </a:rPr>
              <a:t>reached </a:t>
            </a:r>
            <a:r>
              <a:rPr b="0" lang="en-US" sz="2000" spc="43" strike="noStrike">
                <a:solidFill>
                  <a:srgbClr val="000000"/>
                </a:solidFill>
                <a:latin typeface="Times New Roman"/>
              </a:rPr>
              <a:t>in </a:t>
            </a:r>
            <a:r>
              <a:rPr b="0" lang="en-US" sz="2000" spc="-7" strike="noStrike">
                <a:solidFill>
                  <a:srgbClr val="000000"/>
                </a:solidFill>
                <a:latin typeface="Times New Roman"/>
              </a:rPr>
              <a:t>a </a:t>
            </a:r>
            <a:r>
              <a:rPr b="0" lang="en-US" sz="2000" spc="63" strike="noStrike">
                <a:solidFill>
                  <a:srgbClr val="000000"/>
                </a:solidFill>
                <a:latin typeface="Times New Roman"/>
              </a:rPr>
              <a:t>short </a:t>
            </a:r>
            <a:r>
              <a:rPr b="0" lang="en-US" sz="2000" spc="103" strike="noStrike">
                <a:solidFill>
                  <a:srgbClr val="000000"/>
                </a:solidFill>
                <a:latin typeface="Times New Roman"/>
              </a:rPr>
              <a:t>and  </a:t>
            </a:r>
            <a:r>
              <a:rPr b="0" lang="en-US" sz="2000" spc="32" strike="noStrike">
                <a:solidFill>
                  <a:srgbClr val="000000"/>
                </a:solidFill>
                <a:latin typeface="Times New Roman"/>
              </a:rPr>
              <a:t>fixed </a:t>
            </a:r>
            <a:r>
              <a:rPr b="0" lang="en-US" sz="2000" spc="83" strike="noStrike">
                <a:solidFill>
                  <a:srgbClr val="000000"/>
                </a:solidFill>
                <a:latin typeface="Times New Roman"/>
              </a:rPr>
              <a:t>amount </a:t>
            </a:r>
            <a:r>
              <a:rPr b="0" lang="en-US" sz="2000" spc="18" strike="noStrike">
                <a:solidFill>
                  <a:srgbClr val="000000"/>
                </a:solidFill>
                <a:latin typeface="Times New Roman"/>
              </a:rPr>
              <a:t>of </a:t>
            </a:r>
            <a:r>
              <a:rPr b="0" lang="en-US" sz="2000" spc="43" strike="noStrike">
                <a:solidFill>
                  <a:srgbClr val="000000"/>
                </a:solidFill>
                <a:latin typeface="Times New Roman"/>
              </a:rPr>
              <a:t>time </a:t>
            </a:r>
            <a:r>
              <a:rPr b="0" lang="en-US" sz="2000" spc="38" strike="noStrike">
                <a:solidFill>
                  <a:srgbClr val="000000"/>
                </a:solidFill>
                <a:latin typeface="Times New Roman"/>
              </a:rPr>
              <a:t>after </a:t>
            </a:r>
            <a:r>
              <a:rPr b="0" lang="en-US" sz="2000" spc="72" strike="noStrike">
                <a:solidFill>
                  <a:srgbClr val="000000"/>
                </a:solidFill>
                <a:latin typeface="Times New Roman"/>
              </a:rPr>
              <a:t>spec </a:t>
            </a:r>
            <a:r>
              <a:rPr b="0" lang="en-US" sz="2000" spc="58" strike="noStrike">
                <a:solidFill>
                  <a:srgbClr val="000000"/>
                </a:solidFill>
                <a:latin typeface="Times New Roman"/>
              </a:rPr>
              <a:t>ifying </a:t>
            </a:r>
            <a:r>
              <a:rPr b="0" lang="en-US" sz="2000" spc="32" strike="noStrike">
                <a:solidFill>
                  <a:srgbClr val="000000"/>
                </a:solidFill>
                <a:latin typeface="Times New Roman"/>
              </a:rPr>
              <a:t>its </a:t>
            </a:r>
            <a:r>
              <a:rPr b="0" lang="en-US" sz="2000" spc="83" strike="noStrike">
                <a:solidFill>
                  <a:srgbClr val="000000"/>
                </a:solidFill>
                <a:latin typeface="Times New Roman"/>
              </a:rPr>
              <a:t>address </a:t>
            </a:r>
            <a:r>
              <a:rPr b="0" lang="en-US" sz="2000" spc="49" strike="noStrike">
                <a:solidFill>
                  <a:srgbClr val="000000"/>
                </a:solidFill>
                <a:latin typeface="Times New Roman"/>
              </a:rPr>
              <a:t>called </a:t>
            </a:r>
            <a:r>
              <a:rPr b="0" lang="en-US" sz="2000" spc="109" strike="noStrike">
                <a:solidFill>
                  <a:srgbClr val="000000"/>
                </a:solidFill>
                <a:latin typeface="Times New Roman"/>
              </a:rPr>
              <a:t>random-  </a:t>
            </a:r>
            <a:r>
              <a:rPr b="0" lang="en-US" sz="2000" spc="24" strike="noStrike">
                <a:solidFill>
                  <a:srgbClr val="000000"/>
                </a:solidFill>
                <a:latin typeface="Times New Roman"/>
              </a:rPr>
              <a:t>access </a:t>
            </a:r>
            <a:r>
              <a:rPr b="0" lang="en-US" sz="2000" spc="83" strike="noStrike">
                <a:solidFill>
                  <a:srgbClr val="000000"/>
                </a:solidFill>
                <a:latin typeface="Times New Roman"/>
              </a:rPr>
              <a:t>memory</a:t>
            </a:r>
            <a:r>
              <a:rPr b="0" lang="en-US" sz="2000" spc="154" strike="noStrike">
                <a:solidFill>
                  <a:srgbClr val="000000"/>
                </a:solidFill>
                <a:latin typeface="Times New Roman"/>
              </a:rPr>
              <a:t> </a:t>
            </a:r>
            <a:r>
              <a:rPr b="0" lang="en-US" sz="2000" spc="29" strike="noStrike">
                <a:solidFill>
                  <a:srgbClr val="000000"/>
                </a:solidFill>
                <a:latin typeface="Times New Roman"/>
              </a:rPr>
              <a:t>(RAM)</a:t>
            </a:r>
            <a:endParaRPr b="0" lang="en-IN" sz="2000" spc="-1" strike="noStrike">
              <a:latin typeface="Arial"/>
            </a:endParaRPr>
          </a:p>
          <a:p>
            <a:pPr marL="482760" indent="-482400">
              <a:lnSpc>
                <a:spcPct val="100000"/>
              </a:lnSpc>
              <a:spcBef>
                <a:spcPts val="490"/>
              </a:spcBef>
              <a:buClr>
                <a:srgbClr val="009a00"/>
              </a:buClr>
              <a:buFont typeface="Wingdings" charset="2"/>
              <a:buChar char=""/>
              <a:tabLst>
                <a:tab algn="l" pos="482760"/>
                <a:tab algn="l" pos="483120"/>
              </a:tabLst>
            </a:pPr>
            <a:r>
              <a:rPr b="0" lang="en-US" sz="2400" spc="77" strike="noStrike">
                <a:solidFill>
                  <a:srgbClr val="000000"/>
                </a:solidFill>
                <a:latin typeface="Times New Roman"/>
              </a:rPr>
              <a:t>The </a:t>
            </a:r>
            <a:r>
              <a:rPr b="0" lang="en-US" sz="2400" spc="89" strike="noStrike">
                <a:solidFill>
                  <a:srgbClr val="000000"/>
                </a:solidFill>
                <a:latin typeface="Times New Roman"/>
              </a:rPr>
              <a:t>time </a:t>
            </a:r>
            <a:r>
              <a:rPr b="0" lang="en-US" sz="2400" spc="111" strike="noStrike">
                <a:solidFill>
                  <a:srgbClr val="000000"/>
                </a:solidFill>
                <a:latin typeface="Times New Roman"/>
              </a:rPr>
              <a:t>required </a:t>
            </a:r>
            <a:r>
              <a:rPr b="0" lang="en-US" sz="2400" spc="24" strike="noStrike">
                <a:solidFill>
                  <a:srgbClr val="000000"/>
                </a:solidFill>
                <a:latin typeface="Times New Roman"/>
              </a:rPr>
              <a:t>to </a:t>
            </a:r>
            <a:r>
              <a:rPr b="0" lang="en-US" sz="2400" spc="29" strike="noStrike">
                <a:solidFill>
                  <a:srgbClr val="000000"/>
                </a:solidFill>
                <a:latin typeface="Times New Roman"/>
              </a:rPr>
              <a:t>access </a:t>
            </a:r>
            <a:r>
              <a:rPr b="0" lang="en-US" sz="2400" spc="94" strike="noStrike">
                <a:solidFill>
                  <a:srgbClr val="000000"/>
                </a:solidFill>
                <a:latin typeface="Times New Roman"/>
              </a:rPr>
              <a:t>one </a:t>
            </a:r>
            <a:r>
              <a:rPr b="0" lang="en-US" sz="2400" spc="103" strike="noStrike">
                <a:solidFill>
                  <a:srgbClr val="000000"/>
                </a:solidFill>
                <a:latin typeface="Times New Roman"/>
              </a:rPr>
              <a:t>word </a:t>
            </a:r>
            <a:r>
              <a:rPr b="0" lang="en-US" sz="2400" spc="24" strike="noStrike">
                <a:solidFill>
                  <a:srgbClr val="000000"/>
                </a:solidFill>
                <a:latin typeface="Times New Roman"/>
              </a:rPr>
              <a:t>is </a:t>
            </a:r>
            <a:r>
              <a:rPr b="0" lang="en-US" sz="2400" spc="58" strike="noStrike">
                <a:solidFill>
                  <a:srgbClr val="000000"/>
                </a:solidFill>
                <a:latin typeface="Times New Roman"/>
              </a:rPr>
              <a:t>called </a:t>
            </a:r>
            <a:r>
              <a:rPr b="0" lang="en-US" sz="2400" spc="94" strike="noStrike">
                <a:solidFill>
                  <a:srgbClr val="000000"/>
                </a:solidFill>
                <a:latin typeface="Times New Roman"/>
              </a:rPr>
              <a:t>the  </a:t>
            </a:r>
            <a:r>
              <a:rPr b="0" lang="en-US" sz="2400" spc="97" strike="noStrike">
                <a:solidFill>
                  <a:srgbClr val="000000"/>
                </a:solidFill>
                <a:latin typeface="Times New Roman"/>
              </a:rPr>
              <a:t>memory </a:t>
            </a:r>
            <a:r>
              <a:rPr b="0" lang="en-US" sz="2400" spc="29" strike="noStrike">
                <a:solidFill>
                  <a:srgbClr val="000000"/>
                </a:solidFill>
                <a:latin typeface="Times New Roman"/>
              </a:rPr>
              <a:t>access</a:t>
            </a:r>
            <a:r>
              <a:rPr b="0" lang="en-US" sz="2400" spc="109" strike="noStrike">
                <a:solidFill>
                  <a:srgbClr val="000000"/>
                </a:solidFill>
                <a:latin typeface="Times New Roman"/>
              </a:rPr>
              <a:t> </a:t>
            </a:r>
            <a:r>
              <a:rPr b="0" lang="en-US" sz="2400" spc="89" strike="noStrike">
                <a:solidFill>
                  <a:srgbClr val="000000"/>
                </a:solidFill>
                <a:latin typeface="Times New Roman"/>
              </a:rPr>
              <a:t>time</a:t>
            </a:r>
            <a:endParaRPr b="0" lang="en-IN" sz="2400" spc="-1" strike="noStrike">
              <a:latin typeface="Arial"/>
            </a:endParaRPr>
          </a:p>
          <a:p>
            <a:pPr lvl="1" marL="927720" indent="-443520">
              <a:lnSpc>
                <a:spcPct val="100000"/>
              </a:lnSpc>
              <a:spcBef>
                <a:spcPts val="496"/>
              </a:spcBef>
              <a:buClr>
                <a:srgbClr val="009a00"/>
              </a:buClr>
              <a:buSzPct val="80000"/>
              <a:buFont typeface="Wingdings" charset="2"/>
              <a:buChar char=""/>
              <a:tabLst>
                <a:tab algn="l" pos="920880"/>
                <a:tab algn="l" pos="921240"/>
              </a:tabLst>
            </a:pPr>
            <a:r>
              <a:rPr b="0" lang="en-US" sz="2000" spc="49" strike="noStrike">
                <a:solidFill>
                  <a:srgbClr val="000000"/>
                </a:solidFill>
                <a:latin typeface="Times New Roman"/>
              </a:rPr>
              <a:t>This </a:t>
            </a:r>
            <a:r>
              <a:rPr b="0" lang="en-US" sz="2000" spc="72" strike="noStrike">
                <a:solidFill>
                  <a:srgbClr val="000000"/>
                </a:solidFill>
                <a:latin typeface="Times New Roman"/>
              </a:rPr>
              <a:t>time </a:t>
            </a:r>
            <a:r>
              <a:rPr b="0" lang="en-US" sz="2000" spc="18" strike="noStrike">
                <a:solidFill>
                  <a:srgbClr val="000000"/>
                </a:solidFill>
                <a:latin typeface="Times New Roman"/>
              </a:rPr>
              <a:t>is </a:t>
            </a:r>
            <a:r>
              <a:rPr b="0" lang="en-US" sz="2000" spc="43" strike="noStrike">
                <a:solidFill>
                  <a:srgbClr val="000000"/>
                </a:solidFill>
                <a:latin typeface="Times New Roman"/>
              </a:rPr>
              <a:t>fixed, </a:t>
            </a:r>
            <a:r>
              <a:rPr b="0" lang="en-US" sz="2000" spc="123" strike="noStrike">
                <a:solidFill>
                  <a:srgbClr val="000000"/>
                </a:solidFill>
                <a:latin typeface="Times New Roman"/>
              </a:rPr>
              <a:t>independent </a:t>
            </a:r>
            <a:r>
              <a:rPr b="0" lang="en-US" sz="2000" spc="18" strike="noStrike">
                <a:solidFill>
                  <a:srgbClr val="000000"/>
                </a:solidFill>
                <a:latin typeface="Times New Roman"/>
              </a:rPr>
              <a:t>of </a:t>
            </a:r>
            <a:r>
              <a:rPr b="0" lang="en-US" sz="2000" spc="77" strike="noStrike">
                <a:solidFill>
                  <a:srgbClr val="000000"/>
                </a:solidFill>
                <a:latin typeface="Times New Roman"/>
              </a:rPr>
              <a:t>the </a:t>
            </a:r>
            <a:r>
              <a:rPr b="0" lang="en-US" sz="2000" spc="49" strike="noStrike">
                <a:solidFill>
                  <a:srgbClr val="000000"/>
                </a:solidFill>
                <a:latin typeface="Times New Roman"/>
              </a:rPr>
              <a:t>location </a:t>
            </a:r>
            <a:r>
              <a:rPr b="0" lang="en-US" sz="2000" spc="18" strike="noStrike">
                <a:solidFill>
                  <a:srgbClr val="000000"/>
                </a:solidFill>
                <a:latin typeface="Times New Roman"/>
              </a:rPr>
              <a:t>of </a:t>
            </a:r>
            <a:r>
              <a:rPr b="0" lang="en-US" sz="2000" spc="77" strike="noStrike">
                <a:solidFill>
                  <a:srgbClr val="000000"/>
                </a:solidFill>
                <a:latin typeface="Times New Roman"/>
              </a:rPr>
              <a:t>the </a:t>
            </a:r>
            <a:r>
              <a:rPr b="0" lang="en-US" sz="2000" spc="83" strike="noStrike">
                <a:solidFill>
                  <a:srgbClr val="000000"/>
                </a:solidFill>
                <a:latin typeface="Times New Roman"/>
              </a:rPr>
              <a:t>word </a:t>
            </a:r>
            <a:r>
              <a:rPr b="0" lang="en-US" sz="2000" spc="63" strike="noStrike">
                <a:solidFill>
                  <a:srgbClr val="000000"/>
                </a:solidFill>
                <a:latin typeface="Times New Roman"/>
              </a:rPr>
              <a:t>being  </a:t>
            </a:r>
            <a:r>
              <a:rPr b="0" lang="en-US" sz="2000" spc="38" strike="noStrike">
                <a:solidFill>
                  <a:srgbClr val="000000"/>
                </a:solidFill>
                <a:latin typeface="Times New Roman"/>
              </a:rPr>
              <a:t>accessed</a:t>
            </a:r>
            <a:endParaRPr b="0" lang="en-IN" sz="2000" spc="-1" strike="noStrike">
              <a:latin typeface="Arial"/>
            </a:endParaRPr>
          </a:p>
          <a:p>
            <a:pPr marL="482760" indent="-482400">
              <a:lnSpc>
                <a:spcPct val="100000"/>
              </a:lnSpc>
              <a:spcBef>
                <a:spcPts val="541"/>
              </a:spcBef>
              <a:buClr>
                <a:srgbClr val="009a00"/>
              </a:buClr>
              <a:buFont typeface="Wingdings" charset="2"/>
              <a:buChar char=""/>
              <a:tabLst>
                <a:tab algn="l" pos="482760"/>
                <a:tab algn="l" pos="483120"/>
                <a:tab algn="l" pos="4550400"/>
              </a:tabLst>
            </a:pPr>
            <a:r>
              <a:rPr b="0" lang="en-US" sz="2400" spc="77" strike="noStrike">
                <a:solidFill>
                  <a:srgbClr val="000000"/>
                </a:solidFill>
                <a:latin typeface="Times New Roman"/>
              </a:rPr>
              <a:t> </a:t>
            </a:r>
            <a:endParaRPr b="0" lang="en-IN" sz="2400" spc="-1" strike="noStrike">
              <a:latin typeface="Arial"/>
            </a:endParaRPr>
          </a:p>
        </p:txBody>
      </p:sp>
      <p:sp>
        <p:nvSpPr>
          <p:cNvPr id="96" name="CustomShape 2"/>
          <p:cNvSpPr/>
          <p:nvPr/>
        </p:nvSpPr>
        <p:spPr>
          <a:xfrm>
            <a:off x="8296920" y="6235920"/>
            <a:ext cx="164880" cy="206640"/>
          </a:xfrm>
          <a:prstGeom prst="rect">
            <a:avLst/>
          </a:prstGeom>
          <a:noFill/>
          <a:ln>
            <a:noFill/>
          </a:ln>
        </p:spPr>
        <p:style>
          <a:lnRef idx="0"/>
          <a:fillRef idx="0"/>
          <a:effectRef idx="0"/>
          <a:fontRef idx="minor"/>
        </p:style>
        <p:txBody>
          <a:bodyPr lIns="0" rIns="0" tIns="0" bIns="0">
            <a:spAutoFit/>
          </a:bodyPr>
          <a:p>
            <a:pPr marL="38160">
              <a:lnSpc>
                <a:spcPts val="1624"/>
              </a:lnSpc>
            </a:pPr>
            <a:fld id="{81FB09E3-67F9-4D58-8DCA-96F5ACF3E315}" type="slidenum">
              <a:rPr b="0" i="1" lang="en-US" sz="1400" spc="-7" strike="noStrike">
                <a:solidFill>
                  <a:srgbClr val="000000"/>
                </a:solidFill>
                <a:latin typeface="Times New Roman"/>
              </a:rPr>
              <a:t>28</a:t>
            </a:fld>
            <a:endParaRPr b="0" lang="en-IN" sz="1400" spc="-1" strike="noStrike">
              <a:latin typeface="Arial"/>
            </a:endParaRPr>
          </a:p>
        </p:txBody>
      </p:sp>
      <p:sp>
        <p:nvSpPr>
          <p:cNvPr id="97" name="TextShape 3"/>
          <p:cNvSpPr txBox="1"/>
          <p:nvPr/>
        </p:nvSpPr>
        <p:spPr>
          <a:xfrm>
            <a:off x="14400" y="6243480"/>
            <a:ext cx="4455360" cy="3763800"/>
          </a:xfrm>
          <a:prstGeom prst="rect">
            <a:avLst/>
          </a:prstGeom>
          <a:noFill/>
          <a:ln>
            <a:noFill/>
          </a:ln>
        </p:spPr>
        <p:txBody>
          <a:bodyPr lIns="0" rIns="0" tIns="0" bIns="0">
            <a:noAutofit/>
          </a:bodyPr>
          <a:p>
            <a:pPr marL="12600">
              <a:lnSpc>
                <a:spcPts val="1624"/>
              </a:lnSpc>
            </a:pPr>
            <a:r>
              <a:rPr b="0" i="1" lang="en-US" sz="1400" spc="-1" strike="noStrike">
                <a:solidFill>
                  <a:srgbClr val="000000"/>
                </a:solidFill>
                <a:latin typeface="Times New Roman"/>
              </a:rPr>
              <a:t>Department of Computer Engineering,PCCOE</a:t>
            </a:r>
            <a:endParaRPr b="0" lang="en-IN" sz="1400" spc="-1" strike="noStrike">
              <a:latin typeface="Times New Roman"/>
            </a:endParaRPr>
          </a:p>
        </p:txBody>
      </p:sp>
      <p:sp>
        <p:nvSpPr>
          <p:cNvPr id="98" name="TextShape 4"/>
          <p:cNvSpPr txBox="1"/>
          <p:nvPr/>
        </p:nvSpPr>
        <p:spPr>
          <a:xfrm>
            <a:off x="3058920" y="0"/>
            <a:ext cx="2475000" cy="1095840"/>
          </a:xfrm>
          <a:prstGeom prst="rect">
            <a:avLst/>
          </a:prstGeom>
          <a:noFill/>
          <a:ln>
            <a:noFill/>
          </a:ln>
        </p:spPr>
        <p:txBody>
          <a:bodyPr lIns="0" rIns="0" tIns="12240" bIns="0">
            <a:noAutofit/>
          </a:bodyPr>
          <a:p>
            <a:pPr marL="12600">
              <a:lnSpc>
                <a:spcPct val="100000"/>
              </a:lnSpc>
              <a:spcBef>
                <a:spcPts val="96"/>
              </a:spcBef>
            </a:pPr>
            <a:r>
              <a:rPr b="1" lang="en-US" sz="3200" spc="38" strike="noStrike">
                <a:solidFill>
                  <a:srgbClr val="a50021"/>
                </a:solidFill>
                <a:latin typeface="Times New Roman"/>
              </a:rPr>
              <a:t>Memory</a:t>
            </a:r>
            <a:r>
              <a:rPr b="1" lang="en-US" sz="3200" spc="111" strike="noStrike">
                <a:solidFill>
                  <a:srgbClr val="a50021"/>
                </a:solidFill>
                <a:latin typeface="Times New Roman"/>
              </a:rPr>
              <a:t> </a:t>
            </a:r>
            <a:r>
              <a:rPr b="1" lang="en-US" sz="3200" spc="63" strike="noStrike">
                <a:solidFill>
                  <a:srgbClr val="a50021"/>
                </a:solidFill>
                <a:latin typeface="Times New Roman"/>
              </a:rPr>
              <a:t>Unit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TotalTime>
  <Application>LibreOffice/6.4.7.2$Linux_X86_64 LibreOffice_project/40$Build-2</Application>
  <Words>2777</Words>
  <Paragraphs>248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2022-01-25T04:04:12Z</dcterms:created>
  <dc:creator>Namrata Gawande</dc:creator>
  <dc:description/>
  <dc:language>en-IN</dc:language>
  <cp:lastModifiedBy/>
  <dcterms:modified xsi:type="dcterms:W3CDTF">2022-12-26T22:13:21Z</dcterms:modified>
  <cp:revision>3</cp:revision>
  <dc:subject/>
  <dc:title>Unit 4 Computer Organization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2005-09-18T00:00:00Z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2022-01-25T00:00:00Z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29</vt:i4>
  </property>
</Properties>
</file>