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8" r:id="rId20"/>
    <p:sldId id="279" r:id="rId21"/>
    <p:sldId id="282" r:id="rId22"/>
    <p:sldId id="280" r:id="rId23"/>
    <p:sldId id="281" r:id="rId2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27" name="PlaceHolder 2"/>
          <p:cNvSpPr>
            <a:spLocks noGrp="1"/>
          </p:cNvSpPr>
          <p:nvPr>
            <p:ph type="body"/>
          </p:nvPr>
        </p:nvSpPr>
        <p:spPr>
          <a:xfrm>
            <a:off x="685800" y="1981080"/>
            <a:ext cx="777204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28" name="PlaceHolder 3"/>
          <p:cNvSpPr>
            <a:spLocks noGrp="1"/>
          </p:cNvSpPr>
          <p:nvPr>
            <p:ph type="body"/>
          </p:nvPr>
        </p:nvSpPr>
        <p:spPr>
          <a:xfrm>
            <a:off x="685800" y="4130280"/>
            <a:ext cx="777204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30" name="PlaceHolder 2"/>
          <p:cNvSpPr>
            <a:spLocks noGrp="1"/>
          </p:cNvSpPr>
          <p:nvPr>
            <p:ph type="body"/>
          </p:nvPr>
        </p:nvSpPr>
        <p:spPr>
          <a:xfrm>
            <a:off x="68580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1" name="PlaceHolder 3"/>
          <p:cNvSpPr>
            <a:spLocks noGrp="1"/>
          </p:cNvSpPr>
          <p:nvPr>
            <p:ph type="body"/>
          </p:nvPr>
        </p:nvSpPr>
        <p:spPr>
          <a:xfrm>
            <a:off x="466848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2" name="PlaceHolder 4"/>
          <p:cNvSpPr>
            <a:spLocks noGrp="1"/>
          </p:cNvSpPr>
          <p:nvPr>
            <p:ph type="body"/>
          </p:nvPr>
        </p:nvSpPr>
        <p:spPr>
          <a:xfrm>
            <a:off x="685800" y="41302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3" name="PlaceHolder 5"/>
          <p:cNvSpPr>
            <a:spLocks noGrp="1"/>
          </p:cNvSpPr>
          <p:nvPr>
            <p:ph type="body"/>
          </p:nvPr>
        </p:nvSpPr>
        <p:spPr>
          <a:xfrm>
            <a:off x="4668480" y="41302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35" name="PlaceHolder 2"/>
          <p:cNvSpPr>
            <a:spLocks noGrp="1"/>
          </p:cNvSpPr>
          <p:nvPr>
            <p:ph type="body"/>
          </p:nvPr>
        </p:nvSpPr>
        <p:spPr>
          <a:xfrm>
            <a:off x="685800" y="19810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6" name="PlaceHolder 3"/>
          <p:cNvSpPr>
            <a:spLocks noGrp="1"/>
          </p:cNvSpPr>
          <p:nvPr>
            <p:ph type="body"/>
          </p:nvPr>
        </p:nvSpPr>
        <p:spPr>
          <a:xfrm>
            <a:off x="3313800" y="19810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7" name="PlaceHolder 4"/>
          <p:cNvSpPr>
            <a:spLocks noGrp="1"/>
          </p:cNvSpPr>
          <p:nvPr>
            <p:ph type="body"/>
          </p:nvPr>
        </p:nvSpPr>
        <p:spPr>
          <a:xfrm>
            <a:off x="5941440" y="19810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8" name="PlaceHolder 5"/>
          <p:cNvSpPr>
            <a:spLocks noGrp="1"/>
          </p:cNvSpPr>
          <p:nvPr>
            <p:ph type="body"/>
          </p:nvPr>
        </p:nvSpPr>
        <p:spPr>
          <a:xfrm>
            <a:off x="685800" y="41302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39" name="PlaceHolder 6"/>
          <p:cNvSpPr>
            <a:spLocks noGrp="1"/>
          </p:cNvSpPr>
          <p:nvPr>
            <p:ph type="body"/>
          </p:nvPr>
        </p:nvSpPr>
        <p:spPr>
          <a:xfrm>
            <a:off x="3313800" y="41302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40" name="PlaceHolder 7"/>
          <p:cNvSpPr>
            <a:spLocks noGrp="1"/>
          </p:cNvSpPr>
          <p:nvPr>
            <p:ph type="body"/>
          </p:nvPr>
        </p:nvSpPr>
        <p:spPr>
          <a:xfrm>
            <a:off x="5941440" y="4130280"/>
            <a:ext cx="250236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6" name="PlaceHolder 2"/>
          <p:cNvSpPr>
            <a:spLocks noGrp="1"/>
          </p:cNvSpPr>
          <p:nvPr>
            <p:ph type="subTitle"/>
          </p:nvPr>
        </p:nvSpPr>
        <p:spPr>
          <a:xfrm>
            <a:off x="685800" y="1981080"/>
            <a:ext cx="7772040" cy="41144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8" name="PlaceHolder 2"/>
          <p:cNvSpPr>
            <a:spLocks noGrp="1"/>
          </p:cNvSpPr>
          <p:nvPr>
            <p:ph type="body"/>
          </p:nvPr>
        </p:nvSpPr>
        <p:spPr>
          <a:xfrm>
            <a:off x="685800" y="1981080"/>
            <a:ext cx="7772040" cy="411444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10" name="PlaceHolder 2"/>
          <p:cNvSpPr>
            <a:spLocks noGrp="1"/>
          </p:cNvSpPr>
          <p:nvPr>
            <p:ph type="body"/>
          </p:nvPr>
        </p:nvSpPr>
        <p:spPr>
          <a:xfrm>
            <a:off x="685800" y="1981080"/>
            <a:ext cx="3792600" cy="411444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11" name="PlaceHolder 3"/>
          <p:cNvSpPr>
            <a:spLocks noGrp="1"/>
          </p:cNvSpPr>
          <p:nvPr>
            <p:ph type="body"/>
          </p:nvPr>
        </p:nvSpPr>
        <p:spPr>
          <a:xfrm>
            <a:off x="4668480" y="1981080"/>
            <a:ext cx="3792600" cy="411444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09480"/>
            <a:ext cx="77720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15" name="PlaceHolder 2"/>
          <p:cNvSpPr>
            <a:spLocks noGrp="1"/>
          </p:cNvSpPr>
          <p:nvPr>
            <p:ph type="body"/>
          </p:nvPr>
        </p:nvSpPr>
        <p:spPr>
          <a:xfrm>
            <a:off x="68580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16" name="PlaceHolder 3"/>
          <p:cNvSpPr>
            <a:spLocks noGrp="1"/>
          </p:cNvSpPr>
          <p:nvPr>
            <p:ph type="body"/>
          </p:nvPr>
        </p:nvSpPr>
        <p:spPr>
          <a:xfrm>
            <a:off x="4668480" y="1981080"/>
            <a:ext cx="3792600" cy="411444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17" name="PlaceHolder 4"/>
          <p:cNvSpPr>
            <a:spLocks noGrp="1"/>
          </p:cNvSpPr>
          <p:nvPr>
            <p:ph type="body"/>
          </p:nvPr>
        </p:nvSpPr>
        <p:spPr>
          <a:xfrm>
            <a:off x="685800" y="41302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19" name="PlaceHolder 2"/>
          <p:cNvSpPr>
            <a:spLocks noGrp="1"/>
          </p:cNvSpPr>
          <p:nvPr>
            <p:ph type="body"/>
          </p:nvPr>
        </p:nvSpPr>
        <p:spPr>
          <a:xfrm>
            <a:off x="685800" y="1981080"/>
            <a:ext cx="3792600" cy="411444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20" name="PlaceHolder 3"/>
          <p:cNvSpPr>
            <a:spLocks noGrp="1"/>
          </p:cNvSpPr>
          <p:nvPr>
            <p:ph type="body"/>
          </p:nvPr>
        </p:nvSpPr>
        <p:spPr>
          <a:xfrm>
            <a:off x="466848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21" name="PlaceHolder 4"/>
          <p:cNvSpPr>
            <a:spLocks noGrp="1"/>
          </p:cNvSpPr>
          <p:nvPr>
            <p:ph type="body"/>
          </p:nvPr>
        </p:nvSpPr>
        <p:spPr>
          <a:xfrm>
            <a:off x="4668480" y="41302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p:spPr>
        <p:txBody>
          <a:bodyPr lIns="0" tIns="0" rIns="0" bIns="0" anchor="ctr">
            <a:noAutofit/>
          </a:bodyPr>
          <a:lstStyle/>
          <a:p>
            <a:endParaRPr lang="en-US" sz="2400" b="0" strike="noStrike" spc="-1">
              <a:solidFill>
                <a:srgbClr val="000000"/>
              </a:solidFill>
              <a:latin typeface="Times New Roman"/>
            </a:endParaRPr>
          </a:p>
        </p:txBody>
      </p:sp>
      <p:sp>
        <p:nvSpPr>
          <p:cNvPr id="23" name="PlaceHolder 2"/>
          <p:cNvSpPr>
            <a:spLocks noGrp="1"/>
          </p:cNvSpPr>
          <p:nvPr>
            <p:ph type="body"/>
          </p:nvPr>
        </p:nvSpPr>
        <p:spPr>
          <a:xfrm>
            <a:off x="68580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24" name="PlaceHolder 3"/>
          <p:cNvSpPr>
            <a:spLocks noGrp="1"/>
          </p:cNvSpPr>
          <p:nvPr>
            <p:ph type="body"/>
          </p:nvPr>
        </p:nvSpPr>
        <p:spPr>
          <a:xfrm>
            <a:off x="4668480" y="1981080"/>
            <a:ext cx="379260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
        <p:nvSpPr>
          <p:cNvPr id="25" name="PlaceHolder 4"/>
          <p:cNvSpPr>
            <a:spLocks noGrp="1"/>
          </p:cNvSpPr>
          <p:nvPr>
            <p:ph type="body"/>
          </p:nvPr>
        </p:nvSpPr>
        <p:spPr>
          <a:xfrm>
            <a:off x="685800" y="4130280"/>
            <a:ext cx="7772040" cy="1962360"/>
          </a:xfrm>
          <a:prstGeom prst="rect">
            <a:avLst/>
          </a:prstGeom>
        </p:spPr>
        <p:txBody>
          <a:bodyPr lIns="0" tIns="0" rIns="0" bIns="0">
            <a:normAutofit/>
          </a:bodyPr>
          <a:lstStyle/>
          <a:p>
            <a:endParaRPr lang="en-US" sz="32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480"/>
            <a:ext cx="7772040" cy="1142640"/>
          </a:xfrm>
          <a:prstGeom prst="rect">
            <a:avLst/>
          </a:prstGeom>
        </p:spPr>
        <p:txBody>
          <a:bodyPr anchor="ctr">
            <a:noAutofit/>
          </a:bodyPr>
          <a:lstStyle/>
          <a:p>
            <a:pPr algn="ctr">
              <a:lnSpc>
                <a:spcPct val="100000"/>
              </a:lnSpc>
            </a:pPr>
            <a:r>
              <a:rPr lang="en-US" sz="4400" b="0" strike="noStrike" spc="-1">
                <a:solidFill>
                  <a:srgbClr val="000000"/>
                </a:solidFill>
                <a:latin typeface="Times New Roman"/>
              </a:rPr>
              <a:t>Click to edit Master title style</a:t>
            </a:r>
          </a:p>
        </p:txBody>
      </p:sp>
      <p:sp>
        <p:nvSpPr>
          <p:cNvPr id="6" name="PlaceHolder 2"/>
          <p:cNvSpPr>
            <a:spLocks noGrp="1"/>
          </p:cNvSpPr>
          <p:nvPr>
            <p:ph type="body"/>
          </p:nvPr>
        </p:nvSpPr>
        <p:spPr>
          <a:xfrm>
            <a:off x="685800" y="1981080"/>
            <a:ext cx="7772040" cy="4114440"/>
          </a:xfrm>
          <a:prstGeom prst="rect">
            <a:avLst/>
          </a:prstGeom>
        </p:spPr>
        <p:txBody>
          <a:bodyPr>
            <a:noAutofit/>
          </a:bodyPr>
          <a:lstStyle/>
          <a:p>
            <a:pPr marL="343080" indent="-342720">
              <a:lnSpc>
                <a:spcPct val="100000"/>
              </a:lnSpc>
              <a:spcBef>
                <a:spcPts val="641"/>
              </a:spcBef>
              <a:buClr>
                <a:srgbClr val="000000"/>
              </a:buClr>
              <a:buFont typeface="Symbol" charset="2"/>
              <a:buChar char=""/>
            </a:pPr>
            <a:r>
              <a:rPr lang="en-US" sz="3200" b="0" strike="noStrike" spc="-1">
                <a:solidFill>
                  <a:srgbClr val="000000"/>
                </a:solidFill>
                <a:latin typeface="Times New Roman"/>
              </a:rPr>
              <a:t>Click to edit Master text styles</a:t>
            </a:r>
          </a:p>
          <a:p>
            <a:pPr marL="743040" lvl="1" indent="-285480">
              <a:lnSpc>
                <a:spcPct val="100000"/>
              </a:lnSpc>
              <a:spcBef>
                <a:spcPts val="561"/>
              </a:spcBef>
              <a:buClr>
                <a:srgbClr val="000000"/>
              </a:buClr>
              <a:buFont typeface="Symbol" charset="2"/>
              <a:buChar char=""/>
            </a:pPr>
            <a:r>
              <a:rPr lang="en-US" sz="2800" b="0" strike="noStrike" spc="-1">
                <a:solidFill>
                  <a:srgbClr val="000000"/>
                </a:solidFill>
                <a:latin typeface="Times New Roman"/>
              </a:rPr>
              <a:t>Second level</a:t>
            </a:r>
          </a:p>
          <a:p>
            <a:pPr marL="1143000" lvl="2" indent="-228240">
              <a:lnSpc>
                <a:spcPct val="100000"/>
              </a:lnSpc>
              <a:spcBef>
                <a:spcPts val="479"/>
              </a:spcBef>
              <a:buClr>
                <a:srgbClr val="000000"/>
              </a:buClr>
              <a:buFont typeface="Symbol" charset="2"/>
              <a:buChar char=""/>
            </a:pPr>
            <a:r>
              <a:rPr lang="en-US" sz="2400" b="0" strike="noStrike" spc="-1">
                <a:solidFill>
                  <a:srgbClr val="000000"/>
                </a:solidFill>
                <a:latin typeface="Times New Roman"/>
              </a:rPr>
              <a:t>Third level</a:t>
            </a:r>
          </a:p>
          <a:p>
            <a:pPr marL="1600200" lvl="3" indent="-228240">
              <a:lnSpc>
                <a:spcPct val="100000"/>
              </a:lnSpc>
              <a:spcBef>
                <a:spcPts val="400"/>
              </a:spcBef>
              <a:buClr>
                <a:srgbClr val="000000"/>
              </a:buClr>
              <a:buFont typeface="Symbol" charset="2"/>
              <a:buChar char=""/>
            </a:pPr>
            <a:r>
              <a:rPr lang="en-US" sz="2000" b="0" strike="noStrike" spc="-1">
                <a:solidFill>
                  <a:srgbClr val="000000"/>
                </a:solidFill>
                <a:latin typeface="Times New Roman"/>
              </a:rPr>
              <a:t>Fourth level</a:t>
            </a:r>
          </a:p>
          <a:p>
            <a:pPr marL="2057400" lvl="4" indent="-228240">
              <a:lnSpc>
                <a:spcPct val="100000"/>
              </a:lnSpc>
              <a:spcBef>
                <a:spcPts val="400"/>
              </a:spcBef>
              <a:buClr>
                <a:srgbClr val="000000"/>
              </a:buClr>
              <a:buFont typeface="StarSymbol"/>
              <a:buChar char="»"/>
            </a:pPr>
            <a:r>
              <a:rPr lang="en-US" sz="2000" b="0" strike="noStrike" spc="-1">
                <a:solidFill>
                  <a:srgbClr val="000000"/>
                </a:solidFill>
                <a:latin typeface="Times New Roman"/>
              </a:rPr>
              <a:t>Fifth level</a:t>
            </a:r>
          </a:p>
        </p:txBody>
      </p:sp>
      <p:sp>
        <p:nvSpPr>
          <p:cNvPr id="2" name="PlaceHolder 3"/>
          <p:cNvSpPr>
            <a:spLocks noGrp="1"/>
          </p:cNvSpPr>
          <p:nvPr>
            <p:ph type="dt"/>
          </p:nvPr>
        </p:nvSpPr>
        <p:spPr>
          <a:xfrm>
            <a:off x="685800" y="6248520"/>
            <a:ext cx="1904760" cy="456840"/>
          </a:xfrm>
          <a:prstGeom prst="rect">
            <a:avLst/>
          </a:prstGeom>
        </p:spPr>
        <p:txBody>
          <a:bodyPr>
            <a:noAutofit/>
          </a:bodyPr>
          <a:lstStyle/>
          <a:p>
            <a:endParaRPr lang="en-IN" sz="2400" b="0" strike="noStrike" spc="-1">
              <a:latin typeface="Times New Roman"/>
            </a:endParaRPr>
          </a:p>
        </p:txBody>
      </p:sp>
      <p:sp>
        <p:nvSpPr>
          <p:cNvPr id="3" name="PlaceHolder 4"/>
          <p:cNvSpPr>
            <a:spLocks noGrp="1"/>
          </p:cNvSpPr>
          <p:nvPr>
            <p:ph type="ftr"/>
          </p:nvPr>
        </p:nvSpPr>
        <p:spPr>
          <a:xfrm>
            <a:off x="3124080" y="6248520"/>
            <a:ext cx="2895120" cy="456840"/>
          </a:xfrm>
          <a:prstGeom prst="rect">
            <a:avLst/>
          </a:prstGeom>
        </p:spPr>
        <p:txBody>
          <a:bodyPr>
            <a:noAutofit/>
          </a:bodyPr>
          <a:lstStyle/>
          <a:p>
            <a:endParaRPr lang="en-IN" sz="2400" b="0" strike="noStrike" spc="-1">
              <a:latin typeface="Times New Roman"/>
            </a:endParaRPr>
          </a:p>
        </p:txBody>
      </p:sp>
      <p:sp>
        <p:nvSpPr>
          <p:cNvPr id="4" name="PlaceHolder 5"/>
          <p:cNvSpPr>
            <a:spLocks noGrp="1"/>
          </p:cNvSpPr>
          <p:nvPr>
            <p:ph type="sldNum"/>
          </p:nvPr>
        </p:nvSpPr>
        <p:spPr>
          <a:xfrm>
            <a:off x="6553080" y="6248520"/>
            <a:ext cx="1904760" cy="456840"/>
          </a:xfrm>
          <a:prstGeom prst="rect">
            <a:avLst/>
          </a:prstGeom>
        </p:spPr>
        <p:txBody>
          <a:bodyPr>
            <a:noAutofit/>
          </a:bodyPr>
          <a:lstStyle/>
          <a:p>
            <a:pPr algn="r">
              <a:lnSpc>
                <a:spcPct val="100000"/>
              </a:lnSpc>
            </a:pPr>
            <a:fld id="{AE4AB08B-00AA-4D9C-902E-A611D14C319D}" type="slidenum">
              <a:rPr lang="en-US" sz="1400" b="0" strike="noStrike" spc="-1">
                <a:solidFill>
                  <a:srgbClr val="000000"/>
                </a:solidFill>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685800" y="228600"/>
            <a:ext cx="7772040" cy="456840"/>
          </a:xfrm>
          <a:prstGeom prst="rect">
            <a:avLst/>
          </a:prstGeom>
          <a:noFill/>
          <a:ln w="9360">
            <a:noFill/>
          </a:ln>
        </p:spPr>
        <p:txBody>
          <a:bodyPr anchor="ctr">
            <a:noAutofit/>
          </a:bodyPr>
          <a:lstStyle/>
          <a:p>
            <a:pPr algn="ctr">
              <a:lnSpc>
                <a:spcPct val="100000"/>
              </a:lnSpc>
            </a:pPr>
            <a:r>
              <a:rPr lang="en-US" sz="4000" b="1" strike="noStrike" spc="-1">
                <a:solidFill>
                  <a:srgbClr val="FF0000"/>
                </a:solidFill>
                <a:latin typeface="Times New Roman"/>
              </a:rPr>
              <a:t>Discrete Mathematics</a:t>
            </a:r>
            <a:endParaRPr lang="en-US" sz="4000" b="0" strike="noStrike" spc="-1">
              <a:solidFill>
                <a:srgbClr val="000000"/>
              </a:solidFill>
              <a:latin typeface="Times New Roman"/>
            </a:endParaRPr>
          </a:p>
        </p:txBody>
      </p:sp>
      <p:sp>
        <p:nvSpPr>
          <p:cNvPr id="42" name="TextShape 2"/>
          <p:cNvSpPr txBox="1"/>
          <p:nvPr/>
        </p:nvSpPr>
        <p:spPr>
          <a:xfrm>
            <a:off x="228600" y="762120"/>
            <a:ext cx="8534160" cy="5638320"/>
          </a:xfrm>
          <a:prstGeom prst="rect">
            <a:avLst/>
          </a:prstGeom>
          <a:noFill/>
          <a:ln w="9360">
            <a:noFill/>
          </a:ln>
        </p:spPr>
        <p:txBody>
          <a:bodyPr>
            <a:noAutofit/>
          </a:bodyPr>
          <a:lstStyle/>
          <a:p>
            <a:pPr marL="343080" indent="-342720">
              <a:lnSpc>
                <a:spcPct val="100000"/>
              </a:lnSpc>
              <a:spcBef>
                <a:spcPts val="561"/>
              </a:spcBef>
            </a:pPr>
            <a:r>
              <a:rPr lang="en-US" sz="2800" b="1" strike="noStrike" spc="-1">
                <a:solidFill>
                  <a:srgbClr val="FF0000"/>
                </a:solidFill>
                <a:latin typeface="Times New Roman"/>
              </a:rPr>
              <a:t>Unit IV : Graphs ( Refer T-1 and R-6 )</a:t>
            </a:r>
            <a:endParaRPr lang="en-US" sz="2800" b="0" strike="noStrike" spc="-1">
              <a:solidFill>
                <a:srgbClr val="000000"/>
              </a:solidFill>
              <a:latin typeface="Times New Roman"/>
            </a:endParaRPr>
          </a:p>
          <a:p>
            <a:pPr marL="743040" lvl="1" indent="-285480">
              <a:lnSpc>
                <a:spcPct val="100000"/>
              </a:lnSpc>
              <a:buClr>
                <a:srgbClr val="000000"/>
              </a:buClr>
              <a:buFont typeface="Arial"/>
              <a:buChar char="•"/>
            </a:pPr>
            <a:r>
              <a:rPr lang="en-US" sz="3200" b="0" strike="noStrike" spc="-1">
                <a:solidFill>
                  <a:srgbClr val="000000"/>
                </a:solidFill>
                <a:latin typeface="Times New Roman"/>
              </a:rPr>
              <a:t>Introduction, Basic Terminology</a:t>
            </a:r>
          </a:p>
          <a:p>
            <a:pPr marL="743040" lvl="1" indent="-285480">
              <a:lnSpc>
                <a:spcPct val="100000"/>
              </a:lnSpc>
              <a:buClr>
                <a:srgbClr val="000000"/>
              </a:buClr>
              <a:buFont typeface="Arial"/>
              <a:buChar char="•"/>
            </a:pPr>
            <a:r>
              <a:rPr lang="en-US" sz="3200" b="0" strike="noStrike" spc="-1">
                <a:solidFill>
                  <a:srgbClr val="000000"/>
                </a:solidFill>
                <a:latin typeface="Times New Roman"/>
              </a:rPr>
              <a:t>Multigraphs and Weighted Graphs</a:t>
            </a:r>
          </a:p>
          <a:p>
            <a:pPr marL="743040" lvl="1" indent="-285480">
              <a:lnSpc>
                <a:spcPct val="100000"/>
              </a:lnSpc>
              <a:buClr>
                <a:srgbClr val="000000"/>
              </a:buClr>
              <a:buFont typeface="Arial"/>
              <a:buChar char="•"/>
            </a:pPr>
            <a:r>
              <a:rPr lang="en-US" sz="3200" b="0" strike="noStrike" spc="-1">
                <a:solidFill>
                  <a:srgbClr val="000000"/>
                </a:solidFill>
                <a:latin typeface="Times New Roman"/>
              </a:rPr>
              <a:t>Paths and Circuits, Shortest Paths in Weighted Graphs</a:t>
            </a:r>
          </a:p>
          <a:p>
            <a:pPr marL="743040" lvl="1" indent="-285480">
              <a:lnSpc>
                <a:spcPct val="100000"/>
              </a:lnSpc>
              <a:buClr>
                <a:srgbClr val="000000"/>
              </a:buClr>
              <a:buFont typeface="Arial"/>
              <a:buChar char="•"/>
            </a:pPr>
            <a:r>
              <a:rPr lang="en-US" sz="3200" b="0" strike="noStrike" spc="-1">
                <a:solidFill>
                  <a:srgbClr val="000000"/>
                </a:solidFill>
                <a:latin typeface="Times New Roman"/>
              </a:rPr>
              <a:t>Eulerian Paths and Circuits</a:t>
            </a:r>
          </a:p>
          <a:p>
            <a:pPr marL="743040" lvl="1" indent="-285480">
              <a:lnSpc>
                <a:spcPct val="100000"/>
              </a:lnSpc>
              <a:buClr>
                <a:srgbClr val="000000"/>
              </a:buClr>
              <a:buFont typeface="Arial"/>
              <a:buChar char="•"/>
            </a:pPr>
            <a:r>
              <a:rPr lang="en-US" sz="3200" b="0" strike="noStrike" spc="-1">
                <a:solidFill>
                  <a:srgbClr val="000000"/>
                </a:solidFill>
                <a:latin typeface="Times New Roman"/>
              </a:rPr>
              <a:t>Hamiltonial Paths and Circuits</a:t>
            </a:r>
          </a:p>
          <a:p>
            <a:pPr marL="743040" lvl="1" indent="-285480">
              <a:lnSpc>
                <a:spcPct val="100000"/>
              </a:lnSpc>
              <a:buClr>
                <a:srgbClr val="000000"/>
              </a:buClr>
              <a:buFont typeface="Arial"/>
              <a:buChar char="•"/>
            </a:pPr>
            <a:r>
              <a:rPr lang="en-US" sz="3200" b="0" strike="noStrike" spc="-1">
                <a:solidFill>
                  <a:srgbClr val="000000"/>
                </a:solidFill>
                <a:latin typeface="Times New Roman"/>
              </a:rPr>
              <a:t>The Traveling Salesperson Problem</a:t>
            </a:r>
          </a:p>
          <a:p>
            <a:pPr marL="743040" lvl="1" indent="-285480">
              <a:lnSpc>
                <a:spcPct val="100000"/>
              </a:lnSpc>
              <a:buClr>
                <a:srgbClr val="000000"/>
              </a:buClr>
              <a:buFont typeface="Arial"/>
              <a:buChar char="•"/>
            </a:pPr>
            <a:r>
              <a:rPr lang="en-US" sz="3200" b="0" strike="noStrike" spc="-1">
                <a:solidFill>
                  <a:srgbClr val="000000"/>
                </a:solidFill>
                <a:latin typeface="Times New Roman"/>
              </a:rPr>
              <a:t>Factors of a Graph, Planner Graphs</a:t>
            </a:r>
          </a:p>
          <a:p>
            <a:pPr marL="743040" lvl="1" indent="-285480">
              <a:lnSpc>
                <a:spcPct val="100000"/>
              </a:lnSpc>
              <a:buClr>
                <a:srgbClr val="000000"/>
              </a:buClr>
              <a:buFont typeface="Arial"/>
              <a:buChar char="•"/>
            </a:pPr>
            <a:r>
              <a:rPr lang="en-US" sz="3200" b="1" strike="noStrike" spc="-1">
                <a:solidFill>
                  <a:srgbClr val="000000"/>
                </a:solidFill>
                <a:latin typeface="Times New Roman"/>
              </a:rPr>
              <a:t>Unit IV at a Glance</a:t>
            </a:r>
            <a:endParaRPr lang="en-US" sz="3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62"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a:solidFill>
                  <a:srgbClr val="FF0000"/>
                </a:solidFill>
                <a:latin typeface="Times New Roman"/>
              </a:rPr>
              <a:t>Paths and Circuits :</a:t>
            </a:r>
            <a:endParaRPr lang="en-US" sz="3200" b="0" strike="noStrike" spc="-1">
              <a:solidFill>
                <a:srgbClr val="000000"/>
              </a:solidFill>
              <a:latin typeface="Times New Roman"/>
            </a:endParaRPr>
          </a:p>
          <a:p>
            <a:pPr marL="343080" indent="-342720" algn="just">
              <a:lnSpc>
                <a:spcPct val="100000"/>
              </a:lnSpc>
              <a:spcBef>
                <a:spcPts val="561"/>
              </a:spcBef>
            </a:pPr>
            <a:r>
              <a:rPr lang="en-US" sz="2800" b="1" strike="noStrike" spc="-1">
                <a:solidFill>
                  <a:srgbClr val="FF3300"/>
                </a:solidFill>
                <a:latin typeface="Times New Roman"/>
              </a:rPr>
              <a:t>Path :</a:t>
            </a:r>
            <a:r>
              <a:rPr lang="en-US" sz="2800" b="1" strike="noStrike" spc="-1">
                <a:solidFill>
                  <a:srgbClr val="000000"/>
                </a:solidFill>
                <a:latin typeface="Times New Roman"/>
              </a:rPr>
              <a:t> </a:t>
            </a:r>
            <a:r>
              <a:rPr lang="en-US" sz="2800" b="0" strike="noStrike" spc="-1">
                <a:solidFill>
                  <a:srgbClr val="000000"/>
                </a:solidFill>
                <a:latin typeface="Times New Roman"/>
              </a:rPr>
              <a:t>In a directed graph, a path is a sequence of edges (e</a:t>
            </a:r>
            <a:r>
              <a:rPr lang="en-US" sz="2800" b="0" strike="noStrike" spc="-1" baseline="-25000">
                <a:solidFill>
                  <a:srgbClr val="000000"/>
                </a:solidFill>
                <a:latin typeface="Times New Roman"/>
              </a:rPr>
              <a:t>1</a:t>
            </a:r>
            <a:r>
              <a:rPr lang="en-US" sz="2800" b="0" strike="noStrike" spc="-1">
                <a:solidFill>
                  <a:srgbClr val="000000"/>
                </a:solidFill>
                <a:latin typeface="Times New Roman"/>
              </a:rPr>
              <a:t>,e</a:t>
            </a:r>
            <a:r>
              <a:rPr lang="en-US" sz="2800" b="0" strike="noStrike" spc="-1" baseline="-25000">
                <a:solidFill>
                  <a:srgbClr val="000000"/>
                </a:solidFill>
                <a:latin typeface="Times New Roman"/>
              </a:rPr>
              <a:t>2</a:t>
            </a:r>
            <a:r>
              <a:rPr lang="en-US" sz="2800" b="0" strike="noStrike" spc="-1">
                <a:solidFill>
                  <a:srgbClr val="000000"/>
                </a:solidFill>
                <a:latin typeface="Times New Roman"/>
              </a:rPr>
              <a:t>, …,e</a:t>
            </a:r>
            <a:r>
              <a:rPr lang="en-US" sz="2800" b="0" strike="noStrike" spc="-1" baseline="-25000">
                <a:solidFill>
                  <a:srgbClr val="000000"/>
                </a:solidFill>
                <a:latin typeface="Times New Roman"/>
              </a:rPr>
              <a:t>k</a:t>
            </a:r>
            <a:r>
              <a:rPr lang="en-US" sz="2800" b="0" strike="noStrike" spc="-1">
                <a:solidFill>
                  <a:srgbClr val="000000"/>
                </a:solidFill>
                <a:latin typeface="Times New Roman"/>
              </a:rPr>
              <a:t>) such that the terminal vertex of e</a:t>
            </a:r>
            <a:r>
              <a:rPr lang="en-US" sz="2800" b="0" strike="noStrike" spc="-1" baseline="-25000">
                <a:solidFill>
                  <a:srgbClr val="000000"/>
                </a:solidFill>
                <a:latin typeface="Times New Roman"/>
              </a:rPr>
              <a:t>i</a:t>
            </a:r>
            <a:r>
              <a:rPr lang="en-US" sz="2800" b="0" strike="noStrike" spc="-1">
                <a:solidFill>
                  <a:srgbClr val="000000"/>
                </a:solidFill>
                <a:latin typeface="Times New Roman"/>
              </a:rPr>
              <a:t> coincides with the initial vertex of e</a:t>
            </a:r>
            <a:r>
              <a:rPr lang="en-US" sz="2800" b="0" strike="noStrike" spc="-1" baseline="-25000">
                <a:solidFill>
                  <a:srgbClr val="000000"/>
                </a:solidFill>
                <a:latin typeface="Times New Roman"/>
              </a:rPr>
              <a:t>i+1</a:t>
            </a:r>
            <a:r>
              <a:rPr lang="en-US" sz="2800" b="0" strike="noStrike" spc="-1">
                <a:solidFill>
                  <a:srgbClr val="000000"/>
                </a:solidFill>
                <a:latin typeface="Times New Roman"/>
              </a:rPr>
              <a:t> for 1&lt;=i&lt;k.        	</a:t>
            </a:r>
            <a:r>
              <a:rPr lang="en-US" sz="2800" b="0" strike="noStrike" spc="-1">
                <a:solidFill>
                  <a:srgbClr val="FF3300"/>
                </a:solidFill>
                <a:latin typeface="Times New Roman"/>
              </a:rPr>
              <a:t>Example </a:t>
            </a:r>
            <a:r>
              <a:rPr lang="en-US" sz="2800" b="0" strike="noStrike" spc="-1">
                <a:solidFill>
                  <a:srgbClr val="000000"/>
                </a:solidFill>
                <a:latin typeface="Times New Roman"/>
              </a:rPr>
              <a:t> </a:t>
            </a:r>
          </a:p>
          <a:p>
            <a:pPr marL="343080" indent="-342720" algn="just">
              <a:lnSpc>
                <a:spcPct val="100000"/>
              </a:lnSpc>
              <a:spcBef>
                <a:spcPts val="561"/>
              </a:spcBef>
            </a:pPr>
            <a:r>
              <a:rPr lang="en-US" sz="2800" b="1" strike="noStrike" spc="-1">
                <a:solidFill>
                  <a:srgbClr val="000000"/>
                </a:solidFill>
                <a:latin typeface="Times New Roman"/>
              </a:rPr>
              <a:t>Simple Path : </a:t>
            </a:r>
            <a:r>
              <a:rPr lang="en-US" sz="2800" b="0" strike="noStrike" spc="-1">
                <a:solidFill>
                  <a:srgbClr val="000000"/>
                </a:solidFill>
                <a:latin typeface="Times New Roman"/>
              </a:rPr>
              <a:t>Does not include the same edge twice.</a:t>
            </a:r>
          </a:p>
          <a:p>
            <a:pPr marL="343080" indent="-342720" algn="just">
              <a:lnSpc>
                <a:spcPct val="100000"/>
              </a:lnSpc>
              <a:spcBef>
                <a:spcPts val="561"/>
              </a:spcBef>
            </a:pPr>
            <a:r>
              <a:rPr lang="en-US" sz="2800" b="1" strike="noStrike" spc="-1">
                <a:solidFill>
                  <a:srgbClr val="000000"/>
                </a:solidFill>
                <a:latin typeface="Times New Roman"/>
              </a:rPr>
              <a:t>Elementary Path : </a:t>
            </a:r>
            <a:r>
              <a:rPr lang="en-US" sz="2800" b="0" strike="noStrike" spc="-1">
                <a:solidFill>
                  <a:srgbClr val="000000"/>
                </a:solidFill>
                <a:latin typeface="Times New Roman"/>
              </a:rPr>
              <a:t>Simple path but does not meet the same vertex twice.</a:t>
            </a:r>
          </a:p>
          <a:p>
            <a:pPr marL="343080" indent="-342720" algn="just">
              <a:lnSpc>
                <a:spcPct val="100000"/>
              </a:lnSpc>
              <a:spcBef>
                <a:spcPts val="561"/>
              </a:spcBef>
            </a:pPr>
            <a:r>
              <a:rPr lang="en-US" sz="2800" b="1" strike="noStrike" spc="-1">
                <a:solidFill>
                  <a:srgbClr val="FF3300"/>
                </a:solidFill>
                <a:latin typeface="Times New Roman"/>
              </a:rPr>
              <a:t>Circuit :</a:t>
            </a:r>
            <a:r>
              <a:rPr lang="en-US" sz="2800" b="1" strike="noStrike" spc="-1">
                <a:solidFill>
                  <a:srgbClr val="000000"/>
                </a:solidFill>
                <a:latin typeface="Times New Roman"/>
              </a:rPr>
              <a:t> </a:t>
            </a:r>
            <a:r>
              <a:rPr lang="en-US" sz="2800" b="0" strike="noStrike" spc="-1">
                <a:solidFill>
                  <a:srgbClr val="000000"/>
                </a:solidFill>
                <a:latin typeface="Times New Roman"/>
              </a:rPr>
              <a:t>In a directed graph, a circuit is a path I(e</a:t>
            </a:r>
            <a:r>
              <a:rPr lang="en-US" sz="2800" b="0" strike="noStrike" spc="-1" baseline="-25000">
                <a:solidFill>
                  <a:srgbClr val="000000"/>
                </a:solidFill>
                <a:latin typeface="Times New Roman"/>
              </a:rPr>
              <a:t>1</a:t>
            </a:r>
            <a:r>
              <a:rPr lang="en-US" sz="2800" b="0" strike="noStrike" spc="-1">
                <a:solidFill>
                  <a:srgbClr val="000000"/>
                </a:solidFill>
                <a:latin typeface="Times New Roman"/>
              </a:rPr>
              <a:t>,e</a:t>
            </a:r>
            <a:r>
              <a:rPr lang="en-US" sz="2800" b="0" strike="noStrike" spc="-1" baseline="-25000">
                <a:solidFill>
                  <a:srgbClr val="000000"/>
                </a:solidFill>
                <a:latin typeface="Times New Roman"/>
              </a:rPr>
              <a:t>2</a:t>
            </a:r>
            <a:r>
              <a:rPr lang="en-US" sz="2800" b="0" strike="noStrike" spc="-1">
                <a:solidFill>
                  <a:srgbClr val="000000"/>
                </a:solidFill>
                <a:latin typeface="Times New Roman"/>
              </a:rPr>
              <a:t>, …,e</a:t>
            </a:r>
            <a:r>
              <a:rPr lang="en-US" sz="2800" b="0" strike="noStrike" spc="-1" baseline="-25000">
                <a:solidFill>
                  <a:srgbClr val="000000"/>
                </a:solidFill>
                <a:latin typeface="Times New Roman"/>
              </a:rPr>
              <a:t>k</a:t>
            </a:r>
            <a:r>
              <a:rPr lang="en-US" sz="2800" b="0" strike="noStrike" spc="-1">
                <a:solidFill>
                  <a:srgbClr val="000000"/>
                </a:solidFill>
                <a:latin typeface="Times New Roman"/>
              </a:rPr>
              <a:t>) in which the terminal vertex of e</a:t>
            </a:r>
            <a:r>
              <a:rPr lang="en-US" sz="2800" b="0" strike="noStrike" spc="-1" baseline="-25000">
                <a:solidFill>
                  <a:srgbClr val="000000"/>
                </a:solidFill>
                <a:latin typeface="Times New Roman"/>
              </a:rPr>
              <a:t>k</a:t>
            </a:r>
            <a:r>
              <a:rPr lang="en-US" sz="2800" b="0" strike="noStrike" spc="-1">
                <a:solidFill>
                  <a:srgbClr val="000000"/>
                </a:solidFill>
                <a:latin typeface="Times New Roman"/>
              </a:rPr>
              <a:t> coincides with the initial vertex of e</a:t>
            </a:r>
            <a:r>
              <a:rPr lang="en-US" sz="2800" b="0" strike="noStrike" spc="-1" baseline="-25000">
                <a:solidFill>
                  <a:srgbClr val="000000"/>
                </a:solidFill>
                <a:latin typeface="Times New Roman"/>
              </a:rPr>
              <a:t>1</a:t>
            </a:r>
            <a:r>
              <a:rPr lang="en-US" sz="2800" b="0" strike="noStrike" spc="-1">
                <a:solidFill>
                  <a:srgbClr val="000000"/>
                </a:solidFill>
                <a:latin typeface="Times New Roman"/>
              </a:rPr>
              <a:t>.        					</a:t>
            </a:r>
            <a:r>
              <a:rPr lang="en-US" sz="2800" b="0" strike="noStrike" spc="-1">
                <a:solidFill>
                  <a:srgbClr val="FF3300"/>
                </a:solidFill>
                <a:latin typeface="Times New Roman"/>
              </a:rPr>
              <a:t>Example </a:t>
            </a:r>
            <a:r>
              <a:rPr lang="en-US" sz="2800" b="0" strike="noStrike" spc="-1">
                <a:solidFill>
                  <a:srgbClr val="000000"/>
                </a:solidFill>
                <a:latin typeface="Times New Roman"/>
              </a:rPr>
              <a:t> </a:t>
            </a:r>
          </a:p>
          <a:p>
            <a:pPr marL="343080" indent="-342720" algn="just">
              <a:lnSpc>
                <a:spcPct val="100000"/>
              </a:lnSpc>
              <a:spcBef>
                <a:spcPts val="561"/>
              </a:spcBef>
            </a:pPr>
            <a:r>
              <a:rPr lang="en-US" sz="2800" b="1" strike="noStrike" spc="-1">
                <a:solidFill>
                  <a:srgbClr val="000000"/>
                </a:solidFill>
                <a:latin typeface="Times New Roman"/>
              </a:rPr>
              <a:t>Simple Circuit : </a:t>
            </a:r>
            <a:r>
              <a:rPr lang="en-US" sz="2800" b="0" strike="noStrike" spc="-1">
                <a:solidFill>
                  <a:srgbClr val="000000"/>
                </a:solidFill>
                <a:latin typeface="Times New Roman"/>
              </a:rPr>
              <a:t>Does not include the same edge twice.</a:t>
            </a:r>
          </a:p>
          <a:p>
            <a:pPr marL="343080" indent="-342720" algn="just">
              <a:lnSpc>
                <a:spcPct val="100000"/>
              </a:lnSpc>
              <a:spcBef>
                <a:spcPts val="561"/>
              </a:spcBef>
            </a:pPr>
            <a:r>
              <a:rPr lang="en-US" sz="2800" b="1" strike="noStrike" spc="-1">
                <a:solidFill>
                  <a:srgbClr val="000000"/>
                </a:solidFill>
                <a:latin typeface="Times New Roman"/>
              </a:rPr>
              <a:t>Elementary Circuit: </a:t>
            </a:r>
            <a:r>
              <a:rPr lang="en-US" sz="2800" b="0" strike="noStrike" spc="-1">
                <a:solidFill>
                  <a:srgbClr val="000000"/>
                </a:solidFill>
                <a:latin typeface="Times New Roman"/>
              </a:rPr>
              <a:t>Simple circuit but does not meet the same vertex twice.</a:t>
            </a:r>
          </a:p>
          <a:p>
            <a:pPr marL="343080" indent="-342720">
              <a:lnSpc>
                <a:spcPct val="100000"/>
              </a:lnSpc>
              <a:spcBef>
                <a:spcPts val="561"/>
              </a:spcBef>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64"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a:solidFill>
                  <a:srgbClr val="FF0000"/>
                </a:solidFill>
                <a:latin typeface="Times New Roman"/>
              </a:rPr>
              <a:t>Shortest Paths in weighted Graphs :</a:t>
            </a:r>
            <a:endParaRPr lang="en-US" sz="3200" b="0" strike="noStrike" spc="-1">
              <a:solidFill>
                <a:srgbClr val="000000"/>
              </a:solidFill>
              <a:latin typeface="Times New Roman"/>
            </a:endParaRPr>
          </a:p>
          <a:p>
            <a:pPr marL="343080" indent="-342720" algn="just">
              <a:lnSpc>
                <a:spcPct val="100000"/>
              </a:lnSpc>
              <a:spcBef>
                <a:spcPts val="561"/>
              </a:spcBef>
            </a:pPr>
            <a:r>
              <a:rPr lang="en-US" sz="2800" b="1" strike="noStrike" spc="-1">
                <a:solidFill>
                  <a:srgbClr val="FF3300"/>
                </a:solidFill>
                <a:latin typeface="Times New Roman"/>
              </a:rPr>
              <a:t>Shortest Path :</a:t>
            </a:r>
            <a:r>
              <a:rPr lang="en-US" sz="2800" b="1" strike="noStrike" spc="-1">
                <a:solidFill>
                  <a:srgbClr val="000000"/>
                </a:solidFill>
                <a:latin typeface="Times New Roman"/>
              </a:rPr>
              <a:t> </a:t>
            </a:r>
            <a:r>
              <a:rPr lang="en-US" sz="2800" b="0" strike="noStrike" spc="-1">
                <a:solidFill>
                  <a:srgbClr val="000000"/>
                </a:solidFill>
                <a:latin typeface="Times New Roman"/>
              </a:rPr>
              <a:t> Let G = (V, E, w) be a weighted graph, where w is a function from E to the set of positive real numbers. . Consider V as a set of cities and E as a set of highways connecting these cities. The weight of an  edge (i, j) is w(i, j) usually referred to as the length of the edge (i, j), which has the obivous interpretation as the distance between adjacent cities i and j. The length of the path in G is defined to be the sum of the lengths of the edges in the path. Now the problem is to determine a </a:t>
            </a:r>
            <a:r>
              <a:rPr lang="en-US" sz="2800" b="1" strike="noStrike" spc="-1">
                <a:solidFill>
                  <a:srgbClr val="FF3300"/>
                </a:solidFill>
                <a:latin typeface="Times New Roman"/>
              </a:rPr>
              <a:t>shortest path </a:t>
            </a:r>
            <a:r>
              <a:rPr lang="en-US" sz="2800" b="0" strike="noStrike" spc="-1">
                <a:solidFill>
                  <a:srgbClr val="000000"/>
                </a:solidFill>
                <a:latin typeface="Times New Roman"/>
              </a:rPr>
              <a:t>from one vertex to another vertex in V. The solution to this problem is discovered by E. W. Dijkshtra called as Dijkshtra’s algorithm.</a:t>
            </a:r>
          </a:p>
          <a:p>
            <a:pPr marL="343080" indent="-342720">
              <a:lnSpc>
                <a:spcPct val="100000"/>
              </a:lnSpc>
              <a:spcBef>
                <a:spcPts val="561"/>
              </a:spcBef>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66"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nSpc>
                <a:spcPct val="100000"/>
              </a:lnSpc>
              <a:spcBef>
                <a:spcPts val="471"/>
              </a:spcBef>
            </a:pPr>
            <a:r>
              <a:rPr lang="en-US" sz="2350" b="1" strike="noStrike" spc="-1">
                <a:solidFill>
                  <a:srgbClr val="FF0000"/>
                </a:solidFill>
                <a:latin typeface="Times New Roman"/>
              </a:rPr>
              <a:t>Shortest Paths in weighted Graphs :</a:t>
            </a:r>
            <a:endParaRPr lang="en-US" sz="2350" b="0" strike="noStrike" spc="-1">
              <a:solidFill>
                <a:srgbClr val="000000"/>
              </a:solidFill>
              <a:latin typeface="Times New Roman"/>
            </a:endParaRPr>
          </a:p>
          <a:p>
            <a:pPr marL="343080" indent="-342720" algn="just">
              <a:lnSpc>
                <a:spcPct val="100000"/>
              </a:lnSpc>
              <a:spcBef>
                <a:spcPts val="471"/>
              </a:spcBef>
            </a:pPr>
            <a:r>
              <a:rPr lang="en-US" sz="2350" b="1" strike="noStrike" spc="-1">
                <a:solidFill>
                  <a:srgbClr val="FF3300"/>
                </a:solidFill>
                <a:latin typeface="Times New Roman"/>
              </a:rPr>
              <a:t>Dijkshtra’s Algorithm:</a:t>
            </a:r>
            <a:r>
              <a:rPr lang="en-US" sz="2350" b="1" strike="noStrike" spc="-1">
                <a:solidFill>
                  <a:srgbClr val="000000"/>
                </a:solidFill>
                <a:latin typeface="Times New Roman"/>
              </a:rPr>
              <a:t> </a:t>
            </a:r>
            <a:r>
              <a:rPr lang="en-US" sz="2350" b="0" strike="noStrike" spc="-1">
                <a:solidFill>
                  <a:srgbClr val="000000"/>
                </a:solidFill>
                <a:latin typeface="Times New Roman"/>
              </a:rPr>
              <a:t> </a:t>
            </a:r>
          </a:p>
          <a:p>
            <a:pPr marL="343080" indent="-342720" algn="just">
              <a:lnSpc>
                <a:spcPct val="100000"/>
              </a:lnSpc>
              <a:spcBef>
                <a:spcPts val="471"/>
              </a:spcBef>
            </a:pPr>
            <a:r>
              <a:rPr lang="en-US" sz="2350" b="0" strike="noStrike" spc="-1">
                <a:solidFill>
                  <a:srgbClr val="000000"/>
                </a:solidFill>
                <a:latin typeface="Times New Roman"/>
              </a:rPr>
              <a:t>	The procedure (algorithm) for computing the shortest path from vertex a to any other vertex in a graph G.</a:t>
            </a:r>
          </a:p>
          <a:p>
            <a:pPr marL="1314360" lvl="2" indent="-514080" algn="just">
              <a:lnSpc>
                <a:spcPct val="100000"/>
              </a:lnSpc>
              <a:spcBef>
                <a:spcPts val="471"/>
              </a:spcBef>
              <a:buClr>
                <a:srgbClr val="000000"/>
              </a:buClr>
              <a:buFont typeface="Times New Roman"/>
              <a:buAutoNum type="arabicPeriod"/>
            </a:pPr>
            <a:r>
              <a:rPr lang="en-US" sz="2350" b="0" strike="noStrike" spc="-1">
                <a:solidFill>
                  <a:srgbClr val="000000"/>
                </a:solidFill>
                <a:latin typeface="Times New Roman"/>
              </a:rPr>
              <a:t>Initially let P = {a} and T = V – {a} and for every vertex in T let l(t) = w(a, t). Update the vertex a as the previous vertex for all vertices in T adjacent to vertex a </a:t>
            </a:r>
          </a:p>
          <a:p>
            <a:pPr marL="1314360" lvl="2" indent="-514080" algn="just">
              <a:lnSpc>
                <a:spcPct val="100000"/>
              </a:lnSpc>
              <a:spcBef>
                <a:spcPts val="471"/>
              </a:spcBef>
              <a:buClr>
                <a:srgbClr val="000000"/>
              </a:buClr>
              <a:buFont typeface="Times New Roman"/>
              <a:buAutoNum type="arabicPeriod"/>
            </a:pPr>
            <a:r>
              <a:rPr lang="en-US" sz="2350" b="0" strike="noStrike" spc="-1">
                <a:solidFill>
                  <a:srgbClr val="000000"/>
                </a:solidFill>
                <a:latin typeface="Times New Roman"/>
              </a:rPr>
              <a:t>Select the vertex x in T such that it has the smallest index (minimum weight edge ) w.r.t. vertices in P</a:t>
            </a:r>
          </a:p>
          <a:p>
            <a:pPr marL="1314360" lvl="2" indent="-514080" algn="just">
              <a:lnSpc>
                <a:spcPct val="100000"/>
              </a:lnSpc>
              <a:spcBef>
                <a:spcPts val="471"/>
              </a:spcBef>
              <a:buClr>
                <a:srgbClr val="000000"/>
              </a:buClr>
              <a:buFont typeface="Times New Roman"/>
              <a:buAutoNum type="arabicPeriod"/>
            </a:pPr>
            <a:r>
              <a:rPr lang="en-US" sz="2350" b="0" strike="noStrike" spc="-1">
                <a:solidFill>
                  <a:srgbClr val="000000"/>
                </a:solidFill>
                <a:latin typeface="Times New Roman"/>
              </a:rPr>
              <a:t>If  x is the vertex, we want to reach from a then STOP, otherwise let P’ = P U {x} and T’ = T – {x}</a:t>
            </a:r>
          </a:p>
          <a:p>
            <a:pPr marL="2228760" indent="-514080" algn="just">
              <a:lnSpc>
                <a:spcPct val="100000"/>
              </a:lnSpc>
              <a:spcBef>
                <a:spcPts val="471"/>
              </a:spcBef>
            </a:pPr>
            <a:r>
              <a:rPr lang="en-US" sz="2350" b="0" strike="noStrike" spc="-1">
                <a:solidFill>
                  <a:srgbClr val="000000"/>
                </a:solidFill>
                <a:latin typeface="Times New Roman"/>
              </a:rPr>
              <a:t>		   for every vertex  t in T’ compute it’s index </a:t>
            </a:r>
          </a:p>
          <a:p>
            <a:pPr marL="2228760" indent="-514080" algn="just">
              <a:lnSpc>
                <a:spcPct val="100000"/>
              </a:lnSpc>
              <a:spcBef>
                <a:spcPts val="471"/>
              </a:spcBef>
            </a:pPr>
            <a:r>
              <a:rPr lang="en-US" sz="2350" b="0" strike="noStrike" spc="-1">
                <a:solidFill>
                  <a:srgbClr val="000000"/>
                </a:solidFill>
                <a:latin typeface="Times New Roman"/>
              </a:rPr>
              <a:t>	 	         l’(t) = min [l(t), l(x) + w(x, t)]</a:t>
            </a:r>
          </a:p>
          <a:p>
            <a:pPr marL="1314360" lvl="2" indent="-514080" algn="just">
              <a:lnSpc>
                <a:spcPct val="100000"/>
              </a:lnSpc>
              <a:spcBef>
                <a:spcPts val="471"/>
              </a:spcBef>
              <a:buClr>
                <a:srgbClr val="000000"/>
              </a:buClr>
              <a:buFont typeface="Times New Roman"/>
              <a:buAutoNum type="arabicPeriod"/>
            </a:pPr>
            <a:r>
              <a:rPr lang="en-US" sz="2350" b="0" strike="noStrike" spc="-1">
                <a:solidFill>
                  <a:srgbClr val="000000"/>
                </a:solidFill>
                <a:latin typeface="Times New Roman"/>
              </a:rPr>
              <a:t>Update the vertex x as the previous vertex for all vertices in T adjacent to vertex x </a:t>
            </a:r>
          </a:p>
          <a:p>
            <a:pPr marL="1314360" lvl="2" indent="-514080" algn="just">
              <a:lnSpc>
                <a:spcPct val="100000"/>
              </a:lnSpc>
              <a:spcBef>
                <a:spcPts val="471"/>
              </a:spcBef>
              <a:buClr>
                <a:srgbClr val="000000"/>
              </a:buClr>
              <a:buFont typeface="Times New Roman"/>
              <a:buAutoNum type="arabicPeriod"/>
            </a:pPr>
            <a:r>
              <a:rPr lang="en-US" sz="2350" b="0" strike="noStrike" spc="-1">
                <a:solidFill>
                  <a:srgbClr val="000000"/>
                </a:solidFill>
                <a:latin typeface="Times New Roman"/>
              </a:rPr>
              <a:t>Repeat steps 2 to 4 using P’ as P and T’ as T	</a:t>
            </a:r>
            <a:r>
              <a:rPr lang="en-US" sz="2350" b="0" strike="noStrike" spc="-1">
                <a:solidFill>
                  <a:srgbClr val="FF3300"/>
                </a:solidFill>
                <a:latin typeface="Times New Roman"/>
              </a:rPr>
              <a:t>Example</a:t>
            </a: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endParaRPr lang="en-US" sz="235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68"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nSpc>
                <a:spcPct val="100000"/>
              </a:lnSpc>
              <a:spcBef>
                <a:spcPts val="561"/>
              </a:spcBef>
            </a:pPr>
            <a:r>
              <a:rPr lang="en-US" sz="2350" b="1" strike="noStrike" spc="-1" dirty="0">
                <a:solidFill>
                  <a:srgbClr val="FF0000"/>
                </a:solidFill>
                <a:latin typeface="Times New Roman"/>
              </a:rPr>
              <a:t> </a:t>
            </a:r>
            <a:r>
              <a:rPr lang="en-US" sz="2800" b="1" strike="noStrike" spc="-1" dirty="0">
                <a:solidFill>
                  <a:srgbClr val="FF3300"/>
                </a:solidFill>
                <a:latin typeface="Times New Roman"/>
              </a:rPr>
              <a:t>Exercise :</a:t>
            </a:r>
            <a:r>
              <a:rPr lang="en-US" sz="2800" b="1" strike="noStrike" spc="-1" dirty="0">
                <a:solidFill>
                  <a:srgbClr val="000000"/>
                </a:solidFill>
                <a:latin typeface="Times New Roman"/>
              </a:rPr>
              <a:t>  </a:t>
            </a:r>
            <a:endParaRPr lang="en-US" sz="2800" b="0" strike="noStrike" spc="-1" dirty="0">
              <a:solidFill>
                <a:srgbClr val="000000"/>
              </a:solidFill>
              <a:latin typeface="Times New Roman"/>
            </a:endParaRPr>
          </a:p>
          <a:p>
            <a:pPr marL="1257480" lvl="2" indent="-456840" algn="just">
              <a:lnSpc>
                <a:spcPct val="100000"/>
              </a:lnSpc>
              <a:spcBef>
                <a:spcPts val="561"/>
              </a:spcBef>
              <a:buClr>
                <a:srgbClr val="000000"/>
              </a:buClr>
              <a:buFont typeface="Times New Roman"/>
              <a:buAutoNum type="arabicPeriod"/>
            </a:pPr>
            <a:r>
              <a:rPr lang="en-US" sz="2800" b="0" strike="noStrike" spc="-1" dirty="0">
                <a:solidFill>
                  <a:srgbClr val="000000"/>
                </a:solidFill>
                <a:latin typeface="Times New Roman"/>
              </a:rPr>
              <a:t>Use </a:t>
            </a:r>
            <a:r>
              <a:rPr lang="en-US" sz="2800" b="0" strike="noStrike" spc="-1" dirty="0" err="1">
                <a:solidFill>
                  <a:srgbClr val="000000"/>
                </a:solidFill>
                <a:latin typeface="Times New Roman"/>
              </a:rPr>
              <a:t>Dijkshtra’s</a:t>
            </a:r>
            <a:r>
              <a:rPr lang="en-US" sz="2800" b="0" strike="noStrike" spc="-1" dirty="0">
                <a:solidFill>
                  <a:srgbClr val="000000"/>
                </a:solidFill>
                <a:latin typeface="Times New Roman"/>
              </a:rPr>
              <a:t> algorithm to find the shortest path from a to </a:t>
            </a:r>
            <a:r>
              <a:rPr lang="en-US" sz="2800" b="0" strike="noStrike" spc="-1" dirty="0" smtClean="0">
                <a:solidFill>
                  <a:srgbClr val="000000"/>
                </a:solidFill>
                <a:latin typeface="Times New Roman"/>
              </a:rPr>
              <a:t>f : REFER CLASS NOTE BOOK</a:t>
            </a: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endParaRPr lang="en-US" sz="28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70"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2500" b="1" strike="noStrike" spc="-1">
                <a:solidFill>
                  <a:srgbClr val="FF3300"/>
                </a:solidFill>
                <a:latin typeface="Times New Roman"/>
              </a:rPr>
              <a:t>Connected /Strongly connected /Weakly connected components </a:t>
            </a:r>
            <a:r>
              <a:rPr lang="en-US" sz="2500" b="1" strike="noStrike" spc="-1">
                <a:solidFill>
                  <a:srgbClr val="FF0000"/>
                </a:solidFill>
                <a:latin typeface="Times New Roman"/>
              </a:rPr>
              <a:t>:</a:t>
            </a:r>
            <a:endParaRPr lang="en-US" sz="2500" b="0" strike="noStrike" spc="-1">
              <a:solidFill>
                <a:srgbClr val="000000"/>
              </a:solidFill>
              <a:latin typeface="Times New Roman"/>
            </a:endParaRPr>
          </a:p>
          <a:p>
            <a:pPr marL="343080" indent="-342720" algn="just">
              <a:lnSpc>
                <a:spcPct val="100000"/>
              </a:lnSpc>
              <a:spcBef>
                <a:spcPts val="499"/>
              </a:spcBef>
            </a:pPr>
            <a:r>
              <a:rPr lang="en-US" sz="2500" b="1" strike="noStrike" spc="-1">
                <a:solidFill>
                  <a:srgbClr val="000000"/>
                </a:solidFill>
                <a:latin typeface="Times New Roman"/>
              </a:rPr>
              <a:t>Connected  components : </a:t>
            </a:r>
            <a:r>
              <a:rPr lang="en-US" sz="2500" b="0" strike="noStrike" spc="-1">
                <a:solidFill>
                  <a:srgbClr val="000000"/>
                </a:solidFill>
                <a:latin typeface="Times New Roman"/>
              </a:rPr>
              <a:t> </a:t>
            </a:r>
          </a:p>
          <a:p>
            <a:pPr marL="343080" indent="-342720" algn="just">
              <a:lnSpc>
                <a:spcPct val="100000"/>
              </a:lnSpc>
              <a:spcBef>
                <a:spcPts val="499"/>
              </a:spcBef>
            </a:pPr>
            <a:r>
              <a:rPr lang="en-US" sz="2500" b="0" strike="noStrike" spc="-1">
                <a:solidFill>
                  <a:srgbClr val="000000"/>
                </a:solidFill>
                <a:latin typeface="Times New Roman"/>
              </a:rPr>
              <a:t>	An </a:t>
            </a:r>
            <a:r>
              <a:rPr lang="en-US" sz="2500" b="1" strike="noStrike" spc="-1">
                <a:solidFill>
                  <a:srgbClr val="000000"/>
                </a:solidFill>
                <a:latin typeface="Times New Roman"/>
              </a:rPr>
              <a:t>undirected gra</a:t>
            </a:r>
            <a:r>
              <a:rPr lang="en-US" sz="2500" b="0" strike="noStrike" spc="-1">
                <a:solidFill>
                  <a:srgbClr val="000000"/>
                </a:solidFill>
                <a:latin typeface="Times New Roman"/>
              </a:rPr>
              <a:t>ph is said to be connected if there is a path between every two vertices and is said to be disconnected otherwise.</a:t>
            </a:r>
          </a:p>
          <a:p>
            <a:pPr marL="343080" indent="-342720" algn="just">
              <a:lnSpc>
                <a:spcPct val="100000"/>
              </a:lnSpc>
              <a:spcBef>
                <a:spcPts val="499"/>
              </a:spcBef>
            </a:pPr>
            <a:r>
              <a:rPr lang="en-US" sz="2500" b="0" strike="noStrike" spc="-1">
                <a:solidFill>
                  <a:srgbClr val="000000"/>
                </a:solidFill>
                <a:latin typeface="Times New Roman"/>
              </a:rPr>
              <a:t>	A directed graph is said to be connected if the undirected graph derived from it by ignoring the directions of the edges is connected and is said to be disconnected otherwise.</a:t>
            </a:r>
          </a:p>
          <a:p>
            <a:pPr marL="343080" indent="-342720" algn="just">
              <a:lnSpc>
                <a:spcPct val="100000"/>
              </a:lnSpc>
              <a:spcBef>
                <a:spcPts val="499"/>
              </a:spcBef>
            </a:pPr>
            <a:r>
              <a:rPr lang="en-US" sz="2500" b="0" strike="noStrike" spc="-1">
                <a:solidFill>
                  <a:srgbClr val="000000"/>
                </a:solidFill>
                <a:latin typeface="Times New Roman"/>
              </a:rPr>
              <a:t>	A disconnected graph consists of two or more components each of which is connected graph.</a:t>
            </a:r>
          </a:p>
          <a:p>
            <a:pPr marL="343080" indent="-342720" algn="just">
              <a:lnSpc>
                <a:spcPct val="100000"/>
              </a:lnSpc>
              <a:spcBef>
                <a:spcPts val="499"/>
              </a:spcBef>
            </a:pPr>
            <a:r>
              <a:rPr lang="en-US" sz="2500" b="1" strike="noStrike" spc="-1">
                <a:solidFill>
                  <a:srgbClr val="000000"/>
                </a:solidFill>
                <a:latin typeface="Times New Roman"/>
              </a:rPr>
              <a:t>Strongly connected / Weakly connected components :</a:t>
            </a:r>
            <a:endParaRPr lang="en-US" sz="2500" b="0" strike="noStrike" spc="-1">
              <a:solidFill>
                <a:srgbClr val="000000"/>
              </a:solidFill>
              <a:latin typeface="Times New Roman"/>
            </a:endParaRPr>
          </a:p>
          <a:p>
            <a:pPr marL="343080" indent="-342720" algn="just">
              <a:lnSpc>
                <a:spcPct val="100000"/>
              </a:lnSpc>
              <a:spcBef>
                <a:spcPts val="499"/>
              </a:spcBef>
            </a:pPr>
            <a:r>
              <a:rPr lang="en-US" sz="2500" b="0" strike="noStrike" spc="-1">
                <a:solidFill>
                  <a:srgbClr val="000000"/>
                </a:solidFill>
                <a:latin typeface="Times New Roman"/>
              </a:rPr>
              <a:t>	A connected digraph is said to be </a:t>
            </a:r>
            <a:r>
              <a:rPr lang="en-US" sz="2500" b="1" strike="noStrike" spc="-1">
                <a:solidFill>
                  <a:srgbClr val="000000"/>
                </a:solidFill>
                <a:latin typeface="Times New Roman"/>
              </a:rPr>
              <a:t>strongly connected </a:t>
            </a:r>
            <a:r>
              <a:rPr lang="en-US" sz="2500" b="0" strike="noStrike" spc="-1">
                <a:solidFill>
                  <a:srgbClr val="000000"/>
                </a:solidFill>
                <a:latin typeface="Times New Roman"/>
              </a:rPr>
              <a:t>if for every two vertices a and b in the graph there is a path from a to b and from b to a as well otherwise it is </a:t>
            </a:r>
            <a:r>
              <a:rPr lang="en-US" sz="2500" b="1" strike="noStrike" spc="-1">
                <a:solidFill>
                  <a:srgbClr val="000000"/>
                </a:solidFill>
                <a:latin typeface="Times New Roman"/>
              </a:rPr>
              <a:t>weakly connected.	</a:t>
            </a:r>
            <a:r>
              <a:rPr lang="en-US" sz="2500" b="1" strike="noStrike" spc="-1">
                <a:solidFill>
                  <a:srgbClr val="FF3300"/>
                </a:solidFill>
                <a:latin typeface="Times New Roman"/>
              </a:rPr>
              <a:t>Example</a:t>
            </a:r>
            <a:endParaRPr lang="en-US" sz="2500" b="0" strike="noStrike" spc="-1">
              <a:solidFill>
                <a:srgbClr val="000000"/>
              </a:solidFill>
              <a:latin typeface="Times New Roman"/>
            </a:endParaRPr>
          </a:p>
          <a:p>
            <a:pPr marL="343080" indent="-342720" algn="just">
              <a:lnSpc>
                <a:spcPct val="100000"/>
              </a:lnSpc>
              <a:spcBef>
                <a:spcPts val="479"/>
              </a:spcBef>
            </a:pPr>
            <a:endParaRPr lang="en-US" sz="2500" b="0" strike="noStrike" spc="-1">
              <a:solidFill>
                <a:srgbClr val="000000"/>
              </a:solidFill>
              <a:latin typeface="Times New Roman"/>
            </a:endParaRPr>
          </a:p>
          <a:p>
            <a:pPr marL="343080" indent="-342720" algn="just">
              <a:lnSpc>
                <a:spcPct val="100000"/>
              </a:lnSpc>
              <a:spcBef>
                <a:spcPts val="471"/>
              </a:spcBef>
            </a:pPr>
            <a:r>
              <a:rPr lang="en-US" sz="2350" b="0" strike="noStrike" spc="-1">
                <a:solidFill>
                  <a:srgbClr val="000000"/>
                </a:solidFill>
                <a:latin typeface="Times New Roman"/>
              </a:rPr>
              <a:t>	 </a:t>
            </a: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pPr marL="343080" indent="-342720" algn="just">
              <a:lnSpc>
                <a:spcPct val="100000"/>
              </a:lnSpc>
            </a:pPr>
            <a:endParaRPr lang="en-US" sz="2350" b="0" strike="noStrike" spc="-1">
              <a:solidFill>
                <a:srgbClr val="000000"/>
              </a:solidFill>
              <a:latin typeface="Times New Roman"/>
            </a:endParaRPr>
          </a:p>
          <a:p>
            <a:endParaRPr lang="en-US" sz="235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72"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2800" b="1" strike="noStrike" spc="-1">
                <a:solidFill>
                  <a:srgbClr val="FF3300"/>
                </a:solidFill>
                <a:latin typeface="Times New Roman"/>
              </a:rPr>
              <a:t>Eulerian Paths and Circuits</a:t>
            </a:r>
            <a:r>
              <a:rPr lang="en-US" sz="2800" b="1" strike="noStrike" spc="-1">
                <a:solidFill>
                  <a:srgbClr val="FF0000"/>
                </a:solidFill>
                <a:latin typeface="Times New Roman"/>
              </a:rPr>
              <a:t>:</a:t>
            </a:r>
            <a:endParaRPr lang="en-US" sz="2800" b="0" strike="noStrike" spc="-1">
              <a:solidFill>
                <a:srgbClr val="000000"/>
              </a:solidFill>
              <a:latin typeface="Times New Roman"/>
            </a:endParaRPr>
          </a:p>
          <a:p>
            <a:pPr marL="343080" indent="-342720" algn="just">
              <a:lnSpc>
                <a:spcPct val="100000"/>
              </a:lnSpc>
              <a:spcBef>
                <a:spcPts val="479"/>
              </a:spcBef>
            </a:pPr>
            <a:r>
              <a:rPr lang="en-US" sz="2400" b="1" strike="noStrike" spc="-1">
                <a:solidFill>
                  <a:srgbClr val="000000"/>
                </a:solidFill>
                <a:latin typeface="Times New Roman"/>
              </a:rPr>
              <a:t>Eulerian Paths : </a:t>
            </a:r>
            <a:r>
              <a:rPr lang="en-US" sz="2400" b="0" strike="noStrike" spc="-1">
                <a:solidFill>
                  <a:srgbClr val="000000"/>
                </a:solidFill>
                <a:latin typeface="Times New Roman"/>
              </a:rPr>
              <a:t> </a:t>
            </a:r>
          </a:p>
          <a:p>
            <a:pPr marL="343080" indent="-342720" algn="just">
              <a:lnSpc>
                <a:spcPct val="100000"/>
              </a:lnSpc>
              <a:spcBef>
                <a:spcPts val="479"/>
              </a:spcBef>
            </a:pPr>
            <a:r>
              <a:rPr lang="en-US" sz="2400" b="0" strike="noStrike" spc="-1">
                <a:solidFill>
                  <a:srgbClr val="000000"/>
                </a:solidFill>
                <a:latin typeface="Times New Roman"/>
              </a:rPr>
              <a:t>	L. Euler, the father of the theory of graphs, proved in 1736 that it was not possible to cross each of the seven bridges on the river Pregel in Konigsberg, Germany, once and only once in a walking tour.						    </a:t>
            </a:r>
            <a:r>
              <a:rPr lang="en-US" sz="2400" b="0" strike="noStrike" spc="-1">
                <a:solidFill>
                  <a:srgbClr val="FF0000"/>
                </a:solidFill>
                <a:latin typeface="Times New Roman"/>
              </a:rPr>
              <a:t>Graphical representation</a:t>
            </a:r>
            <a:endParaRPr lang="en-US" sz="2400" b="0" strike="noStrike" spc="-1">
              <a:solidFill>
                <a:srgbClr val="000000"/>
              </a:solidFill>
              <a:latin typeface="Times New Roman"/>
            </a:endParaRPr>
          </a:p>
          <a:p>
            <a:pPr marL="343080" indent="-342720" algn="just">
              <a:lnSpc>
                <a:spcPct val="100000"/>
              </a:lnSpc>
              <a:spcBef>
                <a:spcPts val="479"/>
              </a:spcBef>
            </a:pPr>
            <a:r>
              <a:rPr lang="en-US" sz="2400" b="0" strike="noStrike" spc="-1">
                <a:solidFill>
                  <a:srgbClr val="000000"/>
                </a:solidFill>
                <a:latin typeface="Times New Roman"/>
              </a:rPr>
              <a:t>	Euler discovered a very simple criterion for determining whether there is a path in a graph that traverses each of the edges in the graph once and only once.</a:t>
            </a:r>
          </a:p>
          <a:p>
            <a:pPr marL="343080" indent="-342720" algn="just">
              <a:lnSpc>
                <a:spcPct val="100000"/>
              </a:lnSpc>
              <a:spcBef>
                <a:spcPts val="479"/>
              </a:spcBef>
            </a:pPr>
            <a:r>
              <a:rPr lang="en-US" sz="2400" b="1" strike="noStrike" spc="-1">
                <a:solidFill>
                  <a:srgbClr val="000000"/>
                </a:solidFill>
                <a:latin typeface="Times New Roman"/>
              </a:rPr>
              <a:t>Eulerian Path : </a:t>
            </a:r>
            <a:r>
              <a:rPr lang="en-US" sz="2400" b="0" strike="noStrike" spc="-1">
                <a:solidFill>
                  <a:srgbClr val="000000"/>
                </a:solidFill>
                <a:latin typeface="Times New Roman"/>
              </a:rPr>
              <a:t>Eulerian path in a graph is defined as a path that traverses each edge in the graph once and only once.</a:t>
            </a:r>
          </a:p>
          <a:p>
            <a:pPr marL="343080" indent="-342720" algn="just">
              <a:lnSpc>
                <a:spcPct val="100000"/>
              </a:lnSpc>
              <a:spcBef>
                <a:spcPts val="479"/>
              </a:spcBef>
            </a:pPr>
            <a:r>
              <a:rPr lang="en-US" sz="2400" b="1" strike="noStrike" spc="-1">
                <a:solidFill>
                  <a:srgbClr val="000000"/>
                </a:solidFill>
                <a:latin typeface="Times New Roman"/>
              </a:rPr>
              <a:t>Eulerian Circuit : </a:t>
            </a:r>
            <a:r>
              <a:rPr lang="en-US" sz="2400" b="0" strike="noStrike" spc="-1">
                <a:solidFill>
                  <a:srgbClr val="000000"/>
                </a:solidFill>
                <a:latin typeface="Times New Roman"/>
              </a:rPr>
              <a:t>Eulerian circuit in a graph is defined as a circuit that traverses each edge in the graph once and only once. </a:t>
            </a:r>
          </a:p>
          <a:p>
            <a:pPr marL="343080" indent="-342720" algn="just">
              <a:lnSpc>
                <a:spcPct val="100000"/>
              </a:lnSpc>
              <a:spcBef>
                <a:spcPts val="479"/>
              </a:spcBef>
            </a:pPr>
            <a:r>
              <a:rPr lang="en-US" sz="2400" b="1" strike="noStrike" spc="-1">
                <a:solidFill>
                  <a:srgbClr val="000000"/>
                </a:solidFill>
                <a:latin typeface="Times New Roman"/>
              </a:rPr>
              <a:t>Degree of a vertex : </a:t>
            </a:r>
            <a:r>
              <a:rPr lang="en-US" sz="2400" b="0" strike="noStrike" spc="-1">
                <a:solidFill>
                  <a:srgbClr val="000000"/>
                </a:solidFill>
                <a:latin typeface="Times New Roman"/>
              </a:rPr>
              <a:t>The degree of a vertex is the number of edges incident with it (note that loop contributes to a count of two edges)			 </a:t>
            </a:r>
          </a:p>
          <a:p>
            <a:pPr marL="343080" indent="-342720" algn="just">
              <a:lnSpc>
                <a:spcPct val="100000"/>
              </a:lnSpc>
            </a:pPr>
            <a:endParaRPr lang="en-US" sz="2400" b="0" strike="noStrike" spc="-1">
              <a:solidFill>
                <a:srgbClr val="000000"/>
              </a:solidFill>
              <a:latin typeface="Times New Roman"/>
            </a:endParaRPr>
          </a:p>
          <a:p>
            <a:pPr marL="343080" indent="-342720" algn="just">
              <a:lnSpc>
                <a:spcPct val="100000"/>
              </a:lnSpc>
            </a:pPr>
            <a:endParaRPr lang="en-US" sz="2400" b="0" strike="noStrike" spc="-1">
              <a:solidFill>
                <a:srgbClr val="000000"/>
              </a:solidFill>
              <a:latin typeface="Times New Roman"/>
            </a:endParaRPr>
          </a:p>
          <a:p>
            <a:pPr marL="343080" indent="-342720" algn="just">
              <a:lnSpc>
                <a:spcPct val="100000"/>
              </a:lnSpc>
            </a:pPr>
            <a:endParaRPr lang="en-US" sz="2400" b="0" strike="noStrike" spc="-1">
              <a:solidFill>
                <a:srgbClr val="000000"/>
              </a:solidFill>
              <a:latin typeface="Times New Roman"/>
            </a:endParaRPr>
          </a:p>
          <a:p>
            <a:pPr marL="343080" indent="-342720" algn="just">
              <a:lnSpc>
                <a:spcPct val="100000"/>
              </a:lnSpc>
            </a:pPr>
            <a:endParaRPr lang="en-US" sz="2400" b="0" strike="noStrike" spc="-1">
              <a:solidFill>
                <a:srgbClr val="000000"/>
              </a:solidFill>
              <a:latin typeface="Times New Roman"/>
            </a:endParaRPr>
          </a:p>
          <a:p>
            <a:pPr marL="343080" indent="-342720" algn="just">
              <a:lnSpc>
                <a:spcPct val="100000"/>
              </a:lnSpc>
            </a:pPr>
            <a:endParaRPr lang="en-US" sz="2400" b="0" strike="noStrike" spc="-1">
              <a:solidFill>
                <a:srgbClr val="000000"/>
              </a:solidFill>
              <a:latin typeface="Times New Roman"/>
            </a:endParaRPr>
          </a:p>
          <a:p>
            <a:endParaRPr lang="en-US" sz="24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74"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3200" b="1" strike="noStrike" spc="-1" dirty="0" err="1">
                <a:solidFill>
                  <a:srgbClr val="FF3300"/>
                </a:solidFill>
                <a:latin typeface="Times New Roman"/>
              </a:rPr>
              <a:t>Eulerian</a:t>
            </a:r>
            <a:r>
              <a:rPr lang="en-US" sz="3200" b="1" strike="noStrike" spc="-1" dirty="0">
                <a:solidFill>
                  <a:srgbClr val="FF3300"/>
                </a:solidFill>
                <a:latin typeface="Times New Roman"/>
              </a:rPr>
              <a:t> Paths and Circuits</a:t>
            </a:r>
            <a:r>
              <a:rPr lang="en-US" sz="3200" b="1" strike="noStrike" spc="-1" dirty="0">
                <a:solidFill>
                  <a:srgbClr val="FF0000"/>
                </a:solidFill>
                <a:latin typeface="Times New Roman"/>
              </a:rPr>
              <a:t>:</a:t>
            </a:r>
            <a:endParaRPr lang="en-US" sz="3200" b="0" strike="noStrike" spc="-1" dirty="0">
              <a:solidFill>
                <a:srgbClr val="000000"/>
              </a:solidFill>
              <a:latin typeface="Times New Roman"/>
            </a:endParaRPr>
          </a:p>
          <a:p>
            <a:pPr algn="just">
              <a:lnSpc>
                <a:spcPct val="100000"/>
              </a:lnSpc>
            </a:pPr>
            <a:r>
              <a:rPr lang="en-US" sz="2800" b="1" strike="noStrike" spc="-1" dirty="0">
                <a:solidFill>
                  <a:srgbClr val="FF0000"/>
                </a:solidFill>
                <a:latin typeface="Times New Roman"/>
              </a:rPr>
              <a:t>Sufficient and necessary conditions for </a:t>
            </a:r>
            <a:r>
              <a:rPr lang="en-US" sz="2800" b="1" strike="noStrike" spc="-1" dirty="0" err="1">
                <a:solidFill>
                  <a:srgbClr val="FF0000"/>
                </a:solidFill>
                <a:latin typeface="Times New Roman"/>
              </a:rPr>
              <a:t>Eulerian</a:t>
            </a:r>
            <a:r>
              <a:rPr lang="en-US" sz="2800" b="1" strike="noStrike" spc="-1" dirty="0">
                <a:solidFill>
                  <a:srgbClr val="FF0000"/>
                </a:solidFill>
                <a:latin typeface="Times New Roman"/>
              </a:rPr>
              <a:t> paths and circuits:</a:t>
            </a:r>
            <a:endParaRPr lang="en-US" sz="2800" b="0" strike="noStrike" spc="-1" dirty="0">
              <a:solidFill>
                <a:srgbClr val="000000"/>
              </a:solidFill>
              <a:latin typeface="Times New Roman"/>
            </a:endParaRPr>
          </a:p>
          <a:p>
            <a:pPr marL="343080" indent="-342720" algn="just">
              <a:lnSpc>
                <a:spcPct val="100000"/>
              </a:lnSpc>
              <a:spcBef>
                <a:spcPts val="479"/>
              </a:spcBef>
            </a:pPr>
            <a:r>
              <a:rPr lang="en-US" sz="2400" b="0" strike="noStrike" spc="-1" dirty="0">
                <a:solidFill>
                  <a:srgbClr val="000000"/>
                </a:solidFill>
                <a:latin typeface="Times New Roman"/>
              </a:rPr>
              <a:t>	In any graph there is an even number of vertices of odd degree since  each edge contributes to a count of one to the degree of each of the two vertices with which it is incident, the sum of the degrees of the vertices is equal to twice the number of edges in a graph. </a:t>
            </a:r>
          </a:p>
          <a:p>
            <a:pPr marL="343080" indent="-342720" algn="just">
              <a:lnSpc>
                <a:spcPct val="100000"/>
              </a:lnSpc>
              <a:spcBef>
                <a:spcPts val="479"/>
              </a:spcBef>
            </a:pPr>
            <a:endParaRPr lang="en-US" sz="2400" b="0" strike="noStrike" spc="-1" dirty="0">
              <a:solidFill>
                <a:srgbClr val="000000"/>
              </a:solidFill>
              <a:latin typeface="Times New Roman"/>
            </a:endParaRPr>
          </a:p>
          <a:p>
            <a:pPr marL="343080" indent="-342720">
              <a:lnSpc>
                <a:spcPct val="100000"/>
              </a:lnSpc>
              <a:spcBef>
                <a:spcPts val="479"/>
              </a:spcBef>
            </a:pPr>
            <a:r>
              <a:rPr lang="en-US" sz="2400" b="1" strike="noStrike" spc="-1" dirty="0">
                <a:solidFill>
                  <a:srgbClr val="000000"/>
                </a:solidFill>
                <a:latin typeface="Times New Roman"/>
              </a:rPr>
              <a:t>Theorem : </a:t>
            </a:r>
            <a:r>
              <a:rPr lang="en-US" sz="2400" b="0" strike="noStrike" spc="-1" dirty="0">
                <a:solidFill>
                  <a:srgbClr val="000000"/>
                </a:solidFill>
                <a:latin typeface="Times New Roman"/>
              </a:rPr>
              <a:t>An undirected graph possesses an </a:t>
            </a:r>
            <a:r>
              <a:rPr lang="en-US" sz="2400" b="1" strike="noStrike" spc="-1" dirty="0" err="1">
                <a:solidFill>
                  <a:srgbClr val="000000"/>
                </a:solidFill>
                <a:latin typeface="Times New Roman"/>
              </a:rPr>
              <a:t>Eulerian</a:t>
            </a:r>
            <a:r>
              <a:rPr lang="en-US" sz="2400" b="1" strike="noStrike" spc="-1" dirty="0">
                <a:solidFill>
                  <a:srgbClr val="000000"/>
                </a:solidFill>
                <a:latin typeface="Times New Roman"/>
              </a:rPr>
              <a:t> pat</a:t>
            </a:r>
            <a:r>
              <a:rPr lang="en-US" sz="2400" b="0" strike="noStrike" spc="-1" dirty="0">
                <a:solidFill>
                  <a:srgbClr val="000000"/>
                </a:solidFill>
                <a:latin typeface="Times New Roman"/>
              </a:rPr>
              <a:t>h if and only if it is connected and has either </a:t>
            </a:r>
            <a:r>
              <a:rPr lang="en-US" sz="2400" b="1" strike="noStrike" spc="-1" dirty="0">
                <a:solidFill>
                  <a:srgbClr val="000000"/>
                </a:solidFill>
                <a:latin typeface="Times New Roman"/>
              </a:rPr>
              <a:t>zero or two vertices of odd degree.		</a:t>
            </a:r>
            <a:r>
              <a:rPr lang="en-US" sz="2400" b="0" strike="noStrike" spc="-1" dirty="0" err="1" smtClean="0">
                <a:solidFill>
                  <a:srgbClr val="FF0000"/>
                </a:solidFill>
                <a:latin typeface="Times New Roman"/>
              </a:rPr>
              <a:t>Example:Refer</a:t>
            </a:r>
            <a:r>
              <a:rPr lang="en-US" sz="2400" b="0" strike="noStrike" spc="-1" dirty="0" smtClean="0">
                <a:solidFill>
                  <a:srgbClr val="FF0000"/>
                </a:solidFill>
                <a:latin typeface="Times New Roman"/>
              </a:rPr>
              <a:t> class note book</a:t>
            </a:r>
            <a:endParaRPr lang="en-US" sz="2400" b="0" strike="noStrike" spc="-1" dirty="0">
              <a:solidFill>
                <a:srgbClr val="000000"/>
              </a:solidFill>
              <a:latin typeface="Times New Roman"/>
            </a:endParaRPr>
          </a:p>
          <a:p>
            <a:pPr marL="343080" indent="-342720" algn="just">
              <a:lnSpc>
                <a:spcPct val="100000"/>
              </a:lnSpc>
              <a:spcBef>
                <a:spcPts val="479"/>
              </a:spcBef>
            </a:pPr>
            <a:endParaRPr lang="en-US" sz="2400" b="0" strike="noStrike" spc="-1" dirty="0">
              <a:solidFill>
                <a:srgbClr val="000000"/>
              </a:solidFill>
              <a:latin typeface="Times New Roman"/>
            </a:endParaRPr>
          </a:p>
          <a:p>
            <a:pPr marL="343080" indent="-342720" algn="just">
              <a:lnSpc>
                <a:spcPct val="100000"/>
              </a:lnSpc>
              <a:spcBef>
                <a:spcPts val="479"/>
              </a:spcBef>
            </a:pPr>
            <a:r>
              <a:rPr lang="en-US" sz="2400" b="1" strike="noStrike" spc="-1" dirty="0">
                <a:solidFill>
                  <a:srgbClr val="000000"/>
                </a:solidFill>
                <a:latin typeface="Times New Roman"/>
              </a:rPr>
              <a:t>Corollary : </a:t>
            </a:r>
            <a:r>
              <a:rPr lang="en-US" sz="2400" b="0" strike="noStrike" spc="-1" dirty="0">
                <a:solidFill>
                  <a:srgbClr val="000000"/>
                </a:solidFill>
                <a:latin typeface="Times New Roman"/>
              </a:rPr>
              <a:t>An undirected graph possesses an </a:t>
            </a:r>
            <a:r>
              <a:rPr lang="en-US" sz="2400" b="1" strike="noStrike" spc="-1" dirty="0" err="1">
                <a:solidFill>
                  <a:srgbClr val="000000"/>
                </a:solidFill>
                <a:latin typeface="Times New Roman"/>
              </a:rPr>
              <a:t>Eulerian</a:t>
            </a:r>
            <a:r>
              <a:rPr lang="en-US" sz="2400" b="1" strike="noStrike" spc="-1" dirty="0">
                <a:solidFill>
                  <a:srgbClr val="000000"/>
                </a:solidFill>
                <a:latin typeface="Times New Roman"/>
              </a:rPr>
              <a:t> circuit </a:t>
            </a:r>
            <a:r>
              <a:rPr lang="en-US" sz="2400" b="0" strike="noStrike" spc="-1" dirty="0">
                <a:solidFill>
                  <a:srgbClr val="000000"/>
                </a:solidFill>
                <a:latin typeface="Times New Roman"/>
              </a:rPr>
              <a:t>if and only if it is connected and it’s </a:t>
            </a:r>
            <a:r>
              <a:rPr lang="en-US" sz="2400" b="1" strike="noStrike" spc="-1" dirty="0">
                <a:solidFill>
                  <a:srgbClr val="000000"/>
                </a:solidFill>
                <a:latin typeface="Times New Roman"/>
              </a:rPr>
              <a:t>vertices are all of even degree</a:t>
            </a:r>
            <a:r>
              <a:rPr lang="en-US" sz="2400" b="0" strike="noStrike" spc="-1" dirty="0">
                <a:solidFill>
                  <a:srgbClr val="000000"/>
                </a:solidFill>
                <a:latin typeface="Times New Roman"/>
              </a:rPr>
              <a:t>.</a:t>
            </a:r>
          </a:p>
          <a:p>
            <a:pPr marL="343080" indent="-342720" algn="just">
              <a:spcBef>
                <a:spcPts val="479"/>
              </a:spcBef>
            </a:pPr>
            <a:r>
              <a:rPr lang="en-US" sz="2400" b="0" strike="noStrike" spc="-1" dirty="0">
                <a:solidFill>
                  <a:srgbClr val="000000"/>
                </a:solidFill>
                <a:latin typeface="Times New Roman"/>
              </a:rPr>
              <a:t>		</a:t>
            </a:r>
            <a:r>
              <a:rPr lang="en-US" sz="2400" spc="-1" dirty="0">
                <a:solidFill>
                  <a:srgbClr val="FF0000"/>
                </a:solidFill>
                <a:latin typeface="Times New Roman"/>
              </a:rPr>
              <a:t> </a:t>
            </a:r>
            <a:r>
              <a:rPr lang="en-US" sz="2400" spc="-1" dirty="0" err="1">
                <a:solidFill>
                  <a:srgbClr val="FF0000"/>
                </a:solidFill>
                <a:latin typeface="Times New Roman"/>
              </a:rPr>
              <a:t>Example:Refer</a:t>
            </a:r>
            <a:r>
              <a:rPr lang="en-US" sz="2400" spc="-1" dirty="0">
                <a:solidFill>
                  <a:srgbClr val="FF0000"/>
                </a:solidFill>
                <a:latin typeface="Times New Roman"/>
              </a:rPr>
              <a:t> class note book</a:t>
            </a:r>
            <a:endParaRPr lang="en-US" sz="2400" spc="-1" dirty="0">
              <a:solidFill>
                <a:srgbClr val="000000"/>
              </a:solidFill>
              <a:latin typeface="Times New Roman"/>
            </a:endParaRPr>
          </a:p>
          <a:p>
            <a:pPr marL="343080" indent="-342720" algn="just">
              <a:lnSpc>
                <a:spcPct val="100000"/>
              </a:lnSpc>
              <a:spcBef>
                <a:spcPts val="479"/>
              </a:spcBef>
            </a:pPr>
            <a:endParaRPr lang="en-US" sz="2400" b="0" strike="noStrike" spc="-1" dirty="0">
              <a:solidFill>
                <a:srgbClr val="000000"/>
              </a:solidFill>
              <a:latin typeface="Times New Roman"/>
            </a:endParaRPr>
          </a:p>
          <a:p>
            <a:pPr marL="343080" indent="-342720" algn="just">
              <a:lnSpc>
                <a:spcPct val="100000"/>
              </a:lnSpc>
              <a:spcBef>
                <a:spcPts val="479"/>
              </a:spcBef>
            </a:pPr>
            <a:r>
              <a:rPr lang="en-US" sz="2400" b="0" strike="noStrike" spc="-1" dirty="0">
                <a:solidFill>
                  <a:srgbClr val="000000"/>
                </a:solidFill>
                <a:latin typeface="Times New Roman"/>
              </a:rPr>
              <a:t>			 </a:t>
            </a:r>
          </a:p>
          <a:p>
            <a:pPr marL="343080" indent="-342720" algn="just">
              <a:lnSpc>
                <a:spcPct val="100000"/>
              </a:lnSpc>
            </a:pPr>
            <a:endParaRPr lang="en-US" sz="2400" b="0" strike="noStrike" spc="-1" dirty="0">
              <a:solidFill>
                <a:srgbClr val="000000"/>
              </a:solidFill>
              <a:latin typeface="Times New Roman"/>
            </a:endParaRPr>
          </a:p>
          <a:p>
            <a:pPr marL="343080" indent="-342720" algn="just">
              <a:lnSpc>
                <a:spcPct val="100000"/>
              </a:lnSpc>
            </a:pPr>
            <a:endParaRPr lang="en-US" sz="2400" b="0" strike="noStrike" spc="-1" dirty="0">
              <a:solidFill>
                <a:srgbClr val="000000"/>
              </a:solidFill>
              <a:latin typeface="Times New Roman"/>
            </a:endParaRPr>
          </a:p>
          <a:p>
            <a:pPr marL="343080" indent="-342720" algn="just">
              <a:lnSpc>
                <a:spcPct val="100000"/>
              </a:lnSpc>
            </a:pPr>
            <a:endParaRPr lang="en-US" sz="2400" b="0" strike="noStrike" spc="-1" dirty="0">
              <a:solidFill>
                <a:srgbClr val="000000"/>
              </a:solidFill>
              <a:latin typeface="Times New Roman"/>
            </a:endParaRPr>
          </a:p>
          <a:p>
            <a:pPr marL="343080" indent="-342720" algn="just">
              <a:lnSpc>
                <a:spcPct val="100000"/>
              </a:lnSpc>
            </a:pPr>
            <a:endParaRPr lang="en-US" sz="2400" b="0" strike="noStrike" spc="-1" dirty="0">
              <a:solidFill>
                <a:srgbClr val="000000"/>
              </a:solidFill>
              <a:latin typeface="Times New Roman"/>
            </a:endParaRPr>
          </a:p>
          <a:p>
            <a:pPr marL="343080" indent="-342720" algn="just">
              <a:lnSpc>
                <a:spcPct val="100000"/>
              </a:lnSpc>
            </a:pPr>
            <a:endParaRPr lang="en-US" sz="2400" b="0" strike="noStrike" spc="-1" dirty="0">
              <a:solidFill>
                <a:srgbClr val="000000"/>
              </a:solidFill>
              <a:latin typeface="Times New Roman"/>
            </a:endParaRPr>
          </a:p>
          <a:p>
            <a:endParaRPr lang="en-US" sz="24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76"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2800" b="1" strike="noStrike" spc="-1" dirty="0">
                <a:solidFill>
                  <a:srgbClr val="FF3300"/>
                </a:solidFill>
                <a:latin typeface="Times New Roman"/>
              </a:rPr>
              <a:t>Hamiltonian Paths and Circuits</a:t>
            </a:r>
            <a:r>
              <a:rPr lang="en-US" sz="2800" b="1" strike="noStrike" spc="-1" dirty="0">
                <a:solidFill>
                  <a:srgbClr val="FF0000"/>
                </a:solidFill>
                <a:latin typeface="Times New Roman"/>
              </a:rPr>
              <a:t>:</a:t>
            </a:r>
            <a:endParaRPr lang="en-US" sz="2800" b="0" strike="noStrike" spc="-1" dirty="0">
              <a:solidFill>
                <a:srgbClr val="000000"/>
              </a:solidFill>
              <a:latin typeface="Times New Roman"/>
            </a:endParaRPr>
          </a:p>
          <a:p>
            <a:pPr marL="343080" indent="-342720" algn="just">
              <a:spcBef>
                <a:spcPts val="561"/>
              </a:spcBef>
            </a:pPr>
            <a:r>
              <a:rPr lang="en-US" sz="2800" b="1" strike="noStrike" spc="-1" dirty="0">
                <a:solidFill>
                  <a:srgbClr val="000000"/>
                </a:solidFill>
                <a:latin typeface="Times New Roman"/>
              </a:rPr>
              <a:t>Hamiltonian Path : </a:t>
            </a:r>
            <a:r>
              <a:rPr lang="en-US" sz="2800" b="0" strike="noStrike" spc="-1" dirty="0">
                <a:solidFill>
                  <a:srgbClr val="000000"/>
                </a:solidFill>
                <a:latin typeface="Times New Roman"/>
              </a:rPr>
              <a:t>Hamiltonian path in a graph is defined as a path that passes through each of the vertices in the graph once and only once.				 </a:t>
            </a:r>
            <a:r>
              <a:rPr lang="en-US" sz="2800" spc="-1" dirty="0" err="1">
                <a:solidFill>
                  <a:srgbClr val="FF0000"/>
                </a:solidFill>
                <a:latin typeface="Times New Roman"/>
              </a:rPr>
              <a:t>Example:Refer</a:t>
            </a:r>
            <a:r>
              <a:rPr lang="en-US" sz="2800" spc="-1" dirty="0">
                <a:solidFill>
                  <a:srgbClr val="FF0000"/>
                </a:solidFill>
                <a:latin typeface="Times New Roman"/>
              </a:rPr>
              <a:t> class note book</a:t>
            </a:r>
            <a:endParaRPr lang="en-US" sz="2800" spc="-1" dirty="0">
              <a:solidFill>
                <a:srgbClr val="000000"/>
              </a:solidFill>
              <a:latin typeface="Times New Roman"/>
            </a:endParaRPr>
          </a:p>
          <a:p>
            <a:pPr marL="343080" indent="-342720" algn="just">
              <a:spcBef>
                <a:spcPts val="561"/>
              </a:spcBef>
            </a:pPr>
            <a:r>
              <a:rPr lang="en-US" sz="2800" b="1" strike="noStrike" spc="-1" dirty="0" smtClean="0">
                <a:solidFill>
                  <a:srgbClr val="000000"/>
                </a:solidFill>
                <a:latin typeface="Times New Roman"/>
              </a:rPr>
              <a:t>Hamiltonian </a:t>
            </a:r>
            <a:r>
              <a:rPr lang="en-US" sz="2800" b="1" strike="noStrike" spc="-1" dirty="0">
                <a:solidFill>
                  <a:srgbClr val="000000"/>
                </a:solidFill>
                <a:latin typeface="Times New Roman"/>
              </a:rPr>
              <a:t>Circuit : </a:t>
            </a:r>
            <a:r>
              <a:rPr lang="en-US" sz="2800" b="0" strike="noStrike" spc="-1" dirty="0">
                <a:solidFill>
                  <a:srgbClr val="000000"/>
                </a:solidFill>
                <a:latin typeface="Times New Roman"/>
              </a:rPr>
              <a:t>Hamiltonian circuit in a graph is defined as a circuit that passes through each of the vertices in the graph once and only once.			</a:t>
            </a:r>
            <a:r>
              <a:rPr lang="en-US" sz="2800" b="0" strike="noStrike" spc="-1" dirty="0">
                <a:solidFill>
                  <a:srgbClr val="FF0000"/>
                </a:solidFill>
                <a:latin typeface="Times New Roman"/>
              </a:rPr>
              <a:t> </a:t>
            </a:r>
            <a:r>
              <a:rPr lang="en-US" sz="2800" spc="-1" dirty="0" err="1">
                <a:solidFill>
                  <a:srgbClr val="FF0000"/>
                </a:solidFill>
                <a:latin typeface="Times New Roman"/>
              </a:rPr>
              <a:t>Example:Refer</a:t>
            </a:r>
            <a:r>
              <a:rPr lang="en-US" sz="2800" spc="-1" dirty="0">
                <a:solidFill>
                  <a:srgbClr val="FF0000"/>
                </a:solidFill>
                <a:latin typeface="Times New Roman"/>
              </a:rPr>
              <a:t> class note book</a:t>
            </a:r>
            <a:endParaRPr lang="en-US" sz="2800" spc="-1" dirty="0">
              <a:solidFill>
                <a:srgbClr val="000000"/>
              </a:solidFill>
              <a:latin typeface="Times New Roman"/>
            </a:endParaRPr>
          </a:p>
          <a:p>
            <a:pPr marL="743040" lvl="1" indent="-285480" algn="just">
              <a:lnSpc>
                <a:spcPct val="100000"/>
              </a:lnSpc>
              <a:spcBef>
                <a:spcPts val="561"/>
              </a:spcBef>
              <a:buClr>
                <a:srgbClr val="000000"/>
              </a:buClr>
              <a:buFont typeface="Arial"/>
              <a:buChar char="•"/>
            </a:pPr>
            <a:r>
              <a:rPr lang="en-US" sz="2800" b="0" strike="noStrike" spc="-1" dirty="0" smtClean="0">
                <a:solidFill>
                  <a:srgbClr val="000000"/>
                </a:solidFill>
                <a:latin typeface="Times New Roman"/>
              </a:rPr>
              <a:t>There </a:t>
            </a:r>
            <a:r>
              <a:rPr lang="en-US" sz="2800" b="0" strike="noStrike" spc="-1" dirty="0">
                <a:solidFill>
                  <a:srgbClr val="000000"/>
                </a:solidFill>
                <a:latin typeface="Times New Roman"/>
              </a:rPr>
              <a:t>is always a Hamiltonian path in a directed complete graph</a:t>
            </a:r>
          </a:p>
          <a:p>
            <a:pPr marL="743040" lvl="1" indent="-285480" algn="just">
              <a:lnSpc>
                <a:spcPct val="100000"/>
              </a:lnSpc>
              <a:spcBef>
                <a:spcPts val="561"/>
              </a:spcBef>
              <a:buClr>
                <a:srgbClr val="000000"/>
              </a:buClr>
              <a:buFont typeface="Arial"/>
              <a:buChar char="•"/>
            </a:pPr>
            <a:r>
              <a:rPr lang="en-US" sz="2800" b="0" strike="noStrike" spc="-1" dirty="0">
                <a:solidFill>
                  <a:srgbClr val="000000"/>
                </a:solidFill>
                <a:latin typeface="Times New Roman"/>
              </a:rPr>
              <a:t>There is no general method of solution to the problem of proving the non-existence of a Hamiltonian path or circuit in a graph</a:t>
            </a: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endParaRPr lang="en-US" sz="28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78"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2800" b="1" strike="noStrike" spc="-1">
                <a:solidFill>
                  <a:srgbClr val="FF3300"/>
                </a:solidFill>
                <a:latin typeface="Times New Roman"/>
              </a:rPr>
              <a:t>Exercise </a:t>
            </a:r>
            <a:r>
              <a:rPr lang="en-US" sz="2800" b="1" strike="noStrike" spc="-1">
                <a:solidFill>
                  <a:srgbClr val="FF0000"/>
                </a:solidFill>
                <a:latin typeface="Times New Roman"/>
              </a:rPr>
              <a:t>:</a:t>
            </a:r>
            <a:endParaRPr lang="en-US" sz="2800" b="0" strike="noStrike" spc="-1">
              <a:solidFill>
                <a:srgbClr val="000000"/>
              </a:solidFill>
              <a:latin typeface="Times New Roman"/>
            </a:endParaRPr>
          </a:p>
          <a:p>
            <a:pPr marL="914400" lvl="1" indent="-514080" algn="just">
              <a:lnSpc>
                <a:spcPct val="100000"/>
              </a:lnSpc>
              <a:spcBef>
                <a:spcPts val="561"/>
              </a:spcBef>
              <a:buClr>
                <a:srgbClr val="000000"/>
              </a:buClr>
              <a:buFont typeface="Times New Roman"/>
              <a:buAutoNum type="arabicPeriod"/>
            </a:pPr>
            <a:r>
              <a:rPr lang="en-US" sz="2800" b="0" strike="noStrike" spc="-1">
                <a:solidFill>
                  <a:srgbClr val="000000"/>
                </a:solidFill>
                <a:latin typeface="Times New Roman"/>
              </a:rPr>
              <a:t>State necessary and sufficient condition for the existence of Hamiltonian path and circuit in K</a:t>
            </a:r>
            <a:r>
              <a:rPr lang="en-US" sz="2800" b="0" strike="noStrike" spc="-1" baseline="-25000">
                <a:solidFill>
                  <a:srgbClr val="000000"/>
                </a:solidFill>
                <a:latin typeface="Times New Roman"/>
              </a:rPr>
              <a:t>mn</a:t>
            </a: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86"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gn="just"/>
            <a:r>
              <a:rPr lang="en-US" sz="2800" b="1" strike="noStrike" spc="-1" dirty="0" smtClean="0">
                <a:solidFill>
                  <a:srgbClr val="FF0000"/>
                </a:solidFill>
                <a:latin typeface="Times New Roman"/>
              </a:rPr>
              <a:t>Planar </a:t>
            </a:r>
            <a:r>
              <a:rPr lang="en-US" sz="2800" b="1" strike="noStrike" spc="-1" dirty="0">
                <a:solidFill>
                  <a:srgbClr val="FF0000"/>
                </a:solidFill>
                <a:latin typeface="Times New Roman"/>
              </a:rPr>
              <a:t>Graphs :</a:t>
            </a:r>
            <a:r>
              <a:rPr lang="en-US" sz="2800" b="1" strike="noStrike" spc="-1" dirty="0">
                <a:solidFill>
                  <a:srgbClr val="000000"/>
                </a:solidFill>
                <a:latin typeface="Times New Roman"/>
              </a:rPr>
              <a:t> </a:t>
            </a:r>
            <a:r>
              <a:rPr lang="en-US" sz="2800" b="0" strike="noStrike" spc="-1" dirty="0">
                <a:solidFill>
                  <a:srgbClr val="000000"/>
                </a:solidFill>
                <a:latin typeface="Times New Roman"/>
              </a:rPr>
              <a:t>A graph is said to be planar if it can be drawn on a plane in such a way that no two edges cross one another, except of course at common vertices. 									</a:t>
            </a:r>
            <a:r>
              <a:rPr lang="en-US" sz="2800" spc="-1" dirty="0" err="1">
                <a:solidFill>
                  <a:srgbClr val="FF0000"/>
                </a:solidFill>
                <a:latin typeface="Times New Roman"/>
              </a:rPr>
              <a:t>Example:Refer</a:t>
            </a:r>
            <a:r>
              <a:rPr lang="en-US" sz="2800" spc="-1" dirty="0">
                <a:solidFill>
                  <a:srgbClr val="FF0000"/>
                </a:solidFill>
                <a:latin typeface="Times New Roman"/>
              </a:rPr>
              <a:t> class note book</a:t>
            </a:r>
            <a:endParaRPr lang="en-US" sz="2800" spc="-1" dirty="0">
              <a:solidFill>
                <a:srgbClr val="000000"/>
              </a:solidFill>
              <a:latin typeface="Times New Roman"/>
            </a:endParaRPr>
          </a:p>
          <a:p>
            <a:pPr marL="343080" indent="-342720" algn="just"/>
            <a:r>
              <a:rPr lang="en-US" sz="2800" b="1" strike="noStrike" spc="-1" dirty="0" smtClean="0">
                <a:solidFill>
                  <a:srgbClr val="FF0000"/>
                </a:solidFill>
                <a:latin typeface="Times New Roman"/>
              </a:rPr>
              <a:t>Region </a:t>
            </a:r>
            <a:r>
              <a:rPr lang="en-US" sz="2800" b="1" strike="noStrike" spc="-1" dirty="0">
                <a:solidFill>
                  <a:srgbClr val="FF0000"/>
                </a:solidFill>
                <a:latin typeface="Times New Roman"/>
              </a:rPr>
              <a:t>: </a:t>
            </a:r>
            <a:r>
              <a:rPr lang="en-US" sz="2800" b="0" strike="noStrike" spc="-1" dirty="0">
                <a:solidFill>
                  <a:srgbClr val="000000"/>
                </a:solidFill>
                <a:latin typeface="Times New Roman"/>
              </a:rPr>
              <a:t>A region of a planar graph is defined to be an area of the plane that is bounded by edges and is not further divided into subareas.					</a:t>
            </a:r>
            <a:r>
              <a:rPr lang="en-US" sz="2800" spc="-1" dirty="0" err="1">
                <a:solidFill>
                  <a:srgbClr val="FF0000"/>
                </a:solidFill>
                <a:latin typeface="Times New Roman"/>
              </a:rPr>
              <a:t>Example:Refer</a:t>
            </a:r>
            <a:r>
              <a:rPr lang="en-US" sz="2800" spc="-1" dirty="0">
                <a:solidFill>
                  <a:srgbClr val="FF0000"/>
                </a:solidFill>
                <a:latin typeface="Times New Roman"/>
              </a:rPr>
              <a:t> class note book</a:t>
            </a:r>
            <a:endParaRPr lang="en-US" sz="2800" spc="-1" dirty="0">
              <a:solidFill>
                <a:srgbClr val="000000"/>
              </a:solidFill>
              <a:latin typeface="Times New Roman"/>
            </a:endParaRPr>
          </a:p>
          <a:p>
            <a:pPr marL="343080" indent="-342720" algn="just">
              <a:lnSpc>
                <a:spcPct val="100000"/>
              </a:lnSpc>
            </a:pPr>
            <a:r>
              <a:rPr lang="en-US" sz="2800" b="1" strike="noStrike" spc="-1" dirty="0" err="1" smtClean="0">
                <a:solidFill>
                  <a:srgbClr val="FF0000"/>
                </a:solidFill>
                <a:latin typeface="Times New Roman"/>
              </a:rPr>
              <a:t>Thorem</a:t>
            </a:r>
            <a:r>
              <a:rPr lang="en-US" sz="2800" b="1" strike="noStrike" spc="-1" dirty="0" smtClean="0">
                <a:solidFill>
                  <a:srgbClr val="FF0000"/>
                </a:solidFill>
                <a:latin typeface="Times New Roman"/>
              </a:rPr>
              <a:t> </a:t>
            </a:r>
            <a:r>
              <a:rPr lang="en-US" sz="2800" b="1" strike="noStrike" spc="-1" dirty="0">
                <a:solidFill>
                  <a:srgbClr val="FF0000"/>
                </a:solidFill>
                <a:latin typeface="Times New Roman"/>
              </a:rPr>
              <a:t>: </a:t>
            </a:r>
            <a:r>
              <a:rPr lang="en-US" sz="2800" b="0" strike="noStrike" spc="-1" dirty="0">
                <a:solidFill>
                  <a:srgbClr val="000000"/>
                </a:solidFill>
                <a:latin typeface="Times New Roman"/>
              </a:rPr>
              <a:t>For any connected planar graph</a:t>
            </a:r>
          </a:p>
          <a:p>
            <a:pPr marL="343080" indent="-342720" algn="just">
              <a:lnSpc>
                <a:spcPct val="100000"/>
              </a:lnSpc>
            </a:pPr>
            <a:r>
              <a:rPr lang="en-US" sz="2800" b="1" strike="noStrike" spc="-1" dirty="0">
                <a:solidFill>
                  <a:srgbClr val="000000"/>
                </a:solidFill>
                <a:latin typeface="Times New Roman"/>
              </a:rPr>
              <a:t>		</a:t>
            </a:r>
            <a:r>
              <a:rPr lang="en-US" sz="2800" b="0" strike="noStrike" spc="-1" dirty="0" err="1">
                <a:solidFill>
                  <a:srgbClr val="000000"/>
                </a:solidFill>
                <a:latin typeface="Times New Roman"/>
              </a:rPr>
              <a:t>i</a:t>
            </a:r>
            <a:r>
              <a:rPr lang="en-US" sz="2800" b="0" strike="noStrike" spc="-1" dirty="0">
                <a:solidFill>
                  <a:srgbClr val="000000"/>
                </a:solidFill>
                <a:latin typeface="Times New Roman"/>
              </a:rPr>
              <a:t>)  v – e + r = 2	Proof by M.I. [Euler’s Formula]</a:t>
            </a:r>
          </a:p>
          <a:p>
            <a:pPr marL="343080" indent="-342720" algn="just">
              <a:lnSpc>
                <a:spcPct val="100000"/>
              </a:lnSpc>
            </a:pPr>
            <a:r>
              <a:rPr lang="en-US" sz="2800" b="0" strike="noStrike" spc="-1" dirty="0">
                <a:solidFill>
                  <a:srgbClr val="000000"/>
                </a:solidFill>
                <a:latin typeface="Times New Roman"/>
              </a:rPr>
              <a:t>		ii) e &lt;= 3v – 6	provided no self loops &amp; e &gt;= 2</a:t>
            </a:r>
          </a:p>
          <a:p>
            <a:pPr marL="343080" indent="-342720" algn="just">
              <a:lnSpc>
                <a:spcPct val="100000"/>
              </a:lnSpc>
            </a:pPr>
            <a:endParaRPr lang="en-US" sz="2800" b="0" strike="noStrike" spc="-1" dirty="0">
              <a:solidFill>
                <a:srgbClr val="000000"/>
              </a:solidFill>
              <a:latin typeface="Times New Roman"/>
            </a:endParaRPr>
          </a:p>
          <a:p>
            <a:endParaRPr lang="en-US" sz="28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44" name="TextShape 2"/>
          <p:cNvSpPr txBox="1"/>
          <p:nvPr/>
        </p:nvSpPr>
        <p:spPr>
          <a:xfrm>
            <a:off x="152280" y="533520"/>
            <a:ext cx="8762760" cy="6095520"/>
          </a:xfrm>
          <a:prstGeom prst="rect">
            <a:avLst/>
          </a:prstGeom>
          <a:noFill/>
          <a:ln w="9360">
            <a:noFill/>
          </a:ln>
        </p:spPr>
        <p:txBody>
          <a:bodyPr>
            <a:noAutofit/>
          </a:bodyPr>
          <a:lstStyle/>
          <a:p>
            <a:pPr marL="343080" indent="-342720">
              <a:lnSpc>
                <a:spcPct val="100000"/>
              </a:lnSpc>
              <a:spcBef>
                <a:spcPts val="641"/>
              </a:spcBef>
            </a:pPr>
            <a:r>
              <a:rPr lang="en-US" sz="3200" b="1" strike="noStrike" spc="-1" dirty="0">
                <a:solidFill>
                  <a:srgbClr val="FF0000"/>
                </a:solidFill>
                <a:latin typeface="Times New Roman"/>
              </a:rPr>
              <a:t>Objective :</a:t>
            </a:r>
            <a:endParaRPr lang="en-US" sz="3200" b="0" strike="noStrike" spc="-1" dirty="0">
              <a:solidFill>
                <a:srgbClr val="000000"/>
              </a:solidFill>
              <a:latin typeface="Times New Roman"/>
            </a:endParaRPr>
          </a:p>
          <a:p>
            <a:pPr marL="343080" indent="-342720">
              <a:lnSpc>
                <a:spcPct val="100000"/>
              </a:lnSpc>
              <a:spcBef>
                <a:spcPts val="221"/>
              </a:spcBef>
            </a:pPr>
            <a:endParaRPr lang="en-US" sz="3200" b="0" strike="noStrike" spc="-1" dirty="0">
              <a:solidFill>
                <a:srgbClr val="000000"/>
              </a:solidFill>
              <a:latin typeface="Times New Roman"/>
            </a:endParaRPr>
          </a:p>
          <a:p>
            <a:pPr algn="just">
              <a:lnSpc>
                <a:spcPct val="100000"/>
              </a:lnSpc>
            </a:pPr>
            <a:r>
              <a:rPr lang="en-US" sz="3200" b="0" strike="noStrike" spc="-1" dirty="0">
                <a:solidFill>
                  <a:srgbClr val="000000"/>
                </a:solidFill>
                <a:latin typeface="Times New Roman"/>
              </a:rPr>
              <a:t>To Discuss the concepts and terminologies associated. with graph theory and their applications.</a:t>
            </a:r>
          </a:p>
          <a:p>
            <a:pPr algn="just">
              <a:lnSpc>
                <a:spcPct val="100000"/>
              </a:lnSpc>
            </a:pPr>
            <a:r>
              <a:rPr lang="en-US" sz="3200" b="1" strike="noStrike" spc="-1" dirty="0" smtClean="0">
                <a:solidFill>
                  <a:srgbClr val="000000"/>
                </a:solidFill>
                <a:latin typeface="Times New Roman"/>
              </a:rPr>
              <a:t>Introduction </a:t>
            </a:r>
            <a:r>
              <a:rPr lang="en-US" sz="3200" b="1" strike="noStrike" spc="-1" dirty="0">
                <a:solidFill>
                  <a:srgbClr val="000000"/>
                </a:solidFill>
                <a:latin typeface="Times New Roman"/>
              </a:rPr>
              <a:t>:</a:t>
            </a:r>
            <a:endParaRPr lang="en-US" sz="3200" b="0" strike="noStrike" spc="-1" dirty="0">
              <a:solidFill>
                <a:srgbClr val="000000"/>
              </a:solidFill>
              <a:latin typeface="Times New Roman"/>
            </a:endParaRPr>
          </a:p>
          <a:p>
            <a:pPr marL="399960" lvl="1" indent="-285480" algn="just">
              <a:lnSpc>
                <a:spcPct val="100000"/>
              </a:lnSpc>
              <a:buClr>
                <a:srgbClr val="000000"/>
              </a:buClr>
              <a:buFont typeface="Arial"/>
              <a:buChar char="•"/>
            </a:pPr>
            <a:r>
              <a:rPr lang="en-US" sz="2600" b="0" strike="noStrike" spc="-1" dirty="0">
                <a:solidFill>
                  <a:srgbClr val="000000"/>
                </a:solidFill>
                <a:latin typeface="Times New Roman"/>
              </a:rPr>
              <a:t>Many real life problems can be abstracted as problems concerning sets of discrete objects and binary relations on them. For example, consider a number of cities connected by highways, and we might want to determine whether there is a highway route between two cities.</a:t>
            </a:r>
          </a:p>
          <a:p>
            <a:pPr marL="399960" lvl="1" indent="-285480" algn="just">
              <a:lnSpc>
                <a:spcPct val="100000"/>
              </a:lnSpc>
              <a:buClr>
                <a:srgbClr val="000000"/>
              </a:buClr>
              <a:buFont typeface="Arial"/>
              <a:buChar char="•"/>
            </a:pPr>
            <a:r>
              <a:rPr lang="en-US" sz="2600" b="0" strike="noStrike" spc="-1" dirty="0">
                <a:solidFill>
                  <a:srgbClr val="000000"/>
                </a:solidFill>
                <a:latin typeface="Times New Roman"/>
              </a:rPr>
              <a:t>In many problems dealing with discrete objects and binary relations , a graphical representation of the objects and the binary relations on them is a very convenient form of representation. This leads us to study graph theory.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88" name="TextShape 2"/>
          <p:cNvSpPr txBox="1"/>
          <p:nvPr/>
        </p:nvSpPr>
        <p:spPr>
          <a:xfrm>
            <a:off x="152280" y="457200"/>
            <a:ext cx="8991360" cy="6400440"/>
          </a:xfrm>
          <a:prstGeom prst="rect">
            <a:avLst/>
          </a:prstGeom>
          <a:noFill/>
          <a:ln w="9360">
            <a:solidFill>
              <a:srgbClr val="000000"/>
            </a:solidFill>
            <a:miter/>
          </a:ln>
        </p:spPr>
        <p:txBody>
          <a:bodyPr>
            <a:noAutofit/>
          </a:bodyPr>
          <a:lstStyle/>
          <a:p>
            <a:pPr algn="just">
              <a:lnSpc>
                <a:spcPct val="100000"/>
              </a:lnSpc>
            </a:pPr>
            <a:r>
              <a:rPr lang="en-US" sz="2800" b="1" strike="noStrike" spc="-1">
                <a:solidFill>
                  <a:srgbClr val="FF3300"/>
                </a:solidFill>
                <a:latin typeface="Times New Roman"/>
              </a:rPr>
              <a:t>Exercise </a:t>
            </a:r>
            <a:r>
              <a:rPr lang="en-US" sz="2800" b="1" strike="noStrike" spc="-1">
                <a:solidFill>
                  <a:srgbClr val="FF0000"/>
                </a:solidFill>
                <a:latin typeface="Times New Roman"/>
              </a:rPr>
              <a:t>:</a:t>
            </a:r>
            <a:endParaRPr lang="en-US" sz="2800" b="0" strike="noStrike" spc="-1">
              <a:solidFill>
                <a:srgbClr val="000000"/>
              </a:solidFill>
              <a:latin typeface="Times New Roman"/>
            </a:endParaRPr>
          </a:p>
          <a:p>
            <a:pPr marL="914400" lvl="1" indent="-514080" algn="just">
              <a:lnSpc>
                <a:spcPct val="100000"/>
              </a:lnSpc>
              <a:spcBef>
                <a:spcPts val="561"/>
              </a:spcBef>
              <a:buClr>
                <a:srgbClr val="000000"/>
              </a:buClr>
              <a:buFont typeface="Times New Roman"/>
              <a:buAutoNum type="arabicPeriod"/>
            </a:pPr>
            <a:r>
              <a:rPr lang="en-US" sz="2800" b="0" strike="noStrike" spc="-1">
                <a:solidFill>
                  <a:srgbClr val="000000"/>
                </a:solidFill>
                <a:latin typeface="Times New Roman"/>
              </a:rPr>
              <a:t>Are K</a:t>
            </a:r>
            <a:r>
              <a:rPr lang="en-US" sz="2800" b="0" strike="noStrike" spc="-1" baseline="-25000">
                <a:solidFill>
                  <a:srgbClr val="000000"/>
                </a:solidFill>
                <a:latin typeface="Times New Roman"/>
              </a:rPr>
              <a:t>5</a:t>
            </a:r>
            <a:r>
              <a:rPr lang="en-US" sz="2800" b="0" strike="noStrike" spc="-1">
                <a:solidFill>
                  <a:srgbClr val="000000"/>
                </a:solidFill>
                <a:latin typeface="Times New Roman"/>
              </a:rPr>
              <a:t> , K</a:t>
            </a:r>
            <a:r>
              <a:rPr lang="en-US" sz="2800" b="0" strike="noStrike" spc="-1" baseline="-25000">
                <a:solidFill>
                  <a:srgbClr val="000000"/>
                </a:solidFill>
                <a:latin typeface="Times New Roman"/>
              </a:rPr>
              <a:t>6</a:t>
            </a:r>
            <a:r>
              <a:rPr lang="en-US" sz="2800" b="0" strike="noStrike" spc="-1">
                <a:solidFill>
                  <a:srgbClr val="000000"/>
                </a:solidFill>
                <a:latin typeface="Times New Roman"/>
              </a:rPr>
              <a:t> and K</a:t>
            </a:r>
            <a:r>
              <a:rPr lang="en-US" sz="2800" b="0" strike="noStrike" spc="-1" baseline="-25000">
                <a:solidFill>
                  <a:srgbClr val="000000"/>
                </a:solidFill>
                <a:latin typeface="Times New Roman"/>
              </a:rPr>
              <a:t>33</a:t>
            </a:r>
            <a:r>
              <a:rPr lang="en-US" sz="2800" b="0" strike="noStrike" spc="-1">
                <a:solidFill>
                  <a:srgbClr val="000000"/>
                </a:solidFill>
                <a:latin typeface="Times New Roman"/>
              </a:rPr>
              <a:t> planar graphs? Which of these non-planar graphs have a property that removal of any vertex and edges incident with the vertex produces a planar graph? Draw the diagrams and explain.</a:t>
            </a: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0000"/>
                </a:solidFill>
              </a:rPr>
              <a:t>Application </a:t>
            </a:r>
            <a:r>
              <a:rPr lang="en-US" sz="2800" smtClean="0">
                <a:solidFill>
                  <a:srgbClr val="FF0000"/>
                </a:solidFill>
              </a:rPr>
              <a:t>of Graphs:</a:t>
            </a:r>
            <a:endParaRPr lang="en-US" sz="2800" dirty="0">
              <a:solidFill>
                <a:srgbClr val="FF0000"/>
              </a:solidFill>
            </a:endParaRPr>
          </a:p>
        </p:txBody>
      </p:sp>
      <p:sp>
        <p:nvSpPr>
          <p:cNvPr id="3" name="Subtitle 2"/>
          <p:cNvSpPr>
            <a:spLocks noGrp="1"/>
          </p:cNvSpPr>
          <p:nvPr>
            <p:ph type="subTitle"/>
          </p:nvPr>
        </p:nvSpPr>
        <p:spPr>
          <a:xfrm>
            <a:off x="685800" y="1524000"/>
            <a:ext cx="7772040" cy="4571520"/>
          </a:xfrm>
        </p:spPr>
        <p:txBody>
          <a:bodyPr/>
          <a:lstStyle/>
          <a:p>
            <a:pPr marL="285750" indent="-285750">
              <a:buFont typeface="Arial" pitchFamily="34" charset="0"/>
              <a:buChar char="•"/>
            </a:pPr>
            <a:r>
              <a:rPr lang="en-US" dirty="0"/>
              <a:t>Graphs are used to define the </a:t>
            </a:r>
            <a:r>
              <a:rPr lang="en-US" b="1" dirty="0"/>
              <a:t>flow of computation</a:t>
            </a:r>
            <a:r>
              <a:rPr lang="en-US" dirty="0"/>
              <a:t>.</a:t>
            </a:r>
          </a:p>
          <a:p>
            <a:pPr marL="285750" indent="-285750">
              <a:buFont typeface="Arial" pitchFamily="34" charset="0"/>
              <a:buChar char="•"/>
            </a:pPr>
            <a:r>
              <a:rPr lang="en-US" dirty="0"/>
              <a:t>Graphs are used to represent </a:t>
            </a:r>
            <a:r>
              <a:rPr lang="en-US" b="1" dirty="0"/>
              <a:t>networks of communication</a:t>
            </a:r>
            <a:r>
              <a:rPr lang="en-US" dirty="0"/>
              <a:t>.</a:t>
            </a:r>
          </a:p>
          <a:p>
            <a:pPr marL="285750" indent="-285750">
              <a:buFont typeface="Arial" pitchFamily="34" charset="0"/>
              <a:buChar char="•"/>
            </a:pPr>
            <a:r>
              <a:rPr lang="en-US" dirty="0"/>
              <a:t>Graphs are used to represent </a:t>
            </a:r>
            <a:r>
              <a:rPr lang="en-US" b="1" dirty="0"/>
              <a:t>data </a:t>
            </a:r>
            <a:r>
              <a:rPr lang="en-US" b="1" dirty="0" smtClean="0"/>
              <a:t>organization</a:t>
            </a:r>
          </a:p>
          <a:p>
            <a:pPr marL="285750" indent="-285750">
              <a:buFont typeface="Arial" pitchFamily="34" charset="0"/>
              <a:buChar char="•"/>
            </a:pPr>
            <a:r>
              <a:rPr lang="en-US" dirty="0"/>
              <a:t>In </a:t>
            </a:r>
            <a:r>
              <a:rPr lang="en-US" b="1" dirty="0"/>
              <a:t>Google Maps</a:t>
            </a:r>
            <a:r>
              <a:rPr lang="en-US" dirty="0"/>
              <a:t>, various locations are represented as vertices or nodes and the roads are represented as edges and graph theory is used to find the shortest path between two </a:t>
            </a:r>
            <a:r>
              <a:rPr lang="en-US" dirty="0" smtClean="0"/>
              <a:t>nodes</a:t>
            </a:r>
          </a:p>
          <a:p>
            <a:r>
              <a:rPr lang="en-US" b="1" dirty="0" smtClean="0"/>
              <a:t>In Computer </a:t>
            </a:r>
            <a:r>
              <a:rPr lang="en-US" b="1" dirty="0"/>
              <a:t>Network</a:t>
            </a:r>
          </a:p>
          <a:p>
            <a:pPr marL="285750" indent="-285750">
              <a:buFont typeface="Arial" pitchFamily="34" charset="0"/>
              <a:buChar char="•"/>
            </a:pPr>
            <a:r>
              <a:rPr lang="en-US" dirty="0"/>
              <a:t>In computer network, the </a:t>
            </a:r>
            <a:r>
              <a:rPr lang="en-US" b="1" dirty="0"/>
              <a:t>relationships among interconnected computers</a:t>
            </a:r>
            <a:r>
              <a:rPr lang="en-US" dirty="0"/>
              <a:t> within the network, follow the principles of graph theory.</a:t>
            </a:r>
          </a:p>
          <a:p>
            <a:pPr marL="285750" indent="-285750">
              <a:buFont typeface="Arial" pitchFamily="34" charset="0"/>
              <a:buChar char="•"/>
            </a:pPr>
            <a:r>
              <a:rPr lang="en-US" dirty="0"/>
              <a:t>Graph theory is also used in </a:t>
            </a:r>
            <a:r>
              <a:rPr lang="en-US" b="1" dirty="0"/>
              <a:t>network security</a:t>
            </a:r>
            <a:r>
              <a:rPr lang="en-US" dirty="0"/>
              <a:t>.</a:t>
            </a:r>
          </a:p>
          <a:p>
            <a:pPr marL="285750" indent="-285750">
              <a:buFont typeface="Arial" pitchFamily="34" charset="0"/>
              <a:buChar char="•"/>
            </a:pPr>
            <a:r>
              <a:rPr lang="en-US" dirty="0"/>
              <a:t>We can use the vertex coloring algorithm to find a proper </a:t>
            </a:r>
            <a:r>
              <a:rPr lang="en-US" b="1" dirty="0"/>
              <a:t>coloring of the map</a:t>
            </a:r>
            <a:r>
              <a:rPr lang="en-US" dirty="0"/>
              <a:t> with four colors.</a:t>
            </a:r>
          </a:p>
          <a:p>
            <a:pPr marL="285750" indent="-285750">
              <a:buFont typeface="Arial" pitchFamily="34" charset="0"/>
              <a:buChar char="•"/>
            </a:pPr>
            <a:r>
              <a:rPr lang="en-US" dirty="0"/>
              <a:t>Vertex coloring algorithm may be used for assigning at most four different frequencies for any </a:t>
            </a:r>
            <a:r>
              <a:rPr lang="en-US" b="1" dirty="0"/>
              <a:t>GSM (Grouped Special Mobile) mobile phone networks</a:t>
            </a:r>
            <a:r>
              <a:rPr lang="en-US" dirty="0"/>
              <a:t>.</a:t>
            </a:r>
          </a:p>
          <a:p>
            <a:pPr marL="28575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264165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85800" y="152280"/>
            <a:ext cx="7772040" cy="3045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3300"/>
                </a:solidFill>
                <a:latin typeface="Times New Roman"/>
              </a:rPr>
              <a:t>Unit IV </a:t>
            </a:r>
            <a:r>
              <a:rPr lang="en-US" sz="3600" b="1" strike="noStrike" spc="-1">
                <a:solidFill>
                  <a:srgbClr val="FF0000"/>
                </a:solidFill>
                <a:latin typeface="Times New Roman"/>
              </a:rPr>
              <a:t>: Graphs</a:t>
            </a:r>
            <a:endParaRPr lang="en-US" sz="3600" b="0" strike="noStrike" spc="-1">
              <a:solidFill>
                <a:srgbClr val="000000"/>
              </a:solidFill>
              <a:latin typeface="Times New Roman"/>
            </a:endParaRPr>
          </a:p>
        </p:txBody>
      </p:sp>
      <p:sp>
        <p:nvSpPr>
          <p:cNvPr id="90" name="TextShape 2"/>
          <p:cNvSpPr txBox="1"/>
          <p:nvPr/>
        </p:nvSpPr>
        <p:spPr>
          <a:xfrm>
            <a:off x="304920" y="609480"/>
            <a:ext cx="8457840" cy="6019560"/>
          </a:xfrm>
          <a:prstGeom prst="rect">
            <a:avLst/>
          </a:prstGeom>
          <a:noFill/>
          <a:ln w="9360">
            <a:noFill/>
          </a:ln>
        </p:spPr>
        <p:txBody>
          <a:bodyPr>
            <a:noAutofit/>
          </a:bodyPr>
          <a:lstStyle/>
          <a:p>
            <a:pPr marL="343080" indent="-342720">
              <a:lnSpc>
                <a:spcPct val="100000"/>
              </a:lnSpc>
            </a:pPr>
            <a:r>
              <a:rPr lang="en-US" sz="3200" b="1" strike="noStrike" spc="-1">
                <a:solidFill>
                  <a:srgbClr val="FF3300"/>
                </a:solidFill>
                <a:latin typeface="Times New Roman"/>
              </a:rPr>
              <a:t>Unit IV at a Glance:</a:t>
            </a:r>
            <a:endParaRPr lang="en-US" sz="3200" b="0" strike="noStrike" spc="-1">
              <a:solidFill>
                <a:srgbClr val="000000"/>
              </a:solidFill>
              <a:latin typeface="Times New Roman"/>
            </a:endParaRPr>
          </a:p>
          <a:p>
            <a:pPr marL="457200" algn="just">
              <a:lnSpc>
                <a:spcPct val="100000"/>
              </a:lnSpc>
              <a:buClr>
                <a:srgbClr val="000000"/>
              </a:buClr>
              <a:buFont typeface="Symbol" charset="2"/>
              <a:buChar char=""/>
            </a:pPr>
            <a:r>
              <a:rPr lang="en-US" sz="2600" b="1" strike="noStrike" spc="-1">
                <a:solidFill>
                  <a:srgbClr val="000000"/>
                </a:solidFill>
                <a:latin typeface="Times New Roman"/>
              </a:rPr>
              <a:t>  Introduction :</a:t>
            </a:r>
            <a:r>
              <a:rPr lang="en-US" sz="2600" b="0" strike="noStrike" spc="-1">
                <a:solidFill>
                  <a:srgbClr val="000000"/>
                </a:solidFill>
                <a:latin typeface="Times New Roman"/>
              </a:rPr>
              <a:t> Why we need to study graph theory</a:t>
            </a:r>
          </a:p>
          <a:p>
            <a:pPr marL="457200" algn="just">
              <a:lnSpc>
                <a:spcPct val="100000"/>
              </a:lnSpc>
              <a:buClr>
                <a:srgbClr val="000000"/>
              </a:buClr>
              <a:buFont typeface="Symbol" charset="2"/>
              <a:buChar char=""/>
            </a:pPr>
            <a:r>
              <a:rPr lang="en-US" sz="2600" b="0" strike="noStrike" spc="-1">
                <a:solidFill>
                  <a:srgbClr val="000000"/>
                </a:solidFill>
                <a:latin typeface="Times New Roman"/>
              </a:rPr>
              <a:t>  </a:t>
            </a:r>
            <a:r>
              <a:rPr lang="en-US" sz="2600" b="1" strike="noStrike" spc="-1">
                <a:solidFill>
                  <a:srgbClr val="000000"/>
                </a:solidFill>
                <a:latin typeface="Times New Roman"/>
              </a:rPr>
              <a:t>Basic Terminology: </a:t>
            </a:r>
            <a:r>
              <a:rPr lang="en-US" sz="2600" b="0" strike="noStrike" spc="-1">
                <a:solidFill>
                  <a:srgbClr val="000000"/>
                </a:solidFill>
                <a:latin typeface="Times New Roman"/>
              </a:rPr>
              <a:t>Directed graph, Undirected graph,          </a:t>
            </a:r>
          </a:p>
          <a:p>
            <a:pPr marL="457200" algn="just">
              <a:lnSpc>
                <a:spcPct val="100000"/>
              </a:lnSpc>
            </a:pPr>
            <a:r>
              <a:rPr lang="en-US" sz="2600" b="0" strike="noStrike" spc="-1">
                <a:solidFill>
                  <a:srgbClr val="000000"/>
                </a:solidFill>
                <a:latin typeface="Times New Roman"/>
              </a:rPr>
              <a:t>    edges incident from and into vertex, simple graph, </a:t>
            </a:r>
          </a:p>
          <a:p>
            <a:pPr marL="457200" algn="just">
              <a:lnSpc>
                <a:spcPct val="100000"/>
              </a:lnSpc>
            </a:pPr>
            <a:r>
              <a:rPr lang="en-US" sz="2600" b="0" strike="noStrike" spc="-1">
                <a:solidFill>
                  <a:srgbClr val="000000"/>
                </a:solidFill>
                <a:latin typeface="Times New Roman"/>
              </a:rPr>
              <a:t>    asymmetric graph, symmetric graph, isomorphic graphs, </a:t>
            </a:r>
          </a:p>
          <a:p>
            <a:pPr marL="457200" algn="just">
              <a:lnSpc>
                <a:spcPct val="100000"/>
              </a:lnSpc>
            </a:pPr>
            <a:r>
              <a:rPr lang="en-US" sz="2600" b="0" strike="noStrike" spc="-1">
                <a:solidFill>
                  <a:srgbClr val="000000"/>
                </a:solidFill>
                <a:latin typeface="Times New Roman"/>
              </a:rPr>
              <a:t>    subgraph,  spanning subgraph, complement of a </a:t>
            </a:r>
          </a:p>
          <a:p>
            <a:pPr marL="457200" algn="just">
              <a:lnSpc>
                <a:spcPct val="100000"/>
              </a:lnSpc>
            </a:pPr>
            <a:r>
              <a:rPr lang="en-US" sz="2600" b="0" strike="noStrike" spc="-1">
                <a:solidFill>
                  <a:srgbClr val="000000"/>
                </a:solidFill>
                <a:latin typeface="Times New Roman"/>
              </a:rPr>
              <a:t>    subgraph and graph, complete graph, directed complete  </a:t>
            </a:r>
          </a:p>
          <a:p>
            <a:pPr marL="457200" algn="just">
              <a:lnSpc>
                <a:spcPct val="100000"/>
              </a:lnSpc>
            </a:pPr>
            <a:r>
              <a:rPr lang="en-US" sz="2600" b="0" strike="noStrike" spc="-1">
                <a:solidFill>
                  <a:srgbClr val="000000"/>
                </a:solidFill>
                <a:latin typeface="Times New Roman"/>
              </a:rPr>
              <a:t>    graph, multigraph, representation of graph, digraphs and     </a:t>
            </a:r>
          </a:p>
          <a:p>
            <a:pPr marL="457200" algn="just">
              <a:lnSpc>
                <a:spcPct val="100000"/>
              </a:lnSpc>
            </a:pPr>
            <a:r>
              <a:rPr lang="en-US" sz="2600" b="0" strike="noStrike" spc="-1">
                <a:solidFill>
                  <a:srgbClr val="000000"/>
                </a:solidFill>
                <a:latin typeface="Times New Roman"/>
              </a:rPr>
              <a:t>    relations, operations on graph : union, intersection, ring</a:t>
            </a:r>
          </a:p>
          <a:p>
            <a:pPr marL="457200" algn="just">
              <a:lnSpc>
                <a:spcPct val="100000"/>
              </a:lnSpc>
              <a:buClr>
                <a:srgbClr val="000000"/>
              </a:buClr>
              <a:buFont typeface="Arial"/>
              <a:buChar char="•"/>
            </a:pPr>
            <a:r>
              <a:rPr lang="en-US" sz="2600" b="1" strike="noStrike" spc="-1">
                <a:solidFill>
                  <a:srgbClr val="000000"/>
                </a:solidFill>
                <a:latin typeface="Times New Roman"/>
              </a:rPr>
              <a:t>  Paths : </a:t>
            </a:r>
            <a:r>
              <a:rPr lang="en-US" sz="2600" b="0" strike="noStrike" spc="-1">
                <a:solidFill>
                  <a:srgbClr val="000000"/>
                </a:solidFill>
                <a:latin typeface="Times New Roman"/>
              </a:rPr>
              <a:t>Disjkshtra’s algorithm for shortest  paths, </a:t>
            </a:r>
          </a:p>
          <a:p>
            <a:pPr marL="457200" algn="just">
              <a:lnSpc>
                <a:spcPct val="100000"/>
              </a:lnSpc>
            </a:pPr>
            <a:r>
              <a:rPr lang="en-US" sz="2600" b="0" strike="noStrike" spc="-1">
                <a:solidFill>
                  <a:srgbClr val="000000"/>
                </a:solidFill>
                <a:latin typeface="Times New Roman"/>
              </a:rPr>
              <a:t>    connected / strongly connected / weakly connected </a:t>
            </a:r>
          </a:p>
          <a:p>
            <a:pPr marL="457200" algn="just">
              <a:lnSpc>
                <a:spcPct val="100000"/>
              </a:lnSpc>
            </a:pPr>
            <a:r>
              <a:rPr lang="en-US" sz="2600" b="0" strike="noStrike" spc="-1">
                <a:solidFill>
                  <a:srgbClr val="000000"/>
                </a:solidFill>
                <a:latin typeface="Times New Roman"/>
              </a:rPr>
              <a:t>    components</a:t>
            </a:r>
          </a:p>
          <a:p>
            <a:pPr marL="457200" algn="just">
              <a:lnSpc>
                <a:spcPct val="100000"/>
              </a:lnSpc>
              <a:buClr>
                <a:srgbClr val="000000"/>
              </a:buClr>
              <a:buFont typeface="Arial"/>
              <a:buChar char="•"/>
            </a:pPr>
            <a:r>
              <a:rPr lang="en-US" sz="2600" b="1" strike="noStrike" spc="-1">
                <a:solidFill>
                  <a:srgbClr val="000000"/>
                </a:solidFill>
                <a:latin typeface="Times New Roman"/>
              </a:rPr>
              <a:t>  Eulerian Paths and Circuits : </a:t>
            </a:r>
            <a:r>
              <a:rPr lang="en-US" sz="2600" b="0" strike="noStrike" spc="-1">
                <a:solidFill>
                  <a:srgbClr val="000000"/>
                </a:solidFill>
                <a:latin typeface="Times New Roman"/>
              </a:rPr>
              <a:t>Eulerian Paths and </a:t>
            </a:r>
          </a:p>
          <a:p>
            <a:pPr marL="457200" algn="just">
              <a:lnSpc>
                <a:spcPct val="100000"/>
              </a:lnSpc>
            </a:pPr>
            <a:r>
              <a:rPr lang="en-US" sz="2600" b="0" strike="noStrike" spc="-1">
                <a:solidFill>
                  <a:srgbClr val="000000"/>
                </a:solidFill>
                <a:latin typeface="Times New Roman"/>
              </a:rPr>
              <a:t>    Circuits, necessary  &amp; sufficient conditions for Eulerian </a:t>
            </a:r>
          </a:p>
          <a:p>
            <a:pPr marL="457200" algn="just">
              <a:lnSpc>
                <a:spcPct val="100000"/>
              </a:lnSpc>
            </a:pPr>
            <a:r>
              <a:rPr lang="en-US" sz="2600" b="0" strike="noStrike" spc="-1">
                <a:solidFill>
                  <a:srgbClr val="000000"/>
                </a:solidFill>
                <a:latin typeface="Times New Roman"/>
              </a:rPr>
              <a:t>    Paths  and Circuits</a:t>
            </a:r>
          </a:p>
          <a:p>
            <a:pPr marL="343080" indent="-342720">
              <a:lnSpc>
                <a:spcPct val="100000"/>
              </a:lnSpc>
            </a:pPr>
            <a:endParaRPr lang="en-US" sz="26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52280"/>
            <a:ext cx="777204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3300"/>
                </a:solidFill>
                <a:latin typeface="Times New Roman"/>
              </a:rPr>
              <a:t>Unit IV </a:t>
            </a:r>
            <a:r>
              <a:rPr lang="en-US" sz="3600" b="1" strike="noStrike" spc="-1">
                <a:solidFill>
                  <a:srgbClr val="FF0000"/>
                </a:solidFill>
                <a:latin typeface="Times New Roman"/>
              </a:rPr>
              <a:t>: Graphs</a:t>
            </a:r>
            <a:endParaRPr lang="en-US" sz="3600" b="0" strike="noStrike" spc="-1">
              <a:solidFill>
                <a:srgbClr val="000000"/>
              </a:solidFill>
              <a:latin typeface="Times New Roman"/>
            </a:endParaRPr>
          </a:p>
        </p:txBody>
      </p:sp>
      <p:sp>
        <p:nvSpPr>
          <p:cNvPr id="92" name="TextShape 2"/>
          <p:cNvSpPr txBox="1"/>
          <p:nvPr/>
        </p:nvSpPr>
        <p:spPr>
          <a:xfrm>
            <a:off x="304920" y="685800"/>
            <a:ext cx="8457840" cy="5943240"/>
          </a:xfrm>
          <a:prstGeom prst="rect">
            <a:avLst/>
          </a:prstGeom>
          <a:noFill/>
          <a:ln w="9360">
            <a:noFill/>
          </a:ln>
        </p:spPr>
        <p:txBody>
          <a:bodyPr>
            <a:noAutofit/>
          </a:bodyPr>
          <a:lstStyle/>
          <a:p>
            <a:pPr marL="343080" indent="-342720">
              <a:lnSpc>
                <a:spcPct val="100000"/>
              </a:lnSpc>
            </a:pPr>
            <a:r>
              <a:rPr lang="en-US" sz="3200" b="1" strike="noStrike" spc="-1" dirty="0">
                <a:solidFill>
                  <a:srgbClr val="FF3300"/>
                </a:solidFill>
                <a:latin typeface="Times New Roman"/>
              </a:rPr>
              <a:t>Unit IV at a Glance </a:t>
            </a:r>
            <a:r>
              <a:rPr lang="en-US" sz="3200" b="1" strike="noStrike" spc="-1" dirty="0" err="1">
                <a:solidFill>
                  <a:srgbClr val="FF3300"/>
                </a:solidFill>
                <a:latin typeface="Times New Roman"/>
              </a:rPr>
              <a:t>contd</a:t>
            </a:r>
            <a:r>
              <a:rPr lang="en-US" sz="3200" b="1" strike="noStrike" spc="-1" dirty="0">
                <a:solidFill>
                  <a:srgbClr val="FF3300"/>
                </a:solidFill>
                <a:latin typeface="Times New Roman"/>
              </a:rPr>
              <a:t>…:</a:t>
            </a:r>
            <a:endParaRPr lang="en-US" sz="3200" b="0" strike="noStrike" spc="-1" dirty="0">
              <a:solidFill>
                <a:srgbClr val="000000"/>
              </a:solidFill>
              <a:latin typeface="Times New Roman"/>
            </a:endParaRPr>
          </a:p>
          <a:p>
            <a:pPr marL="457200" algn="just">
              <a:lnSpc>
                <a:spcPct val="100000"/>
              </a:lnSpc>
              <a:buClr>
                <a:srgbClr val="000000"/>
              </a:buClr>
              <a:buFont typeface="Arial"/>
              <a:buChar char="•"/>
            </a:pPr>
            <a:r>
              <a:rPr lang="en-US" sz="2600" b="1" strike="noStrike" spc="-1" dirty="0">
                <a:solidFill>
                  <a:srgbClr val="000000"/>
                </a:solidFill>
                <a:latin typeface="Times New Roman"/>
              </a:rPr>
              <a:t>  Hamiltonian Paths and Circuits : </a:t>
            </a:r>
            <a:r>
              <a:rPr lang="en-US" sz="2600" b="0" strike="noStrike" spc="-1" dirty="0">
                <a:solidFill>
                  <a:srgbClr val="000000"/>
                </a:solidFill>
                <a:latin typeface="Times New Roman"/>
              </a:rPr>
              <a:t>Hamiltonian Paths </a:t>
            </a:r>
          </a:p>
          <a:p>
            <a:pPr marL="457200" algn="just">
              <a:lnSpc>
                <a:spcPct val="100000"/>
              </a:lnSpc>
            </a:pPr>
            <a:r>
              <a:rPr lang="en-US" sz="2600" b="0" strike="noStrike" spc="-1" dirty="0">
                <a:solidFill>
                  <a:srgbClr val="000000"/>
                </a:solidFill>
                <a:latin typeface="Times New Roman"/>
              </a:rPr>
              <a:t>    and Circuits, necessary  &amp; sufficient conditions for </a:t>
            </a:r>
          </a:p>
          <a:p>
            <a:pPr marL="457200" algn="just">
              <a:lnSpc>
                <a:spcPct val="100000"/>
              </a:lnSpc>
            </a:pPr>
            <a:r>
              <a:rPr lang="en-US" sz="2600" b="0" strike="noStrike" spc="-1" dirty="0">
                <a:solidFill>
                  <a:srgbClr val="000000"/>
                </a:solidFill>
                <a:latin typeface="Times New Roman"/>
              </a:rPr>
              <a:t>    Hamiltonian  Paths  and Circuits</a:t>
            </a:r>
          </a:p>
          <a:p>
            <a:pPr marL="457200" algn="just">
              <a:lnSpc>
                <a:spcPct val="100000"/>
              </a:lnSpc>
              <a:buClr>
                <a:srgbClr val="000000"/>
              </a:buClr>
              <a:buFont typeface="Arial"/>
              <a:buChar char="•"/>
            </a:pPr>
            <a:r>
              <a:rPr lang="en-US" sz="2600" b="1" strike="noStrike" spc="-1" dirty="0" smtClean="0">
                <a:solidFill>
                  <a:srgbClr val="000000"/>
                </a:solidFill>
                <a:latin typeface="Times New Roman"/>
              </a:rPr>
              <a:t>Planar  </a:t>
            </a:r>
            <a:r>
              <a:rPr lang="en-US" sz="2600" b="1" strike="noStrike" spc="-1" dirty="0">
                <a:solidFill>
                  <a:srgbClr val="000000"/>
                </a:solidFill>
                <a:latin typeface="Times New Roman"/>
              </a:rPr>
              <a:t>graphs : </a:t>
            </a:r>
            <a:r>
              <a:rPr lang="en-US" sz="2600" b="0" strike="noStrike" spc="-1" dirty="0">
                <a:solidFill>
                  <a:srgbClr val="000000"/>
                </a:solidFill>
                <a:latin typeface="Times New Roman"/>
              </a:rPr>
              <a:t>Euler’s formula : v – e + r = 2, </a:t>
            </a:r>
          </a:p>
          <a:p>
            <a:pPr marL="457200" algn="just">
              <a:lnSpc>
                <a:spcPct val="100000"/>
              </a:lnSpc>
            </a:pPr>
            <a:r>
              <a:rPr lang="en-US" sz="2600" b="0" strike="noStrike" spc="-1" dirty="0">
                <a:solidFill>
                  <a:srgbClr val="000000"/>
                </a:solidFill>
                <a:latin typeface="Times New Roman"/>
              </a:rPr>
              <a:t>     e &lt;= 3v – 6 for e &gt;=2 and no self loops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46"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dirty="0">
                <a:solidFill>
                  <a:srgbClr val="FF0000"/>
                </a:solidFill>
                <a:latin typeface="Times New Roman"/>
              </a:rPr>
              <a:t>Basic Terminology :</a:t>
            </a:r>
            <a:endParaRPr lang="en-US" sz="3200" b="0" strike="noStrike" spc="-1" dirty="0">
              <a:solidFill>
                <a:srgbClr val="000000"/>
              </a:solidFill>
              <a:latin typeface="Times New Roman"/>
            </a:endParaRPr>
          </a:p>
          <a:p>
            <a:pPr marL="343080" indent="-342720" algn="just">
              <a:lnSpc>
                <a:spcPct val="100000"/>
              </a:lnSpc>
            </a:pPr>
            <a:r>
              <a:rPr lang="en-US" sz="2400" b="1" strike="noStrike" spc="-1" dirty="0">
                <a:solidFill>
                  <a:srgbClr val="000000"/>
                </a:solidFill>
                <a:latin typeface="Times New Roman"/>
              </a:rPr>
              <a:t>Directed Graph :</a:t>
            </a:r>
            <a:r>
              <a:rPr lang="en-US" sz="2400" b="0" strike="noStrike" spc="-1" dirty="0">
                <a:solidFill>
                  <a:srgbClr val="000000"/>
                </a:solidFill>
                <a:latin typeface="Times New Roman"/>
              </a:rPr>
              <a:t> A directed graph or digraph G = (V, E), is defined abstractly as an ordered pair (V, E), where V is a set and E is a binary relation on V. For example,               </a:t>
            </a:r>
          </a:p>
          <a:p>
            <a:pPr marL="343080" indent="-342720" algn="just">
              <a:lnSpc>
                <a:spcPct val="100000"/>
              </a:lnSpc>
            </a:pPr>
            <a:r>
              <a:rPr lang="en-US" sz="2400" b="0" strike="noStrike" spc="-1" dirty="0">
                <a:solidFill>
                  <a:srgbClr val="000000"/>
                </a:solidFill>
                <a:latin typeface="Times New Roman"/>
              </a:rPr>
              <a:t>	V = {a, b, c, d) and E = {(</a:t>
            </a:r>
            <a:r>
              <a:rPr lang="en-US" sz="2400" b="0" strike="noStrike" spc="-1" dirty="0" err="1">
                <a:solidFill>
                  <a:srgbClr val="000000"/>
                </a:solidFill>
                <a:latin typeface="Times New Roman"/>
              </a:rPr>
              <a:t>a,b</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b,a</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b,d</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d,a</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d,d</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c,c</a:t>
            </a:r>
            <a:r>
              <a:rPr lang="en-US" sz="2400" b="0" strike="noStrike" spc="-1" dirty="0">
                <a:solidFill>
                  <a:srgbClr val="000000"/>
                </a:solidFill>
                <a:latin typeface="Times New Roman"/>
              </a:rPr>
              <a:t>)}.</a:t>
            </a:r>
          </a:p>
          <a:p>
            <a:pPr marL="1143000" lvl="2" indent="-228240" algn="just">
              <a:lnSpc>
                <a:spcPct val="100000"/>
              </a:lnSpc>
              <a:spcBef>
                <a:spcPts val="479"/>
              </a:spcBef>
              <a:buClr>
                <a:srgbClr val="000000"/>
              </a:buClr>
              <a:buFont typeface="Wingdings" charset="2"/>
              <a:buChar char=""/>
            </a:pPr>
            <a:r>
              <a:rPr lang="en-US" sz="2400" b="0" strike="noStrike" spc="-1" dirty="0">
                <a:solidFill>
                  <a:srgbClr val="000000"/>
                </a:solidFill>
                <a:latin typeface="Times New Roman"/>
              </a:rPr>
              <a:t>Elements in </a:t>
            </a:r>
            <a:r>
              <a:rPr lang="en-US" sz="2400" b="1" strike="noStrike" spc="-1" dirty="0">
                <a:solidFill>
                  <a:srgbClr val="000000"/>
                </a:solidFill>
                <a:latin typeface="Times New Roman"/>
              </a:rPr>
              <a:t>V</a:t>
            </a:r>
            <a:r>
              <a:rPr lang="en-US" sz="2400" b="0" strike="noStrike" spc="-1" dirty="0">
                <a:solidFill>
                  <a:srgbClr val="000000"/>
                </a:solidFill>
                <a:latin typeface="Times New Roman"/>
              </a:rPr>
              <a:t> are called as </a:t>
            </a:r>
            <a:r>
              <a:rPr lang="en-US" sz="2400" b="1" strike="noStrike" spc="-1" dirty="0">
                <a:solidFill>
                  <a:srgbClr val="000000"/>
                </a:solidFill>
                <a:latin typeface="Times New Roman"/>
              </a:rPr>
              <a:t>vertices</a:t>
            </a:r>
            <a:r>
              <a:rPr lang="en-US" sz="2400" b="0" strike="noStrike" spc="-1" dirty="0">
                <a:solidFill>
                  <a:srgbClr val="000000"/>
                </a:solidFill>
                <a:latin typeface="Times New Roman"/>
              </a:rPr>
              <a:t> and elements in </a:t>
            </a:r>
            <a:r>
              <a:rPr lang="en-US" sz="2400" b="1" strike="noStrike" spc="-1" dirty="0">
                <a:solidFill>
                  <a:srgbClr val="000000"/>
                </a:solidFill>
                <a:latin typeface="Times New Roman"/>
              </a:rPr>
              <a:t>E </a:t>
            </a:r>
            <a:r>
              <a:rPr lang="en-US" sz="2400" b="0" strike="noStrike" spc="-1" dirty="0">
                <a:solidFill>
                  <a:srgbClr val="000000"/>
                </a:solidFill>
                <a:latin typeface="Times New Roman"/>
              </a:rPr>
              <a:t>are called as ordered pairs or (directed) </a:t>
            </a:r>
            <a:r>
              <a:rPr lang="en-US" sz="2400" b="1" strike="noStrike" spc="-1" dirty="0">
                <a:solidFill>
                  <a:srgbClr val="000000"/>
                </a:solidFill>
                <a:latin typeface="Times New Roman"/>
              </a:rPr>
              <a:t>edges</a:t>
            </a:r>
            <a:r>
              <a:rPr lang="en-US" sz="2400" b="0" strike="noStrike" spc="-1" dirty="0">
                <a:solidFill>
                  <a:srgbClr val="000000"/>
                </a:solidFill>
                <a:latin typeface="Times New Roman"/>
              </a:rPr>
              <a:t>.</a:t>
            </a:r>
          </a:p>
          <a:p>
            <a:pPr marL="1143000" lvl="2" indent="-228240" algn="just">
              <a:lnSpc>
                <a:spcPct val="100000"/>
              </a:lnSpc>
              <a:spcBef>
                <a:spcPts val="479"/>
              </a:spcBef>
              <a:buClr>
                <a:srgbClr val="000000"/>
              </a:buClr>
              <a:buFont typeface="Wingdings" charset="2"/>
              <a:buChar char=""/>
            </a:pPr>
            <a:r>
              <a:rPr lang="en-US" sz="2400" b="0" strike="noStrike" spc="-1" dirty="0">
                <a:solidFill>
                  <a:srgbClr val="000000"/>
                </a:solidFill>
                <a:latin typeface="Times New Roman"/>
              </a:rPr>
              <a:t>The </a:t>
            </a:r>
            <a:r>
              <a:rPr lang="en-US" sz="2400" b="1" strike="noStrike" spc="-1" dirty="0">
                <a:solidFill>
                  <a:srgbClr val="000000"/>
                </a:solidFill>
                <a:latin typeface="Times New Roman"/>
              </a:rPr>
              <a:t>edge (</a:t>
            </a:r>
            <a:r>
              <a:rPr lang="en-US" sz="2400" b="1" strike="noStrike" spc="-1" dirty="0" err="1">
                <a:solidFill>
                  <a:srgbClr val="000000"/>
                </a:solidFill>
                <a:latin typeface="Times New Roman"/>
              </a:rPr>
              <a:t>a,b</a:t>
            </a:r>
            <a:r>
              <a:rPr lang="en-US" sz="2400" b="1" strike="noStrike" spc="-1" dirty="0">
                <a:solidFill>
                  <a:srgbClr val="000000"/>
                </a:solidFill>
                <a:latin typeface="Times New Roman"/>
              </a:rPr>
              <a:t>) </a:t>
            </a:r>
            <a:r>
              <a:rPr lang="en-US" sz="2400" b="0" strike="noStrike" spc="-1" dirty="0">
                <a:solidFill>
                  <a:srgbClr val="000000"/>
                </a:solidFill>
                <a:latin typeface="Times New Roman"/>
              </a:rPr>
              <a:t>is incident with the vertices a and b i.e.  it is </a:t>
            </a:r>
            <a:r>
              <a:rPr lang="en-US" sz="2400" b="1" strike="noStrike" spc="-1" dirty="0">
                <a:solidFill>
                  <a:srgbClr val="000000"/>
                </a:solidFill>
                <a:latin typeface="Times New Roman"/>
              </a:rPr>
              <a:t>incident from a </a:t>
            </a:r>
            <a:r>
              <a:rPr lang="en-US" sz="2400" b="0" strike="noStrike" spc="-1" dirty="0">
                <a:solidFill>
                  <a:srgbClr val="000000"/>
                </a:solidFill>
                <a:latin typeface="Times New Roman"/>
              </a:rPr>
              <a:t>and </a:t>
            </a:r>
            <a:r>
              <a:rPr lang="en-US" sz="2400" b="1" strike="noStrike" spc="-1" dirty="0">
                <a:solidFill>
                  <a:srgbClr val="000000"/>
                </a:solidFill>
                <a:latin typeface="Times New Roman"/>
              </a:rPr>
              <a:t>incident into b</a:t>
            </a:r>
            <a:r>
              <a:rPr lang="en-US" sz="2400" b="0" strike="noStrike" spc="-1" dirty="0">
                <a:solidFill>
                  <a:srgbClr val="000000"/>
                </a:solidFill>
                <a:latin typeface="Times New Roman"/>
              </a:rPr>
              <a:t>. Vertex a is called as </a:t>
            </a:r>
            <a:r>
              <a:rPr lang="en-US" sz="2400" b="1" strike="noStrike" spc="-1" dirty="0">
                <a:solidFill>
                  <a:srgbClr val="000000"/>
                </a:solidFill>
                <a:latin typeface="Times New Roman"/>
              </a:rPr>
              <a:t>initial vertex </a:t>
            </a:r>
            <a:r>
              <a:rPr lang="en-US" sz="2400" b="0" strike="noStrike" spc="-1" dirty="0">
                <a:solidFill>
                  <a:srgbClr val="000000"/>
                </a:solidFill>
                <a:latin typeface="Times New Roman"/>
              </a:rPr>
              <a:t>and vertex b is called as </a:t>
            </a:r>
            <a:r>
              <a:rPr lang="en-US" sz="2400" b="1" strike="noStrike" spc="-1" dirty="0">
                <a:solidFill>
                  <a:srgbClr val="000000"/>
                </a:solidFill>
                <a:latin typeface="Times New Roman"/>
              </a:rPr>
              <a:t>terminal vertex</a:t>
            </a:r>
            <a:endParaRPr lang="en-US" sz="2400" b="0" strike="noStrike" spc="-1" dirty="0">
              <a:solidFill>
                <a:srgbClr val="000000"/>
              </a:solidFill>
              <a:latin typeface="Times New Roman"/>
            </a:endParaRPr>
          </a:p>
          <a:p>
            <a:pPr marL="1143000" lvl="2" indent="-228240" algn="just">
              <a:lnSpc>
                <a:spcPct val="100000"/>
              </a:lnSpc>
              <a:spcBef>
                <a:spcPts val="479"/>
              </a:spcBef>
              <a:buClr>
                <a:srgbClr val="000000"/>
              </a:buClr>
              <a:buFont typeface="Wingdings" charset="2"/>
              <a:buChar char=""/>
            </a:pPr>
            <a:r>
              <a:rPr lang="en-US" sz="2400" b="0" strike="noStrike" spc="-1" dirty="0">
                <a:solidFill>
                  <a:srgbClr val="000000"/>
                </a:solidFill>
                <a:latin typeface="Times New Roman"/>
              </a:rPr>
              <a:t>An edge that is incident from and into the same vertex is called as a </a:t>
            </a:r>
            <a:r>
              <a:rPr lang="en-US" sz="2400" b="1" strike="noStrike" spc="-1" dirty="0">
                <a:solidFill>
                  <a:srgbClr val="000000"/>
                </a:solidFill>
                <a:latin typeface="Times New Roman"/>
              </a:rPr>
              <a:t>loop, </a:t>
            </a:r>
            <a:r>
              <a:rPr lang="en-US" sz="2400" b="0" strike="noStrike" spc="-1" dirty="0">
                <a:solidFill>
                  <a:srgbClr val="000000"/>
                </a:solidFill>
                <a:latin typeface="Times New Roman"/>
              </a:rPr>
              <a:t>e.g. edge (</a:t>
            </a:r>
            <a:r>
              <a:rPr lang="en-US" sz="2400" b="0" strike="noStrike" spc="-1" dirty="0" err="1">
                <a:solidFill>
                  <a:srgbClr val="000000"/>
                </a:solidFill>
                <a:latin typeface="Times New Roman"/>
              </a:rPr>
              <a:t>c,c</a:t>
            </a:r>
            <a:r>
              <a:rPr lang="en-US" sz="2400" b="0" strike="noStrike" spc="-1" dirty="0">
                <a:solidFill>
                  <a:srgbClr val="000000"/>
                </a:solidFill>
                <a:latin typeface="Times New Roman"/>
              </a:rPr>
              <a:t>)</a:t>
            </a:r>
          </a:p>
          <a:p>
            <a:pPr marL="1143000" lvl="2" indent="-228240" algn="just">
              <a:lnSpc>
                <a:spcPct val="100000"/>
              </a:lnSpc>
              <a:spcBef>
                <a:spcPts val="479"/>
              </a:spcBef>
              <a:buClr>
                <a:srgbClr val="000000"/>
              </a:buClr>
              <a:buFont typeface="Wingdings" charset="2"/>
              <a:buChar char=""/>
            </a:pPr>
            <a:r>
              <a:rPr lang="en-US" sz="2400" b="0" strike="noStrike" spc="-1" dirty="0">
                <a:solidFill>
                  <a:srgbClr val="000000"/>
                </a:solidFill>
                <a:latin typeface="Times New Roman"/>
              </a:rPr>
              <a:t>Two vertices are said to be adjacent if they are joined by an edge e.g. for an edge (a, b), vertex a is said to be adjacent to vertex b and vertex b is said to be adjacent from vertex a</a:t>
            </a:r>
            <a:r>
              <a:rPr lang="en-US" sz="2400" b="0" strike="noStrike" spc="-1" dirty="0" smtClean="0">
                <a:solidFill>
                  <a:srgbClr val="000000"/>
                </a:solidFill>
                <a:latin typeface="Times New Roman"/>
              </a:rPr>
              <a:t>.</a:t>
            </a:r>
            <a:endParaRPr lang="en-US" sz="2400" b="0" strike="noStrike" spc="-1" dirty="0">
              <a:solidFill>
                <a:srgbClr val="000000"/>
              </a:solidFill>
              <a:latin typeface="Times New Roman"/>
            </a:endParaRPr>
          </a:p>
          <a:p>
            <a:endParaRPr lang="en-US" sz="24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48"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dirty="0">
                <a:solidFill>
                  <a:srgbClr val="FF0000"/>
                </a:solidFill>
                <a:latin typeface="Times New Roman"/>
              </a:rPr>
              <a:t>Basic Terminology </a:t>
            </a:r>
            <a:r>
              <a:rPr lang="en-US" sz="3200" b="1" strike="noStrike" spc="-1" dirty="0" err="1">
                <a:solidFill>
                  <a:srgbClr val="FF0000"/>
                </a:solidFill>
                <a:latin typeface="Times New Roman"/>
              </a:rPr>
              <a:t>contd</a:t>
            </a:r>
            <a:r>
              <a:rPr lang="en-US" sz="3200" b="1" strike="noStrike" spc="-1" dirty="0">
                <a:solidFill>
                  <a:srgbClr val="FF0000"/>
                </a:solidFill>
                <a:latin typeface="Times New Roman"/>
              </a:rPr>
              <a:t>…:</a:t>
            </a:r>
            <a:endParaRPr lang="en-US" sz="3200" b="0" strike="noStrike" spc="-1" dirty="0">
              <a:solidFill>
                <a:srgbClr val="000000"/>
              </a:solidFill>
              <a:latin typeface="Times New Roman"/>
            </a:endParaRPr>
          </a:p>
          <a:p>
            <a:pPr marL="343080" indent="-342720" algn="just">
              <a:lnSpc>
                <a:spcPct val="100000"/>
              </a:lnSpc>
            </a:pPr>
            <a:r>
              <a:rPr lang="en-US" sz="2400" b="1" strike="noStrike" spc="-1" dirty="0">
                <a:solidFill>
                  <a:srgbClr val="000000"/>
                </a:solidFill>
                <a:latin typeface="Times New Roman"/>
              </a:rPr>
              <a:t>Undirected Graph :</a:t>
            </a:r>
            <a:r>
              <a:rPr lang="en-US" sz="2400" b="0" strike="noStrike" spc="-1" dirty="0">
                <a:solidFill>
                  <a:srgbClr val="000000"/>
                </a:solidFill>
                <a:latin typeface="Times New Roman"/>
              </a:rPr>
              <a:t>  An undirected graph or digraph G = (V, E), is defined abstractly as an ordered pair (V, E), where V is a set and E is a set of </a:t>
            </a:r>
            <a:r>
              <a:rPr lang="en-US" sz="2400" b="0" strike="noStrike" spc="-1" dirty="0" err="1">
                <a:solidFill>
                  <a:srgbClr val="000000"/>
                </a:solidFill>
                <a:latin typeface="Times New Roman"/>
              </a:rPr>
              <a:t>multisets</a:t>
            </a:r>
            <a:r>
              <a:rPr lang="en-US" sz="2400" b="0" strike="noStrike" spc="-1" dirty="0">
                <a:solidFill>
                  <a:srgbClr val="000000"/>
                </a:solidFill>
                <a:latin typeface="Times New Roman"/>
              </a:rPr>
              <a:t> of two  elements from V. For example,               </a:t>
            </a:r>
          </a:p>
          <a:p>
            <a:pPr marL="343080" indent="-342720" algn="just">
              <a:lnSpc>
                <a:spcPct val="100000"/>
              </a:lnSpc>
            </a:pPr>
            <a:r>
              <a:rPr lang="en-US" sz="2400" b="0" strike="noStrike" spc="-1" dirty="0">
                <a:solidFill>
                  <a:srgbClr val="000000"/>
                </a:solidFill>
                <a:latin typeface="Times New Roman"/>
              </a:rPr>
              <a:t>	V = {a, b, c, d) and E = {(</a:t>
            </a:r>
            <a:r>
              <a:rPr lang="en-US" sz="2400" b="0" strike="noStrike" spc="-1" dirty="0" err="1">
                <a:solidFill>
                  <a:srgbClr val="000000"/>
                </a:solidFill>
                <a:latin typeface="Times New Roman"/>
              </a:rPr>
              <a:t>a,b</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a,d</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b,c</a:t>
            </a:r>
            <a:r>
              <a:rPr lang="en-US" sz="2400" b="0" strike="noStrike" spc="-1" dirty="0">
                <a:solidFill>
                  <a:srgbClr val="000000"/>
                </a:solidFill>
                <a:latin typeface="Times New Roman"/>
              </a:rPr>
              <a:t>),(</a:t>
            </a:r>
            <a:r>
              <a:rPr lang="en-US" sz="2400" b="0" strike="noStrike" spc="-1" dirty="0" err="1">
                <a:solidFill>
                  <a:srgbClr val="000000"/>
                </a:solidFill>
                <a:latin typeface="Times New Roman"/>
              </a:rPr>
              <a:t>b,d</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c,c</a:t>
            </a:r>
            <a:r>
              <a:rPr lang="en-US" sz="2400" b="0" strike="noStrike" spc="-1" dirty="0">
                <a:solidFill>
                  <a:srgbClr val="000000"/>
                </a:solidFill>
                <a:latin typeface="Times New Roman"/>
              </a:rPr>
              <a:t>)}.</a:t>
            </a:r>
          </a:p>
          <a:p>
            <a:pPr marL="343080" indent="-342720" algn="just">
              <a:lnSpc>
                <a:spcPct val="100000"/>
              </a:lnSpc>
            </a:pPr>
            <a:endParaRPr lang="en-US" sz="2400" b="0" strike="noStrike" spc="-1" dirty="0">
              <a:solidFill>
                <a:srgbClr val="000000"/>
              </a:solidFill>
              <a:latin typeface="Times New Roman"/>
            </a:endParaRPr>
          </a:p>
          <a:p>
            <a:pPr marL="343080" indent="-342720" algn="just">
              <a:lnSpc>
                <a:spcPct val="100000"/>
              </a:lnSpc>
            </a:pPr>
            <a:r>
              <a:rPr lang="en-US" sz="2400" b="1" strike="noStrike" spc="-1" dirty="0">
                <a:solidFill>
                  <a:srgbClr val="000000"/>
                </a:solidFill>
                <a:latin typeface="Times New Roman"/>
              </a:rPr>
              <a:t>Simple Graph : </a:t>
            </a:r>
            <a:r>
              <a:rPr lang="en-US" sz="2400" b="0" strike="noStrike" spc="-1" dirty="0">
                <a:solidFill>
                  <a:srgbClr val="000000"/>
                </a:solidFill>
                <a:latin typeface="Times New Roman"/>
              </a:rPr>
              <a:t>A graph that has no self loops or parallel edges.</a:t>
            </a:r>
          </a:p>
          <a:p>
            <a:pPr marL="343080" indent="-342720" algn="just">
              <a:lnSpc>
                <a:spcPct val="100000"/>
              </a:lnSpc>
            </a:pPr>
            <a:endParaRPr lang="en-US" sz="2400" b="0" strike="noStrike" spc="-1" dirty="0">
              <a:solidFill>
                <a:srgbClr val="000000"/>
              </a:solidFill>
              <a:latin typeface="Times New Roman"/>
            </a:endParaRPr>
          </a:p>
          <a:p>
            <a:pPr marL="343080" indent="-342720" algn="just"/>
            <a:r>
              <a:rPr lang="en-US" sz="2400" spc="-1" dirty="0" err="1">
                <a:solidFill>
                  <a:srgbClr val="FF0000"/>
                </a:solidFill>
                <a:latin typeface="Times New Roman"/>
              </a:rPr>
              <a:t>Example:Refer</a:t>
            </a:r>
            <a:r>
              <a:rPr lang="en-US" sz="2400" spc="-1" dirty="0">
                <a:solidFill>
                  <a:srgbClr val="FF0000"/>
                </a:solidFill>
                <a:latin typeface="Times New Roman"/>
              </a:rPr>
              <a:t> class note book</a:t>
            </a:r>
            <a:endParaRPr lang="en-US" sz="2400" spc="-1" dirty="0">
              <a:solidFill>
                <a:srgbClr val="000000"/>
              </a:solidFill>
              <a:latin typeface="Times New Roman"/>
            </a:endParaRPr>
          </a:p>
          <a:p>
            <a:pPr marL="343080" indent="-342720" algn="just">
              <a:lnSpc>
                <a:spcPct val="100000"/>
              </a:lnSpc>
            </a:pPr>
            <a:endParaRPr lang="en-US" sz="2400" b="0" strike="noStrike" spc="-1" dirty="0">
              <a:solidFill>
                <a:srgbClr val="000000"/>
              </a:solidFill>
              <a:latin typeface="Times New Roman"/>
            </a:endParaRPr>
          </a:p>
          <a:p>
            <a:endParaRPr lang="en-US" sz="24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50"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a:solidFill>
                  <a:srgbClr val="FF0000"/>
                </a:solidFill>
                <a:latin typeface="Times New Roman"/>
              </a:rPr>
              <a:t>Basic Terminology contd… :</a:t>
            </a:r>
            <a:endParaRPr lang="en-US" sz="3200" b="0" strike="noStrike" spc="-1">
              <a:solidFill>
                <a:srgbClr val="000000"/>
              </a:solidFill>
              <a:latin typeface="Times New Roman"/>
            </a:endParaRPr>
          </a:p>
          <a:p>
            <a:pPr marL="343080" indent="-342720" algn="just">
              <a:lnSpc>
                <a:spcPct val="100000"/>
              </a:lnSpc>
            </a:pPr>
            <a:r>
              <a:rPr lang="en-US" sz="3200" b="1" strike="noStrike" spc="-1">
                <a:solidFill>
                  <a:srgbClr val="000000"/>
                </a:solidFill>
                <a:latin typeface="Times New Roman"/>
              </a:rPr>
              <a:t>Subgraph :</a:t>
            </a:r>
            <a:r>
              <a:rPr lang="en-US" sz="3200" b="0" strike="noStrike" spc="-1">
                <a:solidFill>
                  <a:srgbClr val="000000"/>
                </a:solidFill>
                <a:latin typeface="Times New Roman"/>
              </a:rPr>
              <a:t> Let G = (V, E) be a graph. A Graph G’ = (V’, E’) is said to be a subgraph of G if E’ is a subset of E and V’ is a subset of V such that the edges in E’ are incident only on the vertices in V’, For example, </a:t>
            </a:r>
          </a:p>
          <a:p>
            <a:pPr marL="343080" indent="-342720" algn="just">
              <a:lnSpc>
                <a:spcPct val="100000"/>
              </a:lnSpc>
            </a:pPr>
            <a:r>
              <a:rPr lang="en-US" sz="3200" b="0" strike="noStrike" spc="-1">
                <a:solidFill>
                  <a:srgbClr val="000000"/>
                </a:solidFill>
                <a:latin typeface="Times New Roman"/>
              </a:rPr>
              <a:t>	</a:t>
            </a:r>
            <a:r>
              <a:rPr lang="en-US" sz="2800" b="0" strike="noStrike" spc="-1">
                <a:solidFill>
                  <a:srgbClr val="000000"/>
                </a:solidFill>
                <a:latin typeface="Times New Roman"/>
              </a:rPr>
              <a:t>V  	=  {a, b, c, d, e, f, g, h},</a:t>
            </a:r>
          </a:p>
          <a:p>
            <a:pPr marL="343080" indent="-342720" algn="just">
              <a:lnSpc>
                <a:spcPct val="100000"/>
              </a:lnSpc>
            </a:pPr>
            <a:r>
              <a:rPr lang="en-US" sz="2800" b="0" strike="noStrike" spc="-1">
                <a:solidFill>
                  <a:srgbClr val="000000"/>
                </a:solidFill>
                <a:latin typeface="Times New Roman"/>
              </a:rPr>
              <a:t>	E	= {(a, b),(b ,c),(c, d),(d, e),(e, f),(f, a),(b, g),(g, f),         	       (g, h),(g, c),(h, d),(h, e)}</a:t>
            </a:r>
          </a:p>
          <a:p>
            <a:pPr marL="343080" indent="-342720" algn="just">
              <a:lnSpc>
                <a:spcPct val="100000"/>
              </a:lnSpc>
            </a:pPr>
            <a:r>
              <a:rPr lang="en-US" sz="2800" b="0" strike="noStrike" spc="-1">
                <a:solidFill>
                  <a:srgbClr val="000000"/>
                </a:solidFill>
                <a:latin typeface="Times New Roman"/>
              </a:rPr>
              <a:t>	V’	=  {b, c, d, e, f, g, h},</a:t>
            </a:r>
          </a:p>
          <a:p>
            <a:pPr marL="343080" indent="-342720" algn="just">
              <a:lnSpc>
                <a:spcPct val="100000"/>
              </a:lnSpc>
            </a:pPr>
            <a:r>
              <a:rPr lang="en-US" sz="2800" b="0" strike="noStrike" spc="-1">
                <a:solidFill>
                  <a:srgbClr val="000000"/>
                </a:solidFill>
                <a:latin typeface="Times New Roman"/>
              </a:rPr>
              <a:t>	 E’	=  {(d, e),(e, f),,(b, g),(g, f),(h, d),(h, e)}</a:t>
            </a:r>
          </a:p>
          <a:p>
            <a:pPr marL="343080" indent="-342720" algn="just">
              <a:lnSpc>
                <a:spcPct val="100000"/>
              </a:lnSpc>
            </a:pPr>
            <a:r>
              <a:rPr lang="en-US" sz="3200" b="1" strike="noStrike" spc="-1">
                <a:solidFill>
                  <a:srgbClr val="000000"/>
                </a:solidFill>
                <a:latin typeface="Times New Roman"/>
              </a:rPr>
              <a:t>Spanning subgraph : </a:t>
            </a:r>
            <a:r>
              <a:rPr lang="en-US" sz="3200" b="0" strike="noStrike" spc="-1">
                <a:solidFill>
                  <a:srgbClr val="000000"/>
                </a:solidFill>
                <a:latin typeface="Times New Roman"/>
              </a:rPr>
              <a:t>If V = V’ then it is said to be a spanning subgraph.</a:t>
            </a:r>
          </a:p>
          <a:p>
            <a:pPr marL="343080" indent="-342720" algn="just">
              <a:lnSpc>
                <a:spcPct val="100000"/>
              </a:lnSpc>
            </a:pPr>
            <a:endParaRPr lang="en-US" sz="3200" b="0" strike="noStrike" spc="-1">
              <a:solidFill>
                <a:srgbClr val="000000"/>
              </a:solidFill>
              <a:latin typeface="Times New Roman"/>
            </a:endParaRPr>
          </a:p>
          <a:p>
            <a:pPr marL="343080" indent="-342720" algn="just">
              <a:lnSpc>
                <a:spcPct val="100000"/>
              </a:lnSpc>
            </a:pPr>
            <a:endParaRPr lang="en-US" sz="3200" b="0" strike="noStrike" spc="-1">
              <a:solidFill>
                <a:srgbClr val="000000"/>
              </a:solidFill>
              <a:latin typeface="Times New Roman"/>
            </a:endParaRPr>
          </a:p>
          <a:p>
            <a:endParaRPr lang="en-US" sz="32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52"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dirty="0">
                <a:solidFill>
                  <a:srgbClr val="FF0000"/>
                </a:solidFill>
                <a:latin typeface="Times New Roman"/>
              </a:rPr>
              <a:t>Basic Terminology </a:t>
            </a:r>
            <a:r>
              <a:rPr lang="en-US" sz="3200" b="1" strike="noStrike" spc="-1" dirty="0" err="1">
                <a:solidFill>
                  <a:srgbClr val="FF0000"/>
                </a:solidFill>
                <a:latin typeface="Times New Roman"/>
              </a:rPr>
              <a:t>contd</a:t>
            </a:r>
            <a:r>
              <a:rPr lang="en-US" sz="3200" b="1" strike="noStrike" spc="-1" dirty="0">
                <a:solidFill>
                  <a:srgbClr val="FF0000"/>
                </a:solidFill>
                <a:latin typeface="Times New Roman"/>
              </a:rPr>
              <a:t>… :</a:t>
            </a:r>
            <a:endParaRPr lang="en-US" sz="3200" b="0" strike="noStrike" spc="-1" dirty="0">
              <a:solidFill>
                <a:srgbClr val="000000"/>
              </a:solidFill>
              <a:latin typeface="Times New Roman"/>
            </a:endParaRPr>
          </a:p>
          <a:p>
            <a:pPr marL="343080" indent="-342720" algn="just">
              <a:lnSpc>
                <a:spcPct val="100000"/>
              </a:lnSpc>
            </a:pPr>
            <a:r>
              <a:rPr lang="en-US" sz="2800" b="1" strike="noStrike" spc="-1" dirty="0" smtClean="0">
                <a:solidFill>
                  <a:srgbClr val="000000"/>
                </a:solidFill>
                <a:latin typeface="Times New Roman"/>
              </a:rPr>
              <a:t>Complete </a:t>
            </a:r>
            <a:r>
              <a:rPr lang="en-US" sz="2800" b="1" strike="noStrike" spc="-1" dirty="0">
                <a:solidFill>
                  <a:srgbClr val="000000"/>
                </a:solidFill>
                <a:latin typeface="Times New Roman"/>
              </a:rPr>
              <a:t>Graph : </a:t>
            </a:r>
            <a:r>
              <a:rPr lang="en-US" sz="2800" b="0" strike="noStrike" spc="-1" dirty="0">
                <a:solidFill>
                  <a:srgbClr val="000000"/>
                </a:solidFill>
                <a:latin typeface="Times New Roman"/>
              </a:rPr>
              <a:t>The undirected complete graph of n vertices, denoted as </a:t>
            </a:r>
            <a:r>
              <a:rPr lang="en-US" sz="2800" b="1" strike="noStrike" spc="-1" dirty="0" err="1">
                <a:solidFill>
                  <a:srgbClr val="000000"/>
                </a:solidFill>
                <a:latin typeface="Times New Roman"/>
              </a:rPr>
              <a:t>K</a:t>
            </a:r>
            <a:r>
              <a:rPr lang="en-US" sz="2800" b="1" strike="noStrike" spc="-1" baseline="-25000" dirty="0" err="1">
                <a:solidFill>
                  <a:srgbClr val="000000"/>
                </a:solidFill>
                <a:latin typeface="Times New Roman"/>
              </a:rPr>
              <a:t>n</a:t>
            </a:r>
            <a:r>
              <a:rPr lang="en-US" sz="2800" b="0" strike="noStrike" spc="-1" dirty="0">
                <a:solidFill>
                  <a:srgbClr val="000000"/>
                </a:solidFill>
                <a:latin typeface="Times New Roman"/>
              </a:rPr>
              <a:t> , is a graph with n vertices in which there is an edge between each pair of distinct vertices</a:t>
            </a:r>
            <a:r>
              <a:rPr lang="en-US" sz="2800" b="0" strike="noStrike" spc="-1" dirty="0" smtClean="0">
                <a:solidFill>
                  <a:srgbClr val="000000"/>
                </a:solidFill>
                <a:latin typeface="Times New Roman"/>
              </a:rPr>
              <a:t>.</a:t>
            </a:r>
          </a:p>
          <a:p>
            <a:pPr marL="343080" indent="-342720" algn="just"/>
            <a:r>
              <a:rPr lang="en-US" sz="2800" spc="-1" dirty="0" err="1">
                <a:solidFill>
                  <a:srgbClr val="FF0000"/>
                </a:solidFill>
                <a:latin typeface="Times New Roman"/>
              </a:rPr>
              <a:t>Example:Refer</a:t>
            </a:r>
            <a:r>
              <a:rPr lang="en-US" sz="2800" spc="-1" dirty="0">
                <a:solidFill>
                  <a:srgbClr val="FF0000"/>
                </a:solidFill>
                <a:latin typeface="Times New Roman"/>
              </a:rPr>
              <a:t> class note book</a:t>
            </a:r>
            <a:endParaRPr lang="en-US" sz="2800"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endParaRPr lang="en-US" sz="28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54"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dirty="0">
                <a:solidFill>
                  <a:srgbClr val="FF0000"/>
                </a:solidFill>
                <a:latin typeface="Times New Roman"/>
              </a:rPr>
              <a:t>Exercise:</a:t>
            </a:r>
            <a:endParaRPr lang="en-US" sz="3200" b="0" strike="noStrike" spc="-1" dirty="0">
              <a:solidFill>
                <a:srgbClr val="000000"/>
              </a:solidFill>
              <a:latin typeface="Times New Roman"/>
            </a:endParaRPr>
          </a:p>
          <a:p>
            <a:pPr marL="1257480" lvl="2" indent="-456840" algn="just">
              <a:lnSpc>
                <a:spcPct val="100000"/>
              </a:lnSpc>
              <a:spcBef>
                <a:spcPts val="561"/>
              </a:spcBef>
              <a:buClr>
                <a:srgbClr val="000000"/>
              </a:buClr>
              <a:buFont typeface="Times New Roman"/>
              <a:buAutoNum type="arabicPeriod"/>
            </a:pPr>
            <a:r>
              <a:rPr lang="en-US" sz="2800" b="0" strike="noStrike" spc="-1" dirty="0">
                <a:solidFill>
                  <a:srgbClr val="000000"/>
                </a:solidFill>
                <a:latin typeface="Times New Roman"/>
              </a:rPr>
              <a:t>Define Graph and </a:t>
            </a:r>
            <a:r>
              <a:rPr lang="en-US" sz="2800" b="0" strike="noStrike" spc="-1" dirty="0" err="1">
                <a:solidFill>
                  <a:srgbClr val="000000"/>
                </a:solidFill>
                <a:latin typeface="Times New Roman"/>
              </a:rPr>
              <a:t>Multigraph</a:t>
            </a:r>
            <a:r>
              <a:rPr lang="en-US" sz="2800" b="0" strike="noStrike" spc="-1" dirty="0">
                <a:solidFill>
                  <a:srgbClr val="000000"/>
                </a:solidFill>
                <a:latin typeface="Times New Roman"/>
              </a:rPr>
              <a:t>. Give any two applications of graph and represent them in graph notation.</a:t>
            </a:r>
          </a:p>
          <a:p>
            <a:pPr marL="1257480" lvl="2" indent="-456840" algn="just">
              <a:lnSpc>
                <a:spcPct val="100000"/>
              </a:lnSpc>
              <a:spcBef>
                <a:spcPts val="561"/>
              </a:spcBef>
              <a:buClr>
                <a:srgbClr val="000000"/>
              </a:buClr>
              <a:buFont typeface="Times New Roman"/>
              <a:buAutoNum type="arabicPeriod"/>
            </a:pPr>
            <a:r>
              <a:rPr lang="en-US" sz="2800" b="0" strike="noStrike" spc="-1" dirty="0">
                <a:solidFill>
                  <a:srgbClr val="000000"/>
                </a:solidFill>
                <a:latin typeface="Times New Roman"/>
              </a:rPr>
              <a:t>What are self complementary graphs? Are there any self complementary graphs with 4 and 5 vertices: if yes draw them.</a:t>
            </a:r>
          </a:p>
          <a:p>
            <a:pPr marL="1257480" lvl="2" indent="-456840" algn="just">
              <a:lnSpc>
                <a:spcPct val="100000"/>
              </a:lnSpc>
              <a:spcBef>
                <a:spcPts val="561"/>
              </a:spcBef>
              <a:buClr>
                <a:srgbClr val="000000"/>
              </a:buClr>
              <a:buFont typeface="Times New Roman"/>
              <a:buAutoNum type="arabicPeriod"/>
            </a:pPr>
            <a:r>
              <a:rPr lang="en-US" sz="2800" b="0" strike="noStrike" spc="-1" dirty="0">
                <a:solidFill>
                  <a:srgbClr val="000000"/>
                </a:solidFill>
                <a:latin typeface="Times New Roman"/>
              </a:rPr>
              <a:t>Draw isomorphic graph of a given graph shown below but no crossover of edges. [Ref Q-8 (c ) of Nov-Dec-2011]</a:t>
            </a:r>
          </a:p>
          <a:p>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pPr marL="343080" indent="-342720" algn="just">
              <a:lnSpc>
                <a:spcPct val="100000"/>
              </a:lnSpc>
            </a:pPr>
            <a:endParaRPr lang="en-US" sz="2800" b="0" strike="noStrike" spc="-1" dirty="0">
              <a:solidFill>
                <a:srgbClr val="000000"/>
              </a:solidFill>
              <a:latin typeface="Times New Roman"/>
            </a:endParaRPr>
          </a:p>
          <a:p>
            <a:endParaRPr lang="en-US" sz="2800" b="0" strike="noStrike" spc="-1" dirty="0">
              <a:solidFill>
                <a:srgbClr val="000000"/>
              </a:solidFill>
              <a:latin typeface="Times New Roman"/>
            </a:endParaRPr>
          </a:p>
          <a:p>
            <a:pPr marL="399960" indent="-285480" algn="just">
              <a:lnSpc>
                <a:spcPct val="100000"/>
              </a:lnSpc>
            </a:pPr>
            <a:r>
              <a:rPr lang="en-US" sz="2600" b="0" strike="noStrike" spc="-1" dirty="0">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28600" y="0"/>
            <a:ext cx="8381520" cy="53316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56" name="TextShape 2"/>
          <p:cNvSpPr txBox="1"/>
          <p:nvPr/>
        </p:nvSpPr>
        <p:spPr>
          <a:xfrm>
            <a:off x="152280" y="533520"/>
            <a:ext cx="8991360" cy="632412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a:solidFill>
                  <a:srgbClr val="FF0000"/>
                </a:solidFill>
                <a:latin typeface="Times New Roman"/>
              </a:rPr>
              <a:t>Basic Terminology contd… :</a:t>
            </a:r>
            <a:endParaRPr lang="en-US" sz="3200" b="0" strike="noStrike" spc="-1">
              <a:solidFill>
                <a:srgbClr val="000000"/>
              </a:solidFill>
              <a:latin typeface="Times New Roman"/>
            </a:endParaRPr>
          </a:p>
          <a:p>
            <a:pPr marL="343080" indent="-342720" algn="just">
              <a:lnSpc>
                <a:spcPct val="100000"/>
              </a:lnSpc>
            </a:pPr>
            <a:r>
              <a:rPr lang="en-US" sz="2800" b="1" strike="noStrike" spc="-1">
                <a:solidFill>
                  <a:srgbClr val="000000"/>
                </a:solidFill>
                <a:latin typeface="Times New Roman"/>
              </a:rPr>
              <a:t>Directed Complete Graph : </a:t>
            </a:r>
            <a:r>
              <a:rPr lang="en-US" sz="2800" b="0" strike="noStrike" spc="-1">
                <a:solidFill>
                  <a:srgbClr val="000000"/>
                </a:solidFill>
                <a:latin typeface="Times New Roman"/>
              </a:rPr>
              <a:t>The directed complete graph of n vertices,  is a graph with n vertices in which there is a directed edge (only one) between each pair of distinct vertices.</a:t>
            </a:r>
          </a:p>
          <a:p>
            <a:pPr marL="343080" indent="-342720" algn="just">
              <a:lnSpc>
                <a:spcPct val="100000"/>
              </a:lnSpc>
            </a:pPr>
            <a:r>
              <a:rPr lang="en-US" sz="2800" b="1" strike="noStrike" spc="-1">
                <a:solidFill>
                  <a:srgbClr val="000000"/>
                </a:solidFill>
                <a:latin typeface="Times New Roman"/>
              </a:rPr>
              <a:t>Directed Multigraph : </a:t>
            </a:r>
            <a:r>
              <a:rPr lang="en-US" sz="2800" b="0" strike="noStrike" spc="-1">
                <a:solidFill>
                  <a:srgbClr val="000000"/>
                </a:solidFill>
                <a:latin typeface="Times New Roman"/>
              </a:rPr>
              <a:t> A graph G = (V, E) a directed multigraph, where V is a set of vertices and E is a multiset of ordered pairs from VxV</a:t>
            </a:r>
          </a:p>
          <a:p>
            <a:pPr marL="343080" indent="-342720" algn="just">
              <a:lnSpc>
                <a:spcPct val="100000"/>
              </a:lnSpc>
            </a:pPr>
            <a:r>
              <a:rPr lang="en-US" sz="2800" b="1" strike="noStrike" spc="-1">
                <a:solidFill>
                  <a:srgbClr val="000000"/>
                </a:solidFill>
                <a:latin typeface="Times New Roman"/>
              </a:rPr>
              <a:t>Weighted Graph : </a:t>
            </a:r>
            <a:r>
              <a:rPr lang="en-US" sz="2800" b="0" strike="noStrike" spc="-1">
                <a:solidFill>
                  <a:srgbClr val="000000"/>
                </a:solidFill>
                <a:latin typeface="Times New Roman"/>
              </a:rPr>
              <a:t>In real life problem, there are many occasions in which we wish to attach additional information to the vertices and / or the edges of the graph. For example, a graph that represents the highway connection among cities.  </a:t>
            </a: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228600" y="0"/>
            <a:ext cx="8381520" cy="456840"/>
          </a:xfrm>
          <a:prstGeom prst="rect">
            <a:avLst/>
          </a:prstGeom>
          <a:noFill/>
          <a:ln w="9360">
            <a:noFill/>
          </a:ln>
        </p:spPr>
        <p:txBody>
          <a:bodyPr anchor="ctr">
            <a:noAutofit/>
          </a:bodyPr>
          <a:lstStyle/>
          <a:p>
            <a:pPr algn="ctr">
              <a:lnSpc>
                <a:spcPct val="100000"/>
              </a:lnSpc>
            </a:pPr>
            <a:r>
              <a:rPr lang="en-US" sz="3600" b="0" strike="noStrike" spc="-1">
                <a:solidFill>
                  <a:srgbClr val="FF3300"/>
                </a:solidFill>
                <a:latin typeface="Times New Roman"/>
              </a:rPr>
              <a:t>     	</a:t>
            </a:r>
            <a:r>
              <a:rPr lang="en-US" sz="3600" b="1" strike="noStrike" spc="-1">
                <a:solidFill>
                  <a:srgbClr val="FF0000"/>
                </a:solidFill>
                <a:latin typeface="Times New Roman"/>
              </a:rPr>
              <a:t> Unit IV : Graphs </a:t>
            </a:r>
            <a:endParaRPr lang="en-US" sz="3600" b="0" strike="noStrike" spc="-1">
              <a:solidFill>
                <a:srgbClr val="000000"/>
              </a:solidFill>
              <a:latin typeface="Times New Roman"/>
            </a:endParaRPr>
          </a:p>
        </p:txBody>
      </p:sp>
      <p:sp>
        <p:nvSpPr>
          <p:cNvPr id="58" name="TextShape 2"/>
          <p:cNvSpPr txBox="1"/>
          <p:nvPr/>
        </p:nvSpPr>
        <p:spPr>
          <a:xfrm>
            <a:off x="152280" y="457200"/>
            <a:ext cx="8991360" cy="6400440"/>
          </a:xfrm>
          <a:prstGeom prst="rect">
            <a:avLst/>
          </a:prstGeom>
          <a:noFill/>
          <a:ln w="9360">
            <a:solidFill>
              <a:srgbClr val="000000"/>
            </a:solidFill>
            <a:miter/>
          </a:ln>
        </p:spPr>
        <p:txBody>
          <a:bodyPr>
            <a:noAutofit/>
          </a:bodyPr>
          <a:lstStyle/>
          <a:p>
            <a:pPr marL="343080" indent="-342720">
              <a:lnSpc>
                <a:spcPct val="100000"/>
              </a:lnSpc>
              <a:spcBef>
                <a:spcPts val="641"/>
              </a:spcBef>
            </a:pPr>
            <a:r>
              <a:rPr lang="en-US" sz="3200" b="1" strike="noStrike" spc="-1">
                <a:solidFill>
                  <a:srgbClr val="FF0000"/>
                </a:solidFill>
                <a:latin typeface="Times New Roman"/>
              </a:rPr>
              <a:t>Basic Terminology contd… :</a:t>
            </a:r>
            <a:endParaRPr lang="en-US" sz="3200" b="0" strike="noStrike" spc="-1">
              <a:solidFill>
                <a:srgbClr val="000000"/>
              </a:solidFill>
              <a:latin typeface="Times New Roman"/>
            </a:endParaRPr>
          </a:p>
          <a:p>
            <a:pPr marL="343080" indent="-342720" algn="just">
              <a:lnSpc>
                <a:spcPct val="100000"/>
              </a:lnSpc>
            </a:pPr>
            <a:r>
              <a:rPr lang="en-US" sz="2800" b="1" strike="noStrike" spc="-1">
                <a:solidFill>
                  <a:srgbClr val="000000"/>
                </a:solidFill>
                <a:latin typeface="Times New Roman"/>
              </a:rPr>
              <a:t>Weighted Graph : </a:t>
            </a:r>
            <a:r>
              <a:rPr lang="en-US" sz="2800" b="0" strike="noStrike" spc="-1">
                <a:solidFill>
                  <a:srgbClr val="000000"/>
                </a:solidFill>
                <a:latin typeface="Times New Roman"/>
              </a:rPr>
              <a:t>In formal way we define a weighted graph as either an ordered quadruple (V, E, f, g) or an ordered triple (V, E, f) or (V, E, g), where</a:t>
            </a:r>
          </a:p>
          <a:p>
            <a:pPr marL="343080" indent="-342720" algn="just">
              <a:lnSpc>
                <a:spcPct val="100000"/>
              </a:lnSpc>
            </a:pPr>
            <a:r>
              <a:rPr lang="en-US" sz="2800" b="1" strike="noStrike" spc="-1">
                <a:solidFill>
                  <a:srgbClr val="000000"/>
                </a:solidFill>
                <a:latin typeface="Times New Roman"/>
              </a:rPr>
              <a:t>		</a:t>
            </a:r>
            <a:r>
              <a:rPr lang="en-US" sz="2800" b="0" strike="noStrike" spc="-1">
                <a:solidFill>
                  <a:srgbClr val="000000"/>
                </a:solidFill>
                <a:latin typeface="Times New Roman"/>
              </a:rPr>
              <a:t>V  = set of vertices</a:t>
            </a:r>
          </a:p>
          <a:p>
            <a:pPr marL="343080" indent="-342720" algn="just">
              <a:lnSpc>
                <a:spcPct val="100000"/>
              </a:lnSpc>
            </a:pPr>
            <a:r>
              <a:rPr lang="en-US" sz="2800" b="0" strike="noStrike" spc="-1">
                <a:solidFill>
                  <a:srgbClr val="000000"/>
                </a:solidFill>
                <a:latin typeface="Times New Roman"/>
              </a:rPr>
              <a:t>		E  = set of edges</a:t>
            </a:r>
          </a:p>
          <a:p>
            <a:pPr marL="343080" indent="-342720" algn="just">
              <a:lnSpc>
                <a:spcPct val="100000"/>
              </a:lnSpc>
            </a:pPr>
            <a:r>
              <a:rPr lang="en-US" sz="2800" b="0" strike="noStrike" spc="-1">
                <a:solidFill>
                  <a:srgbClr val="000000"/>
                </a:solidFill>
                <a:latin typeface="Times New Roman"/>
              </a:rPr>
              <a:t>		f   = </a:t>
            </a:r>
            <a:r>
              <a:rPr lang="en-US" sz="2600" b="0" strike="noStrike" spc="-1">
                <a:solidFill>
                  <a:srgbClr val="000000"/>
                </a:solidFill>
                <a:latin typeface="Times New Roman"/>
              </a:rPr>
              <a:t>function whose domain is V (i.e. weight of vertices)</a:t>
            </a:r>
          </a:p>
          <a:p>
            <a:pPr marL="343080" indent="-342720" algn="just">
              <a:lnSpc>
                <a:spcPct val="100000"/>
              </a:lnSpc>
            </a:pPr>
            <a:r>
              <a:rPr lang="en-US" sz="2600" b="0" strike="noStrike" spc="-1">
                <a:solidFill>
                  <a:srgbClr val="000000"/>
                </a:solidFill>
                <a:latin typeface="Times New Roman"/>
              </a:rPr>
              <a:t>		</a:t>
            </a:r>
            <a:r>
              <a:rPr lang="en-US" sz="2800" b="0" strike="noStrike" spc="-1">
                <a:solidFill>
                  <a:srgbClr val="000000"/>
                </a:solidFill>
                <a:latin typeface="Times New Roman"/>
              </a:rPr>
              <a:t>g  = </a:t>
            </a:r>
            <a:r>
              <a:rPr lang="en-US" sz="2600" b="0" strike="noStrike" spc="-1">
                <a:solidFill>
                  <a:srgbClr val="000000"/>
                </a:solidFill>
                <a:latin typeface="Times New Roman"/>
              </a:rPr>
              <a:t>function whose domain is E (i.e. weight of edges)</a:t>
            </a:r>
          </a:p>
          <a:p>
            <a:pPr marL="343080" indent="-342720" algn="just">
              <a:lnSpc>
                <a:spcPct val="100000"/>
              </a:lnSpc>
            </a:pPr>
            <a:r>
              <a:rPr lang="en-US" sz="2600" b="0" strike="noStrike" spc="-1">
                <a:solidFill>
                  <a:srgbClr val="000000"/>
                </a:solidFill>
                <a:latin typeface="Times New Roman"/>
              </a:rPr>
              <a:t>	</a:t>
            </a:r>
            <a:r>
              <a:rPr lang="en-US" sz="2800" b="0" strike="noStrike" spc="-1">
                <a:solidFill>
                  <a:srgbClr val="000000"/>
                </a:solidFill>
                <a:latin typeface="Times New Roman"/>
              </a:rPr>
              <a:t>Here weights can be numbers, symbols or whatever quantities that we wish to assign to the edges and vertices.</a:t>
            </a: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r>
              <a:rPr lang="en-US" sz="2600" b="1" strike="noStrike" spc="-1">
                <a:solidFill>
                  <a:srgbClr val="000000"/>
                </a:solidFill>
                <a:latin typeface="Times New Roman"/>
              </a:rPr>
              <a:t>Representation of Graph: </a:t>
            </a:r>
            <a:r>
              <a:rPr lang="en-US" sz="2400" b="0" strike="noStrike" spc="-1">
                <a:solidFill>
                  <a:srgbClr val="000000"/>
                </a:solidFill>
                <a:latin typeface="Times New Roman"/>
              </a:rPr>
              <a:t>i) Incidence Matrix ii) Adjacency Matrix</a:t>
            </a:r>
          </a:p>
          <a:p>
            <a:pPr marL="343080" indent="-342720" algn="just">
              <a:lnSpc>
                <a:spcPct val="100000"/>
              </a:lnSpc>
            </a:pPr>
            <a:endParaRPr lang="en-US" sz="2400" b="0" strike="noStrike" spc="-1">
              <a:solidFill>
                <a:srgbClr val="000000"/>
              </a:solidFill>
              <a:latin typeface="Times New Roman"/>
            </a:endParaRPr>
          </a:p>
          <a:p>
            <a:pPr marL="343080" indent="-342720" algn="just">
              <a:lnSpc>
                <a:spcPct val="100000"/>
              </a:lnSpc>
            </a:pPr>
            <a:r>
              <a:rPr lang="en-US" sz="2600" b="1" strike="noStrike" spc="-1">
                <a:solidFill>
                  <a:srgbClr val="000000"/>
                </a:solidFill>
                <a:latin typeface="Times New Roman"/>
              </a:rPr>
              <a:t>Digraphs and Relations : </a:t>
            </a:r>
            <a:r>
              <a:rPr lang="en-US" sz="2800" b="0" strike="noStrike" spc="-1">
                <a:solidFill>
                  <a:srgbClr val="000000"/>
                </a:solidFill>
                <a:latin typeface="Times New Roman"/>
              </a:rPr>
              <a:t>Examples of Reflexive, Symmetric and Transitive relations</a:t>
            </a:r>
          </a:p>
          <a:p>
            <a:pPr marL="343080" indent="-342720" algn="just">
              <a:lnSpc>
                <a:spcPct val="100000"/>
              </a:lnSpc>
            </a:pPr>
            <a:endParaRPr lang="en-US" sz="2800" b="0" strike="noStrike" spc="-1">
              <a:solidFill>
                <a:srgbClr val="000000"/>
              </a:solidFill>
              <a:latin typeface="Times New Roman"/>
            </a:endParaRPr>
          </a:p>
          <a:p>
            <a:pPr marL="343080" indent="-342720" algn="just">
              <a:lnSpc>
                <a:spcPct val="100000"/>
              </a:lnSpc>
            </a:pPr>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a:p>
            <a:pPr marL="399960" indent="-285480" algn="just">
              <a:lnSpc>
                <a:spcPct val="100000"/>
              </a:lnSpc>
            </a:pPr>
            <a:r>
              <a:rPr lang="en-US" sz="2600" b="0" strike="noStrike" spc="-1">
                <a:solidFill>
                  <a:srgbClr val="000000"/>
                </a:solidFill>
                <a:latin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2313</TotalTime>
  <Words>1223</Words>
  <Application>Microsoft Office PowerPoint</Application>
  <PresentationFormat>On-screen Show (4:3)</PresentationFormat>
  <Paragraphs>269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Graphs: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pccoe</dc:creator>
  <cp:lastModifiedBy>Windows User</cp:lastModifiedBy>
  <cp:revision>303</cp:revision>
  <dcterms:created xsi:type="dcterms:W3CDTF">1601-01-01T00:00:00Z</dcterms:created>
  <dcterms:modified xsi:type="dcterms:W3CDTF">2022-12-22T08:28:22Z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ies>
</file>