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5" r:id="rId4"/>
    <p:sldId id="286" r:id="rId5"/>
    <p:sldId id="259" r:id="rId6"/>
    <p:sldId id="287" r:id="rId7"/>
    <p:sldId id="261" r:id="rId8"/>
    <p:sldId id="263" r:id="rId9"/>
    <p:sldId id="288" r:id="rId10"/>
    <p:sldId id="289" r:id="rId11"/>
    <p:sldId id="274" r:id="rId12"/>
    <p:sldId id="276" r:id="rId13"/>
    <p:sldId id="290" r:id="rId14"/>
    <p:sldId id="282" r:id="rId15"/>
    <p:sldId id="283"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28600"/>
            <a:ext cx="7771680" cy="456480"/>
          </a:xfrm>
          <a:prstGeom prst="rect">
            <a:avLst/>
          </a:prstGeom>
          <a:noFill/>
          <a:ln>
            <a:noFill/>
          </a:ln>
        </p:spPr>
        <p:txBody>
          <a:bodyPr lIns="90000" tIns="45000" rIns="90000" bIns="45000" anchor="ctr"/>
          <a:lstStyle/>
          <a:p>
            <a:pPr>
              <a:lnSpc>
                <a:spcPct val="100000"/>
              </a:lnSpc>
            </a:pPr>
            <a:r>
              <a:rPr lang="en-IN" sz="4000" b="1" dirty="0">
                <a:solidFill>
                  <a:srgbClr val="FF0000"/>
                </a:solidFill>
                <a:latin typeface="Times New Roman"/>
              </a:rPr>
              <a:t>Discrete </a:t>
            </a:r>
            <a:r>
              <a:rPr lang="en-IN" sz="4000" b="1" dirty="0" smtClean="0">
                <a:solidFill>
                  <a:srgbClr val="FF0000"/>
                </a:solidFill>
                <a:latin typeface="Times New Roman"/>
              </a:rPr>
              <a:t>Math</a:t>
            </a:r>
            <a:endParaRPr dirty="0"/>
          </a:p>
        </p:txBody>
      </p:sp>
      <p:sp>
        <p:nvSpPr>
          <p:cNvPr id="37" name="CustomShape 2"/>
          <p:cNvSpPr/>
          <p:nvPr/>
        </p:nvSpPr>
        <p:spPr>
          <a:xfrm>
            <a:off x="228600" y="762120"/>
            <a:ext cx="8533800" cy="5637960"/>
          </a:xfrm>
          <a:prstGeom prst="rect">
            <a:avLst/>
          </a:prstGeom>
          <a:noFill/>
          <a:ln>
            <a:noFill/>
          </a:ln>
        </p:spPr>
        <p:txBody>
          <a:bodyPr lIns="90000" tIns="45000" rIns="90000" bIns="45000"/>
          <a:lstStyle/>
          <a:p>
            <a:pPr>
              <a:lnSpc>
                <a:spcPct val="100000"/>
              </a:lnSpc>
            </a:pPr>
            <a:r>
              <a:rPr lang="en-IN" sz="3200" b="1" dirty="0">
                <a:solidFill>
                  <a:srgbClr val="FF0000"/>
                </a:solidFill>
                <a:latin typeface="Times New Roman"/>
              </a:rPr>
              <a:t>Unit </a:t>
            </a:r>
            <a:r>
              <a:rPr lang="en-IN" sz="3200" b="1" dirty="0" smtClean="0">
                <a:solidFill>
                  <a:srgbClr val="FF0000"/>
                </a:solidFill>
                <a:latin typeface="Times New Roman"/>
              </a:rPr>
              <a:t>IV (PART-2) </a:t>
            </a:r>
            <a:r>
              <a:rPr lang="en-IN" sz="3200" b="1" dirty="0">
                <a:solidFill>
                  <a:srgbClr val="FF0000"/>
                </a:solidFill>
                <a:latin typeface="Times New Roman"/>
              </a:rPr>
              <a:t>: Trees ( Refer T-1 )</a:t>
            </a:r>
            <a:endParaRPr dirty="0"/>
          </a:p>
          <a:p>
            <a:pPr lvl="1">
              <a:lnSpc>
                <a:spcPct val="100000"/>
              </a:lnSpc>
              <a:buFont typeface="Arial"/>
              <a:buChar char="•"/>
            </a:pPr>
            <a:r>
              <a:rPr lang="en-IN" sz="3200" dirty="0">
                <a:solidFill>
                  <a:srgbClr val="000000"/>
                </a:solidFill>
                <a:latin typeface="Times New Roman"/>
              </a:rPr>
              <a:t>Trees</a:t>
            </a:r>
            <a:endParaRPr dirty="0"/>
          </a:p>
          <a:p>
            <a:pPr lvl="1">
              <a:lnSpc>
                <a:spcPct val="100000"/>
              </a:lnSpc>
              <a:buFont typeface="Arial"/>
              <a:buChar char="•"/>
            </a:pPr>
            <a:r>
              <a:rPr lang="en-IN" sz="3200" dirty="0">
                <a:solidFill>
                  <a:srgbClr val="000000"/>
                </a:solidFill>
                <a:latin typeface="Times New Roman"/>
              </a:rPr>
              <a:t>Rooted Trees, Path </a:t>
            </a:r>
            <a:r>
              <a:rPr lang="en-IN" sz="3200" dirty="0" err="1">
                <a:solidFill>
                  <a:srgbClr val="000000"/>
                </a:solidFill>
                <a:latin typeface="Times New Roman"/>
              </a:rPr>
              <a:t>Lenghs</a:t>
            </a:r>
            <a:r>
              <a:rPr lang="en-IN" sz="3200" dirty="0">
                <a:solidFill>
                  <a:srgbClr val="000000"/>
                </a:solidFill>
                <a:latin typeface="Times New Roman"/>
              </a:rPr>
              <a:t> in Rooted Trees</a:t>
            </a:r>
            <a:endParaRPr dirty="0"/>
          </a:p>
          <a:p>
            <a:pPr lvl="1">
              <a:lnSpc>
                <a:spcPct val="100000"/>
              </a:lnSpc>
              <a:buFont typeface="Arial"/>
              <a:buChar char="•"/>
            </a:pPr>
            <a:r>
              <a:rPr lang="en-IN" sz="3200" dirty="0">
                <a:solidFill>
                  <a:srgbClr val="000000"/>
                </a:solidFill>
                <a:latin typeface="Times New Roman"/>
              </a:rPr>
              <a:t>Prefix </a:t>
            </a:r>
            <a:r>
              <a:rPr lang="en-IN" sz="3200" dirty="0" smtClean="0">
                <a:solidFill>
                  <a:srgbClr val="000000"/>
                </a:solidFill>
                <a:latin typeface="Times New Roman"/>
              </a:rPr>
              <a:t>Codes, </a:t>
            </a:r>
          </a:p>
          <a:p>
            <a:pPr lvl="1">
              <a:lnSpc>
                <a:spcPct val="100000"/>
              </a:lnSpc>
              <a:buFont typeface="Arial"/>
              <a:buChar char="•"/>
            </a:pPr>
            <a:r>
              <a:rPr lang="en-IN" sz="3200" dirty="0" smtClean="0">
                <a:solidFill>
                  <a:srgbClr val="000000"/>
                </a:solidFill>
                <a:latin typeface="Times New Roman"/>
              </a:rPr>
              <a:t>Spanning </a:t>
            </a:r>
            <a:r>
              <a:rPr lang="en-IN" sz="3200" dirty="0">
                <a:solidFill>
                  <a:srgbClr val="000000"/>
                </a:solidFill>
                <a:latin typeface="Times New Roman"/>
              </a:rPr>
              <a:t>trees </a:t>
            </a:r>
            <a:endParaRPr dirty="0"/>
          </a:p>
          <a:p>
            <a:pPr lvl="1">
              <a:lnSpc>
                <a:spcPct val="100000"/>
              </a:lnSpc>
              <a:buFont typeface="Arial"/>
              <a:buChar char="•"/>
            </a:pPr>
            <a:r>
              <a:rPr lang="en-IN" sz="3200" dirty="0">
                <a:solidFill>
                  <a:srgbClr val="000000"/>
                </a:solidFill>
                <a:latin typeface="Times New Roman"/>
              </a:rPr>
              <a:t>Minimal Spanning Trees, Kristal's Algorithm</a:t>
            </a:r>
            <a:endParaRPr dirty="0"/>
          </a:p>
          <a:p>
            <a:pPr lvl="1">
              <a:lnSpc>
                <a:spcPct val="100000"/>
              </a:lnSpc>
              <a:buFont typeface="Arial"/>
              <a:buChar char="•"/>
            </a:pPr>
            <a:r>
              <a:rPr lang="en-IN" sz="3200" dirty="0">
                <a:solidFill>
                  <a:srgbClr val="000000"/>
                </a:solidFill>
                <a:latin typeface="Times New Roman"/>
              </a:rPr>
              <a:t>Prim’s </a:t>
            </a:r>
            <a:r>
              <a:rPr lang="en-IN" sz="3200" dirty="0" smtClean="0">
                <a:solidFill>
                  <a:srgbClr val="000000"/>
                </a:solidFill>
                <a:latin typeface="Times New Roman"/>
              </a:rPr>
              <a:t>Algorithm</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FF0000"/>
                </a:solidFill>
              </a:rPr>
              <a:t>Minimum Spanning Tree</a:t>
            </a:r>
            <a:endParaRPr lang="en-US" sz="2800" dirty="0">
              <a:solidFill>
                <a:srgbClr val="FF0000"/>
              </a:solidFill>
            </a:endParaRPr>
          </a:p>
        </p:txBody>
      </p:sp>
      <p:sp>
        <p:nvSpPr>
          <p:cNvPr id="3" name="Subtitle 2"/>
          <p:cNvSpPr>
            <a:spLocks noGrp="1"/>
          </p:cNvSpPr>
          <p:nvPr>
            <p:ph type="subTitle"/>
          </p:nvPr>
        </p:nvSpPr>
        <p:spPr/>
        <p:txBody>
          <a:bodyPr/>
          <a:lstStyle/>
          <a:p>
            <a:r>
              <a:rPr lang="en-US" sz="2400" dirty="0" smtClean="0">
                <a:solidFill>
                  <a:srgbClr val="FF0000"/>
                </a:solidFill>
              </a:rPr>
              <a:t>Minimum Spanning Tree: </a:t>
            </a:r>
            <a:r>
              <a:rPr lang="en-US" sz="2400" dirty="0" smtClean="0"/>
              <a:t>Spanning tree with minimum weight Is known as minimum spanning tree.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74295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00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228600" y="152400"/>
            <a:ext cx="8381160" cy="990600"/>
          </a:xfrm>
          <a:prstGeom prst="rect">
            <a:avLst/>
          </a:prstGeom>
          <a:noFill/>
          <a:ln>
            <a:noFill/>
          </a:ln>
        </p:spPr>
        <p:txBody>
          <a:bodyPr lIns="90000" tIns="45000" rIns="90000" bIns="45000" anchor="ctr"/>
          <a:lstStyle/>
          <a:p>
            <a:pP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p>
          <a:p>
            <a:pPr>
              <a:lnSpc>
                <a:spcPct val="100000"/>
              </a:lnSpc>
            </a:pPr>
            <a:r>
              <a:rPr lang="en-IN" sz="2600" b="1" dirty="0" smtClean="0">
                <a:solidFill>
                  <a:srgbClr val="FF0000"/>
                </a:solidFill>
                <a:latin typeface="Times New Roman"/>
              </a:rPr>
              <a:t>Algorithms to Find minimum spanning </a:t>
            </a:r>
            <a:r>
              <a:rPr lang="en-IN" sz="2600" b="1" dirty="0" err="1" smtClean="0">
                <a:solidFill>
                  <a:srgbClr val="FF0000"/>
                </a:solidFill>
                <a:latin typeface="Times New Roman"/>
              </a:rPr>
              <a:t>tree:Prim’s</a:t>
            </a:r>
            <a:r>
              <a:rPr lang="en-IN" sz="2600" b="1" dirty="0" smtClean="0">
                <a:solidFill>
                  <a:srgbClr val="FF0000"/>
                </a:solidFill>
                <a:latin typeface="Times New Roman"/>
              </a:rPr>
              <a:t> And </a:t>
            </a:r>
            <a:r>
              <a:rPr lang="en-IN" sz="2600" b="1" dirty="0" err="1" smtClean="0">
                <a:solidFill>
                  <a:srgbClr val="FF0000"/>
                </a:solidFill>
                <a:latin typeface="Times New Roman"/>
              </a:rPr>
              <a:t>Kruskal</a:t>
            </a:r>
            <a:endParaRPr sz="2600" dirty="0"/>
          </a:p>
        </p:txBody>
      </p:sp>
      <p:sp>
        <p:nvSpPr>
          <p:cNvPr id="74" name="CustomShape 2"/>
          <p:cNvSpPr/>
          <p:nvPr/>
        </p:nvSpPr>
        <p:spPr>
          <a:xfrm>
            <a:off x="152280" y="1447800"/>
            <a:ext cx="8762400" cy="5105400"/>
          </a:xfrm>
          <a:prstGeom prst="rect">
            <a:avLst/>
          </a:prstGeom>
          <a:noFill/>
          <a:ln>
            <a:noFill/>
          </a:ln>
        </p:spPr>
        <p:txBody>
          <a:bodyPr lIns="90000" tIns="45000" rIns="90000" bIns="45000"/>
          <a:lstStyle/>
          <a:p>
            <a:r>
              <a:rPr lang="en-IN" sz="2600" b="1" dirty="0" smtClean="0">
                <a:solidFill>
                  <a:srgbClr val="FF0000"/>
                </a:solidFill>
                <a:latin typeface="Times New Roman"/>
              </a:rPr>
              <a:t>1.Kruskal’s </a:t>
            </a:r>
            <a:r>
              <a:rPr lang="en-IN" sz="2600" b="1" dirty="0">
                <a:solidFill>
                  <a:srgbClr val="FF0000"/>
                </a:solidFill>
                <a:latin typeface="Times New Roman"/>
              </a:rPr>
              <a:t>Algorithm :</a:t>
            </a:r>
            <a:endParaRPr dirty="0"/>
          </a:p>
          <a:p>
            <a:pPr lvl="4">
              <a:lnSpc>
                <a:spcPct val="100000"/>
              </a:lnSpc>
              <a:buFont typeface="Times New Roman"/>
              <a:buAutoNum type="arabicPeriod"/>
            </a:pPr>
            <a:r>
              <a:rPr lang="en-IN" sz="2400" dirty="0">
                <a:solidFill>
                  <a:srgbClr val="000000"/>
                </a:solidFill>
                <a:latin typeface="Times New Roman"/>
              </a:rPr>
              <a:t>List all the edges of a graph ‘G’ in non-decreasing order of weights of edges.</a:t>
            </a:r>
            <a:endParaRPr sz="2400" dirty="0"/>
          </a:p>
          <a:p>
            <a:pPr lvl="4">
              <a:lnSpc>
                <a:spcPct val="100000"/>
              </a:lnSpc>
              <a:buFont typeface="Times New Roman"/>
              <a:buAutoNum type="arabicPeriod"/>
            </a:pPr>
            <a:r>
              <a:rPr lang="en-IN" sz="2400" dirty="0">
                <a:solidFill>
                  <a:srgbClr val="000000"/>
                </a:solidFill>
                <a:latin typeface="Times New Roman"/>
              </a:rPr>
              <a:t>Select the edge having minimum weight from the list and add it to the spanning tree (which is initially empty), only if the inclusion of the edge does not make a circuit otherwise selected edge is rejected.</a:t>
            </a:r>
            <a:endParaRPr sz="2400" dirty="0"/>
          </a:p>
          <a:p>
            <a:pPr lvl="4">
              <a:lnSpc>
                <a:spcPct val="100000"/>
              </a:lnSpc>
              <a:buFont typeface="Times New Roman"/>
              <a:buAutoNum type="arabicPeriod"/>
            </a:pPr>
            <a:r>
              <a:rPr lang="en-IN" sz="2400" dirty="0">
                <a:solidFill>
                  <a:srgbClr val="000000"/>
                </a:solidFill>
                <a:latin typeface="Times New Roman"/>
              </a:rPr>
              <a:t>Repeat step 2 for the remaining edges in the sorted list until (v-1) edges are included in tree or the sorted list of edges is empty.</a:t>
            </a:r>
            <a:endParaRPr sz="2400" dirty="0"/>
          </a:p>
          <a:p>
            <a:pPr lvl="4">
              <a:lnSpc>
                <a:spcPct val="100000"/>
              </a:lnSpc>
              <a:buFont typeface="Times New Roman"/>
              <a:buAutoNum type="arabicPeriod"/>
            </a:pPr>
            <a:r>
              <a:rPr lang="en-IN" sz="2400" dirty="0">
                <a:solidFill>
                  <a:srgbClr val="000000"/>
                </a:solidFill>
                <a:latin typeface="Times New Roman"/>
              </a:rPr>
              <a:t>If the tree contains less than v-1  edges and the sorted list of edges is empty then display “No MST possible” otherwise print MST 	</a:t>
            </a:r>
            <a:r>
              <a:rPr lang="en-IN" sz="2400" dirty="0" smtClean="0">
                <a:solidFill>
                  <a:srgbClr val="000000"/>
                </a:solidFill>
                <a:latin typeface="Times New Roman"/>
              </a:rPr>
              <a:t>.</a:t>
            </a:r>
          </a:p>
          <a:p>
            <a:pPr lvl="4"/>
            <a:r>
              <a:rPr lang="en-IN" sz="2400" dirty="0">
                <a:solidFill>
                  <a:srgbClr val="FF0000"/>
                </a:solidFill>
                <a:latin typeface="Times New Roman"/>
              </a:rPr>
              <a:t>Example: </a:t>
            </a:r>
            <a:r>
              <a:rPr lang="en-IN" sz="2400" dirty="0">
                <a:solidFill>
                  <a:srgbClr val="000000"/>
                </a:solidFill>
                <a:latin typeface="Times New Roman"/>
              </a:rPr>
              <a:t>Refer class notebook</a:t>
            </a:r>
            <a:r>
              <a:rPr lang="en-IN" sz="2800" dirty="0">
                <a:solidFill>
                  <a:srgbClr val="000000"/>
                </a:solidFill>
                <a:latin typeface="Times New Roman"/>
              </a:rPr>
              <a:t>					</a:t>
            </a:r>
            <a:endParaRPr lang="en-IN" sz="2400" dirty="0"/>
          </a:p>
          <a:p>
            <a:pPr lvl="4">
              <a:lnSpc>
                <a:spcPct val="100000"/>
              </a:lnSpc>
            </a:pPr>
            <a:r>
              <a:rPr lang="en-IN" sz="2400" dirty="0">
                <a:solidFill>
                  <a:srgbClr val="000000"/>
                </a:solidFill>
                <a:latin typeface="Times New Roman"/>
              </a:rPr>
              <a:t>		</a:t>
            </a:r>
            <a:endParaRPr sz="2400" dirty="0"/>
          </a:p>
          <a:p>
            <a:pPr>
              <a:lnSpc>
                <a:spcPct val="100000"/>
              </a:lnSpc>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228600" y="0"/>
            <a:ext cx="8381160" cy="532800"/>
          </a:xfrm>
          <a:prstGeom prst="rect">
            <a:avLst/>
          </a:prstGeom>
          <a:noFill/>
          <a:ln>
            <a:noFill/>
          </a:ln>
        </p:spPr>
        <p:txBody>
          <a:bodyPr lIns="90000" tIns="45000" rIns="90000" bIns="45000" anchor="ctr"/>
          <a:lstStyle/>
          <a:p>
            <a:pP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endParaRPr dirty="0"/>
          </a:p>
        </p:txBody>
      </p:sp>
      <p:sp>
        <p:nvSpPr>
          <p:cNvPr id="78" name="CustomShape 2"/>
          <p:cNvSpPr/>
          <p:nvPr/>
        </p:nvSpPr>
        <p:spPr>
          <a:xfrm>
            <a:off x="152280" y="533520"/>
            <a:ext cx="8991000" cy="6323760"/>
          </a:xfrm>
          <a:prstGeom prst="rect">
            <a:avLst/>
          </a:prstGeom>
          <a:noFill/>
          <a:ln>
            <a:noFill/>
          </a:ln>
        </p:spPr>
        <p:txBody>
          <a:bodyPr lIns="90000" tIns="45000" rIns="90000" bIns="45000"/>
          <a:lstStyle/>
          <a:p>
            <a:r>
              <a:rPr lang="en-IN" sz="2600" b="1" dirty="0" smtClean="0">
                <a:solidFill>
                  <a:srgbClr val="FF0000"/>
                </a:solidFill>
                <a:latin typeface="Times New Roman"/>
              </a:rPr>
              <a:t>2.Prim’s </a:t>
            </a:r>
            <a:r>
              <a:rPr lang="en-IN" sz="2600" b="1" dirty="0">
                <a:solidFill>
                  <a:srgbClr val="FF0000"/>
                </a:solidFill>
                <a:latin typeface="Times New Roman"/>
              </a:rPr>
              <a:t>Algorithm :</a:t>
            </a:r>
            <a:endParaRPr dirty="0"/>
          </a:p>
          <a:p>
            <a:pPr lvl="4">
              <a:lnSpc>
                <a:spcPct val="100000"/>
              </a:lnSpc>
              <a:buFont typeface="Times New Roman"/>
              <a:buAutoNum type="arabicPeriod"/>
            </a:pPr>
            <a:r>
              <a:rPr lang="en-IN" sz="2400" dirty="0">
                <a:solidFill>
                  <a:srgbClr val="000000"/>
                </a:solidFill>
                <a:latin typeface="Times New Roman"/>
              </a:rPr>
              <a:t>Let G = (V, E), where V is set of vertices in a graph &amp; E is the set of edges in a graph G</a:t>
            </a:r>
            <a:endParaRPr sz="2400" dirty="0"/>
          </a:p>
          <a:p>
            <a:pPr lvl="4">
              <a:lnSpc>
                <a:spcPct val="100000"/>
              </a:lnSpc>
              <a:buFont typeface="Times New Roman"/>
              <a:buAutoNum type="arabicPeriod"/>
            </a:pPr>
            <a:r>
              <a:rPr lang="en-IN" sz="2400" dirty="0">
                <a:solidFill>
                  <a:srgbClr val="000000"/>
                </a:solidFill>
                <a:latin typeface="Times New Roman"/>
              </a:rPr>
              <a:t>Let T = (A, B), where T is a tree, A is a set of vertices  in  T  and  B  is  set  of  edges in T. Initially A = B = Ø </a:t>
            </a:r>
            <a:endParaRPr sz="2400" dirty="0"/>
          </a:p>
          <a:p>
            <a:pPr lvl="4">
              <a:lnSpc>
                <a:spcPct val="100000"/>
              </a:lnSpc>
              <a:buFont typeface="Times New Roman"/>
              <a:buAutoNum type="arabicPeriod"/>
            </a:pPr>
            <a:r>
              <a:rPr lang="en-IN" sz="2400" dirty="0">
                <a:solidFill>
                  <a:srgbClr val="000000"/>
                </a:solidFill>
                <a:latin typeface="Times New Roman"/>
              </a:rPr>
              <a:t>Let any vertex </a:t>
            </a:r>
            <a:r>
              <a:rPr lang="en-IN" sz="2400" dirty="0" err="1">
                <a:solidFill>
                  <a:srgbClr val="000000"/>
                </a:solidFill>
                <a:latin typeface="Times New Roman"/>
              </a:rPr>
              <a:t>i</a:t>
            </a:r>
            <a:r>
              <a:rPr lang="en-IN" sz="2400" dirty="0">
                <a:solidFill>
                  <a:srgbClr val="000000"/>
                </a:solidFill>
                <a:latin typeface="Times New Roman"/>
              </a:rPr>
              <a:t>  Є V be a starting vertex, A = {</a:t>
            </a:r>
            <a:r>
              <a:rPr lang="en-IN" sz="2400" dirty="0" err="1">
                <a:solidFill>
                  <a:srgbClr val="000000"/>
                </a:solidFill>
                <a:latin typeface="Times New Roman"/>
              </a:rPr>
              <a:t>i</a:t>
            </a:r>
            <a:r>
              <a:rPr lang="en-IN" sz="2400" dirty="0">
                <a:solidFill>
                  <a:srgbClr val="000000"/>
                </a:solidFill>
                <a:latin typeface="Times New Roman"/>
              </a:rPr>
              <a:t>}</a:t>
            </a:r>
            <a:endParaRPr sz="2400" dirty="0"/>
          </a:p>
          <a:p>
            <a:pPr lvl="4">
              <a:lnSpc>
                <a:spcPct val="100000"/>
              </a:lnSpc>
              <a:buFont typeface="Times New Roman"/>
              <a:buAutoNum type="arabicPeriod"/>
            </a:pPr>
            <a:r>
              <a:rPr lang="en-IN" sz="2400" dirty="0">
                <a:solidFill>
                  <a:srgbClr val="000000"/>
                </a:solidFill>
                <a:latin typeface="Times New Roman"/>
              </a:rPr>
              <a:t>Find an edge (u, v) Є E such that</a:t>
            </a:r>
            <a:endParaRPr sz="2400" dirty="0"/>
          </a:p>
          <a:p>
            <a:pPr>
              <a:lnSpc>
                <a:spcPct val="100000"/>
              </a:lnSpc>
            </a:pPr>
            <a:r>
              <a:rPr lang="en-IN" sz="2400" dirty="0">
                <a:solidFill>
                  <a:srgbClr val="000000"/>
                </a:solidFill>
                <a:latin typeface="Times New Roman"/>
              </a:rPr>
              <a:t>		u Є A and v Є (V-A) and</a:t>
            </a:r>
            <a:endParaRPr sz="2400" dirty="0"/>
          </a:p>
          <a:p>
            <a:pPr>
              <a:lnSpc>
                <a:spcPct val="100000"/>
              </a:lnSpc>
            </a:pPr>
            <a:r>
              <a:rPr lang="en-IN" sz="2400" dirty="0">
                <a:solidFill>
                  <a:srgbClr val="000000"/>
                </a:solidFill>
                <a:latin typeface="Times New Roman"/>
              </a:rPr>
              <a:t>		weight of (u, v) is minimum</a:t>
            </a:r>
            <a:endParaRPr sz="2400" dirty="0"/>
          </a:p>
          <a:p>
            <a:pPr>
              <a:lnSpc>
                <a:spcPct val="100000"/>
              </a:lnSpc>
            </a:pPr>
            <a:r>
              <a:rPr lang="en-IN" sz="2400" dirty="0">
                <a:solidFill>
                  <a:srgbClr val="000000"/>
                </a:solidFill>
                <a:latin typeface="Times New Roman"/>
              </a:rPr>
              <a:t>	</a:t>
            </a:r>
            <a:r>
              <a:rPr lang="en-IN" sz="2400" dirty="0" smtClean="0">
                <a:solidFill>
                  <a:srgbClr val="000000"/>
                </a:solidFill>
                <a:latin typeface="Times New Roman"/>
              </a:rPr>
              <a:t>	A </a:t>
            </a:r>
            <a:r>
              <a:rPr lang="en-IN" sz="2400" dirty="0">
                <a:solidFill>
                  <a:srgbClr val="000000"/>
                </a:solidFill>
                <a:latin typeface="Times New Roman"/>
              </a:rPr>
              <a:t>= A U{v}, B = BU{(u, v)}, delete (u, v) from E</a:t>
            </a:r>
            <a:endParaRPr sz="2400" dirty="0"/>
          </a:p>
          <a:p>
            <a:pPr lvl="4">
              <a:lnSpc>
                <a:spcPct val="100000"/>
              </a:lnSpc>
              <a:buFont typeface="Times New Roman"/>
              <a:buAutoNum type="arabicPeriod"/>
            </a:pPr>
            <a:r>
              <a:rPr lang="en-IN" sz="2400" dirty="0">
                <a:solidFill>
                  <a:srgbClr val="000000"/>
                </a:solidFill>
                <a:latin typeface="Times New Roman"/>
              </a:rPr>
              <a:t>Repeat step 4 until A != V</a:t>
            </a:r>
            <a:endParaRPr sz="2400" dirty="0"/>
          </a:p>
          <a:p>
            <a:pPr lvl="4">
              <a:lnSpc>
                <a:spcPct val="100000"/>
              </a:lnSpc>
              <a:buFont typeface="Times New Roman"/>
              <a:buAutoNum type="arabicPeriod"/>
            </a:pPr>
            <a:r>
              <a:rPr lang="en-IN" sz="2400" dirty="0">
                <a:solidFill>
                  <a:srgbClr val="000000"/>
                </a:solidFill>
                <a:latin typeface="Times New Roman"/>
              </a:rPr>
              <a:t>Print MST	</a:t>
            </a:r>
            <a:r>
              <a:rPr lang="en-IN" sz="2400" dirty="0" smtClean="0">
                <a:solidFill>
                  <a:srgbClr val="000000"/>
                </a:solidFill>
                <a:latin typeface="Times New Roman"/>
              </a:rPr>
              <a:t>.</a:t>
            </a:r>
          </a:p>
          <a:p>
            <a:pPr lvl="4">
              <a:lnSpc>
                <a:spcPct val="100000"/>
              </a:lnSpc>
            </a:pPr>
            <a:r>
              <a:rPr lang="en-IN" sz="2400" dirty="0" smtClean="0">
                <a:solidFill>
                  <a:srgbClr val="FF0000"/>
                </a:solidFill>
                <a:latin typeface="Times New Roman"/>
              </a:rPr>
              <a:t>Example: </a:t>
            </a:r>
            <a:r>
              <a:rPr lang="en-IN" sz="2400" dirty="0" smtClean="0">
                <a:solidFill>
                  <a:srgbClr val="000000"/>
                </a:solidFill>
                <a:latin typeface="Times New Roman"/>
              </a:rPr>
              <a:t>Refer class notebook</a:t>
            </a:r>
            <a:r>
              <a:rPr lang="en-IN" sz="2800" dirty="0">
                <a:solidFill>
                  <a:srgbClr val="000000"/>
                </a:solidFill>
                <a:latin typeface="Times New Roman"/>
              </a:rPr>
              <a:t>					</a:t>
            </a:r>
            <a:endParaRPr dirty="0"/>
          </a:p>
          <a:p>
            <a:pPr>
              <a:lnSpc>
                <a:spcPct val="100000"/>
              </a:lnSpc>
            </a:pPr>
            <a:endParaRPr dirty="0"/>
          </a:p>
          <a:p>
            <a:pPr>
              <a:lnSpc>
                <a:spcPct val="100000"/>
              </a:lnSpc>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Application of Trees :</a:t>
            </a:r>
            <a:endParaRPr lang="en-US" dirty="0">
              <a:solidFill>
                <a:srgbClr val="FF0000"/>
              </a:solidFill>
            </a:endParaRPr>
          </a:p>
        </p:txBody>
      </p:sp>
      <p:sp>
        <p:nvSpPr>
          <p:cNvPr id="3" name="Subtitle 2"/>
          <p:cNvSpPr>
            <a:spLocks noGrp="1"/>
          </p:cNvSpPr>
          <p:nvPr>
            <p:ph type="subTitle"/>
          </p:nvPr>
        </p:nvSpPr>
        <p:spPr>
          <a:xfrm>
            <a:off x="457200" y="1143000"/>
            <a:ext cx="8229240" cy="5715000"/>
          </a:xfrm>
        </p:spPr>
        <p:txBody>
          <a:bodyPr/>
          <a:lstStyle/>
          <a:p>
            <a:r>
              <a:rPr lang="en-US" b="1" dirty="0"/>
              <a:t>Application of Tree Data </a:t>
            </a:r>
            <a:r>
              <a:rPr lang="en-US" b="1" dirty="0" smtClean="0"/>
              <a:t>Structure</a:t>
            </a:r>
          </a:p>
          <a:p>
            <a:r>
              <a:rPr lang="en-US" b="1" dirty="0"/>
              <a:t>File system: </a:t>
            </a:r>
            <a:endParaRPr lang="en-US" dirty="0"/>
          </a:p>
          <a:p>
            <a:r>
              <a:rPr lang="en-US" dirty="0"/>
              <a:t>The files and folders that you see in your windows explorer are stored in the tree format. In the below image you can say that ‘My Computer’ is the root; Local Disk (C), Local Disk (D), and Local Disk (E) are basically the parent nodes and files inside them are leaf nodes. This allows faster traversal of the nodes while jumping from one node to </a:t>
            </a:r>
            <a:r>
              <a:rPr lang="en-US" dirty="0" smtClean="0"/>
              <a:t>another.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b="1" dirty="0"/>
          </a:p>
          <a:p>
            <a:r>
              <a:rPr lang="en-US" dirty="0" smtClean="0"/>
              <a:t/>
            </a:r>
            <a:br>
              <a:rPr lang="en-US" dirty="0" smtClean="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00"/>
            <a:ext cx="56769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265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685800" y="152280"/>
            <a:ext cx="7771680" cy="304200"/>
          </a:xfrm>
          <a:prstGeom prst="rect">
            <a:avLst/>
          </a:prstGeom>
          <a:noFill/>
          <a:ln>
            <a:noFill/>
          </a:ln>
        </p:spPr>
        <p:txBody>
          <a:bodyPr lIns="90000" tIns="45000" rIns="90000" bIns="45000" anchor="ctr"/>
          <a:lstStyle/>
          <a:p>
            <a:pPr algn="ct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endParaRPr dirty="0"/>
          </a:p>
        </p:txBody>
      </p:sp>
      <p:sp>
        <p:nvSpPr>
          <p:cNvPr id="90" name="CustomShape 2"/>
          <p:cNvSpPr/>
          <p:nvPr/>
        </p:nvSpPr>
        <p:spPr>
          <a:xfrm>
            <a:off x="304920" y="609480"/>
            <a:ext cx="8457480" cy="6019200"/>
          </a:xfrm>
          <a:prstGeom prst="rect">
            <a:avLst/>
          </a:prstGeom>
          <a:noFill/>
          <a:ln>
            <a:noFill/>
          </a:ln>
        </p:spPr>
        <p:txBody>
          <a:bodyPr lIns="90000" tIns="45000" rIns="90000" bIns="45000"/>
          <a:lstStyle/>
          <a:p>
            <a:pPr>
              <a:lnSpc>
                <a:spcPct val="100000"/>
              </a:lnSpc>
            </a:pPr>
            <a:r>
              <a:rPr lang="en-IN" sz="3200" b="1" dirty="0">
                <a:solidFill>
                  <a:srgbClr val="FF3300"/>
                </a:solidFill>
                <a:latin typeface="Times New Roman"/>
              </a:rPr>
              <a:t>Unit IV at a Glance:</a:t>
            </a:r>
            <a:endParaRPr dirty="0"/>
          </a:p>
          <a:p>
            <a:pPr algn="just">
              <a:lnSpc>
                <a:spcPct val="100000"/>
              </a:lnSpc>
              <a:buFont typeface="StarSymbol"/>
              <a:buChar char="l"/>
            </a:pPr>
            <a:r>
              <a:rPr lang="en-IN" sz="2600" b="1" dirty="0">
                <a:solidFill>
                  <a:srgbClr val="000000"/>
                </a:solidFill>
                <a:latin typeface="Times New Roman"/>
              </a:rPr>
              <a:t>  Introduction :</a:t>
            </a:r>
            <a:r>
              <a:rPr lang="en-IN" sz="2600" dirty="0">
                <a:solidFill>
                  <a:srgbClr val="000000"/>
                </a:solidFill>
                <a:latin typeface="Times New Roman"/>
              </a:rPr>
              <a:t> Why we need to study Trees?</a:t>
            </a:r>
            <a:endParaRPr dirty="0"/>
          </a:p>
          <a:p>
            <a:pPr algn="just">
              <a:lnSpc>
                <a:spcPct val="100000"/>
              </a:lnSpc>
              <a:buFont typeface="StarSymbol"/>
              <a:buChar char="l"/>
            </a:pPr>
            <a:r>
              <a:rPr lang="en-IN" sz="2600" dirty="0">
                <a:solidFill>
                  <a:srgbClr val="000000"/>
                </a:solidFill>
                <a:latin typeface="Times New Roman"/>
              </a:rPr>
              <a:t>  </a:t>
            </a:r>
            <a:r>
              <a:rPr lang="en-IN" sz="2600" b="1" dirty="0">
                <a:solidFill>
                  <a:srgbClr val="000000"/>
                </a:solidFill>
                <a:latin typeface="Times New Roman"/>
              </a:rPr>
              <a:t>Basic Terminology: </a:t>
            </a:r>
            <a:r>
              <a:rPr lang="en-IN" sz="2600" dirty="0">
                <a:solidFill>
                  <a:srgbClr val="000000"/>
                </a:solidFill>
                <a:latin typeface="Times New Roman"/>
              </a:rPr>
              <a:t> tree, forest, leaf node, branch 	node, rooted tree, path, path length, height of tree, 	ordered tree, m-</a:t>
            </a:r>
            <a:r>
              <a:rPr lang="en-IN" sz="2600" dirty="0" err="1">
                <a:solidFill>
                  <a:srgbClr val="000000"/>
                </a:solidFill>
                <a:latin typeface="Times New Roman"/>
              </a:rPr>
              <a:t>ary</a:t>
            </a:r>
            <a:r>
              <a:rPr lang="en-IN" sz="2600" dirty="0">
                <a:solidFill>
                  <a:srgbClr val="000000"/>
                </a:solidFill>
                <a:latin typeface="Times New Roman"/>
              </a:rPr>
              <a:t>, regular m-</a:t>
            </a:r>
            <a:r>
              <a:rPr lang="en-IN" sz="2600" dirty="0" err="1">
                <a:solidFill>
                  <a:srgbClr val="000000"/>
                </a:solidFill>
                <a:latin typeface="Times New Roman"/>
              </a:rPr>
              <a:t>ary</a:t>
            </a:r>
            <a:r>
              <a:rPr lang="en-IN" sz="2600" dirty="0">
                <a:solidFill>
                  <a:srgbClr val="000000"/>
                </a:solidFill>
                <a:latin typeface="Times New Roman"/>
              </a:rPr>
              <a:t>, full m-</a:t>
            </a:r>
            <a:r>
              <a:rPr lang="en-IN" sz="2600" dirty="0" err="1">
                <a:solidFill>
                  <a:srgbClr val="000000"/>
                </a:solidFill>
                <a:latin typeface="Times New Roman"/>
              </a:rPr>
              <a:t>ary</a:t>
            </a:r>
            <a:r>
              <a:rPr lang="en-IN" sz="2600" dirty="0">
                <a:solidFill>
                  <a:srgbClr val="000000"/>
                </a:solidFill>
                <a:latin typeface="Times New Roman"/>
              </a:rPr>
              <a:t>, 	complete m-</a:t>
            </a:r>
            <a:r>
              <a:rPr lang="en-IN" sz="2600" dirty="0" err="1">
                <a:solidFill>
                  <a:srgbClr val="000000"/>
                </a:solidFill>
                <a:latin typeface="Times New Roman"/>
              </a:rPr>
              <a:t>ary</a:t>
            </a:r>
            <a:r>
              <a:rPr lang="en-IN" sz="2600" dirty="0">
                <a:solidFill>
                  <a:srgbClr val="000000"/>
                </a:solidFill>
                <a:latin typeface="Times New Roman"/>
              </a:rPr>
              <a:t> tree, binary tree</a:t>
            </a:r>
            <a:endParaRPr dirty="0"/>
          </a:p>
          <a:p>
            <a:pPr algn="just">
              <a:lnSpc>
                <a:spcPct val="100000"/>
              </a:lnSpc>
              <a:buFont typeface="StarSymbol"/>
              <a:buChar char="l"/>
            </a:pPr>
            <a:r>
              <a:rPr lang="en-IN" sz="3200" b="1" dirty="0">
                <a:solidFill>
                  <a:srgbClr val="000000"/>
                </a:solidFill>
                <a:latin typeface="Times New Roman"/>
              </a:rPr>
              <a:t>  </a:t>
            </a:r>
            <a:r>
              <a:rPr lang="en-IN" sz="2800" b="1" dirty="0">
                <a:solidFill>
                  <a:srgbClr val="000000"/>
                </a:solidFill>
                <a:latin typeface="Times New Roman"/>
              </a:rPr>
              <a:t>Properties of trees : </a:t>
            </a:r>
            <a:r>
              <a:rPr lang="en-IN" sz="2800" dirty="0">
                <a:solidFill>
                  <a:srgbClr val="000000"/>
                </a:solidFill>
                <a:latin typeface="Times New Roman"/>
              </a:rPr>
              <a:t>unique path, e = v-1, at least 2 	leaf nodes for trees with &gt;= 2 vertices</a:t>
            </a:r>
            <a:endParaRPr dirty="0"/>
          </a:p>
          <a:p>
            <a:pPr algn="just">
              <a:lnSpc>
                <a:spcPct val="100000"/>
              </a:lnSpc>
              <a:buFont typeface="StarSymbol"/>
              <a:buChar char="l"/>
            </a:pPr>
            <a:r>
              <a:rPr lang="en-IN" sz="2800" b="1" dirty="0">
                <a:solidFill>
                  <a:srgbClr val="000000"/>
                </a:solidFill>
                <a:latin typeface="Times New Roman"/>
              </a:rPr>
              <a:t>   Prefix codes : </a:t>
            </a:r>
            <a:r>
              <a:rPr lang="en-IN" sz="2800" dirty="0">
                <a:solidFill>
                  <a:srgbClr val="000000"/>
                </a:solidFill>
                <a:latin typeface="Times New Roman"/>
              </a:rPr>
              <a:t>used in communication, Huffman 	</a:t>
            </a:r>
            <a:r>
              <a:rPr lang="en-IN" sz="2800" dirty="0" smtClean="0">
                <a:solidFill>
                  <a:srgbClr val="000000"/>
                </a:solidFill>
                <a:latin typeface="Times New Roman"/>
              </a:rPr>
              <a:t>code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85800" y="152280"/>
            <a:ext cx="7771680" cy="532800"/>
          </a:xfrm>
          <a:prstGeom prst="rect">
            <a:avLst/>
          </a:prstGeom>
          <a:noFill/>
          <a:ln>
            <a:noFill/>
          </a:ln>
        </p:spPr>
        <p:txBody>
          <a:bodyPr lIns="90000" tIns="45000" rIns="90000" bIns="45000" anchor="ctr"/>
          <a:lstStyle/>
          <a:p>
            <a:pPr algn="ct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endParaRPr dirty="0"/>
          </a:p>
        </p:txBody>
      </p:sp>
      <p:sp>
        <p:nvSpPr>
          <p:cNvPr id="92" name="CustomShape 2"/>
          <p:cNvSpPr/>
          <p:nvPr/>
        </p:nvSpPr>
        <p:spPr>
          <a:xfrm>
            <a:off x="304920" y="685800"/>
            <a:ext cx="8457480" cy="5942880"/>
          </a:xfrm>
          <a:prstGeom prst="rect">
            <a:avLst/>
          </a:prstGeom>
          <a:noFill/>
          <a:ln>
            <a:noFill/>
          </a:ln>
        </p:spPr>
        <p:txBody>
          <a:bodyPr lIns="90000" tIns="45000" rIns="90000" bIns="45000"/>
          <a:lstStyle/>
          <a:p>
            <a:pPr>
              <a:lnSpc>
                <a:spcPct val="100000"/>
              </a:lnSpc>
            </a:pPr>
            <a:r>
              <a:rPr lang="en-IN" sz="3200" b="1" dirty="0">
                <a:solidFill>
                  <a:srgbClr val="FF3300"/>
                </a:solidFill>
                <a:latin typeface="Times New Roman"/>
              </a:rPr>
              <a:t>Unit </a:t>
            </a:r>
            <a:r>
              <a:rPr lang="en-IN" sz="3200" b="1" dirty="0" smtClean="0">
                <a:solidFill>
                  <a:srgbClr val="FF3300"/>
                </a:solidFill>
                <a:latin typeface="Times New Roman"/>
              </a:rPr>
              <a:t>IV </a:t>
            </a:r>
            <a:r>
              <a:rPr lang="en-IN" sz="3200" b="1" dirty="0">
                <a:solidFill>
                  <a:srgbClr val="FF3300"/>
                </a:solidFill>
                <a:latin typeface="Times New Roman"/>
              </a:rPr>
              <a:t>at a Glance </a:t>
            </a:r>
            <a:r>
              <a:rPr lang="en-IN" sz="3200" b="1" dirty="0" err="1">
                <a:solidFill>
                  <a:srgbClr val="FF3300"/>
                </a:solidFill>
                <a:latin typeface="Times New Roman"/>
              </a:rPr>
              <a:t>contd</a:t>
            </a:r>
            <a:r>
              <a:rPr lang="en-IN" sz="3200" b="1" dirty="0">
                <a:solidFill>
                  <a:srgbClr val="FF3300"/>
                </a:solidFill>
                <a:latin typeface="Times New Roman"/>
              </a:rPr>
              <a:t>…:</a:t>
            </a:r>
            <a:endParaRPr dirty="0"/>
          </a:p>
          <a:p>
            <a:pPr algn="just">
              <a:lnSpc>
                <a:spcPct val="100000"/>
              </a:lnSpc>
              <a:buFont typeface="Arial"/>
              <a:buChar char="•"/>
            </a:pPr>
            <a:r>
              <a:rPr lang="en-IN" sz="2600" b="1" dirty="0">
                <a:solidFill>
                  <a:srgbClr val="000000"/>
                </a:solidFill>
                <a:latin typeface="Times New Roman"/>
              </a:rPr>
              <a:t>   Spanning trees : </a:t>
            </a:r>
            <a:r>
              <a:rPr lang="en-IN" sz="2600" dirty="0">
                <a:solidFill>
                  <a:srgbClr val="000000"/>
                </a:solidFill>
                <a:latin typeface="Times New Roman"/>
              </a:rPr>
              <a:t>branches, chords or links</a:t>
            </a:r>
            <a:endParaRPr dirty="0"/>
          </a:p>
          <a:p>
            <a:pPr algn="just">
              <a:lnSpc>
                <a:spcPct val="100000"/>
              </a:lnSpc>
              <a:buFont typeface="Arial"/>
              <a:buChar char="•"/>
            </a:pPr>
            <a:r>
              <a:rPr lang="en-IN" sz="2600" b="1" dirty="0" err="1" smtClean="0">
                <a:solidFill>
                  <a:srgbClr val="000000"/>
                </a:solidFill>
                <a:latin typeface="Times New Roman"/>
              </a:rPr>
              <a:t>Minimam</a:t>
            </a:r>
            <a:r>
              <a:rPr lang="en-IN" sz="2600" b="1" dirty="0" smtClean="0">
                <a:solidFill>
                  <a:srgbClr val="000000"/>
                </a:solidFill>
                <a:latin typeface="Times New Roman"/>
              </a:rPr>
              <a:t> </a:t>
            </a:r>
            <a:r>
              <a:rPr lang="en-IN" sz="2600" b="1" dirty="0">
                <a:solidFill>
                  <a:srgbClr val="000000"/>
                </a:solidFill>
                <a:latin typeface="Times New Roman"/>
              </a:rPr>
              <a:t>Spanning Tree : </a:t>
            </a:r>
            <a:r>
              <a:rPr lang="en-IN" sz="2600" dirty="0">
                <a:solidFill>
                  <a:srgbClr val="000000"/>
                </a:solidFill>
                <a:latin typeface="Times New Roman"/>
              </a:rPr>
              <a:t>Applications,  </a:t>
            </a:r>
            <a:r>
              <a:rPr lang="en-IN" sz="2600" dirty="0" err="1">
                <a:solidFill>
                  <a:srgbClr val="000000"/>
                </a:solidFill>
                <a:latin typeface="Times New Roman"/>
              </a:rPr>
              <a:t>Kruskal’s</a:t>
            </a:r>
            <a:r>
              <a:rPr lang="en-IN" sz="2600" dirty="0">
                <a:solidFill>
                  <a:srgbClr val="000000"/>
                </a:solidFill>
                <a:latin typeface="Times New Roman"/>
              </a:rPr>
              <a:t> 	algorithm, Prim’s </a:t>
            </a:r>
            <a:r>
              <a:rPr lang="en-IN" sz="2600" dirty="0" smtClean="0">
                <a:solidFill>
                  <a:srgbClr val="000000"/>
                </a:solidFill>
                <a:latin typeface="Times New Roman"/>
              </a:rPr>
              <a:t>algorithm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228600" y="0"/>
            <a:ext cx="8381160" cy="532800"/>
          </a:xfrm>
          <a:prstGeom prst="rect">
            <a:avLst/>
          </a:prstGeom>
          <a:noFill/>
          <a:ln>
            <a:noFill/>
          </a:ln>
        </p:spPr>
        <p:txBody>
          <a:bodyPr lIns="90000" tIns="45000" rIns="90000" bIns="45000" anchor="ctr"/>
          <a:lstStyle/>
          <a:p>
            <a:pPr>
              <a:lnSpc>
                <a:spcPct val="100000"/>
              </a:lnSpc>
            </a:pPr>
            <a:r>
              <a:rPr lang="en-IN" sz="3600" dirty="0">
                <a:solidFill>
                  <a:srgbClr val="FF3300"/>
                </a:solidFill>
                <a:latin typeface="Times New Roman"/>
              </a:rPr>
              <a:t>     	</a:t>
            </a:r>
            <a:r>
              <a:rPr lang="en-IN" sz="3600" b="1" dirty="0">
                <a:solidFill>
                  <a:srgbClr val="FF0000"/>
                </a:solidFill>
                <a:latin typeface="Times New Roman"/>
              </a:rPr>
              <a:t> Unit </a:t>
            </a:r>
            <a:r>
              <a:rPr lang="en-IN" sz="3600" b="1" dirty="0" smtClean="0">
                <a:solidFill>
                  <a:srgbClr val="FF0000"/>
                </a:solidFill>
                <a:latin typeface="Times New Roman"/>
              </a:rPr>
              <a:t>IV </a:t>
            </a:r>
            <a:r>
              <a:rPr lang="en-IN" sz="3600" b="1" dirty="0">
                <a:solidFill>
                  <a:srgbClr val="FF0000"/>
                </a:solidFill>
                <a:latin typeface="Times New Roman"/>
              </a:rPr>
              <a:t>: Trees</a:t>
            </a:r>
            <a:endParaRPr dirty="0"/>
          </a:p>
        </p:txBody>
      </p:sp>
      <p:sp>
        <p:nvSpPr>
          <p:cNvPr id="39" name="CustomShape 2"/>
          <p:cNvSpPr/>
          <p:nvPr/>
        </p:nvSpPr>
        <p:spPr>
          <a:xfrm>
            <a:off x="152280" y="533520"/>
            <a:ext cx="8762400" cy="6095160"/>
          </a:xfrm>
          <a:prstGeom prst="rect">
            <a:avLst/>
          </a:prstGeom>
          <a:noFill/>
          <a:ln>
            <a:noFill/>
          </a:ln>
        </p:spPr>
        <p:txBody>
          <a:bodyPr lIns="90000" tIns="45000" rIns="90000" bIns="45000"/>
          <a:lstStyle/>
          <a:p>
            <a:pPr>
              <a:lnSpc>
                <a:spcPct val="100000"/>
              </a:lnSpc>
            </a:pPr>
            <a:r>
              <a:rPr lang="en-IN" sz="3200" b="1">
                <a:solidFill>
                  <a:srgbClr val="FF0000"/>
                </a:solidFill>
                <a:latin typeface="Times New Roman"/>
              </a:rPr>
              <a:t>Objective :</a:t>
            </a:r>
            <a:endParaRPr/>
          </a:p>
          <a:p>
            <a:pPr>
              <a:lnSpc>
                <a:spcPct val="100000"/>
              </a:lnSpc>
            </a:pPr>
            <a:r>
              <a:rPr lang="en-IN" sz="3200" b="1">
                <a:solidFill>
                  <a:srgbClr val="FF0000"/>
                </a:solidFill>
                <a:latin typeface="Times New Roman"/>
              </a:rPr>
              <a:t>	</a:t>
            </a:r>
            <a:r>
              <a:rPr lang="en-IN" sz="2800">
                <a:solidFill>
                  <a:srgbClr val="000000"/>
                </a:solidFill>
                <a:latin typeface="Times New Roman"/>
              </a:rPr>
              <a:t>To discuss the concepts associated with trees and cut-sets.</a:t>
            </a:r>
            <a:endParaRPr/>
          </a:p>
          <a:p>
            <a:pPr algn="just">
              <a:lnSpc>
                <a:spcPct val="100000"/>
              </a:lnSpc>
            </a:pPr>
            <a:endParaRPr/>
          </a:p>
          <a:p>
            <a:pPr algn="just">
              <a:lnSpc>
                <a:spcPct val="100000"/>
              </a:lnSpc>
            </a:pPr>
            <a:r>
              <a:rPr lang="en-IN" sz="2800" b="1">
                <a:solidFill>
                  <a:srgbClr val="000000"/>
                </a:solidFill>
                <a:latin typeface="Times New Roman"/>
              </a:rPr>
              <a:t>Introduction :</a:t>
            </a:r>
            <a:endParaRPr/>
          </a:p>
          <a:p>
            <a:pPr lvl="1" algn="just">
              <a:lnSpc>
                <a:spcPct val="100000"/>
              </a:lnSpc>
              <a:buFont typeface="Arial"/>
              <a:buChar char="•"/>
            </a:pPr>
            <a:r>
              <a:rPr lang="en-IN" sz="2800">
                <a:solidFill>
                  <a:srgbClr val="000000"/>
                </a:solidFill>
                <a:latin typeface="Times New Roman"/>
              </a:rPr>
              <a:t>Tree  can be defined as a graph with no cycles. Thus trees are special instances of graph. Then question arises why to study trees separately? But many real life problems can be solved by using trees. Examples include Binary Search Trees for searching, to derive minimum spanning trees which are used in laying a communication or highway network  among cities. Decision trees in DSS etc.</a:t>
            </a:r>
            <a:endParaRPr/>
          </a:p>
          <a:p>
            <a:pPr algn="just">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57200" y="1219200"/>
            <a:ext cx="4015800" cy="5105400"/>
          </a:xfrm>
          <a:noFill/>
          <a:ln w="15875">
            <a:solidFill>
              <a:schemeClr val="tx1">
                <a:alpha val="59000"/>
              </a:schemeClr>
            </a:solidFill>
          </a:ln>
        </p:spPr>
        <p:txBody>
          <a:bodyPr/>
          <a:lstStyle/>
          <a:p>
            <a:pPr algn="just"/>
            <a:r>
              <a:rPr lang="en-IN" sz="2400" b="1" dirty="0" smtClean="0">
                <a:solidFill>
                  <a:srgbClr val="000000"/>
                </a:solidFill>
                <a:latin typeface="Times New Roman"/>
              </a:rPr>
              <a:t>Tree : </a:t>
            </a:r>
            <a:r>
              <a:rPr lang="en-IN" sz="2400" dirty="0" smtClean="0">
                <a:solidFill>
                  <a:srgbClr val="000000"/>
                </a:solidFill>
                <a:latin typeface="Times New Roman"/>
              </a:rPr>
              <a:t>A tree is defined as a connected  (undirected) graph that contains no circuit</a:t>
            </a:r>
            <a:r>
              <a:rPr lang="en-IN" sz="2400" dirty="0" smtClean="0">
                <a:solidFill>
                  <a:srgbClr val="000000"/>
                </a:solidFill>
                <a:latin typeface="Times New Roman"/>
              </a:rPr>
              <a:t>.</a:t>
            </a:r>
          </a:p>
          <a:p>
            <a:pPr algn="just"/>
            <a:endParaRPr lang="en-IN" sz="2400" dirty="0">
              <a:solidFill>
                <a:srgbClr val="000000"/>
              </a:solidFill>
              <a:latin typeface="Times New Roman"/>
            </a:endParaRPr>
          </a:p>
          <a:p>
            <a:pPr algn="just"/>
            <a:endParaRPr lang="en-IN" sz="2400" dirty="0" smtClean="0">
              <a:solidFill>
                <a:srgbClr val="000000"/>
              </a:solidFill>
              <a:latin typeface="Times New Roman"/>
            </a:endParaRPr>
          </a:p>
          <a:p>
            <a:pPr algn="just"/>
            <a:endParaRPr lang="en-IN" sz="2400" dirty="0">
              <a:solidFill>
                <a:srgbClr val="000000"/>
              </a:solidFill>
              <a:latin typeface="Times New Roman"/>
            </a:endParaRPr>
          </a:p>
          <a:p>
            <a:pPr algn="just"/>
            <a:endParaRPr lang="en-IN" sz="2400" dirty="0" smtClean="0">
              <a:solidFill>
                <a:srgbClr val="000000"/>
              </a:solidFill>
              <a:latin typeface="Times New Roman"/>
            </a:endParaRPr>
          </a:p>
          <a:p>
            <a:pPr algn="just"/>
            <a:endParaRPr lang="en-IN" sz="2400" dirty="0">
              <a:solidFill>
                <a:srgbClr val="000000"/>
              </a:solidFill>
              <a:latin typeface="Times New Roman"/>
            </a:endParaRPr>
          </a:p>
          <a:p>
            <a:pPr algn="just"/>
            <a:endParaRPr lang="en-IN" sz="2400" dirty="0" smtClean="0">
              <a:solidFill>
                <a:srgbClr val="000000"/>
              </a:solidFill>
              <a:latin typeface="Times New Roman"/>
            </a:endParaRPr>
          </a:p>
          <a:p>
            <a:pPr algn="just"/>
            <a:endParaRPr lang="en-IN" sz="2400" dirty="0">
              <a:solidFill>
                <a:srgbClr val="000000"/>
              </a:solidFill>
              <a:latin typeface="Times New Roman"/>
            </a:endParaRPr>
          </a:p>
          <a:p>
            <a:pPr algn="just"/>
            <a:endParaRPr lang="en-IN" sz="2400" dirty="0" smtClean="0">
              <a:solidFill>
                <a:srgbClr val="000000"/>
              </a:solidFill>
              <a:latin typeface="Times New Roman"/>
            </a:endParaRPr>
          </a:p>
          <a:p>
            <a:endParaRPr lang="en-US" dirty="0"/>
          </a:p>
        </p:txBody>
      </p:sp>
      <p:sp>
        <p:nvSpPr>
          <p:cNvPr id="6" name="Text Placeholder 5"/>
          <p:cNvSpPr>
            <a:spLocks noGrp="1"/>
          </p:cNvSpPr>
          <p:nvPr>
            <p:ph type="body"/>
          </p:nvPr>
        </p:nvSpPr>
        <p:spPr>
          <a:xfrm>
            <a:off x="4674240" y="1604520"/>
            <a:ext cx="4015800" cy="4491480"/>
          </a:xfrm>
          <a:ln>
            <a:solidFill>
              <a:schemeClr val="tx1">
                <a:alpha val="72000"/>
              </a:schemeClr>
            </a:solidFill>
          </a:ln>
        </p:spPr>
        <p:txBody>
          <a:bodyPr/>
          <a:lstStyle/>
          <a:p>
            <a:pPr lvl="1" algn="just">
              <a:lnSpc>
                <a:spcPct val="100000"/>
              </a:lnSpc>
              <a:buFont typeface="Arial"/>
              <a:buChar char="•"/>
            </a:pPr>
            <a:r>
              <a:rPr lang="en-US" sz="2400" b="1" dirty="0" smtClean="0">
                <a:solidFill>
                  <a:srgbClr val="000000"/>
                </a:solidFill>
                <a:latin typeface="Times New Roman"/>
              </a:rPr>
              <a:t>Leaf node or Terminal Node :</a:t>
            </a:r>
            <a:r>
              <a:rPr lang="en-US" sz="2400" dirty="0" smtClean="0">
                <a:solidFill>
                  <a:srgbClr val="000000"/>
                </a:solidFill>
                <a:latin typeface="Times New Roman"/>
              </a:rPr>
              <a:t> A vertex of degree one in a tree is called a leaf or terminal node.</a:t>
            </a:r>
          </a:p>
          <a:p>
            <a:pPr lvl="1" algn="just">
              <a:lnSpc>
                <a:spcPct val="100000"/>
              </a:lnSpc>
              <a:buFont typeface="Arial"/>
              <a:buChar char="•"/>
            </a:pPr>
            <a:r>
              <a:rPr lang="en-US" sz="2400" dirty="0">
                <a:solidFill>
                  <a:schemeClr val="accent5"/>
                </a:solidFill>
                <a:latin typeface="Times New Roman"/>
              </a:rPr>
              <a:t> </a:t>
            </a:r>
            <a:r>
              <a:rPr lang="en-US" sz="2400" dirty="0" smtClean="0">
                <a:solidFill>
                  <a:schemeClr val="accent5"/>
                </a:solidFill>
                <a:latin typeface="Times New Roman"/>
              </a:rPr>
              <a:t>in given tree node 5,6,3 are leaf nodes.</a:t>
            </a:r>
            <a:endParaRPr lang="en-US" sz="2400" dirty="0" smtClean="0">
              <a:solidFill>
                <a:schemeClr val="accent5"/>
              </a:solidFill>
            </a:endParaRPr>
          </a:p>
          <a:p>
            <a:pPr algn="just">
              <a:lnSpc>
                <a:spcPct val="100000"/>
              </a:lnSpc>
            </a:pPr>
            <a:endParaRPr lang="en-US" sz="2400" dirty="0" smtClean="0"/>
          </a:p>
          <a:p>
            <a:pPr lvl="1" algn="just">
              <a:lnSpc>
                <a:spcPct val="100000"/>
              </a:lnSpc>
              <a:buFont typeface="Arial"/>
              <a:buChar char="•"/>
            </a:pPr>
            <a:r>
              <a:rPr lang="en-US" sz="2400" b="1" dirty="0" smtClean="0">
                <a:solidFill>
                  <a:srgbClr val="000000"/>
                </a:solidFill>
                <a:latin typeface="Times New Roman"/>
              </a:rPr>
              <a:t>Branch node or Internal Node : </a:t>
            </a:r>
            <a:r>
              <a:rPr lang="en-US" sz="2400" dirty="0" smtClean="0">
                <a:solidFill>
                  <a:srgbClr val="000000"/>
                </a:solidFill>
                <a:latin typeface="Times New Roman"/>
              </a:rPr>
              <a:t>A vertex of degree larger than one is called a branch or internal node.</a:t>
            </a:r>
          </a:p>
          <a:p>
            <a:pPr lvl="1" algn="just">
              <a:lnSpc>
                <a:spcPct val="100000"/>
              </a:lnSpc>
              <a:buFont typeface="Arial"/>
              <a:buChar char="•"/>
            </a:pPr>
            <a:r>
              <a:rPr lang="en-US" sz="2400" dirty="0" smtClean="0">
                <a:solidFill>
                  <a:schemeClr val="accent5"/>
                </a:solidFill>
                <a:latin typeface="Times New Roman"/>
              </a:rPr>
              <a:t>In given tree node 2 is internal node or branch node.</a:t>
            </a:r>
            <a:endParaRPr lang="en-US" sz="2400" dirty="0" smtClean="0">
              <a:solidFill>
                <a:schemeClr val="accent5"/>
              </a:solidFill>
            </a:endParaRPr>
          </a:p>
          <a:p>
            <a:endParaRPr lang="en-US" dirty="0"/>
          </a:p>
        </p:txBody>
      </p:sp>
      <p:sp>
        <p:nvSpPr>
          <p:cNvPr id="4" name="Title 3"/>
          <p:cNvSpPr>
            <a:spLocks noGrp="1"/>
          </p:cNvSpPr>
          <p:nvPr>
            <p:ph type="title"/>
          </p:nvPr>
        </p:nvSpPr>
        <p:spPr/>
        <p:txBody>
          <a:bodyPr/>
          <a:lstStyle/>
          <a:p>
            <a:r>
              <a:rPr lang="en-IN" sz="2400" b="1" dirty="0" smtClean="0">
                <a:solidFill>
                  <a:srgbClr val="FF0000"/>
                </a:solidFill>
                <a:latin typeface="Times New Roman"/>
              </a:rPr>
              <a:t>Terminology :</a:t>
            </a:r>
            <a:r>
              <a:rPr lang="en-IN" sz="2400" dirty="0" smtClean="0"/>
              <a:t/>
            </a:r>
            <a:br>
              <a:rPr lang="en-IN" sz="2400" dirty="0" smtClean="0"/>
            </a:br>
            <a:endParaRPr lang="en-U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2667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5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p:nvPr>
        </p:nvSpPr>
        <p:spPr>
          <a:xfrm>
            <a:off x="457200" y="685800"/>
            <a:ext cx="7543800" cy="5791200"/>
          </a:xfrm>
          <a:ln>
            <a:solidFill>
              <a:schemeClr val="tx1"/>
            </a:solidFill>
          </a:ln>
        </p:spPr>
        <p:txBody>
          <a:bodyPr/>
          <a:lstStyle/>
          <a:p>
            <a:pPr lvl="1" algn="just"/>
            <a:r>
              <a:rPr lang="en-US" sz="2400" b="1" dirty="0" smtClean="0">
                <a:solidFill>
                  <a:srgbClr val="000000"/>
                </a:solidFill>
                <a:latin typeface="Times New Roman"/>
              </a:rPr>
              <a:t>Forest : </a:t>
            </a:r>
            <a:r>
              <a:rPr lang="en-US" sz="2400" dirty="0" smtClean="0">
                <a:solidFill>
                  <a:srgbClr val="000000"/>
                </a:solidFill>
                <a:latin typeface="Times New Roman"/>
              </a:rPr>
              <a:t>A collection of disjoint trees is called a forest.</a:t>
            </a:r>
          </a:p>
          <a:p>
            <a:pPr lvl="1" algn="just"/>
            <a:endParaRPr lang="en-US" sz="2400" dirty="0">
              <a:solidFill>
                <a:srgbClr val="000000"/>
              </a:solidFill>
              <a:latin typeface="Times New Roman"/>
            </a:endParaRPr>
          </a:p>
          <a:p>
            <a:pPr lvl="1" algn="just"/>
            <a:endParaRPr lang="en-US" sz="2400" dirty="0" smtClean="0">
              <a:solidFill>
                <a:srgbClr val="000000"/>
              </a:solidFill>
              <a:latin typeface="Times New Roman"/>
            </a:endParaRPr>
          </a:p>
          <a:p>
            <a:pPr lvl="1" algn="just"/>
            <a:endParaRPr lang="en-US" sz="2400" dirty="0">
              <a:solidFill>
                <a:srgbClr val="000000"/>
              </a:solidFill>
              <a:latin typeface="Times New Roman"/>
            </a:endParaRPr>
          </a:p>
          <a:p>
            <a:pPr lvl="1" algn="just"/>
            <a:endParaRPr lang="en-US" sz="2400" dirty="0" smtClean="0">
              <a:solidFill>
                <a:srgbClr val="000000"/>
              </a:solidFill>
              <a:latin typeface="Times New Roman"/>
            </a:endParaRPr>
          </a:p>
          <a:p>
            <a:pPr lvl="1" algn="just"/>
            <a:endParaRPr lang="en-US" sz="2400" dirty="0">
              <a:solidFill>
                <a:srgbClr val="000000"/>
              </a:solidFill>
              <a:latin typeface="Times New Roman"/>
            </a:endParaRPr>
          </a:p>
          <a:p>
            <a:pPr lvl="1" algn="just"/>
            <a:endParaRPr lang="en-US" sz="2400" dirty="0" smtClean="0">
              <a:solidFill>
                <a:srgbClr val="000000"/>
              </a:solidFill>
              <a:latin typeface="Times New Roman"/>
            </a:endParaRPr>
          </a:p>
          <a:p>
            <a:pPr lvl="1" algn="just"/>
            <a:endParaRPr lang="en-US" sz="2400" dirty="0">
              <a:solidFill>
                <a:srgbClr val="000000"/>
              </a:solidFill>
              <a:latin typeface="Times New Roman"/>
            </a:endParaRPr>
          </a:p>
          <a:p>
            <a:pPr lvl="1" algn="just"/>
            <a:endParaRPr lang="en-US" sz="2400" dirty="0" smtClean="0">
              <a:solidFill>
                <a:srgbClr val="000000"/>
              </a:solidFill>
              <a:latin typeface="Times New Roman"/>
            </a:endParaRPr>
          </a:p>
          <a:p>
            <a:pPr lvl="1" algn="just"/>
            <a:endParaRPr lang="en-US" sz="2400" dirty="0">
              <a:solidFill>
                <a:srgbClr val="000000"/>
              </a:solidFill>
              <a:latin typeface="Times New Roman"/>
            </a:endParaRPr>
          </a:p>
          <a:p>
            <a:pPr lvl="1" algn="just"/>
            <a:endParaRPr lang="en-US" sz="2400" dirty="0" smtClean="0">
              <a:solidFill>
                <a:srgbClr val="000000"/>
              </a:solidFill>
              <a:latin typeface="Times New Roman"/>
            </a:endParaRPr>
          </a:p>
          <a:p>
            <a:pPr lvl="1" algn="just"/>
            <a:endParaRPr lang="en-US" sz="2800" dirty="0" smtClean="0">
              <a:solidFill>
                <a:srgbClr val="000000"/>
              </a:solidFill>
              <a:latin typeface="Times New Roman"/>
            </a:endParaRPr>
          </a:p>
          <a:p>
            <a:endParaRPr lang="en-US" dirty="0"/>
          </a:p>
        </p:txBody>
      </p:sp>
      <p:sp>
        <p:nvSpPr>
          <p:cNvPr id="5" name="Title 4"/>
          <p:cNvSpPr>
            <a:spLocks noGrp="1"/>
          </p:cNvSpPr>
          <p:nvPr>
            <p:ph type="title"/>
          </p:nvPr>
        </p:nvSpPr>
        <p:spPr>
          <a:xfrm>
            <a:off x="457200" y="0"/>
            <a:ext cx="8229240" cy="838200"/>
          </a:xfrm>
        </p:spPr>
        <p:txBody>
          <a:bodyPr/>
          <a:lstStyle/>
          <a:p>
            <a:r>
              <a:rPr lang="en-IN" sz="3200" b="1" dirty="0" smtClean="0">
                <a:solidFill>
                  <a:srgbClr val="FF0000"/>
                </a:solidFill>
                <a:latin typeface="Times New Roman"/>
              </a:rPr>
              <a:t>Terminology :</a:t>
            </a:r>
            <a:r>
              <a:rPr lang="en-IN" sz="3200" dirty="0" smtClean="0"/>
              <a:t/>
            </a:r>
            <a:br>
              <a:rPr lang="en-IN" sz="3200" dirty="0" smtClean="0"/>
            </a:br>
            <a:endParaRPr lang="en-US" sz="32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048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8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228600" y="0"/>
            <a:ext cx="8381160" cy="532800"/>
          </a:xfrm>
          <a:prstGeom prst="rect">
            <a:avLst/>
          </a:prstGeom>
          <a:noFill/>
          <a:ln>
            <a:noFill/>
          </a:ln>
        </p:spPr>
        <p:txBody>
          <a:bodyPr lIns="90000" tIns="45000" rIns="90000" bIns="45000" anchor="ctr"/>
          <a:lstStyle/>
          <a:p>
            <a:pP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endParaRPr dirty="0"/>
          </a:p>
        </p:txBody>
      </p:sp>
      <p:sp>
        <p:nvSpPr>
          <p:cNvPr id="43" name="CustomShape 2"/>
          <p:cNvSpPr/>
          <p:nvPr/>
        </p:nvSpPr>
        <p:spPr>
          <a:xfrm>
            <a:off x="152280" y="533520"/>
            <a:ext cx="8762400" cy="6095160"/>
          </a:xfrm>
          <a:prstGeom prst="rect">
            <a:avLst/>
          </a:prstGeom>
          <a:noFill/>
          <a:ln>
            <a:noFill/>
          </a:ln>
        </p:spPr>
        <p:txBody>
          <a:bodyPr lIns="90000" tIns="45000" rIns="90000" bIns="45000"/>
          <a:lstStyle/>
          <a:p>
            <a:pPr>
              <a:lnSpc>
                <a:spcPct val="100000"/>
              </a:lnSpc>
            </a:pPr>
            <a:r>
              <a:rPr lang="en-IN" sz="3200" b="1">
                <a:solidFill>
                  <a:srgbClr val="FF0000"/>
                </a:solidFill>
                <a:latin typeface="Times New Roman"/>
              </a:rPr>
              <a:t>Properties of trees :</a:t>
            </a:r>
            <a:endParaRPr/>
          </a:p>
          <a:p>
            <a:pPr lvl="2" algn="just">
              <a:lnSpc>
                <a:spcPct val="100000"/>
              </a:lnSpc>
              <a:buFont typeface="Times New Roman"/>
              <a:buAutoNum type="arabicPeriod"/>
            </a:pPr>
            <a:r>
              <a:rPr lang="en-IN" sz="2800">
                <a:solidFill>
                  <a:srgbClr val="000000"/>
                </a:solidFill>
                <a:latin typeface="Times New Roman"/>
              </a:rPr>
              <a:t>There is a unique path between every two vertices in a tree, since there are no circuits in a tree.</a:t>
            </a:r>
            <a:endParaRPr/>
          </a:p>
          <a:p>
            <a:pPr lvl="2" algn="just">
              <a:lnSpc>
                <a:spcPct val="100000"/>
              </a:lnSpc>
              <a:buFont typeface="Times New Roman"/>
              <a:buAutoNum type="arabicPeriod"/>
            </a:pPr>
            <a:r>
              <a:rPr lang="en-IN" sz="2800">
                <a:solidFill>
                  <a:srgbClr val="000000"/>
                </a:solidFill>
                <a:latin typeface="Times New Roman"/>
              </a:rPr>
              <a:t>Number of edges in a tree is equal to one  less than the number of vertices in a tree, since by Euler’s formula v – e + r = 2 = v - e + 1 i.e. v – e = 1</a:t>
            </a:r>
            <a:endParaRPr/>
          </a:p>
          <a:p>
            <a:pPr lvl="2" algn="just">
              <a:lnSpc>
                <a:spcPct val="100000"/>
              </a:lnSpc>
              <a:buFont typeface="Times New Roman"/>
              <a:buAutoNum type="arabicPeriod"/>
            </a:pPr>
            <a:r>
              <a:rPr lang="en-IN" sz="2800">
                <a:solidFill>
                  <a:srgbClr val="000000"/>
                </a:solidFill>
                <a:latin typeface="Times New Roman"/>
              </a:rPr>
              <a:t>A tree with two or more nodes has at least two leaves</a:t>
            </a:r>
            <a:endParaRPr/>
          </a:p>
          <a:p>
            <a:pPr algn="just">
              <a:lnSpc>
                <a:spcPct val="100000"/>
              </a:lnSpc>
            </a:pPr>
            <a:r>
              <a:rPr lang="en-IN" sz="2800" b="1">
                <a:solidFill>
                  <a:srgbClr val="FF0000"/>
                </a:solidFill>
                <a:latin typeface="Times New Roman"/>
              </a:rPr>
              <a:t>Equivalent definitions of a tree :</a:t>
            </a:r>
            <a:endParaRPr/>
          </a:p>
          <a:p>
            <a:pPr lvl="2" algn="just">
              <a:lnSpc>
                <a:spcPct val="100000"/>
              </a:lnSpc>
              <a:buFont typeface="Times New Roman"/>
              <a:buAutoNum type="arabicPeriod"/>
            </a:pPr>
            <a:r>
              <a:rPr lang="en-IN" sz="2800">
                <a:solidFill>
                  <a:srgbClr val="000000"/>
                </a:solidFill>
                <a:latin typeface="Times New Roman"/>
              </a:rPr>
              <a:t>A graph in which there is a unique path between every pair of vertices is a tree.</a:t>
            </a:r>
            <a:endParaRPr/>
          </a:p>
          <a:p>
            <a:pPr lvl="2" algn="just">
              <a:lnSpc>
                <a:spcPct val="100000"/>
              </a:lnSpc>
              <a:buFont typeface="Times New Roman"/>
              <a:buAutoNum type="arabicPeriod"/>
            </a:pPr>
            <a:r>
              <a:rPr lang="en-IN" sz="2800">
                <a:solidFill>
                  <a:srgbClr val="000000"/>
                </a:solidFill>
                <a:latin typeface="Times New Roman"/>
              </a:rPr>
              <a:t>A connected graph with e = v – 1 is a tree.</a:t>
            </a:r>
            <a:endParaRPr/>
          </a:p>
          <a:p>
            <a:pPr lvl="2" algn="just">
              <a:lnSpc>
                <a:spcPct val="100000"/>
              </a:lnSpc>
              <a:buFont typeface="Times New Roman"/>
              <a:buAutoNum type="arabicPeriod"/>
            </a:pPr>
            <a:r>
              <a:rPr lang="en-IN" sz="2800">
                <a:solidFill>
                  <a:srgbClr val="000000"/>
                </a:solidFill>
                <a:latin typeface="Times New Roman"/>
              </a:rPr>
              <a:t>A graph with e = v – 1 that has no circuit is a tree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57200" y="914400"/>
            <a:ext cx="4015800" cy="5715000"/>
          </a:xfrm>
        </p:spPr>
        <p:txBody>
          <a:bodyPr/>
          <a:lstStyle/>
          <a:p>
            <a:pPr>
              <a:lnSpc>
                <a:spcPct val="100000"/>
              </a:lnSpc>
            </a:pPr>
            <a:r>
              <a:rPr lang="en-US" sz="2400" b="1" dirty="0" smtClean="0">
                <a:solidFill>
                  <a:srgbClr val="000000"/>
                </a:solidFill>
                <a:latin typeface="Times New Roman"/>
              </a:rPr>
              <a:t>Rooted trees :</a:t>
            </a:r>
            <a:endParaRPr lang="en-US" sz="2400" dirty="0" smtClean="0"/>
          </a:p>
          <a:p>
            <a:pPr lvl="2" algn="just">
              <a:lnSpc>
                <a:spcPct val="100000"/>
              </a:lnSpc>
              <a:buFont typeface="Arial"/>
              <a:buChar char="•"/>
            </a:pPr>
            <a:r>
              <a:rPr lang="en-US" sz="2400" dirty="0" smtClean="0">
                <a:solidFill>
                  <a:srgbClr val="000000"/>
                </a:solidFill>
                <a:latin typeface="Times New Roman"/>
              </a:rPr>
              <a:t>A directed tree is called a rooted tree if there is exactly one vertex whose incoming degree is zero and incoming degrees of all other vertices are 1.</a:t>
            </a:r>
            <a:endParaRPr lang="en-US" sz="2400" dirty="0" smtClean="0"/>
          </a:p>
          <a:p>
            <a:pPr lvl="2" algn="just">
              <a:lnSpc>
                <a:spcPct val="100000"/>
              </a:lnSpc>
              <a:buFont typeface="Arial"/>
              <a:buChar char="•"/>
            </a:pPr>
            <a:r>
              <a:rPr lang="en-US" sz="2400" dirty="0" smtClean="0">
                <a:solidFill>
                  <a:srgbClr val="000000"/>
                </a:solidFill>
                <a:latin typeface="Times New Roman"/>
              </a:rPr>
              <a:t>The vertex with incoming degree o is called as the root of rooted tree.</a:t>
            </a:r>
          </a:p>
          <a:p>
            <a:pPr lvl="2" algn="just">
              <a:lnSpc>
                <a:spcPct val="100000"/>
              </a:lnSpc>
              <a:buFont typeface="Arial"/>
              <a:buChar char="•"/>
            </a:pPr>
            <a:r>
              <a:rPr lang="en-US" sz="2400" dirty="0" smtClean="0">
                <a:solidFill>
                  <a:srgbClr val="000000"/>
                </a:solidFill>
                <a:latin typeface="Times New Roman"/>
              </a:rPr>
              <a:t>	</a:t>
            </a:r>
            <a:endParaRPr lang="en-US" sz="2400" dirty="0"/>
          </a:p>
        </p:txBody>
      </p:sp>
      <p:sp>
        <p:nvSpPr>
          <p:cNvPr id="6" name="Text Placeholder 5"/>
          <p:cNvSpPr>
            <a:spLocks noGrp="1"/>
          </p:cNvSpPr>
          <p:nvPr>
            <p:ph type="body"/>
          </p:nvPr>
        </p:nvSpPr>
        <p:spPr>
          <a:xfrm>
            <a:off x="4674240" y="1143000"/>
            <a:ext cx="4015800" cy="5334000"/>
          </a:xfrm>
        </p:spPr>
        <p:txBody>
          <a:bodyPr/>
          <a:lstStyle/>
          <a:p>
            <a:pPr algn="just"/>
            <a:r>
              <a:rPr lang="en-IN" sz="2400" b="1" dirty="0" smtClean="0">
                <a:solidFill>
                  <a:srgbClr val="000000"/>
                </a:solidFill>
                <a:latin typeface="Times New Roman"/>
              </a:rPr>
              <a:t>Path length : </a:t>
            </a:r>
            <a:r>
              <a:rPr lang="en-IN" sz="2400" dirty="0" smtClean="0">
                <a:solidFill>
                  <a:srgbClr val="000000"/>
                </a:solidFill>
                <a:latin typeface="Times New Roman"/>
              </a:rPr>
              <a:t>The path length of a vertex in a rooted tree is 	defined to be the number of edges in the path from 	the root to the vertex.</a:t>
            </a:r>
          </a:p>
          <a:p>
            <a:pPr algn="just"/>
            <a:endParaRPr lang="en-US" sz="2400" dirty="0"/>
          </a:p>
        </p:txBody>
      </p:sp>
      <p:sp>
        <p:nvSpPr>
          <p:cNvPr id="4" name="Title 3"/>
          <p:cNvSpPr>
            <a:spLocks noGrp="1"/>
          </p:cNvSpPr>
          <p:nvPr>
            <p:ph type="title"/>
          </p:nvPr>
        </p:nvSpPr>
        <p:spPr>
          <a:xfrm>
            <a:off x="457200" y="273600"/>
            <a:ext cx="8229240" cy="564600"/>
          </a:xfrm>
        </p:spPr>
        <p:txBody>
          <a:bodyPr/>
          <a:lstStyle/>
          <a:p>
            <a:r>
              <a:rPr lang="en-IN" sz="3200" b="1" dirty="0" smtClean="0">
                <a:solidFill>
                  <a:srgbClr val="FF0000"/>
                </a:solidFill>
                <a:latin typeface="Times New Roman"/>
              </a:rPr>
              <a:t>Unit IV : Trees</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91000"/>
            <a:ext cx="34575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45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0"/>
            <a:ext cx="8381160" cy="532800"/>
          </a:xfrm>
          <a:prstGeom prst="rect">
            <a:avLst/>
          </a:prstGeom>
          <a:noFill/>
          <a:ln>
            <a:noFill/>
          </a:ln>
        </p:spPr>
        <p:txBody>
          <a:bodyPr lIns="90000" tIns="45000" rIns="90000" bIns="45000" anchor="ctr"/>
          <a:lstStyle/>
          <a:p>
            <a:pP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endParaRPr dirty="0"/>
          </a:p>
        </p:txBody>
      </p:sp>
      <p:sp>
        <p:nvSpPr>
          <p:cNvPr id="47" name="CustomShape 2"/>
          <p:cNvSpPr/>
          <p:nvPr/>
        </p:nvSpPr>
        <p:spPr>
          <a:xfrm>
            <a:off x="152280" y="533520"/>
            <a:ext cx="8762400" cy="6095160"/>
          </a:xfrm>
          <a:prstGeom prst="rect">
            <a:avLst/>
          </a:prstGeom>
          <a:noFill/>
          <a:ln>
            <a:noFill/>
          </a:ln>
        </p:spPr>
        <p:txBody>
          <a:bodyPr lIns="90000" tIns="45000" rIns="90000" bIns="45000"/>
          <a:lstStyle/>
          <a:p>
            <a:pPr>
              <a:lnSpc>
                <a:spcPct val="100000"/>
              </a:lnSpc>
            </a:pPr>
            <a:r>
              <a:rPr lang="en-IN" sz="3200" b="1" dirty="0">
                <a:solidFill>
                  <a:srgbClr val="FF0000"/>
                </a:solidFill>
                <a:latin typeface="Times New Roman"/>
              </a:rPr>
              <a:t>Terminology :</a:t>
            </a:r>
            <a:endParaRPr dirty="0"/>
          </a:p>
          <a:p>
            <a:pPr>
              <a:lnSpc>
                <a:spcPct val="100000"/>
              </a:lnSpc>
            </a:pPr>
            <a:r>
              <a:rPr lang="en-IN" sz="3200" b="1" dirty="0">
                <a:solidFill>
                  <a:srgbClr val="000000"/>
                </a:solidFill>
                <a:latin typeface="Times New Roman"/>
              </a:rPr>
              <a:t>Height of a tree :</a:t>
            </a:r>
            <a:r>
              <a:rPr lang="en-IN" sz="2600" b="1" dirty="0">
                <a:solidFill>
                  <a:srgbClr val="000000"/>
                </a:solidFill>
                <a:latin typeface="Times New Roman"/>
              </a:rPr>
              <a:t> </a:t>
            </a:r>
            <a:r>
              <a:rPr lang="en-IN" sz="2800" dirty="0">
                <a:solidFill>
                  <a:srgbClr val="000000"/>
                </a:solidFill>
                <a:latin typeface="Times New Roman"/>
              </a:rPr>
              <a:t> Height  of a tree is defined to be the maximum of the path lengths in the tree. m-</a:t>
            </a:r>
            <a:r>
              <a:rPr lang="en-IN" sz="2800" dirty="0" err="1">
                <a:solidFill>
                  <a:srgbClr val="000000"/>
                </a:solidFill>
                <a:latin typeface="Times New Roman"/>
              </a:rPr>
              <a:t>ary</a:t>
            </a:r>
            <a:r>
              <a:rPr lang="en-IN" sz="2800" dirty="0">
                <a:solidFill>
                  <a:srgbClr val="000000"/>
                </a:solidFill>
                <a:latin typeface="Times New Roman"/>
              </a:rPr>
              <a:t> tree of height h has </a:t>
            </a:r>
            <a:r>
              <a:rPr lang="en-IN" sz="2800" dirty="0" err="1">
                <a:solidFill>
                  <a:srgbClr val="000000"/>
                </a:solidFill>
                <a:latin typeface="Times New Roman"/>
              </a:rPr>
              <a:t>m</a:t>
            </a:r>
            <a:r>
              <a:rPr lang="en-IN" sz="2800" baseline="30000" dirty="0" err="1">
                <a:solidFill>
                  <a:srgbClr val="000000"/>
                </a:solidFill>
                <a:latin typeface="Times New Roman"/>
              </a:rPr>
              <a:t>h</a:t>
            </a:r>
            <a:r>
              <a:rPr lang="en-IN" sz="2800" dirty="0">
                <a:solidFill>
                  <a:srgbClr val="000000"/>
                </a:solidFill>
                <a:latin typeface="Times New Roman"/>
              </a:rPr>
              <a:t> </a:t>
            </a:r>
            <a:r>
              <a:rPr lang="en-IN" sz="2800" dirty="0" smtClean="0">
                <a:solidFill>
                  <a:srgbClr val="000000"/>
                </a:solidFill>
                <a:latin typeface="Times New Roman"/>
              </a:rPr>
              <a:t>leaves.</a:t>
            </a:r>
            <a:r>
              <a:rPr lang="en-IN" sz="2800" dirty="0">
                <a:solidFill>
                  <a:srgbClr val="000000"/>
                </a:solidFill>
                <a:latin typeface="Times New Roman"/>
              </a:rPr>
              <a:t>					</a:t>
            </a:r>
            <a:endParaRPr dirty="0"/>
          </a:p>
          <a:p>
            <a:pPr>
              <a:lnSpc>
                <a:spcPct val="100000"/>
              </a:lnSpc>
            </a:pPr>
            <a:r>
              <a:rPr lang="en-IN" sz="2800" b="1" dirty="0">
                <a:solidFill>
                  <a:srgbClr val="FF3333"/>
                </a:solidFill>
                <a:latin typeface="Times New Roman"/>
              </a:rPr>
              <a:t>M-</a:t>
            </a:r>
            <a:r>
              <a:rPr lang="en-IN" sz="2800" b="1" dirty="0" err="1">
                <a:solidFill>
                  <a:srgbClr val="FF3333"/>
                </a:solidFill>
                <a:latin typeface="Times New Roman"/>
              </a:rPr>
              <a:t>ary</a:t>
            </a:r>
            <a:r>
              <a:rPr lang="en-IN" sz="2800" b="1" dirty="0">
                <a:solidFill>
                  <a:srgbClr val="FF3333"/>
                </a:solidFill>
                <a:latin typeface="Times New Roman"/>
              </a:rPr>
              <a:t> Tree :</a:t>
            </a:r>
            <a:endParaRPr dirty="0"/>
          </a:p>
          <a:p>
            <a:pPr>
              <a:lnSpc>
                <a:spcPct val="100000"/>
              </a:lnSpc>
            </a:pPr>
            <a:r>
              <a:rPr lang="en-IN" sz="2800" dirty="0">
                <a:solidFill>
                  <a:srgbClr val="000000"/>
                </a:solidFill>
                <a:latin typeface="Times New Roman"/>
              </a:rPr>
              <a:t>Tree in which every internal node has at most “m” sons is called m-</a:t>
            </a:r>
            <a:r>
              <a:rPr lang="en-IN" sz="2800" dirty="0" err="1">
                <a:solidFill>
                  <a:srgbClr val="000000"/>
                </a:solidFill>
                <a:latin typeface="Times New Roman"/>
              </a:rPr>
              <a:t>ary</a:t>
            </a:r>
            <a:r>
              <a:rPr lang="en-IN" sz="2800" dirty="0">
                <a:solidFill>
                  <a:srgbClr val="000000"/>
                </a:solidFill>
                <a:latin typeface="Times New Roman"/>
              </a:rPr>
              <a:t> tree.</a:t>
            </a:r>
            <a:endParaRPr dirty="0"/>
          </a:p>
          <a:p>
            <a:pPr>
              <a:lnSpc>
                <a:spcPct val="100000"/>
              </a:lnSpc>
            </a:pPr>
            <a:r>
              <a:rPr lang="en-IN" sz="2800" b="1" dirty="0">
                <a:solidFill>
                  <a:srgbClr val="FF3333"/>
                </a:solidFill>
                <a:latin typeface="Times New Roman"/>
              </a:rPr>
              <a:t>Binary Tree :</a:t>
            </a:r>
            <a:endParaRPr dirty="0"/>
          </a:p>
          <a:p>
            <a:pPr>
              <a:lnSpc>
                <a:spcPct val="100000"/>
              </a:lnSpc>
            </a:pPr>
            <a:r>
              <a:rPr lang="en-IN" sz="2800" dirty="0">
                <a:solidFill>
                  <a:srgbClr val="000000"/>
                </a:solidFill>
                <a:latin typeface="Times New Roman"/>
              </a:rPr>
              <a:t>Every internal node has at most 2 sons</a:t>
            </a:r>
            <a:endParaRPr dirty="0"/>
          </a:p>
          <a:p>
            <a:pPr>
              <a:lnSpc>
                <a:spcPct val="100000"/>
              </a:lnSpc>
            </a:pPr>
            <a:r>
              <a:rPr lang="en-IN" sz="2800" b="1" dirty="0">
                <a:solidFill>
                  <a:srgbClr val="FF3333"/>
                </a:solidFill>
                <a:latin typeface="Times New Roman"/>
              </a:rPr>
              <a:t>Full Binary Tree :</a:t>
            </a:r>
            <a:endParaRPr dirty="0"/>
          </a:p>
          <a:p>
            <a:pPr>
              <a:lnSpc>
                <a:spcPct val="100000"/>
              </a:lnSpc>
            </a:pPr>
            <a:r>
              <a:rPr lang="en-IN" sz="2800" dirty="0">
                <a:solidFill>
                  <a:srgbClr val="000000"/>
                </a:solidFill>
                <a:latin typeface="Times New Roman"/>
              </a:rPr>
              <a:t>Every internal node has exactly 2 sons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228600" y="0"/>
            <a:ext cx="8381160" cy="532800"/>
          </a:xfrm>
          <a:prstGeom prst="rect">
            <a:avLst/>
          </a:prstGeom>
          <a:noFill/>
          <a:ln>
            <a:noFill/>
          </a:ln>
        </p:spPr>
        <p:txBody>
          <a:bodyPr lIns="90000" tIns="45000" rIns="90000" bIns="45000" anchor="ctr"/>
          <a:lstStyle/>
          <a:p>
            <a:pPr>
              <a:lnSpc>
                <a:spcPct val="100000"/>
              </a:lnSpc>
            </a:pPr>
            <a:r>
              <a:rPr lang="en-IN" sz="3600" dirty="0" smtClean="0">
                <a:solidFill>
                  <a:srgbClr val="FF3300"/>
                </a:solidFill>
                <a:latin typeface="Times New Roman"/>
              </a:rPr>
              <a:t> 	</a:t>
            </a:r>
            <a:r>
              <a:rPr lang="en-IN" sz="3600" b="1" dirty="0" smtClean="0">
                <a:solidFill>
                  <a:srgbClr val="FF0000"/>
                </a:solidFill>
                <a:latin typeface="Times New Roman"/>
              </a:rPr>
              <a:t> Unit IV : Trees</a:t>
            </a:r>
            <a:endParaRPr dirty="0"/>
          </a:p>
        </p:txBody>
      </p:sp>
      <p:sp>
        <p:nvSpPr>
          <p:cNvPr id="52" name="CustomShape 2"/>
          <p:cNvSpPr/>
          <p:nvPr/>
        </p:nvSpPr>
        <p:spPr>
          <a:xfrm>
            <a:off x="152280" y="533520"/>
            <a:ext cx="8762400" cy="6323760"/>
          </a:xfrm>
          <a:prstGeom prst="rect">
            <a:avLst/>
          </a:prstGeom>
          <a:noFill/>
          <a:ln>
            <a:noFill/>
          </a:ln>
        </p:spPr>
        <p:txBody>
          <a:bodyPr lIns="90000" tIns="45000" rIns="90000" bIns="45000"/>
          <a:lstStyle/>
          <a:p>
            <a:pPr>
              <a:lnSpc>
                <a:spcPct val="100000"/>
              </a:lnSpc>
            </a:pPr>
            <a:endParaRPr dirty="0"/>
          </a:p>
          <a:p>
            <a:pPr algn="just">
              <a:lnSpc>
                <a:spcPct val="100000"/>
              </a:lnSpc>
            </a:pPr>
            <a:r>
              <a:rPr lang="en-IN" sz="2800" b="1" dirty="0">
                <a:solidFill>
                  <a:srgbClr val="FF0000"/>
                </a:solidFill>
                <a:latin typeface="Times New Roman"/>
              </a:rPr>
              <a:t>Prefix codes :</a:t>
            </a:r>
            <a:endParaRPr dirty="0"/>
          </a:p>
          <a:p>
            <a:pPr lvl="1" algn="just">
              <a:lnSpc>
                <a:spcPct val="100000"/>
              </a:lnSpc>
              <a:buFont typeface="Arial"/>
              <a:buChar char="•"/>
            </a:pPr>
            <a:r>
              <a:rPr lang="en-IN" sz="2400" dirty="0">
                <a:solidFill>
                  <a:srgbClr val="000000"/>
                </a:solidFill>
                <a:latin typeface="Times New Roman"/>
              </a:rPr>
              <a:t>Concept  of path length is used to solve communication problem. Message length is reduced drastically.</a:t>
            </a:r>
            <a:endParaRPr dirty="0"/>
          </a:p>
          <a:p>
            <a:pPr lvl="1" algn="just">
              <a:lnSpc>
                <a:spcPct val="100000"/>
              </a:lnSpc>
              <a:buFont typeface="Arial"/>
              <a:buChar char="•"/>
            </a:pPr>
            <a:r>
              <a:rPr lang="en-IN" sz="2400" dirty="0">
                <a:solidFill>
                  <a:srgbClr val="000000"/>
                </a:solidFill>
                <a:latin typeface="Times New Roman"/>
              </a:rPr>
              <a:t>Average number of occurrences per 1000 characters of text are </a:t>
            </a:r>
            <a:r>
              <a:rPr lang="en-IN" sz="2400" dirty="0" err="1">
                <a:solidFill>
                  <a:srgbClr val="000000"/>
                </a:solidFill>
                <a:latin typeface="Times New Roman"/>
              </a:rPr>
              <a:t>predecided</a:t>
            </a:r>
            <a:r>
              <a:rPr lang="en-IN" sz="2400" dirty="0">
                <a:solidFill>
                  <a:srgbClr val="000000"/>
                </a:solidFill>
                <a:latin typeface="Times New Roman"/>
              </a:rPr>
              <a:t> for each alphabet. i.e. </a:t>
            </a:r>
            <a:r>
              <a:rPr lang="en-IN" sz="2400" b="1" dirty="0">
                <a:solidFill>
                  <a:srgbClr val="000000"/>
                </a:solidFill>
                <a:latin typeface="Times New Roman"/>
              </a:rPr>
              <a:t>weights </a:t>
            </a:r>
            <a:endParaRPr dirty="0"/>
          </a:p>
          <a:p>
            <a:pPr lvl="1" algn="just">
              <a:lnSpc>
                <a:spcPct val="100000"/>
              </a:lnSpc>
              <a:buFont typeface="Arial"/>
              <a:buChar char="•"/>
            </a:pPr>
            <a:r>
              <a:rPr lang="en-IN" sz="2400" dirty="0">
                <a:solidFill>
                  <a:srgbClr val="000000"/>
                </a:solidFill>
                <a:latin typeface="Times New Roman"/>
              </a:rPr>
              <a:t>Huffman code is used to construct an optimal binary tree for a given set of weights for each alphabet.</a:t>
            </a:r>
            <a:endParaRPr dirty="0"/>
          </a:p>
          <a:p>
            <a:pPr lvl="1" algn="just">
              <a:lnSpc>
                <a:spcPct val="100000"/>
              </a:lnSpc>
              <a:buFont typeface="Arial"/>
              <a:buChar char="•"/>
            </a:pPr>
            <a:r>
              <a:rPr lang="en-IN" sz="2400" dirty="0">
                <a:solidFill>
                  <a:srgbClr val="000000"/>
                </a:solidFill>
                <a:latin typeface="Times New Roman"/>
              </a:rPr>
              <a:t>Unique prefix codes are computed for each alphabet</a:t>
            </a:r>
            <a:r>
              <a:rPr lang="en-IN" sz="2400" dirty="0" smtClean="0">
                <a:solidFill>
                  <a:srgbClr val="000000"/>
                </a:solidFill>
                <a:latin typeface="Times New Roman"/>
              </a:rPr>
              <a:t>.</a:t>
            </a:r>
          </a:p>
          <a:p>
            <a:pPr lvl="1" algn="just">
              <a:lnSpc>
                <a:spcPct val="100000"/>
              </a:lnSpc>
              <a:buFont typeface="Arial"/>
              <a:buChar char="•"/>
            </a:pPr>
            <a:r>
              <a:rPr lang="en-IN" sz="2400" dirty="0" smtClean="0">
                <a:solidFill>
                  <a:srgbClr val="000000"/>
                </a:solidFill>
                <a:latin typeface="Times New Roman"/>
              </a:rPr>
              <a:t>Huffman algorithm to find prefix code.</a:t>
            </a:r>
            <a:r>
              <a:rPr lang="en-IN" sz="2400" dirty="0">
                <a:solidFill>
                  <a:srgbClr val="000000"/>
                </a:solidFill>
                <a:latin typeface="Times New Roman"/>
              </a:rPr>
              <a:t>	</a:t>
            </a:r>
            <a:endParaRPr lang="en-IN" sz="2400" dirty="0" smtClean="0">
              <a:solidFill>
                <a:srgbClr val="000000"/>
              </a:solidFill>
              <a:latin typeface="Times New Roman"/>
            </a:endParaRPr>
          </a:p>
          <a:p>
            <a:pPr lvl="1" algn="just">
              <a:buFont typeface="Arial"/>
              <a:buChar char="•"/>
            </a:pPr>
            <a:r>
              <a:rPr lang="en-IN" sz="2400" dirty="0">
                <a:solidFill>
                  <a:srgbClr val="FF0000"/>
                </a:solidFill>
                <a:latin typeface="Times New Roman"/>
              </a:rPr>
              <a:t>Example: </a:t>
            </a:r>
            <a:r>
              <a:rPr lang="en-IN" sz="2400" dirty="0">
                <a:solidFill>
                  <a:srgbClr val="000000"/>
                </a:solidFill>
                <a:latin typeface="Times New Roman"/>
              </a:rPr>
              <a:t>Refer class notebook</a:t>
            </a:r>
            <a:r>
              <a:rPr lang="en-IN" sz="2800" dirty="0">
                <a:solidFill>
                  <a:srgbClr val="000000"/>
                </a:solidFill>
                <a:latin typeface="Times New Roman"/>
              </a:rPr>
              <a:t>					</a:t>
            </a:r>
            <a:endParaRPr lang="en-IN" sz="2400" dirty="0"/>
          </a:p>
          <a:p>
            <a:pPr lvl="1" algn="just">
              <a:lnSpc>
                <a:spcPct val="100000"/>
              </a:lnSpc>
              <a:buFont typeface="Aria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564600"/>
          </a:xfrm>
        </p:spPr>
        <p:txBody>
          <a:bodyPr/>
          <a:lstStyle/>
          <a:p>
            <a:r>
              <a:rPr lang="en-IN" sz="2400" b="1" dirty="0" smtClean="0">
                <a:solidFill>
                  <a:srgbClr val="FF0000"/>
                </a:solidFill>
                <a:latin typeface="Times New Roman"/>
              </a:rPr>
              <a:t>Spanning tree of a graph</a:t>
            </a:r>
            <a:endParaRPr lang="en-US" sz="2400" dirty="0">
              <a:solidFill>
                <a:srgbClr val="FF0000"/>
              </a:solidFill>
            </a:endParaRPr>
          </a:p>
        </p:txBody>
      </p:sp>
      <p:sp>
        <p:nvSpPr>
          <p:cNvPr id="3" name="Subtitle 2"/>
          <p:cNvSpPr>
            <a:spLocks noGrp="1"/>
          </p:cNvSpPr>
          <p:nvPr>
            <p:ph type="subTitle"/>
          </p:nvPr>
        </p:nvSpPr>
        <p:spPr>
          <a:xfrm>
            <a:off x="457200" y="914400"/>
            <a:ext cx="8229240" cy="5257800"/>
          </a:xfrm>
        </p:spPr>
        <p:txBody>
          <a:bodyPr/>
          <a:lstStyle/>
          <a:p>
            <a:r>
              <a:rPr lang="en-US" sz="2400" dirty="0" smtClean="0">
                <a:solidFill>
                  <a:srgbClr val="FF0000"/>
                </a:solidFill>
              </a:rPr>
              <a:t>Definition: </a:t>
            </a:r>
            <a:r>
              <a:rPr lang="en-US" sz="2400" dirty="0" smtClean="0"/>
              <a:t>Let G be a connected graph, a spanning sub-graph of G which is tree is called spanning tree.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490" y="1752600"/>
            <a:ext cx="566650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530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772</Words>
  <Application>Microsoft Office PowerPoint</Application>
  <PresentationFormat>On-screen Show (4:3)</PresentationFormat>
  <Paragraphs>142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Terminology : </vt:lpstr>
      <vt:lpstr>Terminology : </vt:lpstr>
      <vt:lpstr>PowerPoint Presentation</vt:lpstr>
      <vt:lpstr>Unit IV : Trees</vt:lpstr>
      <vt:lpstr>PowerPoint Presentation</vt:lpstr>
      <vt:lpstr>PowerPoint Presentation</vt:lpstr>
      <vt:lpstr>Spanning tree of a graph</vt:lpstr>
      <vt:lpstr>Minimum Spanning Tree</vt:lpstr>
      <vt:lpstr>PowerPoint Presentation</vt:lpstr>
      <vt:lpstr>PowerPoint Presentation</vt:lpstr>
      <vt:lpstr>Application of Trees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pccoe</dc:creator>
  <cp:lastModifiedBy>Windows User</cp:lastModifiedBy>
  <cp:revision>34</cp:revision>
  <dcterms:modified xsi:type="dcterms:W3CDTF">2022-12-22T08:26:25Z</dcterms:modified>
</cp:coreProperties>
</file>