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300" r:id="rId5"/>
    <p:sldId id="260" r:id="rId6"/>
    <p:sldId id="261" r:id="rId7"/>
    <p:sldId id="262" r:id="rId8"/>
    <p:sldId id="263" r:id="rId9"/>
    <p:sldId id="264" r:id="rId10"/>
    <p:sldId id="265" r:id="rId11"/>
    <p:sldId id="266"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 id="286" r:id="rId30"/>
    <p:sldId id="287" r:id="rId31"/>
    <p:sldId id="288" r:id="rId32"/>
    <p:sldId id="290" r:id="rId33"/>
    <p:sldId id="291" r:id="rId34"/>
    <p:sldId id="292" r:id="rId35"/>
    <p:sldId id="293" r:id="rId36"/>
    <p:sldId id="295" r:id="rId37"/>
    <p:sldId id="296" r:id="rId38"/>
    <p:sldId id="297" r:id="rId39"/>
    <p:sldId id="298" r:id="rId40"/>
    <p:sldId id="299"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841B-B3C8-42A6-9260-4B26084120F6}">
          <p14:sldIdLst>
            <p14:sldId id="256"/>
            <p14:sldId id="258"/>
            <p14:sldId id="257"/>
            <p14:sldId id="300"/>
            <p14:sldId id="260"/>
            <p14:sldId id="261"/>
            <p14:sldId id="262"/>
            <p14:sldId id="263"/>
            <p14:sldId id="264"/>
            <p14:sldId id="265"/>
            <p14:sldId id="266"/>
            <p14:sldId id="268"/>
            <p14:sldId id="269"/>
            <p14:sldId id="270"/>
            <p14:sldId id="272"/>
            <p14:sldId id="271"/>
            <p14:sldId id="273"/>
            <p14:sldId id="274"/>
            <p14:sldId id="275"/>
            <p14:sldId id="276"/>
            <p14:sldId id="277"/>
            <p14:sldId id="278"/>
            <p14:sldId id="279"/>
            <p14:sldId id="280"/>
            <p14:sldId id="281"/>
            <p14:sldId id="282"/>
            <p14:sldId id="284"/>
            <p14:sldId id="283"/>
            <p14:sldId id="286"/>
            <p14:sldId id="287"/>
            <p14:sldId id="288"/>
            <p14:sldId id="290"/>
            <p14:sldId id="291"/>
            <p14:sldId id="292"/>
            <p14:sldId id="293"/>
            <p14:sldId id="295"/>
            <p14:sldId id="296"/>
            <p14:sldId id="297"/>
            <p14:sldId id="298"/>
            <p14:sldId id="299"/>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0E5E1-1228-03E4-1724-53DC7DE642EA}" v="1" dt="2021-01-28T23:31:50.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and, Aishwarya" userId="S::shivananda@student.douglascollege.ca::4a63fd56-2724-4c1d-8137-9e1add0478a7" providerId="AD" clId="Web-{AA50E5E1-1228-03E4-1724-53DC7DE642EA}"/>
    <pc:docChg chg="delSld modSection">
      <pc:chgData name="Shivanand, Aishwarya" userId="S::shivananda@student.douglascollege.ca::4a63fd56-2724-4c1d-8137-9e1add0478a7" providerId="AD" clId="Web-{AA50E5E1-1228-03E4-1724-53DC7DE642EA}" dt="2021-01-28T23:31:50.471" v="0"/>
      <pc:docMkLst>
        <pc:docMk/>
      </pc:docMkLst>
      <pc:sldChg chg="del">
        <pc:chgData name="Shivanand, Aishwarya" userId="S::shivananda@student.douglascollege.ca::4a63fd56-2724-4c1d-8137-9e1add0478a7" providerId="AD" clId="Web-{AA50E5E1-1228-03E4-1724-53DC7DE642EA}" dt="2021-01-28T23:31:50.471" v="0"/>
        <pc:sldMkLst>
          <pc:docMk/>
          <pc:sldMk cId="2667807359" sldId="25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47:34.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1,'28'1,"0"2,29 6,-28-4,56 4,-45-8,0 2,0 2,0 1,-1 2,69 24,-84-25,0-2,0-1,0-1,40 0,19 3,83 7,193-11,-177-4,596 2,-752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48:08.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54,'0'-1,"1"0,-1 0,0 0,1 0,-1 0,1 1,-1-1,1 0,-1 0,1 0,0 0,-1 1,1-1,0 0,0 1,-1-1,1 1,0-1,0 1,0-1,0 1,0-1,0 1,0 0,0 0,0-1,0 1,0 0,0 0,0 0,1 0,36 0,-37 0,221 34,-149-20,111 7,-60-20,188-23,-214 15,111 6,-101 3,1714-2,-1554 14,12-1,-204-13,-9 1,115-13,22-9,-86 11,-113 9,56-5,0-2,65-19,-100 21,1 1,-1 1,41-1,83 6,-58 2,66 10,0 0,-91-13,339 13,136-1,-345-14,-156 2,77 3,-103-2,0 1,-1 1,1 1,-1 0,26 11,-31-11,0-1,0 0,1 0,-1-1,0-1,15 2,-5-2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54:07.7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55,'0'-1,"0"0,0 1,1-1,-1 0,0 0,1 0,-1 0,1 0,-1 1,1-1,-1 0,1 0,0 1,-1-1,1 0,0 1,0-1,0 1,-1-1,1 1,0-1,0 1,0 0,0-1,0 1,0 0,1-1,29-4,-29 5,97-6,101 7,-70 1,759-2,-686-13,-4-1,-112 12,147 6,-227-4,-1 2,1-1,0 1,-1 0,12 5,5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54:31.6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0 345,'78'-1,"94"-13,-100 6,0 4,128 7,-49 21,-103-14,79 5,-64-14,-40-2,0 1,0 1,-1 1,1 1,-1 1,1 1,24 9,46 30,29 10,-105-48,-1-1,1-1,-1-1,1 0,0-1,17-1,394-5,-403 4,1-2,0-1,-1-1,0-1,0-1,0-1,-1-2,26-12,-36 17,-1 0,1 1,1 0,-1 1,0 0,27 1,22-2,167-18,-146 10,-49 5,54-1,465 8,-515 1,49 8,23 2,543-9,-334-5,385 2,-680-2,-1 0,28-7,-26 4,45-3,81-4,5 0,471 13,-587-4,1-1,72-18,-12 3,9-2,-58 10,107-9,-83 15,150-28,101-21,84-35,-295 70,-36 6,14-1,0 3,116 3,-54-4,-118 6,0 3,0 1,64 5,-47 3,-1 3,-1 2,0 3,0 2,83 37,-24-3,-96-44,0 0,1-1,-1-1,33 4,-27-11,-9-5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47:34.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1,'28'1,"0"2,29 6,-28-4,56 4,-45-8,0 2,0 2,0 1,-1 2,69 24,-84-25,0-2,0-1,0-1,40 0,19 3,83 7,193-11,-177-4,596 2,-752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48:08.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54,'0'-1,"1"0,-1 0,0 0,1 0,-1 0,1 1,-1-1,1 0,-1 0,1 0,0 0,-1 1,1-1,0 0,0 1,-1-1,1 1,0-1,0 1,0-1,0 1,0-1,0 1,0 0,0 0,0-1,0 1,0 0,0 0,0 0,1 0,36 0,-37 0,221 34,-149-20,111 7,-60-20,188-23,-214 15,111 6,-101 3,1714-2,-1554 14,12-1,-204-13,-9 1,115-13,22-9,-86 11,-113 9,56-5,0-2,65-19,-100 21,1 1,-1 1,41-1,83 6,-58 2,66 10,0 0,-91-13,339 13,136-1,-345-14,-156 2,77 3,-103-2,0 1,-1 1,1 1,-1 0,26 11,-31-11,0-1,0 0,1 0,-1-1,0-1,15 2,-5-2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58:06.5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1,'22'9,"1"0,-1-2,1-1,0 0,0-2,34 3,145-4,-134-5,284 2,-306 4,-30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15:58:14.6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1 200,'1030'0,"-935"4,172 31,-261-34,71 7,1-3,104-7,-55 0,858 60,-885-45,368 35,-110-21,-155-10,488-5,-441-14,-135 1,-1-5,0-5,-1-6,0-4,156-50,-188 48,1 4,132-13,-27 5,297-38,-431 60,0-2,52-14,-29 5,0 3,0 4,1 3,80 5,584 2,-679-4,105-19,34-3,296 23,-244 5,-210-4,-1 2,1 3,0 1,76 19,161 46,30 3,-238-52,-51-14,0-1,24 4,-25-8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66A9-8B25-47ED-835A-1EBA97CA5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17A465-2A4B-43FE-95FE-C60AFAFF2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CB9081C-AF35-4220-AE74-9C8BAB95A8FA}"/>
              </a:ext>
            </a:extLst>
          </p:cNvPr>
          <p:cNvSpPr>
            <a:spLocks noGrp="1"/>
          </p:cNvSpPr>
          <p:nvPr>
            <p:ph type="dt" sz="half" idx="10"/>
          </p:nvPr>
        </p:nvSpPr>
        <p:spPr/>
        <p:txBody>
          <a:bodyPr/>
          <a:lstStyle/>
          <a:p>
            <a:fld id="{72345051-2045-45DA-935E-2E3CA1A69ADC}" type="datetimeFigureOut">
              <a:rPr lang="en-US" smtClean="0"/>
              <a:t>1/28/2021</a:t>
            </a:fld>
            <a:endParaRPr lang="en-US" dirty="0"/>
          </a:p>
        </p:txBody>
      </p:sp>
      <p:sp>
        <p:nvSpPr>
          <p:cNvPr id="5" name="Footer Placeholder 4">
            <a:extLst>
              <a:ext uri="{FF2B5EF4-FFF2-40B4-BE49-F238E27FC236}">
                <a16:creationId xmlns:a16="http://schemas.microsoft.com/office/drawing/2014/main" id="{C09E86A3-5DA0-434A-B432-411B55CCA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27BE7-B51C-4DCA-9CEE-7624EA92AD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404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86EF-7935-4504-822C-2920CF7E228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B8968D-B12F-49CF-875E-46BC1485ED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99802F-296A-4A5F-8E47-9189A3C337EB}"/>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A43E284D-8913-44B6-AEFC-2318D2E78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AF477-AE0E-43CA-BC1F-AA21FEF80AC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5456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6B166E-58FB-4668-8810-0298D99F4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E7BBE0-A8B2-4B2F-8B4E-3C25CC58F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0CE7AB-E404-4273-B39F-1782683B3F66}"/>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A0C65CB8-BFC4-490F-B0E9-5D0D32AF2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73639-FFA9-405A-B0E1-03A26843F4D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428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DAB5-1046-4CA2-AD46-CA2289EAD56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B871877-BEB6-4CD2-9644-51D5005793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CFF845-BE10-426A-9376-4F81A9F32C97}"/>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CCF0123A-128A-4964-8E6C-41902FF03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3D60B-1841-4C3C-9509-17184B1B3F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0375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EF64-A056-40DF-A135-FD6775019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BAE8D4A-53A0-47B6-A273-1BC81873B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7CF2-98F9-4AC8-9059-39D9C9EB968F}"/>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5" name="Footer Placeholder 4">
            <a:extLst>
              <a:ext uri="{FF2B5EF4-FFF2-40B4-BE49-F238E27FC236}">
                <a16:creationId xmlns:a16="http://schemas.microsoft.com/office/drawing/2014/main" id="{0BBD88DB-A672-4DAA-B985-DC32BF10B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F1181-92D1-49A4-91E8-A778D70399A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1806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3149-D1A6-4677-AA2B-80F78CF65B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78751BE-A0D7-469B-9BF6-B00D81A161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DBE44B9-0AC9-44B5-B4D7-798E6CEB6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F1F63D8-8AB7-491C-898D-EBACD62CE534}"/>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2840DA70-5131-4875-88FF-05537EF3C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5E123-3E8D-440E-BB45-E2D705E6C3B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489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C2C0-424A-4B60-9A9B-AFCA4F9DBEA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71113C-AA42-4DEB-A09C-5086F8905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7B9F0-6B52-4555-9D9A-5E726474C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7E3D088-EF81-4285-A99E-5A703C4A5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8283D-D36E-4809-8333-A354866F1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90F079-8A48-4419-89FF-C90A1E937648}"/>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8" name="Footer Placeholder 7">
            <a:extLst>
              <a:ext uri="{FF2B5EF4-FFF2-40B4-BE49-F238E27FC236}">
                <a16:creationId xmlns:a16="http://schemas.microsoft.com/office/drawing/2014/main" id="{279AE7ED-80E8-41D9-98DF-1F933F434E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2F0AEE-8079-4618-9D01-BEC46506F8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483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649-3FCF-4D03-B1B8-BD84F81AE87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5479E5-2696-4647-8B16-37DC65C50A16}"/>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4" name="Footer Placeholder 3">
            <a:extLst>
              <a:ext uri="{FF2B5EF4-FFF2-40B4-BE49-F238E27FC236}">
                <a16:creationId xmlns:a16="http://schemas.microsoft.com/office/drawing/2014/main" id="{5F9B8414-B21B-4B5C-9387-C9A9EF3373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A4546-A7FA-4EFF-AEB2-A0A9BCDEE31D}"/>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4115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05AAD-4A82-4813-8848-CD0D86478590}"/>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3" name="Footer Placeholder 2">
            <a:extLst>
              <a:ext uri="{FF2B5EF4-FFF2-40B4-BE49-F238E27FC236}">
                <a16:creationId xmlns:a16="http://schemas.microsoft.com/office/drawing/2014/main" id="{0D710F99-A781-47AA-9C8C-187EF436D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1B2CAB-8F97-411F-8420-B05E62A0968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86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CBF4-8A95-4890-9682-B3C13948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2C71D3E-0D83-4070-80E0-248D100A1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87D7A19-F3FF-499D-8884-506DF1B04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06964-6646-4C4C-B313-48AE995C9966}"/>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AD1822D0-4C85-4CCF-B6F1-0DBCB0308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95216-52C6-407A-9F00-5F12C63CD18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1640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DB4F-F558-4993-96A3-07C3AD28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B3F5B9F-1E2E-434B-BA2A-14235AD4C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973AFC1-A377-4B91-B2F3-D78C625BB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CA30-DC0F-4F7F-BCC0-FEA4805A4943}"/>
              </a:ext>
            </a:extLst>
          </p:cNvPr>
          <p:cNvSpPr>
            <a:spLocks noGrp="1"/>
          </p:cNvSpPr>
          <p:nvPr>
            <p:ph type="dt" sz="half" idx="10"/>
          </p:nvPr>
        </p:nvSpPr>
        <p:spPr/>
        <p:txBody>
          <a:bodyPr/>
          <a:lstStyle/>
          <a:p>
            <a:fld id="{72345051-2045-45DA-935E-2E3CA1A69ADC}" type="datetimeFigureOut">
              <a:rPr lang="en-US" smtClean="0"/>
              <a:t>1/28/2021</a:t>
            </a:fld>
            <a:endParaRPr lang="en-US"/>
          </a:p>
        </p:txBody>
      </p:sp>
      <p:sp>
        <p:nvSpPr>
          <p:cNvPr id="6" name="Footer Placeholder 5">
            <a:extLst>
              <a:ext uri="{FF2B5EF4-FFF2-40B4-BE49-F238E27FC236}">
                <a16:creationId xmlns:a16="http://schemas.microsoft.com/office/drawing/2014/main" id="{A8F72E65-16C1-408E-8857-66B5D7351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6AF9A-79DC-40D3-8B4B-7504224DD08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6003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02815-E24C-45CE-9C9C-64E2A3B23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AACE0C0-08A6-4462-B3EB-FB27D3523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941C7B-0229-4255-9366-E10F795CA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1/28/2021</a:t>
            </a:fld>
            <a:endParaRPr lang="en-US" dirty="0"/>
          </a:p>
        </p:txBody>
      </p:sp>
      <p:sp>
        <p:nvSpPr>
          <p:cNvPr id="5" name="Footer Placeholder 4">
            <a:extLst>
              <a:ext uri="{FF2B5EF4-FFF2-40B4-BE49-F238E27FC236}">
                <a16:creationId xmlns:a16="http://schemas.microsoft.com/office/drawing/2014/main" id="{10C39EE9-E81A-4E68-9D34-5A4CD5E8E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544237-E7D7-44C6-8220-560CA835A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34445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kkartik93/black-friday-sales-predi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37.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41.png"/><Relationship Id="rId4" Type="http://schemas.openxmlformats.org/officeDocument/2006/relationships/customXml" Target="../ink/ink3.xml"/></Relationships>
</file>

<file path=ppt/slides/_rels/slide26.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38.png"/><Relationship Id="rId10" Type="http://schemas.openxmlformats.org/officeDocument/2006/relationships/customXml" Target="../ink/ink8.xml"/><Relationship Id="rId4" Type="http://schemas.openxmlformats.org/officeDocument/2006/relationships/customXml" Target="../ink/ink6.xml"/><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michaelmallari/multiple-linear-regression-black-friday" TargetMode="External"/><Relationship Id="rId7" Type="http://schemas.openxmlformats.org/officeDocument/2006/relationships/hyperlink" Target="https://www.kaggle.com/stephenshen/black-friday-analysis" TargetMode="External"/><Relationship Id="rId2" Type="http://schemas.openxmlformats.org/officeDocument/2006/relationships/hyperlink" Target="https://www.kaggle.com/dabate/black-friday-examined-eda-apriori/notebook" TargetMode="External"/><Relationship Id="rId1" Type="http://schemas.openxmlformats.org/officeDocument/2006/relationships/slideLayout" Target="../slideLayouts/slideLayout7.xml"/><Relationship Id="rId6" Type="http://schemas.openxmlformats.org/officeDocument/2006/relationships/hyperlink" Target="https://rpubs.com/RaminderSingh/363589" TargetMode="External"/><Relationship Id="rId5" Type="http://schemas.openxmlformats.org/officeDocument/2006/relationships/hyperlink" Target="https://rpubs.com/DuyTuan/503311" TargetMode="External"/><Relationship Id="rId4" Type="http://schemas.openxmlformats.org/officeDocument/2006/relationships/hyperlink" Target="https://www.kaggle.com/kkartik93/black-friday-sales-prediction/noteboo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36EBFC-8C6B-4A1E-82EA-666355267963}"/>
              </a:ext>
            </a:extLst>
          </p:cNvPr>
          <p:cNvPicPr>
            <a:picLocks noChangeAspect="1"/>
          </p:cNvPicPr>
          <p:nvPr/>
        </p:nvPicPr>
        <p:blipFill rotWithShape="1">
          <a:blip r:embed="rId2">
            <a:alphaModFix amt="50000"/>
          </a:blip>
          <a:srcRect r="1804" b="1"/>
          <a:stretch/>
        </p:blipFill>
        <p:spPr>
          <a:xfrm>
            <a:off x="3070" y="-112162"/>
            <a:ext cx="12188930" cy="6857990"/>
          </a:xfrm>
          <a:prstGeom prst="rect">
            <a:avLst/>
          </a:prstGeom>
        </p:spPr>
      </p:pic>
      <p:sp>
        <p:nvSpPr>
          <p:cNvPr id="2" name="Title 1">
            <a:extLst>
              <a:ext uri="{FF2B5EF4-FFF2-40B4-BE49-F238E27FC236}">
                <a16:creationId xmlns:a16="http://schemas.microsoft.com/office/drawing/2014/main" id="{E441AFF5-C1B9-4FEA-9BB0-1030AA6EA0A1}"/>
              </a:ext>
            </a:extLst>
          </p:cNvPr>
          <p:cNvSpPr>
            <a:spLocks noGrp="1"/>
          </p:cNvSpPr>
          <p:nvPr>
            <p:ph type="ctrTitle"/>
          </p:nvPr>
        </p:nvSpPr>
        <p:spPr>
          <a:xfrm>
            <a:off x="1522476" y="412149"/>
            <a:ext cx="9144000" cy="2386724"/>
          </a:xfrm>
        </p:spPr>
        <p:txBody>
          <a:bodyPr>
            <a:normAutofit fontScale="90000"/>
          </a:bodyPr>
          <a:lstStyle/>
          <a:p>
            <a:pPr algn="ctr">
              <a:lnSpc>
                <a:spcPct val="90000"/>
              </a:lnSpc>
            </a:pPr>
            <a:r>
              <a:rPr lang="en-CA" sz="10800" b="1" dirty="0">
                <a:latin typeface="The Serif Hand Extrablack" panose="020B0604020202020204" pitchFamily="66" charset="0"/>
                <a:cs typeface="Times New Roman" panose="02020603050405020304" pitchFamily="18" charset="0"/>
              </a:rPr>
              <a:t>Black Friday Sales Prediction</a:t>
            </a:r>
          </a:p>
        </p:txBody>
      </p:sp>
      <p:sp>
        <p:nvSpPr>
          <p:cNvPr id="3" name="Subtitle 2">
            <a:extLst>
              <a:ext uri="{FF2B5EF4-FFF2-40B4-BE49-F238E27FC236}">
                <a16:creationId xmlns:a16="http://schemas.microsoft.com/office/drawing/2014/main" id="{577DAC9E-E459-4E8E-A742-50D7BF1216A1}"/>
              </a:ext>
            </a:extLst>
          </p:cNvPr>
          <p:cNvSpPr>
            <a:spLocks noGrp="1"/>
          </p:cNvSpPr>
          <p:nvPr>
            <p:ph type="subTitle" idx="1"/>
          </p:nvPr>
        </p:nvSpPr>
        <p:spPr>
          <a:xfrm>
            <a:off x="1527048" y="4599432"/>
            <a:ext cx="9144000" cy="1536192"/>
          </a:xfrm>
        </p:spPr>
        <p:txBody>
          <a:bodyPr>
            <a:normAutofit/>
          </a:bodyPr>
          <a:lstStyle/>
          <a:p>
            <a:pPr algn="r"/>
            <a:r>
              <a:rPr lang="en-CA" sz="1800" dirty="0">
                <a:latin typeface="Arial Narrow" panose="020B0606020202030204" pitchFamily="34" charset="0"/>
                <a:cs typeface="Aldhabi" panose="020B0604020202020204" pitchFamily="2" charset="-78"/>
              </a:rPr>
              <a:t>Submitted by Group 1</a:t>
            </a:r>
          </a:p>
          <a:p>
            <a:pPr algn="r"/>
            <a:r>
              <a:rPr lang="en-CA" sz="1800" dirty="0">
                <a:latin typeface="Arial Narrow" panose="020B0606020202030204" pitchFamily="34" charset="0"/>
                <a:cs typeface="Aldhabi" panose="020B0604020202020204" pitchFamily="2" charset="-78"/>
              </a:rPr>
              <a:t>Aishwarya Shivanand(300317462)</a:t>
            </a:r>
          </a:p>
          <a:p>
            <a:pPr algn="r"/>
            <a:r>
              <a:rPr lang="en-CA" sz="1800" dirty="0" err="1">
                <a:latin typeface="Arial Narrow" panose="020B0606020202030204" pitchFamily="34" charset="0"/>
                <a:cs typeface="Aldhabi" panose="020B0604020202020204" pitchFamily="2" charset="-78"/>
              </a:rPr>
              <a:t>Minal</a:t>
            </a:r>
            <a:r>
              <a:rPr lang="en-CA" sz="1800" dirty="0">
                <a:latin typeface="Arial Narrow" panose="020B0606020202030204" pitchFamily="34" charset="0"/>
                <a:cs typeface="Aldhabi" panose="020B0604020202020204" pitchFamily="2" charset="-78"/>
              </a:rPr>
              <a:t> </a:t>
            </a:r>
            <a:r>
              <a:rPr lang="en-CA" sz="1800" dirty="0" err="1">
                <a:latin typeface="Arial Narrow" panose="020B0606020202030204" pitchFamily="34" charset="0"/>
                <a:cs typeface="Aldhabi" panose="020B0604020202020204" pitchFamily="2" charset="-78"/>
              </a:rPr>
              <a:t>Dhansukhlal</a:t>
            </a:r>
            <a:r>
              <a:rPr lang="en-CA" sz="1800" dirty="0">
                <a:latin typeface="Arial Narrow" panose="020B0606020202030204" pitchFamily="34" charset="0"/>
                <a:cs typeface="Aldhabi" panose="020B0604020202020204" pitchFamily="2" charset="-78"/>
              </a:rPr>
              <a:t> (300318615)</a:t>
            </a:r>
          </a:p>
          <a:p>
            <a:pPr algn="r"/>
            <a:r>
              <a:rPr lang="en-CA" sz="1800" dirty="0">
                <a:latin typeface="Arial Narrow" panose="020B0606020202030204" pitchFamily="34" charset="0"/>
                <a:cs typeface="Aldhabi" panose="020B0604020202020204" pitchFamily="2" charset="-78"/>
              </a:rPr>
              <a:t>Saurabh Varshney(300317857)</a:t>
            </a:r>
          </a:p>
        </p:txBody>
      </p:sp>
      <p:sp>
        <p:nvSpPr>
          <p:cNvPr id="5" name="TextBox 4">
            <a:extLst>
              <a:ext uri="{FF2B5EF4-FFF2-40B4-BE49-F238E27FC236}">
                <a16:creationId xmlns:a16="http://schemas.microsoft.com/office/drawing/2014/main" id="{4C3863A3-F284-4E35-9854-AF5D4C589528}"/>
              </a:ext>
            </a:extLst>
          </p:cNvPr>
          <p:cNvSpPr txBox="1"/>
          <p:nvPr/>
        </p:nvSpPr>
        <p:spPr>
          <a:xfrm>
            <a:off x="399496" y="4599432"/>
            <a:ext cx="4128116" cy="646331"/>
          </a:xfrm>
          <a:prstGeom prst="rect">
            <a:avLst/>
          </a:prstGeom>
          <a:noFill/>
        </p:spPr>
        <p:txBody>
          <a:bodyPr wrap="square" rtlCol="0">
            <a:spAutoFit/>
          </a:bodyPr>
          <a:lstStyle/>
          <a:p>
            <a:r>
              <a:rPr lang="en-CA" dirty="0">
                <a:latin typeface="Arial Narrow" panose="020B0606020202030204" pitchFamily="34" charset="0"/>
              </a:rPr>
              <a:t>Submitted to </a:t>
            </a:r>
          </a:p>
          <a:p>
            <a:r>
              <a:rPr lang="en-CA" dirty="0">
                <a:latin typeface="Arial Narrow" panose="020B0606020202030204" pitchFamily="34" charset="0"/>
              </a:rPr>
              <a:t>Nikhil Bharadwaj </a:t>
            </a:r>
          </a:p>
        </p:txBody>
      </p:sp>
    </p:spTree>
    <p:extLst>
      <p:ext uri="{BB962C8B-B14F-4D97-AF65-F5344CB8AC3E}">
        <p14:creationId xmlns:p14="http://schemas.microsoft.com/office/powerpoint/2010/main" val="16448388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477054"/>
          </a:xfrm>
          <a:prstGeom prst="rect">
            <a:avLst/>
          </a:prstGeom>
          <a:noFill/>
        </p:spPr>
        <p:txBody>
          <a:bodyPr wrap="square" rtlCol="0">
            <a:spAutoFit/>
          </a:bodyPr>
          <a:lstStyle/>
          <a:p>
            <a:r>
              <a:rPr lang="en-US" sz="2500" dirty="0">
                <a:latin typeface="Arial Narrow" panose="020B0606020202030204" pitchFamily="34" charset="0"/>
              </a:rPr>
              <a:t>4. Find out who is more likely to spend more on Black Friday- based on age</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727969" y="6116714"/>
            <a:ext cx="10943947" cy="477054"/>
          </a:xfrm>
          <a:prstGeom prst="rect">
            <a:avLst/>
          </a:prstGeom>
          <a:noFill/>
        </p:spPr>
        <p:txBody>
          <a:bodyPr wrap="square" rtlCol="0">
            <a:spAutoFit/>
          </a:bodyPr>
          <a:lstStyle/>
          <a:p>
            <a:r>
              <a:rPr lang="en-CA" sz="2500" dirty="0">
                <a:latin typeface="Arial Narrow" panose="020B0606020202030204" pitchFamily="34" charset="0"/>
              </a:rPr>
              <a:t>Conclusion: Customers aging from 26 – 35 are likely to spend more on black </a:t>
            </a:r>
            <a:r>
              <a:rPr lang="en-CA" sz="2500" dirty="0" err="1">
                <a:latin typeface="Arial Narrow" panose="020B0606020202030204" pitchFamily="34" charset="0"/>
              </a:rPr>
              <a:t>friday</a:t>
            </a:r>
            <a:endParaRPr lang="en-CA" sz="2500" dirty="0">
              <a:latin typeface="Arial Narrow" panose="020B0606020202030204" pitchFamily="34" charset="0"/>
            </a:endParaRPr>
          </a:p>
        </p:txBody>
      </p:sp>
      <p:pic>
        <p:nvPicPr>
          <p:cNvPr id="5" name="Picture 4">
            <a:extLst>
              <a:ext uri="{FF2B5EF4-FFF2-40B4-BE49-F238E27FC236}">
                <a16:creationId xmlns:a16="http://schemas.microsoft.com/office/drawing/2014/main" id="{63F08633-4404-45D9-AB64-38B4BB4AB568}"/>
              </a:ext>
            </a:extLst>
          </p:cNvPr>
          <p:cNvPicPr>
            <a:picLocks noChangeAspect="1"/>
          </p:cNvPicPr>
          <p:nvPr/>
        </p:nvPicPr>
        <p:blipFill>
          <a:blip r:embed="rId2"/>
          <a:stretch>
            <a:fillRect/>
          </a:stretch>
        </p:blipFill>
        <p:spPr>
          <a:xfrm>
            <a:off x="1281620" y="2804095"/>
            <a:ext cx="3633145" cy="1652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E979015B-33AE-4EE8-BB5C-E0598675D3EE}"/>
              </a:ext>
            </a:extLst>
          </p:cNvPr>
          <p:cNvPicPr>
            <a:picLocks noChangeAspect="1"/>
          </p:cNvPicPr>
          <p:nvPr/>
        </p:nvPicPr>
        <p:blipFill>
          <a:blip r:embed="rId3"/>
          <a:stretch>
            <a:fillRect/>
          </a:stretch>
        </p:blipFill>
        <p:spPr>
          <a:xfrm>
            <a:off x="5310157" y="1834109"/>
            <a:ext cx="6210838" cy="41151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6797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477054"/>
          </a:xfrm>
          <a:prstGeom prst="rect">
            <a:avLst/>
          </a:prstGeom>
          <a:noFill/>
        </p:spPr>
        <p:txBody>
          <a:bodyPr wrap="square" rtlCol="0">
            <a:spAutoFit/>
          </a:bodyPr>
          <a:lstStyle/>
          <a:p>
            <a:r>
              <a:rPr lang="en-US" sz="2500" dirty="0">
                <a:latin typeface="Arial Narrow" panose="020B0606020202030204" pitchFamily="34" charset="0"/>
              </a:rPr>
              <a:t>5. Find the customer who made the highest purchase </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610340" y="5805996"/>
            <a:ext cx="10943947" cy="861774"/>
          </a:xfrm>
          <a:prstGeom prst="rect">
            <a:avLst/>
          </a:prstGeom>
          <a:noFill/>
        </p:spPr>
        <p:txBody>
          <a:bodyPr wrap="square" rtlCol="0">
            <a:spAutoFit/>
          </a:bodyPr>
          <a:lstStyle/>
          <a:p>
            <a:r>
              <a:rPr lang="en-CA" sz="2500" dirty="0">
                <a:latin typeface="Arial Narrow" panose="020B0606020202030204" pitchFamily="34" charset="0"/>
              </a:rPr>
              <a:t>Customer with ID = 1004277 is the top buyer with purchase total of 10536909 dollar and average of 10763 dollar </a:t>
            </a:r>
          </a:p>
        </p:txBody>
      </p:sp>
      <p:pic>
        <p:nvPicPr>
          <p:cNvPr id="5" name="Picture 4">
            <a:extLst>
              <a:ext uri="{FF2B5EF4-FFF2-40B4-BE49-F238E27FC236}">
                <a16:creationId xmlns:a16="http://schemas.microsoft.com/office/drawing/2014/main" id="{2D00562C-E41B-4E53-B07B-B56484C6E409}"/>
              </a:ext>
            </a:extLst>
          </p:cNvPr>
          <p:cNvPicPr>
            <a:picLocks noChangeAspect="1"/>
          </p:cNvPicPr>
          <p:nvPr/>
        </p:nvPicPr>
        <p:blipFill>
          <a:blip r:embed="rId2"/>
          <a:stretch>
            <a:fillRect/>
          </a:stretch>
        </p:blipFill>
        <p:spPr>
          <a:xfrm>
            <a:off x="409854" y="1779732"/>
            <a:ext cx="10420904" cy="114086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5B34C6B3-F9A1-481D-AE72-D9774DD87596}"/>
              </a:ext>
            </a:extLst>
          </p:cNvPr>
          <p:cNvPicPr>
            <a:picLocks noChangeAspect="1"/>
          </p:cNvPicPr>
          <p:nvPr/>
        </p:nvPicPr>
        <p:blipFill>
          <a:blip r:embed="rId3"/>
          <a:stretch>
            <a:fillRect/>
          </a:stretch>
        </p:blipFill>
        <p:spPr>
          <a:xfrm>
            <a:off x="409853" y="3226224"/>
            <a:ext cx="424815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009A0C4A-ADB0-474E-BE2A-37790B04FD24}"/>
              </a:ext>
            </a:extLst>
          </p:cNvPr>
          <p:cNvPicPr>
            <a:picLocks noChangeAspect="1"/>
          </p:cNvPicPr>
          <p:nvPr/>
        </p:nvPicPr>
        <p:blipFill>
          <a:blip r:embed="rId4"/>
          <a:stretch>
            <a:fillRect/>
          </a:stretch>
        </p:blipFill>
        <p:spPr>
          <a:xfrm>
            <a:off x="6509550" y="2350163"/>
            <a:ext cx="4086390" cy="33132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480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477054"/>
          </a:xfrm>
          <a:prstGeom prst="rect">
            <a:avLst/>
          </a:prstGeom>
          <a:noFill/>
        </p:spPr>
        <p:txBody>
          <a:bodyPr wrap="square" rtlCol="0">
            <a:spAutoFit/>
          </a:bodyPr>
          <a:lstStyle/>
          <a:p>
            <a:r>
              <a:rPr lang="en-US" sz="2500" dirty="0">
                <a:latin typeface="Arial Narrow" panose="020B0606020202030204" pitchFamily="34" charset="0"/>
              </a:rPr>
              <a:t>6. Who does the most shopping on Black-Friday : Men or Women?</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727969" y="6116714"/>
            <a:ext cx="10943947" cy="477054"/>
          </a:xfrm>
          <a:prstGeom prst="rect">
            <a:avLst/>
          </a:prstGeom>
          <a:noFill/>
        </p:spPr>
        <p:txBody>
          <a:bodyPr wrap="square" rtlCol="0">
            <a:spAutoFit/>
          </a:bodyPr>
          <a:lstStyle/>
          <a:p>
            <a:r>
              <a:rPr lang="en-CA" sz="2500" dirty="0">
                <a:latin typeface="Arial Narrow" panose="020B0606020202030204" pitchFamily="34" charset="0"/>
              </a:rPr>
              <a:t>Conclusion: There are considerably more male shoppers than female shoppers.</a:t>
            </a:r>
          </a:p>
        </p:txBody>
      </p:sp>
      <p:pic>
        <p:nvPicPr>
          <p:cNvPr id="3" name="Picture 2">
            <a:extLst>
              <a:ext uri="{FF2B5EF4-FFF2-40B4-BE49-F238E27FC236}">
                <a16:creationId xmlns:a16="http://schemas.microsoft.com/office/drawing/2014/main" id="{06C6CE4C-8EB6-4928-8F83-3DF526936EDA}"/>
              </a:ext>
            </a:extLst>
          </p:cNvPr>
          <p:cNvPicPr>
            <a:picLocks noChangeAspect="1"/>
          </p:cNvPicPr>
          <p:nvPr/>
        </p:nvPicPr>
        <p:blipFill>
          <a:blip r:embed="rId2"/>
          <a:stretch>
            <a:fillRect/>
          </a:stretch>
        </p:blipFill>
        <p:spPr>
          <a:xfrm>
            <a:off x="3203213" y="1808705"/>
            <a:ext cx="5075360" cy="41151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697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1246495"/>
          </a:xfrm>
          <a:prstGeom prst="rect">
            <a:avLst/>
          </a:prstGeom>
          <a:noFill/>
        </p:spPr>
        <p:txBody>
          <a:bodyPr wrap="square" rtlCol="0">
            <a:spAutoFit/>
          </a:bodyPr>
          <a:lstStyle/>
          <a:p>
            <a:pPr algn="just"/>
            <a:r>
              <a:rPr lang="en-US" sz="2500" dirty="0">
                <a:latin typeface="Arial Narrow" panose="020B0606020202030204" pitchFamily="34" charset="0"/>
              </a:rPr>
              <a:t>Density chart is plot to show the distribution of purchase amounts to see where the highest number of similar purchase amount lie in accordance with the whole customer base</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409853" y="5614764"/>
            <a:ext cx="10943947" cy="1246495"/>
          </a:xfrm>
          <a:prstGeom prst="rect">
            <a:avLst/>
          </a:prstGeom>
          <a:noFill/>
        </p:spPr>
        <p:txBody>
          <a:bodyPr wrap="square" rtlCol="0">
            <a:spAutoFit/>
          </a:bodyPr>
          <a:lstStyle/>
          <a:p>
            <a:r>
              <a:rPr lang="en-CA" sz="2500" dirty="0">
                <a:latin typeface="Arial Narrow" panose="020B0606020202030204" pitchFamily="34" charset="0"/>
              </a:rPr>
              <a:t>Conclusion: We see </a:t>
            </a:r>
            <a:r>
              <a:rPr lang="en-US" sz="2500" b="0" i="0" dirty="0">
                <a:effectLst/>
                <a:latin typeface="Arial Narrow" panose="020B0606020202030204" pitchFamily="34" charset="0"/>
              </a:rPr>
              <a:t>very right (positive) skewed density plot with a long tail indicating that there are quite a few values that sit higher than the mean and that the highest density of values isn't a standardly distributed series</a:t>
            </a:r>
            <a:r>
              <a:rPr lang="en-CA" sz="2500" dirty="0">
                <a:latin typeface="Arial Narrow" panose="020B0606020202030204" pitchFamily="34" charset="0"/>
              </a:rPr>
              <a:t>.</a:t>
            </a:r>
          </a:p>
        </p:txBody>
      </p:sp>
      <p:pic>
        <p:nvPicPr>
          <p:cNvPr id="8" name="Picture 7">
            <a:extLst>
              <a:ext uri="{FF2B5EF4-FFF2-40B4-BE49-F238E27FC236}">
                <a16:creationId xmlns:a16="http://schemas.microsoft.com/office/drawing/2014/main" id="{DE2786D9-84A9-4AA1-B164-1ACF0BCA3E9B}"/>
              </a:ext>
            </a:extLst>
          </p:cNvPr>
          <p:cNvPicPr>
            <a:picLocks noChangeAspect="1"/>
          </p:cNvPicPr>
          <p:nvPr/>
        </p:nvPicPr>
        <p:blipFill>
          <a:blip r:embed="rId2"/>
          <a:stretch>
            <a:fillRect/>
          </a:stretch>
        </p:blipFill>
        <p:spPr>
          <a:xfrm>
            <a:off x="2548007" y="1986969"/>
            <a:ext cx="6667638" cy="3565651"/>
          </a:xfrm>
          <a:prstGeom prst="rect">
            <a:avLst/>
          </a:prstGeom>
        </p:spPr>
      </p:pic>
    </p:spTree>
    <p:extLst>
      <p:ext uri="{BB962C8B-B14F-4D97-AF65-F5344CB8AC3E}">
        <p14:creationId xmlns:p14="http://schemas.microsoft.com/office/powerpoint/2010/main" val="34472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12054" y="1138799"/>
            <a:ext cx="10515600" cy="477054"/>
          </a:xfrm>
          <a:prstGeom prst="rect">
            <a:avLst/>
          </a:prstGeom>
          <a:noFill/>
        </p:spPr>
        <p:txBody>
          <a:bodyPr wrap="square" rtlCol="0">
            <a:spAutoFit/>
          </a:bodyPr>
          <a:lstStyle/>
          <a:p>
            <a:r>
              <a:rPr lang="en-US" sz="2500" dirty="0">
                <a:latin typeface="Arial Narrow" panose="020B0606020202030204" pitchFamily="34" charset="0"/>
              </a:rPr>
              <a:t>7. Which product is more likely to be sold in the sale like black </a:t>
            </a:r>
            <a:r>
              <a:rPr lang="en-US" sz="2500" dirty="0" err="1">
                <a:latin typeface="Arial Narrow" panose="020B0606020202030204" pitchFamily="34" charset="0"/>
              </a:rPr>
              <a:t>friday</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583707" y="5344357"/>
            <a:ext cx="10943947" cy="477054"/>
          </a:xfrm>
          <a:prstGeom prst="rect">
            <a:avLst/>
          </a:prstGeom>
          <a:noFill/>
        </p:spPr>
        <p:txBody>
          <a:bodyPr wrap="square" rtlCol="0">
            <a:spAutoFit/>
          </a:bodyPr>
          <a:lstStyle/>
          <a:p>
            <a:r>
              <a:rPr lang="en-CA" sz="2500" dirty="0">
                <a:latin typeface="Arial Narrow" panose="020B0606020202030204" pitchFamily="34" charset="0"/>
              </a:rPr>
              <a:t>Conclusion: The product with ID P00265242 was highly purchased i.e. 1880 number of times. </a:t>
            </a:r>
          </a:p>
        </p:txBody>
      </p:sp>
      <p:pic>
        <p:nvPicPr>
          <p:cNvPr id="5" name="Picture 4">
            <a:extLst>
              <a:ext uri="{FF2B5EF4-FFF2-40B4-BE49-F238E27FC236}">
                <a16:creationId xmlns:a16="http://schemas.microsoft.com/office/drawing/2014/main" id="{B9E0EA48-F772-4539-8147-A87BCB7743D2}"/>
              </a:ext>
            </a:extLst>
          </p:cNvPr>
          <p:cNvPicPr>
            <a:picLocks noChangeAspect="1"/>
          </p:cNvPicPr>
          <p:nvPr/>
        </p:nvPicPr>
        <p:blipFill>
          <a:blip r:embed="rId2"/>
          <a:stretch>
            <a:fillRect/>
          </a:stretch>
        </p:blipFill>
        <p:spPr>
          <a:xfrm>
            <a:off x="2816349" y="1917221"/>
            <a:ext cx="5991225"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19DA97A-EC7F-4E8A-83B1-20958B61066A}"/>
              </a:ext>
            </a:extLst>
          </p:cNvPr>
          <p:cNvPicPr>
            <a:picLocks noChangeAspect="1"/>
          </p:cNvPicPr>
          <p:nvPr/>
        </p:nvPicPr>
        <p:blipFill>
          <a:blip r:embed="rId3"/>
          <a:stretch>
            <a:fillRect/>
          </a:stretch>
        </p:blipFill>
        <p:spPr>
          <a:xfrm>
            <a:off x="4780209" y="3468995"/>
            <a:ext cx="2063504" cy="1314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594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B74D-1BD4-4CDE-A1C8-86B3FE22A19D}"/>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3" name="TextBox 2">
            <a:extLst>
              <a:ext uri="{FF2B5EF4-FFF2-40B4-BE49-F238E27FC236}">
                <a16:creationId xmlns:a16="http://schemas.microsoft.com/office/drawing/2014/main" id="{B6ACBF5E-BC74-473A-9D31-D63CE477D4C0}"/>
              </a:ext>
            </a:extLst>
          </p:cNvPr>
          <p:cNvSpPr txBox="1"/>
          <p:nvPr/>
        </p:nvSpPr>
        <p:spPr>
          <a:xfrm>
            <a:off x="270368" y="1210728"/>
            <a:ext cx="11479548" cy="861774"/>
          </a:xfrm>
          <a:prstGeom prst="rect">
            <a:avLst/>
          </a:prstGeom>
          <a:noFill/>
        </p:spPr>
        <p:txBody>
          <a:bodyPr wrap="square" rtlCol="0">
            <a:spAutoFit/>
          </a:bodyPr>
          <a:lstStyle/>
          <a:p>
            <a:pPr algn="just"/>
            <a:r>
              <a:rPr lang="en-CA" sz="2500" dirty="0">
                <a:latin typeface="Arial Narrow" panose="020B0606020202030204" pitchFamily="34" charset="0"/>
              </a:rPr>
              <a:t>Randomly check done if the highly sold product was sold for the same price for all customers or not</a:t>
            </a:r>
          </a:p>
        </p:txBody>
      </p:sp>
      <p:pic>
        <p:nvPicPr>
          <p:cNvPr id="5" name="Picture 4">
            <a:extLst>
              <a:ext uri="{FF2B5EF4-FFF2-40B4-BE49-F238E27FC236}">
                <a16:creationId xmlns:a16="http://schemas.microsoft.com/office/drawing/2014/main" id="{0ABC766D-CF54-477B-8589-2D6CB99B6CFE}"/>
              </a:ext>
            </a:extLst>
          </p:cNvPr>
          <p:cNvPicPr>
            <a:picLocks noChangeAspect="1"/>
          </p:cNvPicPr>
          <p:nvPr/>
        </p:nvPicPr>
        <p:blipFill>
          <a:blip r:embed="rId2"/>
          <a:stretch>
            <a:fillRect/>
          </a:stretch>
        </p:blipFill>
        <p:spPr>
          <a:xfrm>
            <a:off x="270368" y="2389956"/>
            <a:ext cx="5691327" cy="161563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EAD0B27-D73E-43B7-B597-4B63C16A7597}"/>
              </a:ext>
            </a:extLst>
          </p:cNvPr>
          <p:cNvPicPr>
            <a:picLocks noChangeAspect="1"/>
          </p:cNvPicPr>
          <p:nvPr/>
        </p:nvPicPr>
        <p:blipFill>
          <a:blip r:embed="rId3"/>
          <a:stretch>
            <a:fillRect/>
          </a:stretch>
        </p:blipFill>
        <p:spPr>
          <a:xfrm>
            <a:off x="6840126" y="2113526"/>
            <a:ext cx="4915319" cy="225716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48CFD98-F4E1-4524-8147-A28747B11167}"/>
              </a:ext>
            </a:extLst>
          </p:cNvPr>
          <p:cNvPicPr>
            <a:picLocks noChangeAspect="1"/>
          </p:cNvPicPr>
          <p:nvPr/>
        </p:nvPicPr>
        <p:blipFill>
          <a:blip r:embed="rId4"/>
          <a:stretch>
            <a:fillRect/>
          </a:stretch>
        </p:blipFill>
        <p:spPr>
          <a:xfrm>
            <a:off x="442084" y="4640500"/>
            <a:ext cx="4152900" cy="552450"/>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28830CD9-BD9C-443A-A1E2-F94A1B61378C}"/>
              </a:ext>
            </a:extLst>
          </p:cNvPr>
          <p:cNvPicPr>
            <a:picLocks noChangeAspect="1"/>
          </p:cNvPicPr>
          <p:nvPr/>
        </p:nvPicPr>
        <p:blipFill>
          <a:blip r:embed="rId5"/>
          <a:stretch>
            <a:fillRect/>
          </a:stretch>
        </p:blipFill>
        <p:spPr>
          <a:xfrm>
            <a:off x="6840126" y="4558708"/>
            <a:ext cx="4909790" cy="2257165"/>
          </a:xfrm>
          <a:prstGeom prst="rect">
            <a:avLst/>
          </a:prstGeom>
          <a:ln>
            <a:noFill/>
          </a:ln>
          <a:effectLst>
            <a:outerShdw blurRad="190500" algn="tl" rotWithShape="0">
              <a:srgbClr val="000000">
                <a:alpha val="70000"/>
              </a:srgbClr>
            </a:outerShdw>
          </a:effectLst>
        </p:spPr>
      </p:pic>
      <p:sp>
        <p:nvSpPr>
          <p:cNvPr id="14" name="Arrow: Right 13">
            <a:extLst>
              <a:ext uri="{FF2B5EF4-FFF2-40B4-BE49-F238E27FC236}">
                <a16:creationId xmlns:a16="http://schemas.microsoft.com/office/drawing/2014/main" id="{1635F57C-5348-4C5E-B6C4-633D3B8FA112}"/>
              </a:ext>
            </a:extLst>
          </p:cNvPr>
          <p:cNvSpPr/>
          <p:nvPr/>
        </p:nvSpPr>
        <p:spPr>
          <a:xfrm>
            <a:off x="6028618" y="3140069"/>
            <a:ext cx="677662"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41634D38-19DB-41A7-8E17-DEB1B443D93C}"/>
              </a:ext>
            </a:extLst>
          </p:cNvPr>
          <p:cNvSpPr/>
          <p:nvPr/>
        </p:nvSpPr>
        <p:spPr>
          <a:xfrm>
            <a:off x="4997104" y="4824703"/>
            <a:ext cx="150920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19B48D2A-C359-4AFE-AFCB-EC8729060A91}"/>
              </a:ext>
            </a:extLst>
          </p:cNvPr>
          <p:cNvSpPr txBox="1"/>
          <p:nvPr/>
        </p:nvSpPr>
        <p:spPr>
          <a:xfrm>
            <a:off x="442084" y="5687290"/>
            <a:ext cx="5653916" cy="861774"/>
          </a:xfrm>
          <a:prstGeom prst="rect">
            <a:avLst/>
          </a:prstGeom>
          <a:noFill/>
        </p:spPr>
        <p:txBody>
          <a:bodyPr wrap="square" rtlCol="0">
            <a:spAutoFit/>
          </a:bodyPr>
          <a:lstStyle/>
          <a:p>
            <a:r>
              <a:rPr lang="en-CA" sz="2500" dirty="0">
                <a:latin typeface="Arial Narrow" panose="020B0606020202030204" pitchFamily="34" charset="0"/>
              </a:rPr>
              <a:t>Even though the count of purchase made is same the price each customer paid is different </a:t>
            </a:r>
          </a:p>
        </p:txBody>
      </p:sp>
    </p:spTree>
    <p:extLst>
      <p:ext uri="{BB962C8B-B14F-4D97-AF65-F5344CB8AC3E}">
        <p14:creationId xmlns:p14="http://schemas.microsoft.com/office/powerpoint/2010/main" val="121539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621437" y="997248"/>
            <a:ext cx="10515600" cy="477054"/>
          </a:xfrm>
          <a:prstGeom prst="rect">
            <a:avLst/>
          </a:prstGeom>
          <a:noFill/>
        </p:spPr>
        <p:txBody>
          <a:bodyPr wrap="square" rtlCol="0">
            <a:spAutoFit/>
          </a:bodyPr>
          <a:lstStyle/>
          <a:p>
            <a:r>
              <a:rPr lang="en-US" sz="2500" dirty="0">
                <a:latin typeface="Arial Narrow" panose="020B0606020202030204" pitchFamily="34" charset="0"/>
              </a:rPr>
              <a:t>A</a:t>
            </a:r>
            <a:r>
              <a:rPr lang="en-US" sz="2500" b="0" i="0" dirty="0">
                <a:effectLst/>
                <a:latin typeface="Arial Narrow" panose="020B0606020202030204" pitchFamily="34" charset="0"/>
              </a:rPr>
              <a:t>nalyze the most purchased product to see if any relationship to Gender exits</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763480" y="5383698"/>
            <a:ext cx="10943947" cy="861774"/>
          </a:xfrm>
          <a:prstGeom prst="rect">
            <a:avLst/>
          </a:prstGeom>
          <a:noFill/>
        </p:spPr>
        <p:txBody>
          <a:bodyPr wrap="square" rtlCol="0">
            <a:spAutoFit/>
          </a:bodyPr>
          <a:lstStyle/>
          <a:p>
            <a:r>
              <a:rPr lang="en-CA" sz="2500" dirty="0">
                <a:latin typeface="Arial Narrow" panose="020B0606020202030204" pitchFamily="34" charset="0"/>
              </a:rPr>
              <a:t>Comparing this with our gender graph for whole database, we see some similarities. </a:t>
            </a:r>
          </a:p>
          <a:p>
            <a:r>
              <a:rPr lang="en-CA" sz="2500" dirty="0">
                <a:latin typeface="Arial Narrow" panose="020B0606020202030204" pitchFamily="34" charset="0"/>
              </a:rPr>
              <a:t>Both are roughly 25% female and 75% male</a:t>
            </a:r>
          </a:p>
        </p:txBody>
      </p:sp>
      <p:sp>
        <p:nvSpPr>
          <p:cNvPr id="7" name="TextBox 6">
            <a:extLst>
              <a:ext uri="{FF2B5EF4-FFF2-40B4-BE49-F238E27FC236}">
                <a16:creationId xmlns:a16="http://schemas.microsoft.com/office/drawing/2014/main" id="{B6D8B940-5895-4744-B361-CE47049CBB40}"/>
              </a:ext>
            </a:extLst>
          </p:cNvPr>
          <p:cNvSpPr txBox="1"/>
          <p:nvPr/>
        </p:nvSpPr>
        <p:spPr>
          <a:xfrm>
            <a:off x="2831977" y="1945080"/>
            <a:ext cx="6094520" cy="369332"/>
          </a:xfrm>
          <a:prstGeom prst="rect">
            <a:avLst/>
          </a:prstGeom>
          <a:noFill/>
        </p:spPr>
        <p:txBody>
          <a:bodyPr wrap="square">
            <a:spAutoFit/>
          </a:bodyPr>
          <a:lstStyle/>
          <a:p>
            <a:r>
              <a:rPr lang="en-CA" dirty="0"/>
              <a:t> </a:t>
            </a:r>
          </a:p>
        </p:txBody>
      </p:sp>
      <p:pic>
        <p:nvPicPr>
          <p:cNvPr id="8" name="Picture 7">
            <a:extLst>
              <a:ext uri="{FF2B5EF4-FFF2-40B4-BE49-F238E27FC236}">
                <a16:creationId xmlns:a16="http://schemas.microsoft.com/office/drawing/2014/main" id="{3BB3D6E8-28B6-4763-B2C0-7153EC23254F}"/>
              </a:ext>
            </a:extLst>
          </p:cNvPr>
          <p:cNvPicPr>
            <a:picLocks noChangeAspect="1"/>
          </p:cNvPicPr>
          <p:nvPr/>
        </p:nvPicPr>
        <p:blipFill>
          <a:blip r:embed="rId2"/>
          <a:stretch>
            <a:fillRect/>
          </a:stretch>
        </p:blipFill>
        <p:spPr>
          <a:xfrm>
            <a:off x="540047" y="1825485"/>
            <a:ext cx="5339190" cy="2780292"/>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A33270C1-555A-427E-A7CB-53D62D435795}"/>
              </a:ext>
            </a:extLst>
          </p:cNvPr>
          <p:cNvPicPr>
            <a:picLocks noChangeAspect="1"/>
          </p:cNvPicPr>
          <p:nvPr/>
        </p:nvPicPr>
        <p:blipFill>
          <a:blip r:embed="rId3"/>
          <a:stretch>
            <a:fillRect/>
          </a:stretch>
        </p:blipFill>
        <p:spPr>
          <a:xfrm>
            <a:off x="6235453" y="1679862"/>
            <a:ext cx="5898491" cy="30715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7675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540046" y="977295"/>
            <a:ext cx="11036435" cy="861774"/>
          </a:xfrm>
          <a:prstGeom prst="rect">
            <a:avLst/>
          </a:prstGeom>
          <a:noFill/>
        </p:spPr>
        <p:txBody>
          <a:bodyPr wrap="square" rtlCol="0">
            <a:spAutoFit/>
          </a:bodyPr>
          <a:lstStyle/>
          <a:p>
            <a:r>
              <a:rPr lang="en-US" sz="2500" dirty="0">
                <a:latin typeface="Arial Narrow" panose="020B0606020202030204" pitchFamily="34" charset="0"/>
              </a:rPr>
              <a:t>8. Which type of product are common among men and product common among women and save the details in data frame</a:t>
            </a:r>
            <a:endParaRPr lang="en-CA" sz="2500" dirty="0">
              <a:latin typeface="Arial Narrow" panose="020B0606020202030204" pitchFamily="34" charset="0"/>
            </a:endParaRPr>
          </a:p>
        </p:txBody>
      </p:sp>
      <p:sp>
        <p:nvSpPr>
          <p:cNvPr id="7" name="TextBox 6">
            <a:extLst>
              <a:ext uri="{FF2B5EF4-FFF2-40B4-BE49-F238E27FC236}">
                <a16:creationId xmlns:a16="http://schemas.microsoft.com/office/drawing/2014/main" id="{B6D8B940-5895-4744-B361-CE47049CBB40}"/>
              </a:ext>
            </a:extLst>
          </p:cNvPr>
          <p:cNvSpPr txBox="1"/>
          <p:nvPr/>
        </p:nvSpPr>
        <p:spPr>
          <a:xfrm>
            <a:off x="2831977" y="1945080"/>
            <a:ext cx="6094520" cy="369332"/>
          </a:xfrm>
          <a:prstGeom prst="rect">
            <a:avLst/>
          </a:prstGeom>
          <a:noFill/>
        </p:spPr>
        <p:txBody>
          <a:bodyPr wrap="square">
            <a:spAutoFit/>
          </a:bodyPr>
          <a:lstStyle/>
          <a:p>
            <a:r>
              <a:rPr lang="en-CA" dirty="0"/>
              <a:t> </a:t>
            </a:r>
          </a:p>
        </p:txBody>
      </p:sp>
      <p:pic>
        <p:nvPicPr>
          <p:cNvPr id="9" name="Picture 8">
            <a:extLst>
              <a:ext uri="{FF2B5EF4-FFF2-40B4-BE49-F238E27FC236}">
                <a16:creationId xmlns:a16="http://schemas.microsoft.com/office/drawing/2014/main" id="{29EA92A3-5730-4532-9532-1FC44E6F45BB}"/>
              </a:ext>
            </a:extLst>
          </p:cNvPr>
          <p:cNvPicPr>
            <a:picLocks noChangeAspect="1"/>
          </p:cNvPicPr>
          <p:nvPr/>
        </p:nvPicPr>
        <p:blipFill>
          <a:blip r:embed="rId2"/>
          <a:stretch>
            <a:fillRect/>
          </a:stretch>
        </p:blipFill>
        <p:spPr>
          <a:xfrm>
            <a:off x="1049364" y="2018067"/>
            <a:ext cx="1886938" cy="415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86D90B57-185D-4853-951C-14FB190B61C3}"/>
              </a:ext>
            </a:extLst>
          </p:cNvPr>
          <p:cNvSpPr txBox="1"/>
          <p:nvPr/>
        </p:nvSpPr>
        <p:spPr>
          <a:xfrm>
            <a:off x="676275" y="6341673"/>
            <a:ext cx="3486150" cy="369332"/>
          </a:xfrm>
          <a:prstGeom prst="rect">
            <a:avLst/>
          </a:prstGeom>
          <a:noFill/>
        </p:spPr>
        <p:txBody>
          <a:bodyPr wrap="square" rtlCol="0">
            <a:spAutoFit/>
          </a:bodyPr>
          <a:lstStyle/>
          <a:p>
            <a:r>
              <a:rPr lang="en-CA" dirty="0">
                <a:latin typeface="Arial Narrow" panose="020B0606020202030204" pitchFamily="34" charset="0"/>
              </a:rPr>
              <a:t>Products male commonly purchase </a:t>
            </a:r>
          </a:p>
        </p:txBody>
      </p:sp>
      <p:pic>
        <p:nvPicPr>
          <p:cNvPr id="14" name="Picture 13">
            <a:extLst>
              <a:ext uri="{FF2B5EF4-FFF2-40B4-BE49-F238E27FC236}">
                <a16:creationId xmlns:a16="http://schemas.microsoft.com/office/drawing/2014/main" id="{780351F2-C0C8-4DB0-AD1C-5194ABDE0609}"/>
              </a:ext>
            </a:extLst>
          </p:cNvPr>
          <p:cNvPicPr>
            <a:picLocks noChangeAspect="1"/>
          </p:cNvPicPr>
          <p:nvPr/>
        </p:nvPicPr>
        <p:blipFill rotWithShape="1">
          <a:blip r:embed="rId3"/>
          <a:srcRect r="27394"/>
          <a:stretch/>
        </p:blipFill>
        <p:spPr>
          <a:xfrm>
            <a:off x="5259640" y="1945080"/>
            <a:ext cx="1672719" cy="4154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18A7F89A-3754-4727-851A-9DB9F042F649}"/>
              </a:ext>
            </a:extLst>
          </p:cNvPr>
          <p:cNvSpPr txBox="1"/>
          <p:nvPr/>
        </p:nvSpPr>
        <p:spPr>
          <a:xfrm>
            <a:off x="4698507" y="6353567"/>
            <a:ext cx="3602115" cy="369332"/>
          </a:xfrm>
          <a:prstGeom prst="rect">
            <a:avLst/>
          </a:prstGeom>
          <a:noFill/>
        </p:spPr>
        <p:txBody>
          <a:bodyPr wrap="square">
            <a:spAutoFit/>
          </a:bodyPr>
          <a:lstStyle/>
          <a:p>
            <a:r>
              <a:rPr lang="en-CA" dirty="0">
                <a:latin typeface="Arial Narrow" panose="020B0606020202030204" pitchFamily="34" charset="0"/>
              </a:rPr>
              <a:t>Products female commonly purchase </a:t>
            </a:r>
          </a:p>
        </p:txBody>
      </p:sp>
      <p:pic>
        <p:nvPicPr>
          <p:cNvPr id="20" name="Picture 19">
            <a:extLst>
              <a:ext uri="{FF2B5EF4-FFF2-40B4-BE49-F238E27FC236}">
                <a16:creationId xmlns:a16="http://schemas.microsoft.com/office/drawing/2014/main" id="{86CCF544-4D61-4843-9FEF-15E8FA15EE23}"/>
              </a:ext>
            </a:extLst>
          </p:cNvPr>
          <p:cNvPicPr>
            <a:picLocks noChangeAspect="1"/>
          </p:cNvPicPr>
          <p:nvPr/>
        </p:nvPicPr>
        <p:blipFill>
          <a:blip r:embed="rId4"/>
          <a:stretch>
            <a:fillRect/>
          </a:stretch>
        </p:blipFill>
        <p:spPr>
          <a:xfrm>
            <a:off x="8389911" y="2877375"/>
            <a:ext cx="2752725" cy="1781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400C40E3-617C-4C8E-BEF1-9F4056053093}"/>
              </a:ext>
            </a:extLst>
          </p:cNvPr>
          <p:cNvSpPr txBox="1"/>
          <p:nvPr/>
        </p:nvSpPr>
        <p:spPr>
          <a:xfrm>
            <a:off x="8389911" y="6165194"/>
            <a:ext cx="3602115" cy="646331"/>
          </a:xfrm>
          <a:prstGeom prst="rect">
            <a:avLst/>
          </a:prstGeom>
          <a:noFill/>
        </p:spPr>
        <p:txBody>
          <a:bodyPr wrap="square">
            <a:spAutoFit/>
          </a:bodyPr>
          <a:lstStyle/>
          <a:p>
            <a:pPr algn="ctr"/>
            <a:r>
              <a:rPr lang="en-CA" dirty="0">
                <a:latin typeface="Arial Narrow" panose="020B0606020202030204" pitchFamily="34" charset="0"/>
              </a:rPr>
              <a:t>Count of products common among male and female</a:t>
            </a:r>
          </a:p>
        </p:txBody>
      </p:sp>
    </p:spTree>
    <p:extLst>
      <p:ext uri="{BB962C8B-B14F-4D97-AF65-F5344CB8AC3E}">
        <p14:creationId xmlns:p14="http://schemas.microsoft.com/office/powerpoint/2010/main" val="13556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6B90-EA2E-4ADE-94B3-B4CD9616880B}"/>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3" name="TextBox 2">
            <a:extLst>
              <a:ext uri="{FF2B5EF4-FFF2-40B4-BE49-F238E27FC236}">
                <a16:creationId xmlns:a16="http://schemas.microsoft.com/office/drawing/2014/main" id="{DF43D3FB-D5B8-4245-A4E7-93B5045F1A76}"/>
              </a:ext>
            </a:extLst>
          </p:cNvPr>
          <p:cNvSpPr txBox="1"/>
          <p:nvPr/>
        </p:nvSpPr>
        <p:spPr>
          <a:xfrm>
            <a:off x="577782" y="1003177"/>
            <a:ext cx="11036435" cy="477054"/>
          </a:xfrm>
          <a:prstGeom prst="rect">
            <a:avLst/>
          </a:prstGeom>
          <a:noFill/>
        </p:spPr>
        <p:txBody>
          <a:bodyPr wrap="square" rtlCol="0">
            <a:spAutoFit/>
          </a:bodyPr>
          <a:lstStyle/>
          <a:p>
            <a:r>
              <a:rPr lang="en-US" sz="2500" dirty="0">
                <a:latin typeface="Arial Narrow" panose="020B0606020202030204" pitchFamily="34" charset="0"/>
              </a:rPr>
              <a:t>9. Analyzing the relationship between the city category and marital status</a:t>
            </a:r>
            <a:endParaRPr lang="en-CA" sz="2500" dirty="0">
              <a:latin typeface="Arial Narrow" panose="020B0606020202030204" pitchFamily="34" charset="0"/>
            </a:endParaRPr>
          </a:p>
        </p:txBody>
      </p:sp>
      <p:pic>
        <p:nvPicPr>
          <p:cNvPr id="5" name="Picture 4">
            <a:extLst>
              <a:ext uri="{FF2B5EF4-FFF2-40B4-BE49-F238E27FC236}">
                <a16:creationId xmlns:a16="http://schemas.microsoft.com/office/drawing/2014/main" id="{EA79A5B8-F629-4D7B-AA6C-AEB6082AD27A}"/>
              </a:ext>
            </a:extLst>
          </p:cNvPr>
          <p:cNvPicPr>
            <a:picLocks noChangeAspect="1"/>
          </p:cNvPicPr>
          <p:nvPr/>
        </p:nvPicPr>
        <p:blipFill>
          <a:blip r:embed="rId2"/>
          <a:stretch>
            <a:fillRect/>
          </a:stretch>
        </p:blipFill>
        <p:spPr>
          <a:xfrm>
            <a:off x="5504005" y="1905909"/>
            <a:ext cx="5849795" cy="304618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E6C2C68B-5B19-4333-85E6-1CA7EA2D7221}"/>
              </a:ext>
            </a:extLst>
          </p:cNvPr>
          <p:cNvPicPr>
            <a:picLocks noChangeAspect="1"/>
          </p:cNvPicPr>
          <p:nvPr/>
        </p:nvPicPr>
        <p:blipFill>
          <a:blip r:embed="rId3"/>
          <a:stretch>
            <a:fillRect/>
          </a:stretch>
        </p:blipFill>
        <p:spPr>
          <a:xfrm>
            <a:off x="729079" y="2411028"/>
            <a:ext cx="4399948" cy="1637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384BC44A-AAAB-48D7-B599-39EDE12A1804}"/>
              </a:ext>
            </a:extLst>
          </p:cNvPr>
          <p:cNvSpPr txBox="1"/>
          <p:nvPr/>
        </p:nvSpPr>
        <p:spPr>
          <a:xfrm>
            <a:off x="763480" y="5383698"/>
            <a:ext cx="10943947" cy="477054"/>
          </a:xfrm>
          <a:prstGeom prst="rect">
            <a:avLst/>
          </a:prstGeom>
          <a:noFill/>
        </p:spPr>
        <p:txBody>
          <a:bodyPr wrap="square" rtlCol="0">
            <a:spAutoFit/>
          </a:bodyPr>
          <a:lstStyle/>
          <a:p>
            <a:r>
              <a:rPr lang="en-CA" sz="2500" dirty="0">
                <a:latin typeface="Arial Narrow" panose="020B0606020202030204" pitchFamily="34" charset="0"/>
              </a:rPr>
              <a:t>Number of single customers are more in all the three cities, City A, City B and City C</a:t>
            </a:r>
          </a:p>
        </p:txBody>
      </p:sp>
    </p:spTree>
    <p:extLst>
      <p:ext uri="{BB962C8B-B14F-4D97-AF65-F5344CB8AC3E}">
        <p14:creationId xmlns:p14="http://schemas.microsoft.com/office/powerpoint/2010/main" val="7392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8F1B-210D-4A58-9EE4-200F25F5B728}"/>
              </a:ext>
            </a:extLst>
          </p:cNvPr>
          <p:cNvSpPr txBox="1">
            <a:spLocks/>
          </p:cNvSpPr>
          <p:nvPr/>
        </p:nvSpPr>
        <p:spPr>
          <a:xfrm>
            <a:off x="660647" y="631456"/>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4" name="TextBox 3">
            <a:extLst>
              <a:ext uri="{FF2B5EF4-FFF2-40B4-BE49-F238E27FC236}">
                <a16:creationId xmlns:a16="http://schemas.microsoft.com/office/drawing/2014/main" id="{10F931A7-EAE9-4284-9A7D-EC0564C22CD2}"/>
              </a:ext>
            </a:extLst>
          </p:cNvPr>
          <p:cNvSpPr txBox="1"/>
          <p:nvPr/>
        </p:nvSpPr>
        <p:spPr>
          <a:xfrm>
            <a:off x="731669" y="1858725"/>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CA" sz="2500" dirty="0" err="1">
                <a:latin typeface="Arial Narrow" panose="020B0606020202030204" pitchFamily="34" charset="0"/>
              </a:rPr>
              <a:t>Apriori</a:t>
            </a:r>
            <a:r>
              <a:rPr lang="en-CA" sz="2500" dirty="0">
                <a:latin typeface="Arial Narrow" panose="020B0606020202030204" pitchFamily="34" charset="0"/>
              </a:rPr>
              <a:t> Algorithm is used to create some association rules to see the customer’s purchase behavior. </a:t>
            </a:r>
          </a:p>
          <a:p>
            <a:pPr marL="285750" indent="-285750">
              <a:buFont typeface="Arial" panose="020B0604020202020204" pitchFamily="34" charset="0"/>
              <a:buChar char="•"/>
            </a:pPr>
            <a:r>
              <a:rPr lang="en-CA" sz="2500" dirty="0">
                <a:latin typeface="Arial Narrow" panose="020B0606020202030204" pitchFamily="34" charset="0"/>
              </a:rPr>
              <a:t>Association rule attempts to predict customer transaction</a:t>
            </a:r>
          </a:p>
          <a:p>
            <a:pPr marL="285750" indent="-285750">
              <a:buFont typeface="Arial" panose="020B0604020202020204" pitchFamily="34" charset="0"/>
              <a:buChar char="•"/>
            </a:pPr>
            <a:r>
              <a:rPr lang="en-CA" sz="2500" dirty="0">
                <a:latin typeface="Arial Narrow" panose="020B0606020202030204" pitchFamily="34" charset="0"/>
              </a:rPr>
              <a:t>This will help the store in implementing effective product placement strategy that is proved to be purchased together in a sale</a:t>
            </a:r>
          </a:p>
          <a:p>
            <a:pPr marL="285750" indent="-285750">
              <a:buFont typeface="Arial" panose="020B0604020202020204" pitchFamily="34" charset="0"/>
              <a:buChar char="•"/>
            </a:pPr>
            <a:r>
              <a:rPr lang="en-CA" sz="2500" dirty="0">
                <a:latin typeface="Arial Narrow" panose="020B0606020202030204" pitchFamily="34" charset="0"/>
              </a:rPr>
              <a:t>Customer purchasing a gaming laptop normally also buy gaming accessories- gaming mouse, headset</a:t>
            </a:r>
          </a:p>
          <a:p>
            <a:pPr marL="285750" indent="-285750">
              <a:buFont typeface="Arial" panose="020B0604020202020204" pitchFamily="34" charset="0"/>
              <a:buChar char="•"/>
            </a:pPr>
            <a:r>
              <a:rPr lang="en-CA" sz="2500" dirty="0">
                <a:latin typeface="Arial Narrow" panose="020B0606020202030204" pitchFamily="34" charset="0"/>
              </a:rPr>
              <a:t>Placing them together will be a smart move .</a:t>
            </a:r>
          </a:p>
          <a:p>
            <a:pPr marL="285750" indent="-285750">
              <a:buFont typeface="Arial" panose="020B0604020202020204" pitchFamily="34" charset="0"/>
              <a:buChar char="•"/>
            </a:pPr>
            <a:r>
              <a:rPr lang="en-CA" sz="2500" dirty="0">
                <a:latin typeface="Arial Narrow" panose="020B0606020202030204" pitchFamily="34" charset="0"/>
              </a:rPr>
              <a:t>On the other hand, placing them far apart will lead the customer to walk around where another product may interests them – marketing strategy. </a:t>
            </a:r>
          </a:p>
        </p:txBody>
      </p:sp>
    </p:spTree>
    <p:extLst>
      <p:ext uri="{BB962C8B-B14F-4D97-AF65-F5344CB8AC3E}">
        <p14:creationId xmlns:p14="http://schemas.microsoft.com/office/powerpoint/2010/main" val="345606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9029-B499-4951-B4A2-1A9167C12C8D}"/>
              </a:ext>
            </a:extLst>
          </p:cNvPr>
          <p:cNvSpPr>
            <a:spLocks noGrp="1"/>
          </p:cNvSpPr>
          <p:nvPr>
            <p:ph type="title"/>
          </p:nvPr>
        </p:nvSpPr>
        <p:spPr>
          <a:xfrm>
            <a:off x="838200" y="365125"/>
            <a:ext cx="10515600" cy="655807"/>
          </a:xfrm>
        </p:spPr>
        <p:txBody>
          <a:bodyPr>
            <a:normAutofit fontScale="90000"/>
          </a:bodyPr>
          <a:lstStyle/>
          <a:p>
            <a:pPr algn="ctr"/>
            <a:r>
              <a:rPr lang="en-CA" dirty="0">
                <a:latin typeface="Arial Narrow" panose="020B0606020202030204" pitchFamily="34" charset="0"/>
              </a:rPr>
              <a:t>Introduction</a:t>
            </a:r>
          </a:p>
        </p:txBody>
      </p:sp>
      <p:sp>
        <p:nvSpPr>
          <p:cNvPr id="3" name="Content Placeholder 2">
            <a:extLst>
              <a:ext uri="{FF2B5EF4-FFF2-40B4-BE49-F238E27FC236}">
                <a16:creationId xmlns:a16="http://schemas.microsoft.com/office/drawing/2014/main" id="{AEEF0C3F-DA47-45BE-902A-53C3C7AE0301}"/>
              </a:ext>
            </a:extLst>
          </p:cNvPr>
          <p:cNvSpPr>
            <a:spLocks noGrp="1"/>
          </p:cNvSpPr>
          <p:nvPr>
            <p:ph idx="1"/>
          </p:nvPr>
        </p:nvSpPr>
        <p:spPr>
          <a:xfrm>
            <a:off x="838200" y="1724221"/>
            <a:ext cx="10515600" cy="5160412"/>
          </a:xfrm>
        </p:spPr>
        <p:txBody>
          <a:bodyPr>
            <a:normAutofit/>
          </a:bodyPr>
          <a:lstStyle/>
          <a:p>
            <a:pPr algn="just"/>
            <a:r>
              <a:rPr lang="en-US" sz="2500" b="0" i="0" dirty="0">
                <a:effectLst/>
                <a:latin typeface="Arial Narrow" panose="020B0606020202030204" pitchFamily="34" charset="0"/>
              </a:rPr>
              <a:t>Black Friday as we know it today is an extravaganza of sales, promotions, and long lines outside of stores. </a:t>
            </a:r>
          </a:p>
          <a:p>
            <a:pPr algn="just"/>
            <a:r>
              <a:rPr lang="en-US" sz="2500" b="0" i="0" dirty="0">
                <a:solidFill>
                  <a:srgbClr val="333333"/>
                </a:solidFill>
                <a:effectLst/>
                <a:latin typeface="Arial Narrow" panose="020B0606020202030204" pitchFamily="34" charset="0"/>
              </a:rPr>
              <a:t>This project attempted to predict amount each customer spent in this special day using the different customer demographics</a:t>
            </a:r>
          </a:p>
          <a:p>
            <a:pPr algn="just"/>
            <a:r>
              <a:rPr lang="en-US" sz="2500" b="0" i="0" dirty="0">
                <a:solidFill>
                  <a:srgbClr val="333333"/>
                </a:solidFill>
                <a:effectLst/>
                <a:latin typeface="Arial Narrow" panose="020B0606020202030204" pitchFamily="34" charset="0"/>
              </a:rPr>
              <a:t>Though predicting might be difficult, as the purchase amount varies depend on many factors, getting a minor relation between the factors will provide an insight on business status.</a:t>
            </a:r>
          </a:p>
          <a:p>
            <a:pPr algn="just"/>
            <a:r>
              <a:rPr lang="en-US" sz="2500" b="0" i="0" dirty="0">
                <a:solidFill>
                  <a:srgbClr val="333333"/>
                </a:solidFill>
                <a:effectLst/>
                <a:latin typeface="Arial Narrow" panose="020B0606020202030204" pitchFamily="34" charset="0"/>
              </a:rPr>
              <a:t>The data was retrieved from Kaggle website </a:t>
            </a:r>
            <a:r>
              <a:rPr lang="en-US" sz="2500" b="0" i="0" dirty="0">
                <a:solidFill>
                  <a:srgbClr val="333333"/>
                </a:solidFill>
                <a:effectLst/>
                <a:latin typeface="Arial Narrow" panose="020B0606020202030204" pitchFamily="34" charset="0"/>
                <a:hlinkClick r:id="rId2"/>
              </a:rPr>
              <a:t>https://www.kaggle.com/kkartik93/black-friday-sales-prediction</a:t>
            </a:r>
            <a:r>
              <a:rPr lang="en-US" sz="2500" b="0" i="0" dirty="0">
                <a:solidFill>
                  <a:srgbClr val="333333"/>
                </a:solidFill>
                <a:effectLst/>
                <a:latin typeface="Arial Narrow" panose="020B0606020202030204" pitchFamily="34" charset="0"/>
              </a:rPr>
              <a:t> which comes from a sample record of transaction in one retail store in that day. </a:t>
            </a:r>
            <a:endParaRPr lang="en-CA" sz="2500" dirty="0">
              <a:latin typeface="Arial Narrow" panose="020B0606020202030204" pitchFamily="34" charset="0"/>
            </a:endParaRPr>
          </a:p>
        </p:txBody>
      </p:sp>
    </p:spTree>
    <p:extLst>
      <p:ext uri="{BB962C8B-B14F-4D97-AF65-F5344CB8AC3E}">
        <p14:creationId xmlns:p14="http://schemas.microsoft.com/office/powerpoint/2010/main" val="2816425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2CBF-C6DE-4504-B764-BE4199AF481B}"/>
              </a:ext>
            </a:extLst>
          </p:cNvPr>
          <p:cNvSpPr txBox="1">
            <a:spLocks/>
          </p:cNvSpPr>
          <p:nvPr/>
        </p:nvSpPr>
        <p:spPr>
          <a:xfrm>
            <a:off x="660647" y="631456"/>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4" name="TextBox 3">
            <a:extLst>
              <a:ext uri="{FF2B5EF4-FFF2-40B4-BE49-F238E27FC236}">
                <a16:creationId xmlns:a16="http://schemas.microsoft.com/office/drawing/2014/main" id="{F2E0F6BD-A2A5-4400-98D2-D0B700AFE95D}"/>
              </a:ext>
            </a:extLst>
          </p:cNvPr>
          <p:cNvSpPr txBox="1"/>
          <p:nvPr/>
        </p:nvSpPr>
        <p:spPr>
          <a:xfrm>
            <a:off x="838200" y="1644745"/>
            <a:ext cx="10515600" cy="2015936"/>
          </a:xfrm>
          <a:prstGeom prst="rect">
            <a:avLst/>
          </a:prstGeom>
          <a:noFill/>
        </p:spPr>
        <p:txBody>
          <a:bodyPr wrap="square">
            <a:spAutoFit/>
          </a:bodyPr>
          <a:lstStyle/>
          <a:p>
            <a:pPr marL="342900" indent="-342900" algn="just">
              <a:buFont typeface="Arial" panose="020B0604020202020204" pitchFamily="34" charset="0"/>
              <a:buChar char="•"/>
            </a:pPr>
            <a:r>
              <a:rPr lang="en-US" sz="2500" dirty="0">
                <a:latin typeface="Arial Narrow" panose="020B0606020202030204" pitchFamily="34" charset="0"/>
              </a:rPr>
              <a:t>For</a:t>
            </a:r>
            <a:r>
              <a:rPr lang="en-US" sz="2500" b="0" i="0" dirty="0">
                <a:effectLst/>
                <a:latin typeface="Arial Narrow" panose="020B0606020202030204" pitchFamily="34" charset="0"/>
              </a:rPr>
              <a:t> the </a:t>
            </a:r>
            <a:r>
              <a:rPr lang="en-US" sz="2500" b="0" i="0" dirty="0" err="1">
                <a:effectLst/>
                <a:latin typeface="Arial Narrow" panose="020B0606020202030204" pitchFamily="34" charset="0"/>
              </a:rPr>
              <a:t>Apriori</a:t>
            </a:r>
            <a:r>
              <a:rPr lang="en-US" sz="2500" b="0" i="0" dirty="0">
                <a:effectLst/>
                <a:latin typeface="Arial Narrow" panose="020B0606020202030204" pitchFamily="34" charset="0"/>
              </a:rPr>
              <a:t> algorithm to work correctly, we need to convert the customers-products table into a sparse matrix</a:t>
            </a:r>
          </a:p>
          <a:p>
            <a:pPr marL="342900" indent="-342900" algn="just">
              <a:buFont typeface="Arial" panose="020B0604020202020204" pitchFamily="34" charset="0"/>
              <a:buChar char="•"/>
            </a:pPr>
            <a:r>
              <a:rPr lang="en-US" sz="2500" b="0" i="0" dirty="0" err="1">
                <a:effectLst/>
                <a:latin typeface="Arial Narrow" panose="020B0606020202030204" pitchFamily="34" charset="0"/>
              </a:rPr>
              <a:t>Apriori</a:t>
            </a:r>
            <a:r>
              <a:rPr lang="en-US" sz="2500" b="0" i="0" dirty="0">
                <a:effectLst/>
                <a:latin typeface="Arial Narrow" panose="020B0606020202030204" pitchFamily="34" charset="0"/>
              </a:rPr>
              <a:t> doesn't take strings or text as input, but rather binary values</a:t>
            </a:r>
          </a:p>
          <a:p>
            <a:pPr marL="342900" indent="-342900" algn="just">
              <a:buFont typeface="Arial" panose="020B0604020202020204" pitchFamily="34" charset="0"/>
              <a:buChar char="•"/>
            </a:pPr>
            <a:r>
              <a:rPr lang="en-US" sz="2500" dirty="0">
                <a:latin typeface="Arial Narrow" panose="020B0606020202030204" pitchFamily="34" charset="0"/>
              </a:rPr>
              <a:t>Column must be allocated for each product-id and if any user purchase it then the number is 1 else 0. </a:t>
            </a:r>
            <a:endParaRPr lang="en-CA" sz="2500" dirty="0">
              <a:latin typeface="Arial Narrow" panose="020B0606020202030204" pitchFamily="34" charset="0"/>
            </a:endParaRPr>
          </a:p>
        </p:txBody>
      </p:sp>
      <p:pic>
        <p:nvPicPr>
          <p:cNvPr id="6" name="Picture 5">
            <a:extLst>
              <a:ext uri="{FF2B5EF4-FFF2-40B4-BE49-F238E27FC236}">
                <a16:creationId xmlns:a16="http://schemas.microsoft.com/office/drawing/2014/main" id="{6B3C46D7-9C00-4DFC-922D-0AB0BA8CDECD}"/>
              </a:ext>
            </a:extLst>
          </p:cNvPr>
          <p:cNvPicPr>
            <a:picLocks noChangeAspect="1"/>
          </p:cNvPicPr>
          <p:nvPr/>
        </p:nvPicPr>
        <p:blipFill>
          <a:blip r:embed="rId2"/>
          <a:stretch>
            <a:fillRect/>
          </a:stretch>
        </p:blipFill>
        <p:spPr>
          <a:xfrm>
            <a:off x="1225396" y="3922617"/>
            <a:ext cx="9201150" cy="258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813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E31-BD73-4DD2-8CA1-7A329E97A0B3}"/>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5" name="TextBox 4">
            <a:extLst>
              <a:ext uri="{FF2B5EF4-FFF2-40B4-BE49-F238E27FC236}">
                <a16:creationId xmlns:a16="http://schemas.microsoft.com/office/drawing/2014/main" id="{B158BE26-D2D2-4292-855E-633F53C048B4}"/>
              </a:ext>
            </a:extLst>
          </p:cNvPr>
          <p:cNvSpPr txBox="1"/>
          <p:nvPr/>
        </p:nvSpPr>
        <p:spPr>
          <a:xfrm>
            <a:off x="622547" y="6381749"/>
            <a:ext cx="4854328" cy="477054"/>
          </a:xfrm>
          <a:prstGeom prst="rect">
            <a:avLst/>
          </a:prstGeom>
          <a:noFill/>
        </p:spPr>
        <p:txBody>
          <a:bodyPr wrap="square" rtlCol="0">
            <a:spAutoFit/>
          </a:bodyPr>
          <a:lstStyle/>
          <a:p>
            <a:pPr algn="ctr"/>
            <a:r>
              <a:rPr lang="en-CA" sz="2500" dirty="0">
                <a:latin typeface="Arial Narrow" panose="020B0606020202030204" pitchFamily="34" charset="0"/>
              </a:rPr>
              <a:t>Sparse matrix </a:t>
            </a:r>
          </a:p>
        </p:txBody>
      </p:sp>
      <p:pic>
        <p:nvPicPr>
          <p:cNvPr id="7" name="Picture 6">
            <a:extLst>
              <a:ext uri="{FF2B5EF4-FFF2-40B4-BE49-F238E27FC236}">
                <a16:creationId xmlns:a16="http://schemas.microsoft.com/office/drawing/2014/main" id="{7B9AE1E2-B85A-44FA-93F8-D082477EA750}"/>
              </a:ext>
            </a:extLst>
          </p:cNvPr>
          <p:cNvPicPr>
            <a:picLocks noChangeAspect="1"/>
          </p:cNvPicPr>
          <p:nvPr/>
        </p:nvPicPr>
        <p:blipFill>
          <a:blip r:embed="rId2"/>
          <a:stretch>
            <a:fillRect/>
          </a:stretch>
        </p:blipFill>
        <p:spPr>
          <a:xfrm>
            <a:off x="5391150" y="1287263"/>
            <a:ext cx="6800850" cy="4688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DE7D813-C5D7-4F2D-940A-CD671D2DAC43}"/>
              </a:ext>
            </a:extLst>
          </p:cNvPr>
          <p:cNvSpPr txBox="1"/>
          <p:nvPr/>
        </p:nvSpPr>
        <p:spPr>
          <a:xfrm>
            <a:off x="6364411" y="6381749"/>
            <a:ext cx="4854328" cy="477054"/>
          </a:xfrm>
          <a:prstGeom prst="rect">
            <a:avLst/>
          </a:prstGeom>
          <a:noFill/>
        </p:spPr>
        <p:txBody>
          <a:bodyPr wrap="square" rtlCol="0">
            <a:spAutoFit/>
          </a:bodyPr>
          <a:lstStyle/>
          <a:p>
            <a:pPr algn="ctr"/>
            <a:r>
              <a:rPr lang="en-CA" sz="2500" dirty="0">
                <a:latin typeface="Arial Narrow" panose="020B0606020202030204" pitchFamily="34" charset="0"/>
              </a:rPr>
              <a:t>Excel file saved</a:t>
            </a:r>
          </a:p>
        </p:txBody>
      </p:sp>
      <p:pic>
        <p:nvPicPr>
          <p:cNvPr id="10" name="Picture 9">
            <a:extLst>
              <a:ext uri="{FF2B5EF4-FFF2-40B4-BE49-F238E27FC236}">
                <a16:creationId xmlns:a16="http://schemas.microsoft.com/office/drawing/2014/main" id="{B19D510F-EAC6-4C5C-BF6F-BD0F28CDAD73}"/>
              </a:ext>
            </a:extLst>
          </p:cNvPr>
          <p:cNvPicPr>
            <a:picLocks noChangeAspect="1"/>
          </p:cNvPicPr>
          <p:nvPr/>
        </p:nvPicPr>
        <p:blipFill>
          <a:blip r:embed="rId3"/>
          <a:stretch>
            <a:fillRect/>
          </a:stretch>
        </p:blipFill>
        <p:spPr>
          <a:xfrm>
            <a:off x="220977" y="1287263"/>
            <a:ext cx="4804615" cy="4688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272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255F-CA90-461F-8B18-2A5B3F51EE9E}"/>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4" name="TextBox 3">
            <a:extLst>
              <a:ext uri="{FF2B5EF4-FFF2-40B4-BE49-F238E27FC236}">
                <a16:creationId xmlns:a16="http://schemas.microsoft.com/office/drawing/2014/main" id="{A4AC58EA-CFFE-4544-92E9-1BEA4BC3FA1D}"/>
              </a:ext>
            </a:extLst>
          </p:cNvPr>
          <p:cNvSpPr txBox="1"/>
          <p:nvPr/>
        </p:nvSpPr>
        <p:spPr>
          <a:xfrm>
            <a:off x="885177" y="1270941"/>
            <a:ext cx="10421646" cy="5093702"/>
          </a:xfrm>
          <a:prstGeom prst="rect">
            <a:avLst/>
          </a:prstGeom>
          <a:noFill/>
        </p:spPr>
        <p:txBody>
          <a:bodyPr wrap="square">
            <a:spAutoFit/>
          </a:bodyPr>
          <a:lstStyle/>
          <a:p>
            <a:pPr marL="285750" indent="-285750" algn="just">
              <a:buFont typeface="Arial" panose="020B0604020202020204" pitchFamily="34" charset="0"/>
              <a:buChar char="•"/>
            </a:pPr>
            <a:r>
              <a:rPr lang="en-CA" sz="2500" dirty="0">
                <a:latin typeface="Arial Narrow" panose="020B0606020202030204" pitchFamily="34" charset="0"/>
              </a:rPr>
              <a:t>Given itemset L, support of L is the percent of transactions that contain L</a:t>
            </a:r>
          </a:p>
          <a:p>
            <a:pPr marL="285750" indent="-285750" algn="just">
              <a:buFont typeface="Arial" panose="020B0604020202020204" pitchFamily="34" charset="0"/>
              <a:buChar char="•"/>
            </a:pPr>
            <a:r>
              <a:rPr lang="en-CA" sz="2500" dirty="0">
                <a:latin typeface="Arial Narrow" panose="020B0606020202030204" pitchFamily="34" charset="0"/>
              </a:rPr>
              <a:t>Support: Our support value will be the minimum number of transactions necessary divided by the total number of transactions.</a:t>
            </a:r>
          </a:p>
          <a:p>
            <a:pPr marL="285750" indent="-285750" algn="just">
              <a:buFont typeface="Arial" panose="020B0604020202020204" pitchFamily="34" charset="0"/>
              <a:buChar char="•"/>
            </a:pPr>
            <a:r>
              <a:rPr lang="en-CA" sz="2500" dirty="0">
                <a:latin typeface="Arial Narrow" panose="020B0606020202030204" pitchFamily="34" charset="0"/>
              </a:rPr>
              <a:t>As described by summary(</a:t>
            </a:r>
            <a:r>
              <a:rPr lang="en-CA" sz="2500" dirty="0" err="1">
                <a:latin typeface="Arial Narrow" panose="020B0606020202030204" pitchFamily="34" charset="0"/>
              </a:rPr>
              <a:t>cust_prod</a:t>
            </a:r>
            <a:r>
              <a:rPr lang="en-CA" sz="2500" dirty="0">
                <a:latin typeface="Arial Narrow" panose="020B0606020202030204" pitchFamily="34" charset="0"/>
              </a:rPr>
              <a:t>), we have a total number of unique customer transactions of 5892.</a:t>
            </a:r>
          </a:p>
          <a:p>
            <a:pPr marL="285750" indent="-285750" algn="just">
              <a:buFont typeface="Arial" panose="020B0604020202020204" pitchFamily="34" charset="0"/>
              <a:buChar char="•"/>
            </a:pPr>
            <a:r>
              <a:rPr lang="en-CA" sz="2500" dirty="0">
                <a:latin typeface="Arial Narrow" panose="020B0606020202030204" pitchFamily="34" charset="0"/>
              </a:rPr>
              <a:t>Assuming that we want to choose a product which was purchased by at least 50 different customers in our dataset</a:t>
            </a:r>
          </a:p>
          <a:p>
            <a:pPr marL="285750" indent="-285750" algn="just">
              <a:buFont typeface="Arial" panose="020B0604020202020204" pitchFamily="34" charset="0"/>
              <a:buChar char="•"/>
            </a:pPr>
            <a:r>
              <a:rPr lang="en-CA" sz="2500" dirty="0">
                <a:latin typeface="Arial Narrow" panose="020B0606020202030204" pitchFamily="34" charset="0"/>
              </a:rPr>
              <a:t>With these two values established, we can compute the support value with simple division. (50/5892) = .008486083</a:t>
            </a:r>
          </a:p>
          <a:p>
            <a:pPr marL="285750" indent="-285750" algn="just">
              <a:buFont typeface="Arial" panose="020B0604020202020204" pitchFamily="34" charset="0"/>
              <a:buChar char="•"/>
            </a:pPr>
            <a:r>
              <a:rPr lang="en-CA" sz="2500" dirty="0">
                <a:latin typeface="Arial Narrow" panose="020B0606020202030204" pitchFamily="34" charset="0"/>
              </a:rPr>
              <a:t>Confidence measures the certainty of a rule</a:t>
            </a:r>
          </a:p>
          <a:p>
            <a:pPr marL="285750" indent="-285750" algn="just">
              <a:buFont typeface="Arial" panose="020B0604020202020204" pitchFamily="34" charset="0"/>
              <a:buChar char="•"/>
            </a:pPr>
            <a:r>
              <a:rPr lang="en-CA" sz="2500" dirty="0">
                <a:latin typeface="Arial Narrow" panose="020B0606020202030204" pitchFamily="34" charset="0"/>
              </a:rPr>
              <a:t>The confidence value determines how often a rule is to be found true</a:t>
            </a:r>
          </a:p>
          <a:p>
            <a:pPr marL="285750" indent="-285750" algn="just">
              <a:buFont typeface="Arial" panose="020B0604020202020204" pitchFamily="34" charset="0"/>
              <a:buChar char="•"/>
            </a:pPr>
            <a:r>
              <a:rPr lang="en-CA" sz="2500" dirty="0">
                <a:latin typeface="Arial Narrow" panose="020B0606020202030204" pitchFamily="34" charset="0"/>
              </a:rPr>
              <a:t>The default confidence value in the </a:t>
            </a:r>
            <a:r>
              <a:rPr lang="en-CA" sz="2500" dirty="0" err="1">
                <a:latin typeface="Arial Narrow" panose="020B0606020202030204" pitchFamily="34" charset="0"/>
              </a:rPr>
              <a:t>apriori</a:t>
            </a:r>
            <a:r>
              <a:rPr lang="en-CA" sz="2500" dirty="0">
                <a:latin typeface="Arial Narrow" panose="020B0606020202030204" pitchFamily="34" charset="0"/>
              </a:rPr>
              <a:t>() function is 0.80 or 80%, so we can begin with that number and then adjust the parameters to applicable results.</a:t>
            </a:r>
          </a:p>
        </p:txBody>
      </p:sp>
    </p:spTree>
    <p:extLst>
      <p:ext uri="{BB962C8B-B14F-4D97-AF65-F5344CB8AC3E}">
        <p14:creationId xmlns:p14="http://schemas.microsoft.com/office/powerpoint/2010/main" val="76628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B726-4726-455F-A389-D0987A299893}"/>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atin typeface="Arial Narrow" panose="020B0606020202030204" pitchFamily="34" charset="0"/>
              </a:rPr>
              <a:t>Model 1: Association Rule - Apriori</a:t>
            </a:r>
            <a:endParaRPr lang="en-CA" dirty="0">
              <a:latin typeface="Arial Narrow" panose="020B0606020202030204" pitchFamily="34" charset="0"/>
            </a:endParaRPr>
          </a:p>
        </p:txBody>
      </p:sp>
      <p:sp>
        <p:nvSpPr>
          <p:cNvPr id="3" name="TextBox 2">
            <a:extLst>
              <a:ext uri="{FF2B5EF4-FFF2-40B4-BE49-F238E27FC236}">
                <a16:creationId xmlns:a16="http://schemas.microsoft.com/office/drawing/2014/main" id="{5BC55A7B-DA3C-4BB5-8155-8605D923C4EE}"/>
              </a:ext>
            </a:extLst>
          </p:cNvPr>
          <p:cNvSpPr txBox="1"/>
          <p:nvPr/>
        </p:nvSpPr>
        <p:spPr>
          <a:xfrm>
            <a:off x="816746" y="1722268"/>
            <a:ext cx="10528916" cy="4616388"/>
          </a:xfrm>
          <a:prstGeom prst="rect">
            <a:avLst/>
          </a:prstGeom>
          <a:noFill/>
        </p:spPr>
        <p:txBody>
          <a:bodyPr wrap="square" rtlCol="0">
            <a:spAutoFit/>
          </a:bodyPr>
          <a:lstStyle/>
          <a:p>
            <a:endParaRPr lang="en-CA" dirty="0"/>
          </a:p>
        </p:txBody>
      </p:sp>
      <p:pic>
        <p:nvPicPr>
          <p:cNvPr id="6" name="Picture 5">
            <a:extLst>
              <a:ext uri="{FF2B5EF4-FFF2-40B4-BE49-F238E27FC236}">
                <a16:creationId xmlns:a16="http://schemas.microsoft.com/office/drawing/2014/main" id="{66AB0214-827F-4E5B-B77D-1097BC99F6EF}"/>
              </a:ext>
            </a:extLst>
          </p:cNvPr>
          <p:cNvPicPr>
            <a:picLocks noChangeAspect="1"/>
          </p:cNvPicPr>
          <p:nvPr/>
        </p:nvPicPr>
        <p:blipFill>
          <a:blip r:embed="rId2"/>
          <a:stretch>
            <a:fillRect/>
          </a:stretch>
        </p:blipFill>
        <p:spPr>
          <a:xfrm>
            <a:off x="2665289" y="1165326"/>
            <a:ext cx="6603229" cy="108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48A4557-6DFA-4F4B-8B53-D6C0A2090FDF}"/>
              </a:ext>
            </a:extLst>
          </p:cNvPr>
          <p:cNvPicPr>
            <a:picLocks noChangeAspect="1"/>
          </p:cNvPicPr>
          <p:nvPr/>
        </p:nvPicPr>
        <p:blipFill>
          <a:blip r:embed="rId3"/>
          <a:stretch>
            <a:fillRect/>
          </a:stretch>
        </p:blipFill>
        <p:spPr>
          <a:xfrm>
            <a:off x="2592671" y="2437984"/>
            <a:ext cx="6977063" cy="41238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47577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B726-4726-455F-A389-D0987A299893}"/>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atin typeface="Arial Narrow" panose="020B0606020202030204" pitchFamily="34" charset="0"/>
              </a:rPr>
              <a:t>Model 1: Association Rule - Apriori</a:t>
            </a:r>
            <a:endParaRPr lang="en-CA" dirty="0">
              <a:latin typeface="Arial Narrow" panose="020B0606020202030204" pitchFamily="34" charset="0"/>
            </a:endParaRPr>
          </a:p>
        </p:txBody>
      </p:sp>
      <p:sp>
        <p:nvSpPr>
          <p:cNvPr id="3" name="TextBox 2">
            <a:extLst>
              <a:ext uri="{FF2B5EF4-FFF2-40B4-BE49-F238E27FC236}">
                <a16:creationId xmlns:a16="http://schemas.microsoft.com/office/drawing/2014/main" id="{5BC55A7B-DA3C-4BB5-8155-8605D923C4EE}"/>
              </a:ext>
            </a:extLst>
          </p:cNvPr>
          <p:cNvSpPr txBox="1"/>
          <p:nvPr/>
        </p:nvSpPr>
        <p:spPr>
          <a:xfrm>
            <a:off x="816746" y="1722268"/>
            <a:ext cx="10528916" cy="4616388"/>
          </a:xfrm>
          <a:prstGeom prst="rect">
            <a:avLst/>
          </a:prstGeom>
          <a:noFill/>
        </p:spPr>
        <p:txBody>
          <a:bodyPr wrap="square" rtlCol="0">
            <a:spAutoFit/>
          </a:bodyPr>
          <a:lstStyle/>
          <a:p>
            <a:endParaRPr lang="en-CA" dirty="0"/>
          </a:p>
        </p:txBody>
      </p:sp>
      <p:pic>
        <p:nvPicPr>
          <p:cNvPr id="5" name="Picture 4">
            <a:extLst>
              <a:ext uri="{FF2B5EF4-FFF2-40B4-BE49-F238E27FC236}">
                <a16:creationId xmlns:a16="http://schemas.microsoft.com/office/drawing/2014/main" id="{164E823F-C58D-4F5F-B235-00E44C694361}"/>
              </a:ext>
            </a:extLst>
          </p:cNvPr>
          <p:cNvPicPr>
            <a:picLocks noChangeAspect="1"/>
          </p:cNvPicPr>
          <p:nvPr/>
        </p:nvPicPr>
        <p:blipFill>
          <a:blip r:embed="rId2"/>
          <a:stretch>
            <a:fillRect/>
          </a:stretch>
        </p:blipFill>
        <p:spPr>
          <a:xfrm>
            <a:off x="2857500" y="1231730"/>
            <a:ext cx="6477000" cy="981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EBF80D-95F8-4486-B422-56DD59BEDDB5}"/>
              </a:ext>
            </a:extLst>
          </p:cNvPr>
          <p:cNvPicPr>
            <a:picLocks noChangeAspect="1"/>
          </p:cNvPicPr>
          <p:nvPr/>
        </p:nvPicPr>
        <p:blipFill rotWithShape="1">
          <a:blip r:embed="rId3"/>
          <a:srcRect r="7220"/>
          <a:stretch/>
        </p:blipFill>
        <p:spPr>
          <a:xfrm>
            <a:off x="2644436" y="2507489"/>
            <a:ext cx="6873536" cy="3831167"/>
          </a:xfrm>
          <a:prstGeom prst="rect">
            <a:avLst/>
          </a:prstGeom>
          <a:ln>
            <a:noFill/>
          </a:ln>
          <a:effectLst>
            <a:outerShdw blurRad="190500" algn="tl" rotWithShape="0">
              <a:srgbClr val="000000">
                <a:alpha val="70000"/>
              </a:srgbClr>
            </a:outerShdw>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056D3E04-6381-4EE7-9E18-95F87AB7C232}"/>
                  </a:ext>
                </a:extLst>
              </p14:cNvPr>
              <p14:cNvContentPartPr/>
              <p14:nvPr/>
            </p14:nvContentPartPr>
            <p14:xfrm>
              <a:off x="3417393" y="4651228"/>
              <a:ext cx="824040" cy="45720"/>
            </p14:xfrm>
          </p:contentPart>
        </mc:Choice>
        <mc:Fallback xmlns="">
          <p:pic>
            <p:nvPicPr>
              <p:cNvPr id="10" name="Ink 9">
                <a:extLst>
                  <a:ext uri="{FF2B5EF4-FFF2-40B4-BE49-F238E27FC236}">
                    <a16:creationId xmlns:a16="http://schemas.microsoft.com/office/drawing/2014/main" id="{056D3E04-6381-4EE7-9E18-95F87AB7C232}"/>
                  </a:ext>
                </a:extLst>
              </p:cNvPr>
              <p:cNvPicPr/>
              <p:nvPr/>
            </p:nvPicPr>
            <p:blipFill>
              <a:blip r:embed="rId5"/>
              <a:stretch>
                <a:fillRect/>
              </a:stretch>
            </p:blipFill>
            <p:spPr>
              <a:xfrm>
                <a:off x="3363753" y="4543588"/>
                <a:ext cx="9316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E7C85331-7A33-4FFA-B524-272CFC69DF83}"/>
                  </a:ext>
                </a:extLst>
              </p14:cNvPr>
              <p14:cNvContentPartPr/>
              <p14:nvPr/>
            </p14:nvContentPartPr>
            <p14:xfrm>
              <a:off x="6515913" y="5209228"/>
              <a:ext cx="2502360" cy="38160"/>
            </p14:xfrm>
          </p:contentPart>
        </mc:Choice>
        <mc:Fallback xmlns="">
          <p:pic>
            <p:nvPicPr>
              <p:cNvPr id="13" name="Ink 12">
                <a:extLst>
                  <a:ext uri="{FF2B5EF4-FFF2-40B4-BE49-F238E27FC236}">
                    <a16:creationId xmlns:a16="http://schemas.microsoft.com/office/drawing/2014/main" id="{E7C85331-7A33-4FFA-B524-272CFC69DF83}"/>
                  </a:ext>
                </a:extLst>
              </p:cNvPr>
              <p:cNvPicPr/>
              <p:nvPr/>
            </p:nvPicPr>
            <p:blipFill>
              <a:blip r:embed="rId7"/>
              <a:stretch>
                <a:fillRect/>
              </a:stretch>
            </p:blipFill>
            <p:spPr>
              <a:xfrm>
                <a:off x="6461913" y="5101588"/>
                <a:ext cx="2610000" cy="253800"/>
              </a:xfrm>
              <a:prstGeom prst="rect">
                <a:avLst/>
              </a:prstGeom>
            </p:spPr>
          </p:pic>
        </mc:Fallback>
      </mc:AlternateContent>
    </p:spTree>
    <p:extLst>
      <p:ext uri="{BB962C8B-B14F-4D97-AF65-F5344CB8AC3E}">
        <p14:creationId xmlns:p14="http://schemas.microsoft.com/office/powerpoint/2010/main" val="198923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B726-4726-455F-A389-D0987A299893}"/>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atin typeface="Arial Narrow" panose="020B0606020202030204" pitchFamily="34" charset="0"/>
              </a:rPr>
              <a:t>Model 1: Association Rule - Apriori</a:t>
            </a:r>
            <a:endParaRPr lang="en-CA" dirty="0">
              <a:latin typeface="Arial Narrow" panose="020B0606020202030204" pitchFamily="34" charset="0"/>
            </a:endParaRPr>
          </a:p>
        </p:txBody>
      </p:sp>
      <p:sp>
        <p:nvSpPr>
          <p:cNvPr id="3" name="TextBox 2">
            <a:extLst>
              <a:ext uri="{FF2B5EF4-FFF2-40B4-BE49-F238E27FC236}">
                <a16:creationId xmlns:a16="http://schemas.microsoft.com/office/drawing/2014/main" id="{5BC55A7B-DA3C-4BB5-8155-8605D923C4EE}"/>
              </a:ext>
            </a:extLst>
          </p:cNvPr>
          <p:cNvSpPr txBox="1"/>
          <p:nvPr/>
        </p:nvSpPr>
        <p:spPr>
          <a:xfrm>
            <a:off x="816746" y="1722268"/>
            <a:ext cx="10528916" cy="4616388"/>
          </a:xfrm>
          <a:prstGeom prst="rect">
            <a:avLst/>
          </a:prstGeom>
          <a:noFill/>
        </p:spPr>
        <p:txBody>
          <a:bodyPr wrap="square" rtlCol="0">
            <a:spAutoFit/>
          </a:bodyPr>
          <a:lstStyle/>
          <a:p>
            <a:endParaRPr lang="en-CA" dirty="0"/>
          </a:p>
        </p:txBody>
      </p:sp>
      <p:pic>
        <p:nvPicPr>
          <p:cNvPr id="15" name="Picture 14">
            <a:extLst>
              <a:ext uri="{FF2B5EF4-FFF2-40B4-BE49-F238E27FC236}">
                <a16:creationId xmlns:a16="http://schemas.microsoft.com/office/drawing/2014/main" id="{C3944C09-5D10-4A6D-B2D6-8AB0A7ACE38D}"/>
              </a:ext>
            </a:extLst>
          </p:cNvPr>
          <p:cNvPicPr>
            <a:picLocks noChangeAspect="1"/>
          </p:cNvPicPr>
          <p:nvPr/>
        </p:nvPicPr>
        <p:blipFill>
          <a:blip r:embed="rId2"/>
          <a:stretch>
            <a:fillRect/>
          </a:stretch>
        </p:blipFill>
        <p:spPr>
          <a:xfrm>
            <a:off x="2809366" y="1379368"/>
            <a:ext cx="6543675" cy="68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2EE9AED1-0412-40A1-95EE-B562DDE282E3}"/>
              </a:ext>
            </a:extLst>
          </p:cNvPr>
          <p:cNvPicPr>
            <a:picLocks noChangeAspect="1"/>
          </p:cNvPicPr>
          <p:nvPr/>
        </p:nvPicPr>
        <p:blipFill>
          <a:blip r:embed="rId3"/>
          <a:stretch>
            <a:fillRect/>
          </a:stretch>
        </p:blipFill>
        <p:spPr>
          <a:xfrm>
            <a:off x="2414587" y="2295529"/>
            <a:ext cx="7362825" cy="4386027"/>
          </a:xfrm>
          <a:prstGeom prst="rect">
            <a:avLst/>
          </a:prstGeom>
          <a:ln>
            <a:noFill/>
          </a:ln>
          <a:effectLst>
            <a:outerShdw blurRad="190500" algn="tl" rotWithShape="0">
              <a:srgbClr val="000000">
                <a:alpha val="70000"/>
              </a:srgbClr>
            </a:outerShdw>
          </a:effectLst>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0C98E7D4-F23F-423F-94C3-129BA438F227}"/>
                  </a:ext>
                </a:extLst>
              </p14:cNvPr>
              <p14:cNvContentPartPr/>
              <p14:nvPr/>
            </p14:nvContentPartPr>
            <p14:xfrm>
              <a:off x="3266820" y="4647090"/>
              <a:ext cx="780480" cy="20160"/>
            </p14:xfrm>
          </p:contentPart>
        </mc:Choice>
        <mc:Fallback xmlns="">
          <p:pic>
            <p:nvPicPr>
              <p:cNvPr id="18" name="Ink 17">
                <a:extLst>
                  <a:ext uri="{FF2B5EF4-FFF2-40B4-BE49-F238E27FC236}">
                    <a16:creationId xmlns:a16="http://schemas.microsoft.com/office/drawing/2014/main" id="{0C98E7D4-F23F-423F-94C3-129BA438F227}"/>
                  </a:ext>
                </a:extLst>
              </p:cNvPr>
              <p:cNvPicPr/>
              <p:nvPr/>
            </p:nvPicPr>
            <p:blipFill>
              <a:blip r:embed="rId5"/>
              <a:stretch>
                <a:fillRect/>
              </a:stretch>
            </p:blipFill>
            <p:spPr>
              <a:xfrm>
                <a:off x="3213180" y="4539090"/>
                <a:ext cx="8881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D39C7DCE-8D4C-413A-AFBB-1EE691284DFA}"/>
                  </a:ext>
                </a:extLst>
              </p14:cNvPr>
              <p14:cNvContentPartPr/>
              <p14:nvPr/>
            </p14:nvContentPartPr>
            <p14:xfrm>
              <a:off x="5708073" y="5042426"/>
              <a:ext cx="3517560" cy="187920"/>
            </p14:xfrm>
          </p:contentPart>
        </mc:Choice>
        <mc:Fallback xmlns="">
          <p:pic>
            <p:nvPicPr>
              <p:cNvPr id="20" name="Ink 19">
                <a:extLst>
                  <a:ext uri="{FF2B5EF4-FFF2-40B4-BE49-F238E27FC236}">
                    <a16:creationId xmlns:a16="http://schemas.microsoft.com/office/drawing/2014/main" id="{D39C7DCE-8D4C-413A-AFBB-1EE691284DFA}"/>
                  </a:ext>
                </a:extLst>
              </p:cNvPr>
              <p:cNvPicPr/>
              <p:nvPr/>
            </p:nvPicPr>
            <p:blipFill>
              <a:blip r:embed="rId7"/>
              <a:stretch>
                <a:fillRect/>
              </a:stretch>
            </p:blipFill>
            <p:spPr>
              <a:xfrm>
                <a:off x="5654073" y="4934786"/>
                <a:ext cx="3625200" cy="403560"/>
              </a:xfrm>
              <a:prstGeom prst="rect">
                <a:avLst/>
              </a:prstGeom>
            </p:spPr>
          </p:pic>
        </mc:Fallback>
      </mc:AlternateContent>
    </p:spTree>
    <p:extLst>
      <p:ext uri="{BB962C8B-B14F-4D97-AF65-F5344CB8AC3E}">
        <p14:creationId xmlns:p14="http://schemas.microsoft.com/office/powerpoint/2010/main" val="249758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B726-4726-455F-A389-D0987A299893}"/>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3" name="TextBox 2">
            <a:extLst>
              <a:ext uri="{FF2B5EF4-FFF2-40B4-BE49-F238E27FC236}">
                <a16:creationId xmlns:a16="http://schemas.microsoft.com/office/drawing/2014/main" id="{5BC55A7B-DA3C-4BB5-8155-8605D923C4EE}"/>
              </a:ext>
            </a:extLst>
          </p:cNvPr>
          <p:cNvSpPr txBox="1"/>
          <p:nvPr/>
        </p:nvSpPr>
        <p:spPr>
          <a:xfrm>
            <a:off x="838200" y="1610612"/>
            <a:ext cx="10528916" cy="4616388"/>
          </a:xfrm>
          <a:prstGeom prst="rect">
            <a:avLst/>
          </a:prstGeom>
          <a:noFill/>
        </p:spPr>
        <p:txBody>
          <a:bodyPr wrap="square" rtlCol="0">
            <a:spAutoFit/>
          </a:bodyPr>
          <a:lstStyle/>
          <a:p>
            <a:endParaRPr lang="en-CA"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56D3E04-6381-4EE7-9E18-95F87AB7C232}"/>
                  </a:ext>
                </a:extLst>
              </p14:cNvPr>
              <p14:cNvContentPartPr/>
              <p14:nvPr/>
            </p14:nvContentPartPr>
            <p14:xfrm>
              <a:off x="3417393" y="4651228"/>
              <a:ext cx="824040" cy="45720"/>
            </p14:xfrm>
          </p:contentPart>
        </mc:Choice>
        <mc:Fallback xmlns="">
          <p:pic>
            <p:nvPicPr>
              <p:cNvPr id="10" name="Ink 9">
                <a:extLst>
                  <a:ext uri="{FF2B5EF4-FFF2-40B4-BE49-F238E27FC236}">
                    <a16:creationId xmlns:a16="http://schemas.microsoft.com/office/drawing/2014/main" id="{056D3E04-6381-4EE7-9E18-95F87AB7C232}"/>
                  </a:ext>
                </a:extLst>
              </p:cNvPr>
              <p:cNvPicPr/>
              <p:nvPr/>
            </p:nvPicPr>
            <p:blipFill>
              <a:blip r:embed="rId3"/>
              <a:stretch>
                <a:fillRect/>
              </a:stretch>
            </p:blipFill>
            <p:spPr>
              <a:xfrm>
                <a:off x="3363753" y="4543588"/>
                <a:ext cx="9316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7C85331-7A33-4FFA-B524-272CFC69DF83}"/>
                  </a:ext>
                </a:extLst>
              </p14:cNvPr>
              <p14:cNvContentPartPr/>
              <p14:nvPr/>
            </p14:nvContentPartPr>
            <p14:xfrm>
              <a:off x="6515913" y="5209228"/>
              <a:ext cx="2502360" cy="38160"/>
            </p14:xfrm>
          </p:contentPart>
        </mc:Choice>
        <mc:Fallback xmlns="">
          <p:pic>
            <p:nvPicPr>
              <p:cNvPr id="13" name="Ink 12">
                <a:extLst>
                  <a:ext uri="{FF2B5EF4-FFF2-40B4-BE49-F238E27FC236}">
                    <a16:creationId xmlns:a16="http://schemas.microsoft.com/office/drawing/2014/main" id="{E7C85331-7A33-4FFA-B524-272CFC69DF83}"/>
                  </a:ext>
                </a:extLst>
              </p:cNvPr>
              <p:cNvPicPr/>
              <p:nvPr/>
            </p:nvPicPr>
            <p:blipFill>
              <a:blip r:embed="rId5"/>
              <a:stretch>
                <a:fillRect/>
              </a:stretch>
            </p:blipFill>
            <p:spPr>
              <a:xfrm>
                <a:off x="6461913" y="5101588"/>
                <a:ext cx="2610000" cy="253800"/>
              </a:xfrm>
              <a:prstGeom prst="rect">
                <a:avLst/>
              </a:prstGeom>
            </p:spPr>
          </p:pic>
        </mc:Fallback>
      </mc:AlternateContent>
      <p:pic>
        <p:nvPicPr>
          <p:cNvPr id="7" name="Picture 6">
            <a:extLst>
              <a:ext uri="{FF2B5EF4-FFF2-40B4-BE49-F238E27FC236}">
                <a16:creationId xmlns:a16="http://schemas.microsoft.com/office/drawing/2014/main" id="{319D49DA-751A-4672-BF15-33E3AA3804D8}"/>
              </a:ext>
            </a:extLst>
          </p:cNvPr>
          <p:cNvPicPr>
            <a:picLocks noChangeAspect="1"/>
          </p:cNvPicPr>
          <p:nvPr/>
        </p:nvPicPr>
        <p:blipFill>
          <a:blip r:embed="rId6"/>
          <a:stretch>
            <a:fillRect/>
          </a:stretch>
        </p:blipFill>
        <p:spPr>
          <a:xfrm>
            <a:off x="2644436" y="1301463"/>
            <a:ext cx="6810375" cy="62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94D81AD-D234-4CD2-AFCF-0DB86CB4EBF7}"/>
              </a:ext>
            </a:extLst>
          </p:cNvPr>
          <p:cNvPicPr>
            <a:picLocks noChangeAspect="1"/>
          </p:cNvPicPr>
          <p:nvPr/>
        </p:nvPicPr>
        <p:blipFill>
          <a:blip r:embed="rId7"/>
          <a:stretch>
            <a:fillRect/>
          </a:stretch>
        </p:blipFill>
        <p:spPr>
          <a:xfrm>
            <a:off x="2212735" y="2147066"/>
            <a:ext cx="7779845" cy="4452882"/>
          </a:xfrm>
          <a:prstGeom prst="rect">
            <a:avLst/>
          </a:prstGeom>
          <a:ln>
            <a:noFill/>
          </a:ln>
          <a:effectLst>
            <a:outerShdw blurRad="190500" algn="tl" rotWithShape="0">
              <a:srgbClr val="000000">
                <a:alpha val="70000"/>
              </a:srgbClr>
            </a:outerShdw>
          </a:effectLst>
        </p:spPr>
      </p:pic>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21DBD39-5701-4817-8D33-4A298DA86DF4}"/>
                  </a:ext>
                </a:extLst>
              </p14:cNvPr>
              <p14:cNvContentPartPr/>
              <p14:nvPr/>
            </p14:nvContentPartPr>
            <p14:xfrm>
              <a:off x="3159993" y="4358548"/>
              <a:ext cx="316080" cy="21600"/>
            </p14:xfrm>
          </p:contentPart>
        </mc:Choice>
        <mc:Fallback xmlns="">
          <p:pic>
            <p:nvPicPr>
              <p:cNvPr id="12" name="Ink 11">
                <a:extLst>
                  <a:ext uri="{FF2B5EF4-FFF2-40B4-BE49-F238E27FC236}">
                    <a16:creationId xmlns:a16="http://schemas.microsoft.com/office/drawing/2014/main" id="{021DBD39-5701-4817-8D33-4A298DA86DF4}"/>
                  </a:ext>
                </a:extLst>
              </p:cNvPr>
              <p:cNvPicPr/>
              <p:nvPr/>
            </p:nvPicPr>
            <p:blipFill>
              <a:blip r:embed="rId9"/>
              <a:stretch>
                <a:fillRect/>
              </a:stretch>
            </p:blipFill>
            <p:spPr>
              <a:xfrm>
                <a:off x="3105993" y="4250908"/>
                <a:ext cx="423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02C1E6A-52F0-48DF-94FD-856DB4BC9AC4}"/>
                  </a:ext>
                </a:extLst>
              </p14:cNvPr>
              <p14:cNvContentPartPr/>
              <p14:nvPr/>
            </p14:nvContentPartPr>
            <p14:xfrm>
              <a:off x="5769993" y="4934908"/>
              <a:ext cx="3764520" cy="153000"/>
            </p14:xfrm>
          </p:contentPart>
        </mc:Choice>
        <mc:Fallback xmlns="">
          <p:pic>
            <p:nvPicPr>
              <p:cNvPr id="14" name="Ink 13">
                <a:extLst>
                  <a:ext uri="{FF2B5EF4-FFF2-40B4-BE49-F238E27FC236}">
                    <a16:creationId xmlns:a16="http://schemas.microsoft.com/office/drawing/2014/main" id="{702C1E6A-52F0-48DF-94FD-856DB4BC9AC4}"/>
                  </a:ext>
                </a:extLst>
              </p:cNvPr>
              <p:cNvPicPr/>
              <p:nvPr/>
            </p:nvPicPr>
            <p:blipFill>
              <a:blip r:embed="rId11"/>
              <a:stretch>
                <a:fillRect/>
              </a:stretch>
            </p:blipFill>
            <p:spPr>
              <a:xfrm>
                <a:off x="5716353" y="4826908"/>
                <a:ext cx="3872160" cy="368640"/>
              </a:xfrm>
              <a:prstGeom prst="rect">
                <a:avLst/>
              </a:prstGeom>
            </p:spPr>
          </p:pic>
        </mc:Fallback>
      </mc:AlternateContent>
    </p:spTree>
    <p:extLst>
      <p:ext uri="{BB962C8B-B14F-4D97-AF65-F5344CB8AC3E}">
        <p14:creationId xmlns:p14="http://schemas.microsoft.com/office/powerpoint/2010/main" val="155827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6CE0-FD7D-49AB-97A4-3D0631DA60C9}"/>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4" name="TextBox 3">
            <a:extLst>
              <a:ext uri="{FF2B5EF4-FFF2-40B4-BE49-F238E27FC236}">
                <a16:creationId xmlns:a16="http://schemas.microsoft.com/office/drawing/2014/main" id="{F62CA128-E78B-4488-BFB9-B8CAB92B7B1C}"/>
              </a:ext>
            </a:extLst>
          </p:cNvPr>
          <p:cNvSpPr txBox="1"/>
          <p:nvPr/>
        </p:nvSpPr>
        <p:spPr>
          <a:xfrm>
            <a:off x="838199" y="1332520"/>
            <a:ext cx="10515599" cy="646331"/>
          </a:xfrm>
          <a:prstGeom prst="rect">
            <a:avLst/>
          </a:prstGeom>
          <a:noFill/>
        </p:spPr>
        <p:txBody>
          <a:bodyPr wrap="square">
            <a:spAutoFit/>
          </a:bodyPr>
          <a:lstStyle/>
          <a:p>
            <a:r>
              <a:rPr lang="en-CA" dirty="0">
                <a:latin typeface="Arial Narrow" panose="020B0606020202030204" pitchFamily="34" charset="0"/>
              </a:rPr>
              <a:t>plot(rules2, method = 'graph', max = 25)</a:t>
            </a:r>
          </a:p>
          <a:p>
            <a:r>
              <a:rPr lang="en-CA" dirty="0">
                <a:latin typeface="Arial Narrow" panose="020B0606020202030204" pitchFamily="34" charset="0"/>
              </a:rPr>
              <a:t>plot(rules2, method = 'grouped', max = 25)</a:t>
            </a:r>
          </a:p>
        </p:txBody>
      </p:sp>
      <p:pic>
        <p:nvPicPr>
          <p:cNvPr id="6" name="Picture 5">
            <a:extLst>
              <a:ext uri="{FF2B5EF4-FFF2-40B4-BE49-F238E27FC236}">
                <a16:creationId xmlns:a16="http://schemas.microsoft.com/office/drawing/2014/main" id="{101CADE5-C380-4B8C-84DD-BC3BBE82DF36}"/>
              </a:ext>
            </a:extLst>
          </p:cNvPr>
          <p:cNvPicPr>
            <a:picLocks noChangeAspect="1"/>
          </p:cNvPicPr>
          <p:nvPr/>
        </p:nvPicPr>
        <p:blipFill>
          <a:blip r:embed="rId2"/>
          <a:stretch>
            <a:fillRect/>
          </a:stretch>
        </p:blipFill>
        <p:spPr>
          <a:xfrm>
            <a:off x="48556" y="2114268"/>
            <a:ext cx="5552143" cy="4315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0F5E2D1-55BC-4C34-99BB-9B15D497B5C1}"/>
              </a:ext>
            </a:extLst>
          </p:cNvPr>
          <p:cNvPicPr>
            <a:picLocks noChangeAspect="1"/>
          </p:cNvPicPr>
          <p:nvPr/>
        </p:nvPicPr>
        <p:blipFill>
          <a:blip r:embed="rId3"/>
          <a:stretch>
            <a:fillRect/>
          </a:stretch>
        </p:blipFill>
        <p:spPr>
          <a:xfrm>
            <a:off x="5818981" y="2226862"/>
            <a:ext cx="5932102" cy="3859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334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173-7AE4-489C-97B8-D0FE1D817831}"/>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1: Association Rule - </a:t>
            </a:r>
            <a:r>
              <a:rPr lang="en-CA" dirty="0" err="1">
                <a:latin typeface="Arial Narrow" panose="020B0606020202030204" pitchFamily="34" charset="0"/>
              </a:rPr>
              <a:t>Apriori</a:t>
            </a:r>
            <a:endParaRPr lang="en-CA" dirty="0">
              <a:latin typeface="Arial Narrow" panose="020B0606020202030204" pitchFamily="34" charset="0"/>
            </a:endParaRPr>
          </a:p>
        </p:txBody>
      </p:sp>
      <p:sp>
        <p:nvSpPr>
          <p:cNvPr id="4" name="TextBox 3">
            <a:extLst>
              <a:ext uri="{FF2B5EF4-FFF2-40B4-BE49-F238E27FC236}">
                <a16:creationId xmlns:a16="http://schemas.microsoft.com/office/drawing/2014/main" id="{849B0CD1-D2EC-4A08-84D2-C725C79CB7DE}"/>
              </a:ext>
            </a:extLst>
          </p:cNvPr>
          <p:cNvSpPr txBox="1"/>
          <p:nvPr/>
        </p:nvSpPr>
        <p:spPr>
          <a:xfrm>
            <a:off x="838200" y="2036311"/>
            <a:ext cx="10515600" cy="2785378"/>
          </a:xfrm>
          <a:prstGeom prst="rect">
            <a:avLst/>
          </a:prstGeom>
          <a:noFill/>
        </p:spPr>
        <p:txBody>
          <a:bodyPr wrap="square">
            <a:spAutoFit/>
          </a:bodyPr>
          <a:lstStyle/>
          <a:p>
            <a:r>
              <a:rPr lang="en-CA" sz="2500" b="1" dirty="0">
                <a:latin typeface="Arial Narrow" panose="020B0606020202030204" pitchFamily="34" charset="0"/>
              </a:rPr>
              <a:t>Conclusion</a:t>
            </a:r>
            <a:r>
              <a:rPr lang="en-CA" sz="2500" dirty="0">
                <a:latin typeface="Arial Narrow" panose="020B0606020202030204" pitchFamily="34" charset="0"/>
              </a:rPr>
              <a:t>: </a:t>
            </a:r>
          </a:p>
          <a:p>
            <a:pPr marL="285750" indent="-285750">
              <a:buFont typeface="Arial" panose="020B0604020202020204" pitchFamily="34" charset="0"/>
              <a:buChar char="•"/>
            </a:pPr>
            <a:endParaRPr lang="en-CA" sz="2500" dirty="0">
              <a:latin typeface="Arial Narrow" panose="020B0606020202030204" pitchFamily="34" charset="0"/>
            </a:endParaRPr>
          </a:p>
          <a:p>
            <a:pPr marL="285750" indent="-285750">
              <a:buFont typeface="Arial" panose="020B0604020202020204" pitchFamily="34" charset="0"/>
              <a:buChar char="•"/>
            </a:pPr>
            <a:r>
              <a:rPr lang="en-CA" sz="2500" dirty="0">
                <a:latin typeface="Arial Narrow" panose="020B0606020202030204" pitchFamily="34" charset="0"/>
              </a:rPr>
              <a:t>From running following rules, rules2 is best as it has the highest lift and in rule 3 and rule 2 the lift remain the same as the highest.  </a:t>
            </a:r>
          </a:p>
          <a:p>
            <a:endParaRPr lang="en-CA" sz="2500" dirty="0">
              <a:latin typeface="Arial Narrow" panose="020B0606020202030204" pitchFamily="34" charset="0"/>
            </a:endParaRPr>
          </a:p>
          <a:p>
            <a:pPr marL="285750" indent="-285750">
              <a:buFont typeface="Arial" panose="020B0604020202020204" pitchFamily="34" charset="0"/>
              <a:buChar char="•"/>
            </a:pPr>
            <a:r>
              <a:rPr lang="en-CA" sz="2500" dirty="0">
                <a:latin typeface="Arial Narrow" panose="020B0606020202030204" pitchFamily="34" charset="0"/>
              </a:rPr>
              <a:t>product P00106742 was purchased along with product P00070942,P00100642 with 75.4 % confidence and 0.8% support and highest lift 9.046154 </a:t>
            </a:r>
          </a:p>
        </p:txBody>
      </p:sp>
    </p:spTree>
    <p:extLst>
      <p:ext uri="{BB962C8B-B14F-4D97-AF65-F5344CB8AC3E}">
        <p14:creationId xmlns:p14="http://schemas.microsoft.com/office/powerpoint/2010/main" val="347142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173-7AE4-489C-97B8-D0FE1D817831}"/>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
        <p:nvSpPr>
          <p:cNvPr id="4" name="TextBox 3">
            <a:extLst>
              <a:ext uri="{FF2B5EF4-FFF2-40B4-BE49-F238E27FC236}">
                <a16:creationId xmlns:a16="http://schemas.microsoft.com/office/drawing/2014/main" id="{849B0CD1-D2EC-4A08-84D2-C725C79CB7DE}"/>
              </a:ext>
            </a:extLst>
          </p:cNvPr>
          <p:cNvSpPr txBox="1"/>
          <p:nvPr/>
        </p:nvSpPr>
        <p:spPr>
          <a:xfrm>
            <a:off x="625136" y="1232044"/>
            <a:ext cx="10515600" cy="5478423"/>
          </a:xfrm>
          <a:prstGeom prst="rect">
            <a:avLst/>
          </a:prstGeom>
          <a:noFill/>
        </p:spPr>
        <p:txBody>
          <a:bodyPr wrap="square">
            <a:spAutoFit/>
          </a:bodyPr>
          <a:lstStyle/>
          <a:p>
            <a:pPr algn="just"/>
            <a:r>
              <a:rPr lang="en-US" sz="2500" b="1" dirty="0">
                <a:latin typeface="Arial Narrow" panose="020B0606020202030204" pitchFamily="34" charset="0"/>
              </a:rPr>
              <a:t>Steps Involved </a:t>
            </a:r>
          </a:p>
          <a:p>
            <a:pPr marL="342900" indent="-342900" algn="just">
              <a:buFont typeface="Arial" panose="020B0604020202020204" pitchFamily="34" charset="0"/>
              <a:buChar char="•"/>
            </a:pPr>
            <a:r>
              <a:rPr lang="en-US" sz="2500" dirty="0">
                <a:latin typeface="Arial Narrow" panose="020B0606020202030204" pitchFamily="34" charset="0"/>
              </a:rPr>
              <a:t>Cleaning of data- replaced null values with 0 </a:t>
            </a:r>
          </a:p>
          <a:p>
            <a:pPr marL="342900" indent="-342900" algn="just">
              <a:buFont typeface="Arial" panose="020B0604020202020204" pitchFamily="34" charset="0"/>
              <a:buChar char="•"/>
            </a:pPr>
            <a:r>
              <a:rPr lang="en-US" sz="2500" dirty="0">
                <a:latin typeface="Arial Narrow" panose="020B0606020202030204" pitchFamily="34" charset="0"/>
              </a:rPr>
              <a:t>Changed the variables to categorical data then to integer data  so as to be compatible in doing regression as categorical data breaks down the categorical data into different variables in regression model. Converting to integer replaces the categories to a numerical value such as 0,1,2,….</a:t>
            </a:r>
          </a:p>
          <a:p>
            <a:pPr marL="342900" indent="-342900" algn="just">
              <a:buFont typeface="Arial" panose="020B0604020202020204" pitchFamily="34" charset="0"/>
              <a:buChar char="•"/>
            </a:pPr>
            <a:r>
              <a:rPr lang="en-US" sz="2500" dirty="0">
                <a:latin typeface="Arial Narrow" panose="020B0606020202030204" pitchFamily="34" charset="0"/>
              </a:rPr>
              <a:t>Performed Correlation of all variable to know the strength of relationship among variables</a:t>
            </a:r>
          </a:p>
          <a:p>
            <a:pPr marL="342900" indent="-342900" algn="just">
              <a:buFont typeface="Arial" panose="020B0604020202020204" pitchFamily="34" charset="0"/>
              <a:buChar char="•"/>
            </a:pPr>
            <a:r>
              <a:rPr lang="en-US" sz="2500" dirty="0">
                <a:latin typeface="Arial Narrow" panose="020B0606020202030204" pitchFamily="34" charset="0"/>
              </a:rPr>
              <a:t>Removed variables (</a:t>
            </a:r>
            <a:r>
              <a:rPr lang="en-US" sz="2500" dirty="0" err="1">
                <a:latin typeface="Arial Narrow" panose="020B0606020202030204" pitchFamily="34" charset="0"/>
              </a:rPr>
              <a:t>User_ID</a:t>
            </a:r>
            <a:r>
              <a:rPr lang="en-US" sz="2500" dirty="0">
                <a:latin typeface="Arial Narrow" panose="020B0606020202030204" pitchFamily="34" charset="0"/>
              </a:rPr>
              <a:t>, </a:t>
            </a:r>
            <a:r>
              <a:rPr lang="en-US" sz="2500" dirty="0" err="1">
                <a:latin typeface="Arial Narrow" panose="020B0606020202030204" pitchFamily="34" charset="0"/>
              </a:rPr>
              <a:t>Product_ID</a:t>
            </a:r>
            <a:r>
              <a:rPr lang="en-US" sz="2500" dirty="0">
                <a:latin typeface="Arial Narrow" panose="020B0606020202030204" pitchFamily="34" charset="0"/>
              </a:rPr>
              <a:t>, Product_Category_1, Product_Category_2, Product_Category_3) that have low correlation with other variables, especially with Purchase. </a:t>
            </a:r>
          </a:p>
          <a:p>
            <a:pPr marL="342900" indent="-342900" algn="just">
              <a:buFont typeface="Arial" panose="020B0604020202020204" pitchFamily="34" charset="0"/>
              <a:buChar char="•"/>
            </a:pPr>
            <a:r>
              <a:rPr lang="en-US" sz="2500" dirty="0">
                <a:latin typeface="Arial Narrow" panose="020B0606020202030204" pitchFamily="34" charset="0"/>
              </a:rPr>
              <a:t>Thereafter, we performed regression model, predicted values of Purchase (y variable) with both train and test data set, calculated R square, RMSE (Root Mean Square Error) and ANOVA</a:t>
            </a:r>
          </a:p>
        </p:txBody>
      </p:sp>
    </p:spTree>
    <p:extLst>
      <p:ext uri="{BB962C8B-B14F-4D97-AF65-F5344CB8AC3E}">
        <p14:creationId xmlns:p14="http://schemas.microsoft.com/office/powerpoint/2010/main" val="76470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F220A6-7401-4018-933B-B3F5B065A24F}"/>
              </a:ext>
            </a:extLst>
          </p:cNvPr>
          <p:cNvSpPr txBox="1">
            <a:spLocks/>
          </p:cNvSpPr>
          <p:nvPr/>
        </p:nvSpPr>
        <p:spPr>
          <a:xfrm>
            <a:off x="838200" y="365125"/>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a:latin typeface="Arial Narrow" panose="020B0606020202030204" pitchFamily="34" charset="0"/>
              </a:rPr>
              <a:t>Introduction</a:t>
            </a:r>
            <a:endParaRPr lang="en-CA" dirty="0">
              <a:latin typeface="Arial Narrow" panose="020B0606020202030204" pitchFamily="34" charset="0"/>
            </a:endParaRPr>
          </a:p>
        </p:txBody>
      </p:sp>
      <p:sp>
        <p:nvSpPr>
          <p:cNvPr id="6" name="Content Placeholder 2">
            <a:extLst>
              <a:ext uri="{FF2B5EF4-FFF2-40B4-BE49-F238E27FC236}">
                <a16:creationId xmlns:a16="http://schemas.microsoft.com/office/drawing/2014/main" id="{CEE9DCA9-643F-4129-9411-B14844DDA8B1}"/>
              </a:ext>
            </a:extLst>
          </p:cNvPr>
          <p:cNvSpPr txBox="1">
            <a:spLocks/>
          </p:cNvSpPr>
          <p:nvPr/>
        </p:nvSpPr>
        <p:spPr>
          <a:xfrm>
            <a:off x="838200" y="1020931"/>
            <a:ext cx="10515600" cy="56284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500" dirty="0">
                <a:latin typeface="Arial Narrow" panose="020B0606020202030204" pitchFamily="34" charset="0"/>
              </a:rPr>
              <a:t>The dataset has train dataset around 550000 entries and 12 columns  and test dataset with 233600 entries and 11 columns that contains details of customer and product purchased. </a:t>
            </a: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buNone/>
            </a:pPr>
            <a:endParaRPr lang="en-CA" dirty="0">
              <a:latin typeface="Arial Narrow" panose="020B0606020202030204" pitchFamily="34" charset="0"/>
            </a:endParaRPr>
          </a:p>
          <a:p>
            <a:pPr marL="0" indent="0" algn="ctr">
              <a:buNone/>
            </a:pPr>
            <a:r>
              <a:rPr lang="en-CA" dirty="0">
                <a:latin typeface="Arial Narrow" panose="020B0606020202030204" pitchFamily="34" charset="0"/>
              </a:rPr>
              <a:t> 		</a:t>
            </a:r>
            <a:r>
              <a:rPr lang="en-CA" sz="1600" dirty="0">
                <a:latin typeface="Arial Narrow" panose="020B0606020202030204" pitchFamily="34" charset="0"/>
              </a:rPr>
              <a:t>fig: train dataset</a:t>
            </a:r>
            <a:r>
              <a:rPr lang="en-CA" dirty="0">
                <a:latin typeface="Arial Narrow" panose="020B0606020202030204" pitchFamily="34" charset="0"/>
              </a:rPr>
              <a:t>		</a:t>
            </a:r>
            <a:endParaRPr lang="en-CA" sz="1500" dirty="0">
              <a:latin typeface="Arial Narrow" panose="020B0606020202030204" pitchFamily="34" charset="0"/>
            </a:endParaRPr>
          </a:p>
        </p:txBody>
      </p:sp>
      <p:pic>
        <p:nvPicPr>
          <p:cNvPr id="9" name="Picture 8">
            <a:extLst>
              <a:ext uri="{FF2B5EF4-FFF2-40B4-BE49-F238E27FC236}">
                <a16:creationId xmlns:a16="http://schemas.microsoft.com/office/drawing/2014/main" id="{21090583-B19B-4387-A744-CF251C03B822}"/>
              </a:ext>
            </a:extLst>
          </p:cNvPr>
          <p:cNvPicPr>
            <a:picLocks noChangeAspect="1"/>
          </p:cNvPicPr>
          <p:nvPr/>
        </p:nvPicPr>
        <p:blipFill>
          <a:blip r:embed="rId2"/>
          <a:stretch>
            <a:fillRect/>
          </a:stretch>
        </p:blipFill>
        <p:spPr>
          <a:xfrm>
            <a:off x="1145867" y="2304093"/>
            <a:ext cx="10045639" cy="3695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013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0CD1-D2EC-4A08-84D2-C725C79CB7DE}"/>
              </a:ext>
            </a:extLst>
          </p:cNvPr>
          <p:cNvSpPr txBox="1"/>
          <p:nvPr/>
        </p:nvSpPr>
        <p:spPr>
          <a:xfrm>
            <a:off x="838200" y="1389011"/>
            <a:ext cx="10515600" cy="1246495"/>
          </a:xfrm>
          <a:prstGeom prst="rect">
            <a:avLst/>
          </a:prstGeom>
          <a:noFill/>
        </p:spPr>
        <p:txBody>
          <a:bodyPr wrap="square">
            <a:spAutoFit/>
          </a:bodyPr>
          <a:lstStyle/>
          <a:p>
            <a:pPr marL="342900" indent="-342900" algn="just">
              <a:buFont typeface="Arial" panose="020B0604020202020204" pitchFamily="34" charset="0"/>
              <a:buChar char="•"/>
            </a:pPr>
            <a:r>
              <a:rPr lang="en-US" sz="2500" dirty="0">
                <a:latin typeface="Arial Narrow" panose="020B0606020202030204" pitchFamily="34" charset="0"/>
              </a:rPr>
              <a:t>After replacing the NULL values and changing the data to numeric from categorical</a:t>
            </a:r>
          </a:p>
          <a:p>
            <a:pPr algn="just"/>
            <a:endParaRPr lang="en-US" sz="2500" dirty="0">
              <a:latin typeface="Arial Narrow" panose="020B0606020202030204" pitchFamily="34" charset="0"/>
            </a:endParaRPr>
          </a:p>
          <a:p>
            <a:pPr marL="342900" indent="-342900" algn="just">
              <a:buFont typeface="Arial" panose="020B0604020202020204" pitchFamily="34" charset="0"/>
              <a:buChar char="•"/>
            </a:pPr>
            <a:endParaRPr lang="en-US" sz="2500" dirty="0">
              <a:latin typeface="Arial Narrow" panose="020B0606020202030204" pitchFamily="34" charset="0"/>
            </a:endParaRPr>
          </a:p>
        </p:txBody>
      </p:sp>
      <p:pic>
        <p:nvPicPr>
          <p:cNvPr id="7" name="Picture 6">
            <a:extLst>
              <a:ext uri="{FF2B5EF4-FFF2-40B4-BE49-F238E27FC236}">
                <a16:creationId xmlns:a16="http://schemas.microsoft.com/office/drawing/2014/main" id="{7652E7D9-FE3A-408E-9D33-16AB394454AC}"/>
              </a:ext>
            </a:extLst>
          </p:cNvPr>
          <p:cNvPicPr>
            <a:picLocks noChangeAspect="1"/>
          </p:cNvPicPr>
          <p:nvPr/>
        </p:nvPicPr>
        <p:blipFill rotWithShape="1">
          <a:blip r:embed="rId2"/>
          <a:srcRect t="3824" r="5269"/>
          <a:stretch/>
        </p:blipFill>
        <p:spPr>
          <a:xfrm>
            <a:off x="1706880" y="2007640"/>
            <a:ext cx="8778240" cy="4749634"/>
          </a:xfrm>
          <a:prstGeom prst="rect">
            <a:avLst/>
          </a:prstGeom>
        </p:spPr>
      </p:pic>
      <p:sp>
        <p:nvSpPr>
          <p:cNvPr id="5" name="Title 1">
            <a:extLst>
              <a:ext uri="{FF2B5EF4-FFF2-40B4-BE49-F238E27FC236}">
                <a16:creationId xmlns:a16="http://schemas.microsoft.com/office/drawing/2014/main" id="{6DE5975F-8C69-45A8-BAB7-0ECE6D69523A}"/>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Tree>
    <p:extLst>
      <p:ext uri="{BB962C8B-B14F-4D97-AF65-F5344CB8AC3E}">
        <p14:creationId xmlns:p14="http://schemas.microsoft.com/office/powerpoint/2010/main" val="870908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0CD1-D2EC-4A08-84D2-C725C79CB7DE}"/>
              </a:ext>
            </a:extLst>
          </p:cNvPr>
          <p:cNvSpPr txBox="1"/>
          <p:nvPr/>
        </p:nvSpPr>
        <p:spPr>
          <a:xfrm>
            <a:off x="211014" y="731521"/>
            <a:ext cx="5312899" cy="4370427"/>
          </a:xfrm>
          <a:prstGeom prst="rect">
            <a:avLst/>
          </a:prstGeom>
          <a:noFill/>
        </p:spPr>
        <p:txBody>
          <a:bodyPr wrap="square">
            <a:spAutoFit/>
          </a:bodyPr>
          <a:lstStyle/>
          <a:p>
            <a:pPr algn="just"/>
            <a:r>
              <a:rPr lang="en-US" sz="2500" dirty="0">
                <a:latin typeface="Arial Narrow" panose="020B0606020202030204" pitchFamily="34" charset="0"/>
              </a:rPr>
              <a:t> </a:t>
            </a:r>
            <a:r>
              <a:rPr lang="en-CA" sz="2800" b="1" dirty="0">
                <a:latin typeface="Arial Narrow" panose="020B0606020202030204" pitchFamily="34" charset="0"/>
              </a:rPr>
              <a:t>Steps involved: Correlation Table</a:t>
            </a:r>
            <a:endParaRPr lang="en-US" sz="2500" b="1" dirty="0">
              <a:latin typeface="Arial Narrow" panose="020B0606020202030204" pitchFamily="34" charset="0"/>
            </a:endParaRPr>
          </a:p>
          <a:p>
            <a:pPr marL="342900" indent="-342900">
              <a:buFont typeface="Arial" panose="020B0604020202020204" pitchFamily="34" charset="0"/>
              <a:buChar char="•"/>
            </a:pPr>
            <a:r>
              <a:rPr lang="en-US" sz="2500" dirty="0">
                <a:latin typeface="Arial Narrow" panose="020B0606020202030204" pitchFamily="34" charset="0"/>
              </a:rPr>
              <a:t>From the table, we can clearly see that very low correlation is found in variable like Product_Category_1, Product_Category_2, Product_Category_3 and </a:t>
            </a:r>
            <a:r>
              <a:rPr lang="en-US" sz="2500" dirty="0" err="1">
                <a:latin typeface="Arial Narrow" panose="020B0606020202030204" pitchFamily="34" charset="0"/>
              </a:rPr>
              <a:t>Product_ID</a:t>
            </a:r>
            <a:r>
              <a:rPr lang="en-US" sz="2500" dirty="0">
                <a:latin typeface="Arial Narrow" panose="020B0606020202030204" pitchFamily="34" charset="0"/>
              </a:rPr>
              <a:t>, </a:t>
            </a:r>
            <a:r>
              <a:rPr lang="en-US" sz="2500" dirty="0" err="1">
                <a:latin typeface="Arial Narrow" panose="020B0606020202030204" pitchFamily="34" charset="0"/>
              </a:rPr>
              <a:t>User_ID</a:t>
            </a:r>
            <a:endParaRPr lang="en-US" sz="2500" dirty="0">
              <a:latin typeface="Arial Narrow" panose="020B0606020202030204" pitchFamily="34" charset="0"/>
            </a:endParaRPr>
          </a:p>
          <a:p>
            <a:pPr marL="342900" indent="-342900">
              <a:buFont typeface="Arial" panose="020B0604020202020204" pitchFamily="34" charset="0"/>
              <a:buChar char="•"/>
            </a:pPr>
            <a:r>
              <a:rPr lang="en-US" sz="2500" dirty="0">
                <a:latin typeface="Arial Narrow" panose="020B0606020202030204" pitchFamily="34" charset="0"/>
              </a:rPr>
              <a:t>Therefore we believe that the four variables mentioned above do not have strong relationship with </a:t>
            </a:r>
            <a:r>
              <a:rPr lang="en-US" sz="2500" dirty="0" err="1">
                <a:latin typeface="Arial Narrow" panose="020B0606020202030204" pitchFamily="34" charset="0"/>
              </a:rPr>
              <a:t>Purchase_Total</a:t>
            </a:r>
            <a:r>
              <a:rPr lang="en-US" sz="2500" dirty="0">
                <a:latin typeface="Arial Narrow" panose="020B0606020202030204" pitchFamily="34" charset="0"/>
              </a:rPr>
              <a:t> thus we dropped the column</a:t>
            </a:r>
          </a:p>
        </p:txBody>
      </p:sp>
      <p:pic>
        <p:nvPicPr>
          <p:cNvPr id="8" name="Picture 7">
            <a:extLst>
              <a:ext uri="{FF2B5EF4-FFF2-40B4-BE49-F238E27FC236}">
                <a16:creationId xmlns:a16="http://schemas.microsoft.com/office/drawing/2014/main" id="{D59AA23D-F5A0-4454-AC22-DC874CDA3FD4}"/>
              </a:ext>
            </a:extLst>
          </p:cNvPr>
          <p:cNvPicPr>
            <a:picLocks noChangeAspect="1"/>
          </p:cNvPicPr>
          <p:nvPr/>
        </p:nvPicPr>
        <p:blipFill rotWithShape="1">
          <a:blip r:embed="rId2"/>
          <a:srcRect l="6413" r="6776" b="239"/>
          <a:stretch/>
        </p:blipFill>
        <p:spPr>
          <a:xfrm>
            <a:off x="5523914" y="1002986"/>
            <a:ext cx="6668086" cy="5872770"/>
          </a:xfrm>
          <a:prstGeom prst="rect">
            <a:avLst/>
          </a:prstGeom>
        </p:spPr>
      </p:pic>
      <p:pic>
        <p:nvPicPr>
          <p:cNvPr id="10" name="Picture 9">
            <a:extLst>
              <a:ext uri="{FF2B5EF4-FFF2-40B4-BE49-F238E27FC236}">
                <a16:creationId xmlns:a16="http://schemas.microsoft.com/office/drawing/2014/main" id="{0AA4A76E-8245-4611-8949-8A1FF0D8F879}"/>
              </a:ext>
            </a:extLst>
          </p:cNvPr>
          <p:cNvPicPr>
            <a:picLocks noChangeAspect="1"/>
          </p:cNvPicPr>
          <p:nvPr/>
        </p:nvPicPr>
        <p:blipFill>
          <a:blip r:embed="rId3"/>
          <a:stretch>
            <a:fillRect/>
          </a:stretch>
        </p:blipFill>
        <p:spPr>
          <a:xfrm>
            <a:off x="0" y="5242516"/>
            <a:ext cx="6848475" cy="1428750"/>
          </a:xfrm>
          <a:prstGeom prst="rect">
            <a:avLst/>
          </a:prstGeom>
          <a:ln>
            <a:solidFill>
              <a:schemeClr val="tx1"/>
            </a:solidFill>
          </a:ln>
        </p:spPr>
      </p:pic>
      <p:sp>
        <p:nvSpPr>
          <p:cNvPr id="6" name="Title 1">
            <a:extLst>
              <a:ext uri="{FF2B5EF4-FFF2-40B4-BE49-F238E27FC236}">
                <a16:creationId xmlns:a16="http://schemas.microsoft.com/office/drawing/2014/main" id="{4D4906D4-DB9B-48D0-8FF6-C973E62C6E60}"/>
              </a:ext>
            </a:extLst>
          </p:cNvPr>
          <p:cNvSpPr txBox="1">
            <a:spLocks/>
          </p:cNvSpPr>
          <p:nvPr/>
        </p:nvSpPr>
        <p:spPr>
          <a:xfrm>
            <a:off x="838200" y="78962"/>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Tree>
    <p:extLst>
      <p:ext uri="{BB962C8B-B14F-4D97-AF65-F5344CB8AC3E}">
        <p14:creationId xmlns:p14="http://schemas.microsoft.com/office/powerpoint/2010/main" val="3813390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0CD1-D2EC-4A08-84D2-C725C79CB7DE}"/>
              </a:ext>
            </a:extLst>
          </p:cNvPr>
          <p:cNvSpPr txBox="1"/>
          <p:nvPr/>
        </p:nvSpPr>
        <p:spPr>
          <a:xfrm>
            <a:off x="1162588" y="756606"/>
            <a:ext cx="10204174" cy="1677382"/>
          </a:xfrm>
          <a:prstGeom prst="rect">
            <a:avLst/>
          </a:prstGeom>
          <a:noFill/>
        </p:spPr>
        <p:txBody>
          <a:bodyPr wrap="square">
            <a:spAutoFit/>
          </a:bodyPr>
          <a:lstStyle/>
          <a:p>
            <a:pPr algn="just"/>
            <a:r>
              <a:rPr lang="en-CA" sz="2800" b="1" dirty="0">
                <a:latin typeface="Arial Narrow" panose="020B0606020202030204" pitchFamily="34" charset="0"/>
              </a:rPr>
              <a:t>Steps involved: Final Data</a:t>
            </a:r>
            <a:endParaRPr lang="en-US" sz="2500" dirty="0">
              <a:latin typeface="Arial Narrow" panose="020B0606020202030204" pitchFamily="34" charset="0"/>
            </a:endParaRPr>
          </a:p>
          <a:p>
            <a:pPr marL="342900" indent="-342900" algn="just">
              <a:buFont typeface="Arial" panose="020B0604020202020204" pitchFamily="34" charset="0"/>
              <a:buChar char="•"/>
            </a:pPr>
            <a:r>
              <a:rPr lang="en-US" sz="2500" dirty="0">
                <a:latin typeface="Arial Narrow" panose="020B0606020202030204" pitchFamily="34" charset="0"/>
              </a:rPr>
              <a:t>After dropping unwanted columns from dataset, we had the following dataset to do regression:</a:t>
            </a:r>
          </a:p>
          <a:p>
            <a:pPr marL="342900" indent="-342900" algn="just">
              <a:buFont typeface="Arial" panose="020B0604020202020204" pitchFamily="34" charset="0"/>
              <a:buChar char="•"/>
            </a:pPr>
            <a:endParaRPr lang="en-US" sz="2500" dirty="0">
              <a:latin typeface="Arial Narrow" panose="020B0606020202030204" pitchFamily="34" charset="0"/>
            </a:endParaRPr>
          </a:p>
        </p:txBody>
      </p:sp>
      <p:pic>
        <p:nvPicPr>
          <p:cNvPr id="7" name="Picture 6">
            <a:extLst>
              <a:ext uri="{FF2B5EF4-FFF2-40B4-BE49-F238E27FC236}">
                <a16:creationId xmlns:a16="http://schemas.microsoft.com/office/drawing/2014/main" id="{E703AD6A-31DC-47EB-9A4E-E3235B07FB6E}"/>
              </a:ext>
            </a:extLst>
          </p:cNvPr>
          <p:cNvPicPr>
            <a:picLocks noChangeAspect="1"/>
          </p:cNvPicPr>
          <p:nvPr/>
        </p:nvPicPr>
        <p:blipFill rotWithShape="1">
          <a:blip r:embed="rId2"/>
          <a:srcRect t="4308" r="4559" b="6251"/>
          <a:stretch/>
        </p:blipFill>
        <p:spPr>
          <a:xfrm>
            <a:off x="3202690" y="1628134"/>
            <a:ext cx="6397986" cy="5090717"/>
          </a:xfrm>
          <a:prstGeom prst="rect">
            <a:avLst/>
          </a:prstGeom>
        </p:spPr>
      </p:pic>
      <p:sp>
        <p:nvSpPr>
          <p:cNvPr id="5" name="Title 1">
            <a:extLst>
              <a:ext uri="{FF2B5EF4-FFF2-40B4-BE49-F238E27FC236}">
                <a16:creationId xmlns:a16="http://schemas.microsoft.com/office/drawing/2014/main" id="{8FDA54FC-A969-4AAC-AC89-96A4DEB378EC}"/>
              </a:ext>
            </a:extLst>
          </p:cNvPr>
          <p:cNvSpPr txBox="1">
            <a:spLocks/>
          </p:cNvSpPr>
          <p:nvPr/>
        </p:nvSpPr>
        <p:spPr>
          <a:xfrm>
            <a:off x="1006875" y="100799"/>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Tree>
    <p:extLst>
      <p:ext uri="{BB962C8B-B14F-4D97-AF65-F5344CB8AC3E}">
        <p14:creationId xmlns:p14="http://schemas.microsoft.com/office/powerpoint/2010/main" val="2772696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0CD1-D2EC-4A08-84D2-C725C79CB7DE}"/>
              </a:ext>
            </a:extLst>
          </p:cNvPr>
          <p:cNvSpPr txBox="1"/>
          <p:nvPr/>
        </p:nvSpPr>
        <p:spPr>
          <a:xfrm>
            <a:off x="1245705" y="1084508"/>
            <a:ext cx="10204174" cy="1246495"/>
          </a:xfrm>
          <a:prstGeom prst="rect">
            <a:avLst/>
          </a:prstGeom>
          <a:noFill/>
        </p:spPr>
        <p:txBody>
          <a:bodyPr wrap="square">
            <a:spAutoFit/>
          </a:bodyPr>
          <a:lstStyle/>
          <a:p>
            <a:pPr marL="342900" indent="-342900" algn="just">
              <a:buFont typeface="Arial" panose="020B0604020202020204" pitchFamily="34" charset="0"/>
              <a:buChar char="•"/>
            </a:pPr>
            <a:r>
              <a:rPr lang="en-US" sz="2500">
                <a:latin typeface="Arial Narrow" panose="020B0606020202030204" pitchFamily="34" charset="0"/>
              </a:rPr>
              <a:t>After dropping unwanted columns from dataset, we had the following dataset to do regression:</a:t>
            </a:r>
          </a:p>
          <a:p>
            <a:pPr marL="342900" indent="-342900" algn="just">
              <a:buFont typeface="Arial" panose="020B0604020202020204" pitchFamily="34" charset="0"/>
              <a:buChar char="•"/>
            </a:pPr>
            <a:endParaRPr lang="en-US" sz="2500" dirty="0">
              <a:latin typeface="Arial Narrow" panose="020B0606020202030204" pitchFamily="34" charset="0"/>
            </a:endParaRPr>
          </a:p>
        </p:txBody>
      </p:sp>
      <p:pic>
        <p:nvPicPr>
          <p:cNvPr id="7" name="Picture 6">
            <a:extLst>
              <a:ext uri="{FF2B5EF4-FFF2-40B4-BE49-F238E27FC236}">
                <a16:creationId xmlns:a16="http://schemas.microsoft.com/office/drawing/2014/main" id="{E703AD6A-31DC-47EB-9A4E-E3235B07FB6E}"/>
              </a:ext>
            </a:extLst>
          </p:cNvPr>
          <p:cNvPicPr>
            <a:picLocks noChangeAspect="1"/>
          </p:cNvPicPr>
          <p:nvPr/>
        </p:nvPicPr>
        <p:blipFill rotWithShape="1">
          <a:blip r:embed="rId2"/>
          <a:srcRect t="4308" r="4559" b="6251"/>
          <a:stretch/>
        </p:blipFill>
        <p:spPr>
          <a:xfrm>
            <a:off x="5203769" y="1575126"/>
            <a:ext cx="6397986" cy="5090717"/>
          </a:xfrm>
          <a:prstGeom prst="rect">
            <a:avLst/>
          </a:prstGeom>
        </p:spPr>
      </p:pic>
      <p:pic>
        <p:nvPicPr>
          <p:cNvPr id="5" name="Picture 4">
            <a:extLst>
              <a:ext uri="{FF2B5EF4-FFF2-40B4-BE49-F238E27FC236}">
                <a16:creationId xmlns:a16="http://schemas.microsoft.com/office/drawing/2014/main" id="{DF4C6198-F641-4BAA-A460-0F149C8F3E9B}"/>
              </a:ext>
            </a:extLst>
          </p:cNvPr>
          <p:cNvPicPr>
            <a:picLocks noChangeAspect="1"/>
          </p:cNvPicPr>
          <p:nvPr/>
        </p:nvPicPr>
        <p:blipFill rotWithShape="1">
          <a:blip r:embed="rId3"/>
          <a:srcRect l="17121" t="4742" r="16293"/>
          <a:stretch/>
        </p:blipFill>
        <p:spPr>
          <a:xfrm>
            <a:off x="0" y="2128417"/>
            <a:ext cx="5203769" cy="4589341"/>
          </a:xfrm>
          <a:prstGeom prst="rect">
            <a:avLst/>
          </a:prstGeom>
        </p:spPr>
      </p:pic>
      <p:sp>
        <p:nvSpPr>
          <p:cNvPr id="6" name="Title 1">
            <a:extLst>
              <a:ext uri="{FF2B5EF4-FFF2-40B4-BE49-F238E27FC236}">
                <a16:creationId xmlns:a16="http://schemas.microsoft.com/office/drawing/2014/main" id="{2F3305BF-7405-4E16-B279-2287ABAA6DA6}"/>
              </a:ext>
            </a:extLst>
          </p:cNvPr>
          <p:cNvSpPr txBox="1">
            <a:spLocks/>
          </p:cNvSpPr>
          <p:nvPr/>
        </p:nvSpPr>
        <p:spPr>
          <a:xfrm>
            <a:off x="934279" y="192157"/>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Tree>
    <p:extLst>
      <p:ext uri="{BB962C8B-B14F-4D97-AF65-F5344CB8AC3E}">
        <p14:creationId xmlns:p14="http://schemas.microsoft.com/office/powerpoint/2010/main" val="405368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0CD1-D2EC-4A08-84D2-C725C79CB7DE}"/>
              </a:ext>
            </a:extLst>
          </p:cNvPr>
          <p:cNvSpPr txBox="1"/>
          <p:nvPr/>
        </p:nvSpPr>
        <p:spPr>
          <a:xfrm>
            <a:off x="251791" y="1084508"/>
            <a:ext cx="11509514" cy="1631216"/>
          </a:xfrm>
          <a:prstGeom prst="rect">
            <a:avLst/>
          </a:prstGeom>
          <a:noFill/>
        </p:spPr>
        <p:txBody>
          <a:bodyPr wrap="square">
            <a:spAutoFit/>
          </a:bodyPr>
          <a:lstStyle/>
          <a:p>
            <a:pPr marL="342900" indent="-342900" algn="just">
              <a:buFont typeface="Arial" panose="020B0604020202020204" pitchFamily="34" charset="0"/>
              <a:buChar char="•"/>
            </a:pPr>
            <a:r>
              <a:rPr lang="en-CA" sz="2500" dirty="0">
                <a:latin typeface="Arial Narrow" panose="020B0606020202030204" pitchFamily="34" charset="0"/>
              </a:rPr>
              <a:t>Our linear formula, y=mx + c, for purchase is: </a:t>
            </a:r>
          </a:p>
          <a:p>
            <a:pPr algn="just"/>
            <a:endParaRPr lang="en-CA" sz="2500" dirty="0">
              <a:latin typeface="Arial Narrow" panose="020B0606020202030204" pitchFamily="34" charset="0"/>
            </a:endParaRPr>
          </a:p>
          <a:p>
            <a:pPr algn="just"/>
            <a:r>
              <a:rPr lang="en-CA" sz="2500" dirty="0">
                <a:latin typeface="Arial Narrow" panose="020B0606020202030204" pitchFamily="34" charset="0"/>
              </a:rPr>
              <a:t>	Purchase = 690.394Gender + 34.411Age + 8.452Occupation + 401.826City_Category + 			11.635Stay_In_Current_City_Years + -54.284Marital_Status</a:t>
            </a:r>
            <a:endParaRPr lang="en-US" sz="2500" dirty="0">
              <a:latin typeface="Arial Narrow" panose="020B0606020202030204" pitchFamily="34" charset="0"/>
            </a:endParaRPr>
          </a:p>
        </p:txBody>
      </p:sp>
      <p:pic>
        <p:nvPicPr>
          <p:cNvPr id="6" name="Picture 5">
            <a:extLst>
              <a:ext uri="{FF2B5EF4-FFF2-40B4-BE49-F238E27FC236}">
                <a16:creationId xmlns:a16="http://schemas.microsoft.com/office/drawing/2014/main" id="{901F1955-3990-46BA-ADE6-D72359906B8E}"/>
              </a:ext>
            </a:extLst>
          </p:cNvPr>
          <p:cNvPicPr>
            <a:picLocks noChangeAspect="1"/>
          </p:cNvPicPr>
          <p:nvPr/>
        </p:nvPicPr>
        <p:blipFill rotWithShape="1">
          <a:blip r:embed="rId2"/>
          <a:srcRect r="3657"/>
          <a:stretch/>
        </p:blipFill>
        <p:spPr>
          <a:xfrm>
            <a:off x="0" y="3219306"/>
            <a:ext cx="6175893" cy="1266825"/>
          </a:xfrm>
          <a:prstGeom prst="rect">
            <a:avLst/>
          </a:prstGeom>
        </p:spPr>
      </p:pic>
      <p:pic>
        <p:nvPicPr>
          <p:cNvPr id="9" name="Picture 8">
            <a:extLst>
              <a:ext uri="{FF2B5EF4-FFF2-40B4-BE49-F238E27FC236}">
                <a16:creationId xmlns:a16="http://schemas.microsoft.com/office/drawing/2014/main" id="{E0E3B538-3ED3-4A32-975E-488B41F381F3}"/>
              </a:ext>
            </a:extLst>
          </p:cNvPr>
          <p:cNvPicPr>
            <a:picLocks noChangeAspect="1"/>
          </p:cNvPicPr>
          <p:nvPr/>
        </p:nvPicPr>
        <p:blipFill>
          <a:blip r:embed="rId3"/>
          <a:stretch>
            <a:fillRect/>
          </a:stretch>
        </p:blipFill>
        <p:spPr>
          <a:xfrm>
            <a:off x="6175893" y="2807444"/>
            <a:ext cx="6016107" cy="4050556"/>
          </a:xfrm>
          <a:prstGeom prst="rect">
            <a:avLst/>
          </a:prstGeom>
        </p:spPr>
      </p:pic>
      <p:sp>
        <p:nvSpPr>
          <p:cNvPr id="7" name="Title 1">
            <a:extLst>
              <a:ext uri="{FF2B5EF4-FFF2-40B4-BE49-F238E27FC236}">
                <a16:creationId xmlns:a16="http://schemas.microsoft.com/office/drawing/2014/main" id="{703BDC14-5352-4789-808C-EE6138448C41}"/>
              </a:ext>
            </a:extLst>
          </p:cNvPr>
          <p:cNvSpPr txBox="1">
            <a:spLocks/>
          </p:cNvSpPr>
          <p:nvPr/>
        </p:nvSpPr>
        <p:spPr>
          <a:xfrm>
            <a:off x="980242" y="176910"/>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Model 2: Linear Regression</a:t>
            </a:r>
          </a:p>
        </p:txBody>
      </p:sp>
    </p:spTree>
    <p:extLst>
      <p:ext uri="{BB962C8B-B14F-4D97-AF65-F5344CB8AC3E}">
        <p14:creationId xmlns:p14="http://schemas.microsoft.com/office/powerpoint/2010/main" val="518298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1BE-F172-4070-A8D8-8D649D6E5F41}"/>
              </a:ext>
            </a:extLst>
          </p:cNvPr>
          <p:cNvSpPr>
            <a:spLocks noGrp="1"/>
          </p:cNvSpPr>
          <p:nvPr>
            <p:ph type="title"/>
          </p:nvPr>
        </p:nvSpPr>
        <p:spPr/>
        <p:txBody>
          <a:bodyPr>
            <a:normAutofit/>
          </a:bodyPr>
          <a:lstStyle/>
          <a:p>
            <a:pPr algn="ctr"/>
            <a:r>
              <a:rPr lang="en-CA" sz="4300" dirty="0">
                <a:latin typeface="Arial Narrow" panose="020B0606020202030204" pitchFamily="34" charset="0"/>
              </a:rPr>
              <a:t>Model 2: Regression Model Prediction</a:t>
            </a:r>
          </a:p>
        </p:txBody>
      </p:sp>
      <p:sp>
        <p:nvSpPr>
          <p:cNvPr id="3" name="Content Placeholder 2">
            <a:extLst>
              <a:ext uri="{FF2B5EF4-FFF2-40B4-BE49-F238E27FC236}">
                <a16:creationId xmlns:a16="http://schemas.microsoft.com/office/drawing/2014/main" id="{9D421D33-990D-4E0F-BCBF-9C368B1F320C}"/>
              </a:ext>
            </a:extLst>
          </p:cNvPr>
          <p:cNvSpPr>
            <a:spLocks noGrp="1"/>
          </p:cNvSpPr>
          <p:nvPr>
            <p:ph sz="half" idx="1"/>
          </p:nvPr>
        </p:nvSpPr>
        <p:spPr>
          <a:xfrm>
            <a:off x="548640" y="1690688"/>
            <a:ext cx="5471160" cy="4486275"/>
          </a:xfrm>
        </p:spPr>
        <p:txBody>
          <a:bodyPr/>
          <a:lstStyle/>
          <a:p>
            <a:r>
              <a:rPr lang="en-CA" sz="2500" dirty="0">
                <a:latin typeface="Arial Narrow" panose="020B0606020202030204" pitchFamily="34" charset="0"/>
              </a:rPr>
              <a:t>Train Dataset: in this dataset, we had real values of Purchase </a:t>
            </a:r>
          </a:p>
          <a:p>
            <a:endParaRPr lang="en-CA" dirty="0"/>
          </a:p>
        </p:txBody>
      </p:sp>
      <p:sp>
        <p:nvSpPr>
          <p:cNvPr id="4" name="Content Placeholder 3">
            <a:extLst>
              <a:ext uri="{FF2B5EF4-FFF2-40B4-BE49-F238E27FC236}">
                <a16:creationId xmlns:a16="http://schemas.microsoft.com/office/drawing/2014/main" id="{EEB3C8A1-921E-4313-BA51-512C5392BF17}"/>
              </a:ext>
            </a:extLst>
          </p:cNvPr>
          <p:cNvSpPr>
            <a:spLocks noGrp="1"/>
          </p:cNvSpPr>
          <p:nvPr>
            <p:ph sz="half" idx="2"/>
          </p:nvPr>
        </p:nvSpPr>
        <p:spPr>
          <a:xfrm>
            <a:off x="6172199" y="1690688"/>
            <a:ext cx="5292969" cy="4486275"/>
          </a:xfrm>
        </p:spPr>
        <p:txBody>
          <a:bodyPr/>
          <a:lstStyle/>
          <a:p>
            <a:r>
              <a:rPr lang="en-CA" sz="2500" dirty="0">
                <a:latin typeface="Arial Narrow" panose="020B0606020202030204" pitchFamily="34" charset="0"/>
              </a:rPr>
              <a:t>Test Dataset: as test dataset do not have real values, we predicted the Purchase from the linear regression model we built</a:t>
            </a:r>
          </a:p>
          <a:p>
            <a:pPr marL="0" indent="0">
              <a:buNone/>
            </a:pPr>
            <a:endParaRPr lang="en-CA" dirty="0"/>
          </a:p>
        </p:txBody>
      </p:sp>
      <p:pic>
        <p:nvPicPr>
          <p:cNvPr id="6" name="Picture 5">
            <a:extLst>
              <a:ext uri="{FF2B5EF4-FFF2-40B4-BE49-F238E27FC236}">
                <a16:creationId xmlns:a16="http://schemas.microsoft.com/office/drawing/2014/main" id="{521C4248-91BF-4C22-94D4-B8CAA6886896}"/>
              </a:ext>
            </a:extLst>
          </p:cNvPr>
          <p:cNvPicPr>
            <a:picLocks noChangeAspect="1"/>
          </p:cNvPicPr>
          <p:nvPr/>
        </p:nvPicPr>
        <p:blipFill>
          <a:blip r:embed="rId2"/>
          <a:stretch>
            <a:fillRect/>
          </a:stretch>
        </p:blipFill>
        <p:spPr>
          <a:xfrm>
            <a:off x="726832" y="3119633"/>
            <a:ext cx="5004891" cy="2780495"/>
          </a:xfrm>
          <a:prstGeom prst="rect">
            <a:avLst/>
          </a:prstGeom>
        </p:spPr>
      </p:pic>
      <p:pic>
        <p:nvPicPr>
          <p:cNvPr id="8" name="Picture 7">
            <a:extLst>
              <a:ext uri="{FF2B5EF4-FFF2-40B4-BE49-F238E27FC236}">
                <a16:creationId xmlns:a16="http://schemas.microsoft.com/office/drawing/2014/main" id="{5687F0B0-92C2-4B64-A7B8-828582496BF9}"/>
              </a:ext>
            </a:extLst>
          </p:cNvPr>
          <p:cNvPicPr>
            <a:picLocks noChangeAspect="1"/>
          </p:cNvPicPr>
          <p:nvPr/>
        </p:nvPicPr>
        <p:blipFill rotWithShape="1">
          <a:blip r:embed="rId3"/>
          <a:srcRect r="6224"/>
          <a:stretch/>
        </p:blipFill>
        <p:spPr>
          <a:xfrm>
            <a:off x="6373150" y="3119633"/>
            <a:ext cx="5514540" cy="2456082"/>
          </a:xfrm>
          <a:prstGeom prst="rect">
            <a:avLst/>
          </a:prstGeom>
        </p:spPr>
      </p:pic>
    </p:spTree>
    <p:extLst>
      <p:ext uri="{BB962C8B-B14F-4D97-AF65-F5344CB8AC3E}">
        <p14:creationId xmlns:p14="http://schemas.microsoft.com/office/powerpoint/2010/main" val="2467449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1BE-F172-4070-A8D8-8D649D6E5F41}"/>
              </a:ext>
            </a:extLst>
          </p:cNvPr>
          <p:cNvSpPr>
            <a:spLocks noGrp="1"/>
          </p:cNvSpPr>
          <p:nvPr>
            <p:ph type="title"/>
          </p:nvPr>
        </p:nvSpPr>
        <p:spPr/>
        <p:txBody>
          <a:bodyPr>
            <a:normAutofit/>
          </a:bodyPr>
          <a:lstStyle/>
          <a:p>
            <a:pPr algn="ctr"/>
            <a:r>
              <a:rPr lang="en-CA" sz="4300" dirty="0">
                <a:latin typeface="Arial Narrow" panose="020B0606020202030204" pitchFamily="34" charset="0"/>
              </a:rPr>
              <a:t>Model 2: Regression Model ANOVA</a:t>
            </a:r>
          </a:p>
        </p:txBody>
      </p:sp>
      <p:pic>
        <p:nvPicPr>
          <p:cNvPr id="10" name="Content Placeholder 9">
            <a:extLst>
              <a:ext uri="{FF2B5EF4-FFF2-40B4-BE49-F238E27FC236}">
                <a16:creationId xmlns:a16="http://schemas.microsoft.com/office/drawing/2014/main" id="{BAEE7790-7E83-4A50-A24D-E91B0C694DD0}"/>
              </a:ext>
            </a:extLst>
          </p:cNvPr>
          <p:cNvPicPr>
            <a:picLocks noGrp="1" noChangeAspect="1"/>
          </p:cNvPicPr>
          <p:nvPr>
            <p:ph sz="half" idx="1"/>
          </p:nvPr>
        </p:nvPicPr>
        <p:blipFill>
          <a:blip r:embed="rId2"/>
          <a:stretch>
            <a:fillRect/>
          </a:stretch>
        </p:blipFill>
        <p:spPr>
          <a:xfrm>
            <a:off x="2321638" y="1957375"/>
            <a:ext cx="8160830" cy="2943250"/>
          </a:xfrm>
        </p:spPr>
      </p:pic>
      <p:pic>
        <p:nvPicPr>
          <p:cNvPr id="4" name="Picture 3">
            <a:extLst>
              <a:ext uri="{FF2B5EF4-FFF2-40B4-BE49-F238E27FC236}">
                <a16:creationId xmlns:a16="http://schemas.microsoft.com/office/drawing/2014/main" id="{9E63525D-A01B-4B7A-A207-60424D2BCD3A}"/>
              </a:ext>
            </a:extLst>
          </p:cNvPr>
          <p:cNvPicPr>
            <a:picLocks noChangeAspect="1"/>
          </p:cNvPicPr>
          <p:nvPr/>
        </p:nvPicPr>
        <p:blipFill>
          <a:blip r:embed="rId3"/>
          <a:stretch>
            <a:fillRect/>
          </a:stretch>
        </p:blipFill>
        <p:spPr>
          <a:xfrm>
            <a:off x="3395576" y="5167312"/>
            <a:ext cx="6212658" cy="1524810"/>
          </a:xfrm>
          <a:prstGeom prst="rect">
            <a:avLst/>
          </a:prstGeom>
        </p:spPr>
      </p:pic>
    </p:spTree>
    <p:extLst>
      <p:ext uri="{BB962C8B-B14F-4D97-AF65-F5344CB8AC3E}">
        <p14:creationId xmlns:p14="http://schemas.microsoft.com/office/powerpoint/2010/main" val="613928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1BE-F172-4070-A8D8-8D649D6E5F41}"/>
              </a:ext>
            </a:extLst>
          </p:cNvPr>
          <p:cNvSpPr>
            <a:spLocks noGrp="1"/>
          </p:cNvSpPr>
          <p:nvPr>
            <p:ph type="title"/>
          </p:nvPr>
        </p:nvSpPr>
        <p:spPr/>
        <p:txBody>
          <a:bodyPr>
            <a:normAutofit/>
          </a:bodyPr>
          <a:lstStyle/>
          <a:p>
            <a:pPr algn="ctr"/>
            <a:r>
              <a:rPr lang="en-CA" sz="4300" dirty="0">
                <a:latin typeface="Arial Narrow" panose="020B0606020202030204" pitchFamily="34" charset="0"/>
              </a:rPr>
              <a:t>Regression Model: RMSE, R</a:t>
            </a:r>
            <a:r>
              <a:rPr lang="en-CA" sz="4300" baseline="30000" dirty="0">
                <a:latin typeface="Arial Narrow" panose="020B0606020202030204" pitchFamily="34" charset="0"/>
              </a:rPr>
              <a:t>2</a:t>
            </a:r>
            <a:r>
              <a:rPr lang="en-CA" sz="4300" dirty="0">
                <a:latin typeface="Arial Narrow" panose="020B0606020202030204" pitchFamily="34" charset="0"/>
              </a:rPr>
              <a:t>,Error Calculations</a:t>
            </a:r>
          </a:p>
        </p:txBody>
      </p:sp>
      <p:pic>
        <p:nvPicPr>
          <p:cNvPr id="7" name="Content Placeholder 6">
            <a:extLst>
              <a:ext uri="{FF2B5EF4-FFF2-40B4-BE49-F238E27FC236}">
                <a16:creationId xmlns:a16="http://schemas.microsoft.com/office/drawing/2014/main" id="{9E465F15-F90E-457B-ACC6-0B2FA1043E1C}"/>
              </a:ext>
            </a:extLst>
          </p:cNvPr>
          <p:cNvPicPr>
            <a:picLocks noGrp="1" noChangeAspect="1"/>
          </p:cNvPicPr>
          <p:nvPr>
            <p:ph sz="half" idx="1"/>
          </p:nvPr>
        </p:nvPicPr>
        <p:blipFill>
          <a:blip r:embed="rId2"/>
          <a:stretch>
            <a:fillRect/>
          </a:stretch>
        </p:blipFill>
        <p:spPr>
          <a:xfrm>
            <a:off x="1366984" y="2216666"/>
            <a:ext cx="9458032" cy="3458338"/>
          </a:xfrm>
        </p:spPr>
      </p:pic>
    </p:spTree>
    <p:extLst>
      <p:ext uri="{BB962C8B-B14F-4D97-AF65-F5344CB8AC3E}">
        <p14:creationId xmlns:p14="http://schemas.microsoft.com/office/powerpoint/2010/main" val="1126143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1BE-F172-4070-A8D8-8D649D6E5F41}"/>
              </a:ext>
            </a:extLst>
          </p:cNvPr>
          <p:cNvSpPr>
            <a:spLocks noGrp="1"/>
          </p:cNvSpPr>
          <p:nvPr>
            <p:ph type="title"/>
          </p:nvPr>
        </p:nvSpPr>
        <p:spPr/>
        <p:txBody>
          <a:bodyPr>
            <a:normAutofit/>
          </a:bodyPr>
          <a:lstStyle/>
          <a:p>
            <a:pPr algn="ctr"/>
            <a:r>
              <a:rPr lang="en-CA" sz="4300" dirty="0">
                <a:latin typeface="Arial Narrow" panose="020B0606020202030204" pitchFamily="34" charset="0"/>
              </a:rPr>
              <a:t>Regression Model in Excel</a:t>
            </a:r>
          </a:p>
        </p:txBody>
      </p:sp>
      <p:pic>
        <p:nvPicPr>
          <p:cNvPr id="9" name="Content Placeholder 8">
            <a:extLst>
              <a:ext uri="{FF2B5EF4-FFF2-40B4-BE49-F238E27FC236}">
                <a16:creationId xmlns:a16="http://schemas.microsoft.com/office/drawing/2014/main" id="{984CCFF2-C08F-4B53-B581-BB7FE28BA90F}"/>
              </a:ext>
            </a:extLst>
          </p:cNvPr>
          <p:cNvPicPr>
            <a:picLocks noGrp="1" noChangeAspect="1"/>
          </p:cNvPicPr>
          <p:nvPr>
            <p:ph sz="half" idx="1"/>
          </p:nvPr>
        </p:nvPicPr>
        <p:blipFill rotWithShape="1">
          <a:blip r:embed="rId2"/>
          <a:srcRect r="22365"/>
          <a:stretch/>
        </p:blipFill>
        <p:spPr>
          <a:xfrm>
            <a:off x="2586001" y="1690688"/>
            <a:ext cx="7317653" cy="4723666"/>
          </a:xfrm>
        </p:spPr>
      </p:pic>
    </p:spTree>
    <p:extLst>
      <p:ext uri="{BB962C8B-B14F-4D97-AF65-F5344CB8AC3E}">
        <p14:creationId xmlns:p14="http://schemas.microsoft.com/office/powerpoint/2010/main" val="221923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1BE-F172-4070-A8D8-8D649D6E5F41}"/>
              </a:ext>
            </a:extLst>
          </p:cNvPr>
          <p:cNvSpPr>
            <a:spLocks noGrp="1"/>
          </p:cNvSpPr>
          <p:nvPr>
            <p:ph type="title"/>
          </p:nvPr>
        </p:nvSpPr>
        <p:spPr/>
        <p:txBody>
          <a:bodyPr>
            <a:normAutofit/>
          </a:bodyPr>
          <a:lstStyle/>
          <a:p>
            <a:pPr algn="ctr"/>
            <a:r>
              <a:rPr lang="en-CA" sz="4300" dirty="0">
                <a:latin typeface="Arial Narrow" panose="020B0606020202030204" pitchFamily="34" charset="0"/>
              </a:rPr>
              <a:t>Conclusion</a:t>
            </a:r>
          </a:p>
        </p:txBody>
      </p:sp>
      <p:sp>
        <p:nvSpPr>
          <p:cNvPr id="4" name="Content Placeholder 3">
            <a:extLst>
              <a:ext uri="{FF2B5EF4-FFF2-40B4-BE49-F238E27FC236}">
                <a16:creationId xmlns:a16="http://schemas.microsoft.com/office/drawing/2014/main" id="{53956BCB-23C8-42C1-A1D1-821FCEB992B1}"/>
              </a:ext>
            </a:extLst>
          </p:cNvPr>
          <p:cNvSpPr>
            <a:spLocks noGrp="1"/>
          </p:cNvSpPr>
          <p:nvPr>
            <p:ph sz="half" idx="1"/>
          </p:nvPr>
        </p:nvSpPr>
        <p:spPr>
          <a:xfrm>
            <a:off x="838200" y="1621438"/>
            <a:ext cx="10515600" cy="4442653"/>
          </a:xfrm>
        </p:spPr>
        <p:txBody>
          <a:bodyPr>
            <a:normAutofit fontScale="92500"/>
          </a:bodyPr>
          <a:lstStyle/>
          <a:p>
            <a:r>
              <a:rPr lang="en-CA" dirty="0">
                <a:latin typeface="Arial Narrow" panose="020B0606020202030204" pitchFamily="34" charset="0"/>
              </a:rPr>
              <a:t>Since we have tested the accuracy of the output of R we got for the coefficient of intercept and slope by running regression analysis on Excel. </a:t>
            </a:r>
          </a:p>
          <a:p>
            <a:r>
              <a:rPr lang="en-CA" dirty="0">
                <a:latin typeface="Arial Narrow" panose="020B0606020202030204" pitchFamily="34" charset="0"/>
              </a:rPr>
              <a:t>From the regression model, we obtained predicted values.</a:t>
            </a:r>
          </a:p>
          <a:p>
            <a:r>
              <a:rPr lang="en-CA" dirty="0">
                <a:latin typeface="Arial Narrow" panose="020B0606020202030204" pitchFamily="34" charset="0"/>
              </a:rPr>
              <a:t>We calculated R square, RMSE and error from the results we obtained from regression. </a:t>
            </a:r>
          </a:p>
          <a:p>
            <a:r>
              <a:rPr lang="en-CA" dirty="0">
                <a:latin typeface="Arial Narrow" panose="020B0606020202030204" pitchFamily="34" charset="0"/>
              </a:rPr>
              <a:t>We got R square vale as 0.007 and RMSE value as 5003.594 and error as 192.1994.</a:t>
            </a:r>
          </a:p>
          <a:p>
            <a:r>
              <a:rPr lang="en-CA" dirty="0">
                <a:latin typeface="Arial Narrow" panose="020B0606020202030204" pitchFamily="34" charset="0"/>
              </a:rPr>
              <a:t>A good prediction model would be one with smaller RMSE and error and higher R square. </a:t>
            </a:r>
          </a:p>
          <a:p>
            <a:r>
              <a:rPr lang="en-CA" dirty="0">
                <a:latin typeface="Arial Narrow" panose="020B0606020202030204" pitchFamily="34" charset="0"/>
              </a:rPr>
              <a:t>We got 0.007 as R square which might be low but not regarded as insignificant. </a:t>
            </a:r>
          </a:p>
          <a:p>
            <a:pPr marL="0" indent="0">
              <a:buNone/>
            </a:pPr>
            <a:endParaRPr lang="en-CA" dirty="0"/>
          </a:p>
        </p:txBody>
      </p:sp>
    </p:spTree>
    <p:extLst>
      <p:ext uri="{BB962C8B-B14F-4D97-AF65-F5344CB8AC3E}">
        <p14:creationId xmlns:p14="http://schemas.microsoft.com/office/powerpoint/2010/main" val="347243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9F24-B7CB-4387-90F0-D074F1346000}"/>
              </a:ext>
            </a:extLst>
          </p:cNvPr>
          <p:cNvSpPr txBox="1">
            <a:spLocks/>
          </p:cNvSpPr>
          <p:nvPr/>
        </p:nvSpPr>
        <p:spPr>
          <a:xfrm>
            <a:off x="838200" y="329614"/>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Software used</a:t>
            </a:r>
          </a:p>
        </p:txBody>
      </p:sp>
      <p:sp>
        <p:nvSpPr>
          <p:cNvPr id="3" name="TextBox 2">
            <a:extLst>
              <a:ext uri="{FF2B5EF4-FFF2-40B4-BE49-F238E27FC236}">
                <a16:creationId xmlns:a16="http://schemas.microsoft.com/office/drawing/2014/main" id="{69A0C4E5-E9A9-44FD-AFBA-97E68364F05D}"/>
              </a:ext>
            </a:extLst>
          </p:cNvPr>
          <p:cNvSpPr txBox="1"/>
          <p:nvPr/>
        </p:nvSpPr>
        <p:spPr>
          <a:xfrm>
            <a:off x="861134" y="1740023"/>
            <a:ext cx="10377996" cy="1246495"/>
          </a:xfrm>
          <a:prstGeom prst="rect">
            <a:avLst/>
          </a:prstGeom>
          <a:noFill/>
        </p:spPr>
        <p:txBody>
          <a:bodyPr wrap="square" rtlCol="0">
            <a:spAutoFit/>
          </a:bodyPr>
          <a:lstStyle/>
          <a:p>
            <a:pPr marL="285750" indent="-285750">
              <a:buFont typeface="Arial" panose="020B0604020202020204" pitchFamily="34" charset="0"/>
              <a:buChar char="•"/>
            </a:pPr>
            <a:r>
              <a:rPr lang="en-CA" sz="2500" dirty="0">
                <a:latin typeface="Arial Narrow" panose="020B0606020202030204" pitchFamily="34" charset="0"/>
              </a:rPr>
              <a:t>R studio - Editor</a:t>
            </a:r>
          </a:p>
          <a:p>
            <a:pPr marL="285750" indent="-285750">
              <a:buFont typeface="Arial" panose="020B0604020202020204" pitchFamily="34" charset="0"/>
              <a:buChar char="•"/>
            </a:pPr>
            <a:r>
              <a:rPr lang="en-CA" sz="2500" dirty="0">
                <a:latin typeface="Arial Narrow" panose="020B0606020202030204" pitchFamily="34" charset="0"/>
              </a:rPr>
              <a:t>R i386.4.0.3 – scripting language</a:t>
            </a:r>
          </a:p>
          <a:p>
            <a:pPr marL="285750" indent="-285750">
              <a:buFont typeface="Arial" panose="020B0604020202020204" pitchFamily="34" charset="0"/>
              <a:buChar char="•"/>
            </a:pPr>
            <a:r>
              <a:rPr lang="en-CA" sz="2500" dirty="0">
                <a:latin typeface="Arial Narrow" panose="020B0606020202030204" pitchFamily="34" charset="0"/>
              </a:rPr>
              <a:t>Excel – database and to verify the model</a:t>
            </a:r>
          </a:p>
        </p:txBody>
      </p:sp>
    </p:spTree>
    <p:extLst>
      <p:ext uri="{BB962C8B-B14F-4D97-AF65-F5344CB8AC3E}">
        <p14:creationId xmlns:p14="http://schemas.microsoft.com/office/powerpoint/2010/main" val="4160525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E477AF-B219-406B-976B-C578494DE425}"/>
              </a:ext>
            </a:extLst>
          </p:cNvPr>
          <p:cNvSpPr>
            <a:spLocks noGrp="1"/>
          </p:cNvSpPr>
          <p:nvPr>
            <p:ph sz="half" idx="2"/>
          </p:nvPr>
        </p:nvSpPr>
        <p:spPr>
          <a:xfrm>
            <a:off x="838200" y="1825625"/>
            <a:ext cx="10515600" cy="4351338"/>
          </a:xfrm>
        </p:spPr>
        <p:txBody>
          <a:bodyPr/>
          <a:lstStyle/>
          <a:p>
            <a:r>
              <a:rPr lang="en-CA" sz="2500" dirty="0">
                <a:latin typeface="Arial Narrow" panose="020B0606020202030204" pitchFamily="34" charset="0"/>
              </a:rPr>
              <a:t>We can implement other regression model as SVM regression, Ridge regression, Lasso regression or stepwise regression and compute R square, RMSE and error to check which one have smaller RMSE and error and higher R square. </a:t>
            </a:r>
          </a:p>
          <a:p>
            <a:r>
              <a:rPr lang="en-CA" sz="2500" dirty="0">
                <a:latin typeface="Arial Narrow" panose="020B0606020202030204" pitchFamily="34" charset="0"/>
              </a:rPr>
              <a:t>The model having small RMSE and high R square would be considered as best model for prediction</a:t>
            </a:r>
          </a:p>
          <a:p>
            <a:pPr marL="0" indent="0">
              <a:buNone/>
            </a:pPr>
            <a:endParaRPr lang="en-CA" dirty="0"/>
          </a:p>
        </p:txBody>
      </p:sp>
      <p:sp>
        <p:nvSpPr>
          <p:cNvPr id="5" name="Title 1">
            <a:extLst>
              <a:ext uri="{FF2B5EF4-FFF2-40B4-BE49-F238E27FC236}">
                <a16:creationId xmlns:a16="http://schemas.microsoft.com/office/drawing/2014/main" id="{A3BD67CF-261A-4DD2-B5E4-CF32584D7C4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300" dirty="0">
                <a:latin typeface="Arial Narrow" panose="020B0606020202030204" pitchFamily="34" charset="0"/>
              </a:rPr>
              <a:t>Future Work</a:t>
            </a:r>
          </a:p>
        </p:txBody>
      </p:sp>
    </p:spTree>
    <p:extLst>
      <p:ext uri="{BB962C8B-B14F-4D97-AF65-F5344CB8AC3E}">
        <p14:creationId xmlns:p14="http://schemas.microsoft.com/office/powerpoint/2010/main" val="399614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7DE2-F998-4257-BD2E-AF37A066E6CB}"/>
              </a:ext>
            </a:extLst>
          </p:cNvPr>
          <p:cNvSpPr txBox="1">
            <a:spLocks/>
          </p:cNvSpPr>
          <p:nvPr/>
        </p:nvSpPr>
        <p:spPr>
          <a:xfrm>
            <a:off x="838200" y="428703"/>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References</a:t>
            </a:r>
          </a:p>
        </p:txBody>
      </p:sp>
      <p:sp>
        <p:nvSpPr>
          <p:cNvPr id="4" name="TextBox 3">
            <a:extLst>
              <a:ext uri="{FF2B5EF4-FFF2-40B4-BE49-F238E27FC236}">
                <a16:creationId xmlns:a16="http://schemas.microsoft.com/office/drawing/2014/main" id="{0A92B092-266A-45CE-A0DF-922677FD07E0}"/>
              </a:ext>
            </a:extLst>
          </p:cNvPr>
          <p:cNvSpPr txBox="1"/>
          <p:nvPr/>
        </p:nvSpPr>
        <p:spPr>
          <a:xfrm>
            <a:off x="772357" y="1756740"/>
            <a:ext cx="10866268" cy="3170099"/>
          </a:xfrm>
          <a:prstGeom prst="rect">
            <a:avLst/>
          </a:prstGeom>
          <a:noFill/>
        </p:spPr>
        <p:txBody>
          <a:bodyPr wrap="square">
            <a:spAutoFit/>
          </a:bodyPr>
          <a:lstStyle/>
          <a:p>
            <a:pPr marL="285750" indent="-285750">
              <a:buFont typeface="Arial" panose="020B0604020202020204" pitchFamily="34" charset="0"/>
              <a:buChar char="•"/>
            </a:pPr>
            <a:r>
              <a:rPr lang="en-US" sz="2000" dirty="0" err="1">
                <a:effectLst/>
                <a:latin typeface="Arial Narrow" panose="020B0606020202030204" pitchFamily="34" charset="0"/>
              </a:rPr>
              <a:t>Dabate</a:t>
            </a:r>
            <a:r>
              <a:rPr lang="en-US" sz="2000" dirty="0">
                <a:effectLst/>
                <a:latin typeface="Arial Narrow" panose="020B0606020202030204" pitchFamily="34" charset="0"/>
              </a:rPr>
              <a:t>. (2018, December 24). Black Friday Examined (EDA + </a:t>
            </a:r>
            <a:r>
              <a:rPr lang="en-US" sz="2000" dirty="0" err="1">
                <a:effectLst/>
                <a:latin typeface="Arial Narrow" panose="020B0606020202030204" pitchFamily="34" charset="0"/>
              </a:rPr>
              <a:t>Apriori</a:t>
            </a:r>
            <a:r>
              <a:rPr lang="en-US" sz="2000" dirty="0">
                <a:effectLst/>
                <a:latin typeface="Arial Narrow" panose="020B0606020202030204" pitchFamily="34" charset="0"/>
              </a:rPr>
              <a:t>). Retrieved December 01, 2020, from </a:t>
            </a:r>
            <a:r>
              <a:rPr lang="en-US" sz="2000" dirty="0">
                <a:effectLst/>
                <a:latin typeface="Arial Narrow" panose="020B0606020202030204" pitchFamily="34" charset="0"/>
                <a:hlinkClick r:id="rId2"/>
              </a:rPr>
              <a:t>https://www.kaggle.com/dabate/black-friday-examined-eda-apriori/notebook</a:t>
            </a:r>
            <a:r>
              <a:rPr lang="en-US" sz="2000" dirty="0">
                <a:effectLst/>
                <a:latin typeface="Arial Narrow" panose="020B0606020202030204" pitchFamily="34" charset="0"/>
              </a:rPr>
              <a:t> </a:t>
            </a:r>
          </a:p>
          <a:p>
            <a:pPr marL="285750" indent="-285750">
              <a:buFont typeface="Arial" panose="020B0604020202020204" pitchFamily="34" charset="0"/>
              <a:buChar char="•"/>
            </a:pPr>
            <a:r>
              <a:rPr lang="en-US" sz="2000" dirty="0" err="1">
                <a:effectLst/>
                <a:latin typeface="Arial Narrow" panose="020B0606020202030204" pitchFamily="34" charset="0"/>
              </a:rPr>
              <a:t>Michaelmallari</a:t>
            </a:r>
            <a:r>
              <a:rPr lang="en-US" sz="2000" dirty="0">
                <a:effectLst/>
                <a:latin typeface="Arial Narrow" panose="020B0606020202030204" pitchFamily="34" charset="0"/>
              </a:rPr>
              <a:t>. (2019, March 16). Multiple Linear Regression: Black Friday. Retrieved December 01, 2020, from </a:t>
            </a:r>
            <a:r>
              <a:rPr lang="en-US" sz="2000" dirty="0">
                <a:effectLst/>
                <a:latin typeface="Arial Narrow" panose="020B0606020202030204" pitchFamily="34" charset="0"/>
                <a:hlinkClick r:id="rId3"/>
              </a:rPr>
              <a:t>https://www.kaggle.com/michaelmallari/multiple-linear-regression-black-friday</a:t>
            </a:r>
            <a:r>
              <a:rPr lang="en-US" sz="2000" dirty="0">
                <a:effectLst/>
                <a:latin typeface="Arial Narrow" panose="020B0606020202030204" pitchFamily="34" charset="0"/>
              </a:rPr>
              <a:t> </a:t>
            </a:r>
          </a:p>
          <a:p>
            <a:pPr marL="285750" indent="-285750">
              <a:buFont typeface="Arial" panose="020B0604020202020204" pitchFamily="34" charset="0"/>
              <a:buChar char="•"/>
            </a:pPr>
            <a:r>
              <a:rPr lang="en-US" sz="2000" dirty="0" err="1">
                <a:effectLst/>
                <a:latin typeface="Arial Narrow" panose="020B0606020202030204" pitchFamily="34" charset="0"/>
              </a:rPr>
              <a:t>Ostwal</a:t>
            </a:r>
            <a:r>
              <a:rPr lang="en-US" sz="2000" dirty="0">
                <a:effectLst/>
                <a:latin typeface="Arial Narrow" panose="020B0606020202030204" pitchFamily="34" charset="0"/>
              </a:rPr>
              <a:t>, K. (2019, September 04). Black Friday Sales Prediction. Retrieved December 01, 2020, from </a:t>
            </a:r>
            <a:r>
              <a:rPr lang="en-US" sz="2000" dirty="0">
                <a:effectLst/>
                <a:latin typeface="Arial Narrow" panose="020B0606020202030204" pitchFamily="34" charset="0"/>
                <a:hlinkClick r:id="rId4"/>
              </a:rPr>
              <a:t>https://www.kaggle.com/kkartik93/black-friday-sales-prediction/notebooks</a:t>
            </a:r>
            <a:r>
              <a:rPr lang="en-US" sz="2000" dirty="0">
                <a:effectLst/>
                <a:latin typeface="Arial Narrow" panose="020B0606020202030204" pitchFamily="34" charset="0"/>
              </a:rPr>
              <a:t> </a:t>
            </a:r>
          </a:p>
          <a:p>
            <a:pPr marL="285750" indent="-285750">
              <a:buFont typeface="Arial" panose="020B0604020202020204" pitchFamily="34" charset="0"/>
              <a:buChar char="•"/>
            </a:pPr>
            <a:r>
              <a:rPr lang="en-US" sz="2000" dirty="0">
                <a:effectLst/>
                <a:latin typeface="Arial Narrow" panose="020B0606020202030204" pitchFamily="34" charset="0"/>
              </a:rPr>
              <a:t>Sign In. (n.d.). Retrieved December 01, 2020, from </a:t>
            </a:r>
            <a:r>
              <a:rPr lang="en-US" sz="2000" dirty="0">
                <a:effectLst/>
                <a:latin typeface="Arial Narrow" panose="020B0606020202030204" pitchFamily="34" charset="0"/>
                <a:hlinkClick r:id="rId5"/>
              </a:rPr>
              <a:t>https://rpubs.com/DuyTuan/503311</a:t>
            </a:r>
            <a:r>
              <a:rPr lang="en-US" sz="2000" dirty="0">
                <a:effectLst/>
                <a:latin typeface="Arial Narrow" panose="020B0606020202030204" pitchFamily="34" charset="0"/>
              </a:rPr>
              <a:t> </a:t>
            </a:r>
          </a:p>
          <a:p>
            <a:pPr marL="285750" indent="-285750">
              <a:buFont typeface="Arial" panose="020B0604020202020204" pitchFamily="34" charset="0"/>
              <a:buChar char="•"/>
            </a:pPr>
            <a:r>
              <a:rPr lang="en-US" sz="2000" dirty="0">
                <a:effectLst/>
                <a:latin typeface="Arial Narrow" panose="020B0606020202030204" pitchFamily="34" charset="0"/>
              </a:rPr>
              <a:t>Sign In. (n.d.). Retrieved December 01, 2020, from </a:t>
            </a:r>
            <a:r>
              <a:rPr lang="en-US" sz="2000" dirty="0">
                <a:effectLst/>
                <a:latin typeface="Arial Narrow" panose="020B0606020202030204" pitchFamily="34" charset="0"/>
                <a:hlinkClick r:id="rId6"/>
              </a:rPr>
              <a:t>https://rpubs.com/RaminderSingh/363589</a:t>
            </a:r>
            <a:r>
              <a:rPr lang="en-US" sz="2000" dirty="0">
                <a:effectLst/>
                <a:latin typeface="Arial Narrow" panose="020B0606020202030204" pitchFamily="34" charset="0"/>
              </a:rPr>
              <a:t> </a:t>
            </a:r>
          </a:p>
          <a:p>
            <a:pPr marL="285750" indent="-285750">
              <a:buFont typeface="Arial" panose="020B0604020202020204" pitchFamily="34" charset="0"/>
              <a:buChar char="•"/>
            </a:pPr>
            <a:r>
              <a:rPr lang="en-US" sz="2000" dirty="0" err="1">
                <a:effectLst/>
                <a:latin typeface="Arial Narrow" panose="020B0606020202030204" pitchFamily="34" charset="0"/>
              </a:rPr>
              <a:t>Stephenshen</a:t>
            </a:r>
            <a:r>
              <a:rPr lang="en-US" sz="2000" dirty="0">
                <a:effectLst/>
                <a:latin typeface="Arial Narrow" panose="020B0606020202030204" pitchFamily="34" charset="0"/>
              </a:rPr>
              <a:t>. (2019, May 07). Black Friday Analysis. Retrieved December 01, 2020, from </a:t>
            </a:r>
            <a:r>
              <a:rPr lang="en-US" sz="2000" dirty="0">
                <a:effectLst/>
                <a:latin typeface="Arial Narrow" panose="020B0606020202030204" pitchFamily="34" charset="0"/>
                <a:hlinkClick r:id="rId7"/>
              </a:rPr>
              <a:t>https://www.kaggle.com/stephenshen/black-friday-analysis</a:t>
            </a:r>
            <a:r>
              <a:rPr lang="en-US" sz="2000" dirty="0">
                <a:effectLst/>
                <a:latin typeface="Arial Narrow" panose="020B0606020202030204" pitchFamily="34" charset="0"/>
              </a:rPr>
              <a:t> </a:t>
            </a:r>
          </a:p>
        </p:txBody>
      </p:sp>
    </p:spTree>
    <p:extLst>
      <p:ext uri="{BB962C8B-B14F-4D97-AF65-F5344CB8AC3E}">
        <p14:creationId xmlns:p14="http://schemas.microsoft.com/office/powerpoint/2010/main" val="348256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2F9-E841-4CF3-B97D-DB2D9680973B}"/>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Steps involved</a:t>
            </a:r>
          </a:p>
        </p:txBody>
      </p:sp>
      <p:sp>
        <p:nvSpPr>
          <p:cNvPr id="4" name="TextBox 3">
            <a:extLst>
              <a:ext uri="{FF2B5EF4-FFF2-40B4-BE49-F238E27FC236}">
                <a16:creationId xmlns:a16="http://schemas.microsoft.com/office/drawing/2014/main" id="{F2E4491F-C834-45FF-99CB-946C99BE8477}"/>
              </a:ext>
            </a:extLst>
          </p:cNvPr>
          <p:cNvSpPr txBox="1"/>
          <p:nvPr/>
        </p:nvSpPr>
        <p:spPr>
          <a:xfrm>
            <a:off x="611820" y="1535205"/>
            <a:ext cx="10635448" cy="3447098"/>
          </a:xfrm>
          <a:prstGeom prst="rect">
            <a:avLst/>
          </a:prstGeom>
          <a:noFill/>
        </p:spPr>
        <p:txBody>
          <a:bodyPr wrap="square" rtlCol="0">
            <a:spAutoFit/>
          </a:bodyPr>
          <a:lstStyle/>
          <a:p>
            <a:pPr marL="342900" indent="-342900" algn="just">
              <a:buFont typeface="Arial" panose="020B0604020202020204" pitchFamily="34" charset="0"/>
              <a:buChar char="•"/>
            </a:pPr>
            <a:r>
              <a:rPr lang="en-US" sz="2500" dirty="0">
                <a:latin typeface="Arial Narrow" panose="020B0606020202030204" pitchFamily="34" charset="0"/>
              </a:rPr>
              <a:t>Cleaning of data- remove null values and duplicate values</a:t>
            </a:r>
          </a:p>
          <a:p>
            <a:pPr marL="342900" indent="-342900" algn="just">
              <a:buFont typeface="Arial" panose="020B0604020202020204" pitchFamily="34" charset="0"/>
              <a:buChar char="•"/>
            </a:pPr>
            <a:r>
              <a:rPr lang="en-US" sz="2500" dirty="0">
                <a:latin typeface="Arial Narrow" panose="020B0606020202030204" pitchFamily="34" charset="0"/>
              </a:rPr>
              <a:t>Change the numerical representation of marriage status and alphabetical representation of gender into category to better understand</a:t>
            </a:r>
          </a:p>
          <a:p>
            <a:pPr marL="342900" indent="-342900" algn="just">
              <a:buFont typeface="Arial" panose="020B0604020202020204" pitchFamily="34" charset="0"/>
              <a:buChar char="•"/>
            </a:pPr>
            <a:r>
              <a:rPr lang="en-US" sz="2500" dirty="0">
                <a:latin typeface="Arial Narrow" panose="020B0606020202030204" pitchFamily="34" charset="0"/>
              </a:rPr>
              <a:t>Marital status : 0- Single, 1- married </a:t>
            </a:r>
          </a:p>
          <a:p>
            <a:pPr marL="342900" indent="-342900" algn="just">
              <a:buFont typeface="Arial" panose="020B0604020202020204" pitchFamily="34" charset="0"/>
              <a:buChar char="•"/>
            </a:pPr>
            <a:r>
              <a:rPr lang="en-US" sz="2500" dirty="0">
                <a:latin typeface="Arial Narrow" panose="020B0606020202030204" pitchFamily="34" charset="0"/>
              </a:rPr>
              <a:t>Gender: M- Male, F-Female</a:t>
            </a:r>
          </a:p>
          <a:p>
            <a:pPr marL="342900" indent="-342900" algn="just">
              <a:buFont typeface="Arial" panose="020B0604020202020204" pitchFamily="34" charset="0"/>
              <a:buChar char="•"/>
            </a:pPr>
            <a:r>
              <a:rPr lang="en-US" sz="2500" b="0" i="0" dirty="0">
                <a:effectLst/>
                <a:latin typeface="Arial Narrow" panose="020B0606020202030204" pitchFamily="34" charset="0"/>
              </a:rPr>
              <a:t>We have done few exploratory analysis on the data  </a:t>
            </a:r>
            <a:r>
              <a:rPr lang="en-US" sz="2500" b="0" i="0" dirty="0">
                <a:solidFill>
                  <a:srgbClr val="333333"/>
                </a:solidFill>
                <a:effectLst/>
                <a:latin typeface="Arial Narrow" panose="020B0606020202030204" pitchFamily="34" charset="0"/>
              </a:rPr>
              <a:t>to understand the customer purchase behavior (specifically, purchase amount) against various products of different categories. </a:t>
            </a:r>
            <a:endParaRPr lang="en-US" sz="2500" b="0" i="0" dirty="0">
              <a:effectLst/>
              <a:latin typeface="Arial Narrow" panose="020B0606020202030204" pitchFamily="34" charset="0"/>
            </a:endParaRPr>
          </a:p>
          <a:p>
            <a:endParaRPr lang="en-CA" dirty="0"/>
          </a:p>
        </p:txBody>
      </p:sp>
    </p:spTree>
    <p:extLst>
      <p:ext uri="{BB962C8B-B14F-4D97-AF65-F5344CB8AC3E}">
        <p14:creationId xmlns:p14="http://schemas.microsoft.com/office/powerpoint/2010/main" val="104043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F5AC-76A3-45F0-9800-F5FBB086EEF8}"/>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Steps involved</a:t>
            </a:r>
          </a:p>
        </p:txBody>
      </p:sp>
      <p:sp>
        <p:nvSpPr>
          <p:cNvPr id="3" name="TextBox 2">
            <a:extLst>
              <a:ext uri="{FF2B5EF4-FFF2-40B4-BE49-F238E27FC236}">
                <a16:creationId xmlns:a16="http://schemas.microsoft.com/office/drawing/2014/main" id="{AC7E70D7-BBF8-422B-92CC-6C5E57A052C1}"/>
              </a:ext>
            </a:extLst>
          </p:cNvPr>
          <p:cNvSpPr txBox="1"/>
          <p:nvPr/>
        </p:nvSpPr>
        <p:spPr>
          <a:xfrm>
            <a:off x="838200" y="1192997"/>
            <a:ext cx="10515600" cy="477054"/>
          </a:xfrm>
          <a:prstGeom prst="rect">
            <a:avLst/>
          </a:prstGeom>
          <a:noFill/>
        </p:spPr>
        <p:txBody>
          <a:bodyPr wrap="square" rtlCol="0">
            <a:spAutoFit/>
          </a:bodyPr>
          <a:lstStyle/>
          <a:p>
            <a:pPr algn="just"/>
            <a:r>
              <a:rPr lang="en-CA" sz="2500" dirty="0">
                <a:latin typeface="Arial Narrow" panose="020B0606020202030204" pitchFamily="34" charset="0"/>
              </a:rPr>
              <a:t>After cleaning the data and renaming the values, it is looked like in the below picture</a:t>
            </a:r>
          </a:p>
        </p:txBody>
      </p:sp>
      <p:pic>
        <p:nvPicPr>
          <p:cNvPr id="5" name="Picture 4">
            <a:extLst>
              <a:ext uri="{FF2B5EF4-FFF2-40B4-BE49-F238E27FC236}">
                <a16:creationId xmlns:a16="http://schemas.microsoft.com/office/drawing/2014/main" id="{950E8CC1-23E9-4966-9D36-09D79F33D014}"/>
              </a:ext>
            </a:extLst>
          </p:cNvPr>
          <p:cNvPicPr>
            <a:picLocks noChangeAspect="1"/>
          </p:cNvPicPr>
          <p:nvPr/>
        </p:nvPicPr>
        <p:blipFill>
          <a:blip r:embed="rId2"/>
          <a:stretch>
            <a:fillRect/>
          </a:stretch>
        </p:blipFill>
        <p:spPr>
          <a:xfrm>
            <a:off x="2190406" y="1670051"/>
            <a:ext cx="7811188" cy="5042516"/>
          </a:xfrm>
          <a:prstGeom prst="rect">
            <a:avLst/>
          </a:prstGeom>
        </p:spPr>
      </p:pic>
    </p:spTree>
    <p:extLst>
      <p:ext uri="{BB962C8B-B14F-4D97-AF65-F5344CB8AC3E}">
        <p14:creationId xmlns:p14="http://schemas.microsoft.com/office/powerpoint/2010/main" val="185878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861774"/>
          </a:xfrm>
          <a:prstGeom prst="rect">
            <a:avLst/>
          </a:prstGeom>
          <a:noFill/>
        </p:spPr>
        <p:txBody>
          <a:bodyPr wrap="square" rtlCol="0">
            <a:spAutoFit/>
          </a:bodyPr>
          <a:lstStyle/>
          <a:p>
            <a:r>
              <a:rPr lang="en-US" sz="2500" dirty="0">
                <a:latin typeface="Arial Narrow" panose="020B0606020202030204" pitchFamily="34" charset="0"/>
              </a:rPr>
              <a:t>1.  To start our analysis, lets find out who is more likely to spend more on Black Friday- male or female?</a:t>
            </a:r>
            <a:endParaRPr lang="en-CA" sz="2500" dirty="0">
              <a:latin typeface="Arial Narrow" panose="020B0606020202030204" pitchFamily="34" charset="0"/>
            </a:endParaRPr>
          </a:p>
        </p:txBody>
      </p:sp>
      <p:pic>
        <p:nvPicPr>
          <p:cNvPr id="8" name="Picture 7">
            <a:extLst>
              <a:ext uri="{FF2B5EF4-FFF2-40B4-BE49-F238E27FC236}">
                <a16:creationId xmlns:a16="http://schemas.microsoft.com/office/drawing/2014/main" id="{B0F39FC1-A42C-418C-9996-AD53F2661FD3}"/>
              </a:ext>
            </a:extLst>
          </p:cNvPr>
          <p:cNvPicPr>
            <a:picLocks noChangeAspect="1"/>
          </p:cNvPicPr>
          <p:nvPr/>
        </p:nvPicPr>
        <p:blipFill>
          <a:blip r:embed="rId2"/>
          <a:stretch>
            <a:fillRect/>
          </a:stretch>
        </p:blipFill>
        <p:spPr>
          <a:xfrm>
            <a:off x="1038688" y="3210548"/>
            <a:ext cx="3949222" cy="927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E81C0B73-81D8-4BF7-A81C-26D6083EA863}"/>
              </a:ext>
            </a:extLst>
          </p:cNvPr>
          <p:cNvPicPr>
            <a:picLocks noChangeAspect="1"/>
          </p:cNvPicPr>
          <p:nvPr/>
        </p:nvPicPr>
        <p:blipFill>
          <a:blip r:embed="rId3"/>
          <a:stretch>
            <a:fillRect/>
          </a:stretch>
        </p:blipFill>
        <p:spPr>
          <a:xfrm>
            <a:off x="5064063" y="1793929"/>
            <a:ext cx="6569430" cy="4352751"/>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B46D7F63-00F3-449F-BD9F-E91D85424BBF}"/>
              </a:ext>
            </a:extLst>
          </p:cNvPr>
          <p:cNvSpPr txBox="1"/>
          <p:nvPr/>
        </p:nvSpPr>
        <p:spPr>
          <a:xfrm>
            <a:off x="958788" y="6081204"/>
            <a:ext cx="10750859" cy="477054"/>
          </a:xfrm>
          <a:prstGeom prst="rect">
            <a:avLst/>
          </a:prstGeom>
          <a:noFill/>
        </p:spPr>
        <p:txBody>
          <a:bodyPr wrap="square" rtlCol="0">
            <a:spAutoFit/>
          </a:bodyPr>
          <a:lstStyle/>
          <a:p>
            <a:r>
              <a:rPr lang="en-CA" sz="2500" dirty="0">
                <a:latin typeface="Arial Narrow" panose="020B0606020202030204" pitchFamily="34" charset="0"/>
              </a:rPr>
              <a:t>Conclusion: Male spend more than women on Black Friday </a:t>
            </a:r>
          </a:p>
        </p:txBody>
      </p:sp>
    </p:spTree>
    <p:extLst>
      <p:ext uri="{BB962C8B-B14F-4D97-AF65-F5344CB8AC3E}">
        <p14:creationId xmlns:p14="http://schemas.microsoft.com/office/powerpoint/2010/main" val="384647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B6B1-20C2-476D-98BF-46EF46F0C947}"/>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4" name="TextBox 3">
            <a:extLst>
              <a:ext uri="{FF2B5EF4-FFF2-40B4-BE49-F238E27FC236}">
                <a16:creationId xmlns:a16="http://schemas.microsoft.com/office/drawing/2014/main" id="{80882DEC-71C6-4DBB-9A37-02106537A75D}"/>
              </a:ext>
            </a:extLst>
          </p:cNvPr>
          <p:cNvSpPr txBox="1"/>
          <p:nvPr/>
        </p:nvSpPr>
        <p:spPr>
          <a:xfrm>
            <a:off x="838199" y="1259280"/>
            <a:ext cx="10515599" cy="477054"/>
          </a:xfrm>
          <a:prstGeom prst="rect">
            <a:avLst/>
          </a:prstGeom>
          <a:noFill/>
        </p:spPr>
        <p:txBody>
          <a:bodyPr wrap="square">
            <a:spAutoFit/>
          </a:bodyPr>
          <a:lstStyle/>
          <a:p>
            <a:pPr algn="just"/>
            <a:r>
              <a:rPr lang="en-CA" sz="2500" dirty="0">
                <a:latin typeface="Arial Narrow" panose="020B0606020202030204" pitchFamily="34" charset="0"/>
              </a:rPr>
              <a:t>2. Find out who is more likely to spend more on </a:t>
            </a:r>
            <a:r>
              <a:rPr lang="en-US" sz="2500" dirty="0">
                <a:latin typeface="Arial Narrow" panose="020B0606020202030204" pitchFamily="34" charset="0"/>
              </a:rPr>
              <a:t>Black</a:t>
            </a:r>
            <a:r>
              <a:rPr lang="en-CA" sz="2500" dirty="0">
                <a:latin typeface="Arial Narrow" panose="020B0606020202030204" pitchFamily="34" charset="0"/>
              </a:rPr>
              <a:t> Friday- married or single?</a:t>
            </a:r>
          </a:p>
        </p:txBody>
      </p:sp>
      <p:pic>
        <p:nvPicPr>
          <p:cNvPr id="6" name="Picture 5">
            <a:extLst>
              <a:ext uri="{FF2B5EF4-FFF2-40B4-BE49-F238E27FC236}">
                <a16:creationId xmlns:a16="http://schemas.microsoft.com/office/drawing/2014/main" id="{A51313FB-CA11-4838-A2FF-0865CC6C92A0}"/>
              </a:ext>
            </a:extLst>
          </p:cNvPr>
          <p:cNvPicPr>
            <a:picLocks noChangeAspect="1"/>
          </p:cNvPicPr>
          <p:nvPr/>
        </p:nvPicPr>
        <p:blipFill>
          <a:blip r:embed="rId2"/>
          <a:stretch>
            <a:fillRect/>
          </a:stretch>
        </p:blipFill>
        <p:spPr>
          <a:xfrm>
            <a:off x="971504" y="2872389"/>
            <a:ext cx="3937848" cy="704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5205D95-1C76-4F62-B8BB-8A4BE762FF22}"/>
              </a:ext>
            </a:extLst>
          </p:cNvPr>
          <p:cNvSpPr txBox="1"/>
          <p:nvPr/>
        </p:nvSpPr>
        <p:spPr>
          <a:xfrm>
            <a:off x="958788" y="6081204"/>
            <a:ext cx="10750859" cy="477054"/>
          </a:xfrm>
          <a:prstGeom prst="rect">
            <a:avLst/>
          </a:prstGeom>
          <a:noFill/>
        </p:spPr>
        <p:txBody>
          <a:bodyPr wrap="square" rtlCol="0">
            <a:spAutoFit/>
          </a:bodyPr>
          <a:lstStyle/>
          <a:p>
            <a:r>
              <a:rPr lang="en-CA" sz="2500" dirty="0">
                <a:latin typeface="Arial Narrow" panose="020B0606020202030204" pitchFamily="34" charset="0"/>
              </a:rPr>
              <a:t>Conclusion: Singles spend more than married people on Black Friday </a:t>
            </a:r>
          </a:p>
        </p:txBody>
      </p:sp>
      <p:pic>
        <p:nvPicPr>
          <p:cNvPr id="11" name="Picture 10">
            <a:extLst>
              <a:ext uri="{FF2B5EF4-FFF2-40B4-BE49-F238E27FC236}">
                <a16:creationId xmlns:a16="http://schemas.microsoft.com/office/drawing/2014/main" id="{555FE78C-0A56-4D44-B0BF-DE8F992BCA56}"/>
              </a:ext>
            </a:extLst>
          </p:cNvPr>
          <p:cNvPicPr>
            <a:picLocks noChangeAspect="1"/>
          </p:cNvPicPr>
          <p:nvPr/>
        </p:nvPicPr>
        <p:blipFill>
          <a:blip r:embed="rId3"/>
          <a:stretch>
            <a:fillRect/>
          </a:stretch>
        </p:blipFill>
        <p:spPr>
          <a:xfrm>
            <a:off x="5142960" y="1948049"/>
            <a:ext cx="6210838" cy="41151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253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39356-EF3D-47DE-807D-9BA9298AE78F}"/>
              </a:ext>
            </a:extLst>
          </p:cNvPr>
          <p:cNvSpPr txBox="1">
            <a:spLocks/>
          </p:cNvSpPr>
          <p:nvPr/>
        </p:nvSpPr>
        <p:spPr>
          <a:xfrm>
            <a:off x="838200" y="391758"/>
            <a:ext cx="10515600" cy="65580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latin typeface="Arial Narrow" panose="020B0606020202030204" pitchFamily="34" charset="0"/>
              </a:rPr>
              <a:t>Exploratory Analysis</a:t>
            </a:r>
          </a:p>
        </p:txBody>
      </p:sp>
      <p:sp>
        <p:nvSpPr>
          <p:cNvPr id="6" name="TextBox 5">
            <a:extLst>
              <a:ext uri="{FF2B5EF4-FFF2-40B4-BE49-F238E27FC236}">
                <a16:creationId xmlns:a16="http://schemas.microsoft.com/office/drawing/2014/main" id="{6B3BE7EB-6EEF-4295-9DB4-A6CD9D7CAFCA}"/>
              </a:ext>
            </a:extLst>
          </p:cNvPr>
          <p:cNvSpPr txBox="1"/>
          <p:nvPr/>
        </p:nvSpPr>
        <p:spPr>
          <a:xfrm>
            <a:off x="1038687" y="1189608"/>
            <a:ext cx="10515600" cy="861774"/>
          </a:xfrm>
          <a:prstGeom prst="rect">
            <a:avLst/>
          </a:prstGeom>
          <a:noFill/>
        </p:spPr>
        <p:txBody>
          <a:bodyPr wrap="square" rtlCol="0">
            <a:spAutoFit/>
          </a:bodyPr>
          <a:lstStyle/>
          <a:p>
            <a:r>
              <a:rPr lang="en-US" sz="2500" dirty="0">
                <a:latin typeface="Arial Narrow" panose="020B0606020202030204" pitchFamily="34" charset="0"/>
              </a:rPr>
              <a:t>3. Find out who is more likely to spend more on Black Friday- based on the years they stay in the city</a:t>
            </a:r>
            <a:endParaRPr lang="en-CA" sz="2500" dirty="0">
              <a:latin typeface="Arial Narrow" panose="020B0606020202030204" pitchFamily="34" charset="0"/>
            </a:endParaRPr>
          </a:p>
        </p:txBody>
      </p:sp>
      <p:sp>
        <p:nvSpPr>
          <p:cNvPr id="11" name="TextBox 10">
            <a:extLst>
              <a:ext uri="{FF2B5EF4-FFF2-40B4-BE49-F238E27FC236}">
                <a16:creationId xmlns:a16="http://schemas.microsoft.com/office/drawing/2014/main" id="{B46D7F63-00F3-449F-BD9F-E91D85424BBF}"/>
              </a:ext>
            </a:extLst>
          </p:cNvPr>
          <p:cNvSpPr txBox="1"/>
          <p:nvPr/>
        </p:nvSpPr>
        <p:spPr>
          <a:xfrm>
            <a:off x="727969" y="6116714"/>
            <a:ext cx="10943947" cy="477054"/>
          </a:xfrm>
          <a:prstGeom prst="rect">
            <a:avLst/>
          </a:prstGeom>
          <a:noFill/>
        </p:spPr>
        <p:txBody>
          <a:bodyPr wrap="square" rtlCol="0">
            <a:spAutoFit/>
          </a:bodyPr>
          <a:lstStyle/>
          <a:p>
            <a:r>
              <a:rPr lang="en-CA" sz="2500" dirty="0">
                <a:latin typeface="Arial Narrow" panose="020B0606020202030204" pitchFamily="34" charset="0"/>
              </a:rPr>
              <a:t>Conclusion: Customers from city A who stayed there for less than a year spends the highest</a:t>
            </a:r>
          </a:p>
        </p:txBody>
      </p:sp>
      <p:pic>
        <p:nvPicPr>
          <p:cNvPr id="3" name="Picture 2">
            <a:extLst>
              <a:ext uri="{FF2B5EF4-FFF2-40B4-BE49-F238E27FC236}">
                <a16:creationId xmlns:a16="http://schemas.microsoft.com/office/drawing/2014/main" id="{481C7A16-3CDD-4217-A1AE-26EB996282AD}"/>
              </a:ext>
            </a:extLst>
          </p:cNvPr>
          <p:cNvPicPr>
            <a:picLocks noChangeAspect="1"/>
          </p:cNvPicPr>
          <p:nvPr/>
        </p:nvPicPr>
        <p:blipFill>
          <a:blip r:embed="rId2"/>
          <a:stretch>
            <a:fillRect/>
          </a:stretch>
        </p:blipFill>
        <p:spPr>
          <a:xfrm>
            <a:off x="416464" y="2887060"/>
            <a:ext cx="5528486" cy="2186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2A6DC4F-353A-4EAC-85BB-169FAB9F0DD6}"/>
              </a:ext>
            </a:extLst>
          </p:cNvPr>
          <p:cNvPicPr>
            <a:picLocks noChangeAspect="1"/>
          </p:cNvPicPr>
          <p:nvPr/>
        </p:nvPicPr>
        <p:blipFill>
          <a:blip r:embed="rId3"/>
          <a:stretch>
            <a:fillRect/>
          </a:stretch>
        </p:blipFill>
        <p:spPr>
          <a:xfrm>
            <a:off x="6169629" y="2123020"/>
            <a:ext cx="5605907" cy="37143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2697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2091</Words>
  <Application>Microsoft Office PowerPoint</Application>
  <PresentationFormat>Widescreen</PresentationFormat>
  <Paragraphs>170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Black Friday Sales Prediction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2: Regression Model Prediction</vt:lpstr>
      <vt:lpstr>Model 2: Regression Model ANOVA</vt:lpstr>
      <vt:lpstr>Regression Model: RMSE, R2,Error Calculations</vt:lpstr>
      <vt:lpstr>Regression Model in Excel</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Aishwarya S</dc:creator>
  <cp:lastModifiedBy>Aishwarya S</cp:lastModifiedBy>
  <cp:revision>38</cp:revision>
  <dcterms:created xsi:type="dcterms:W3CDTF">2020-12-01T11:28:58Z</dcterms:created>
  <dcterms:modified xsi:type="dcterms:W3CDTF">2021-01-28T23:31:50Z</dcterms:modified>
</cp:coreProperties>
</file>