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sldIdLst>
    <p:sldId id="257" r:id="rId2"/>
    <p:sldId id="260" r:id="rId3"/>
    <p:sldId id="262" r:id="rId4"/>
    <p:sldId id="318" r:id="rId5"/>
    <p:sldId id="329" r:id="rId6"/>
    <p:sldId id="287" r:id="rId7"/>
    <p:sldId id="290" r:id="rId8"/>
    <p:sldId id="288" r:id="rId9"/>
    <p:sldId id="291" r:id="rId10"/>
    <p:sldId id="265" r:id="rId11"/>
    <p:sldId id="289" r:id="rId12"/>
    <p:sldId id="331" r:id="rId13"/>
    <p:sldId id="332" r:id="rId14"/>
    <p:sldId id="319" r:id="rId15"/>
    <p:sldId id="292" r:id="rId16"/>
    <p:sldId id="293" r:id="rId17"/>
    <p:sldId id="333" r:id="rId18"/>
    <p:sldId id="334" r:id="rId19"/>
    <p:sldId id="335" r:id="rId20"/>
    <p:sldId id="320" r:id="rId21"/>
    <p:sldId id="336" r:id="rId22"/>
    <p:sldId id="337" r:id="rId23"/>
    <p:sldId id="338" r:id="rId24"/>
    <p:sldId id="339" r:id="rId25"/>
    <p:sldId id="340" r:id="rId26"/>
    <p:sldId id="341" r:id="rId27"/>
    <p:sldId id="322" r:id="rId28"/>
    <p:sldId id="279" r:id="rId29"/>
    <p:sldId id="342" r:id="rId30"/>
    <p:sldId id="343" r:id="rId31"/>
    <p:sldId id="284" r:id="rId32"/>
    <p:sldId id="323" r:id="rId33"/>
    <p:sldId id="324" r:id="rId34"/>
    <p:sldId id="326" r:id="rId35"/>
    <p:sldId id="327" r:id="rId36"/>
    <p:sldId id="277" r:id="rId37"/>
    <p:sldId id="278" r:id="rId38"/>
    <p:sldId id="30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78" d="100"/>
          <a:sy n="78" d="100"/>
        </p:scale>
        <p:origin x="33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C19998-2C7C-4B58-9AA1-F5D83D40502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2A13C10-DAAF-4198-BC10-0ECA35E2F44D}">
      <dgm:prSet/>
      <dgm:spPr/>
      <dgm:t>
        <a:bodyPr/>
        <a:lstStyle/>
        <a:p>
          <a:r>
            <a:rPr lang="en-US"/>
            <a:t>To minimize the use of instruments which is needed for stroke disease and make it affordable. </a:t>
          </a:r>
        </a:p>
      </dgm:t>
    </dgm:pt>
    <dgm:pt modelId="{815B2331-EA7A-4450-8B11-7034C20D7A0E}" type="parTrans" cxnId="{699DE7DF-5B28-483D-94E2-07FE1A7B3F1C}">
      <dgm:prSet/>
      <dgm:spPr/>
      <dgm:t>
        <a:bodyPr/>
        <a:lstStyle/>
        <a:p>
          <a:endParaRPr lang="en-US"/>
        </a:p>
      </dgm:t>
    </dgm:pt>
    <dgm:pt modelId="{A3DB58CC-F937-4510-BB22-241EA33A6EC6}" type="sibTrans" cxnId="{699DE7DF-5B28-483D-94E2-07FE1A7B3F1C}">
      <dgm:prSet/>
      <dgm:spPr/>
      <dgm:t>
        <a:bodyPr/>
        <a:lstStyle/>
        <a:p>
          <a:endParaRPr lang="en-US"/>
        </a:p>
      </dgm:t>
    </dgm:pt>
    <dgm:pt modelId="{8EBBC1DA-5A6E-458D-98A9-8649BAEC8821}">
      <dgm:prSet/>
      <dgm:spPr/>
      <dgm:t>
        <a:bodyPr/>
        <a:lstStyle/>
        <a:p>
          <a:r>
            <a:rPr lang="en-US"/>
            <a:t>To develop the model for improving accuracy. </a:t>
          </a:r>
        </a:p>
      </dgm:t>
    </dgm:pt>
    <dgm:pt modelId="{BA747BB4-23D1-42EB-A6A6-59128235806D}" type="parTrans" cxnId="{1AEE40E2-E32D-466B-AE52-BC11B0239F3E}">
      <dgm:prSet/>
      <dgm:spPr/>
      <dgm:t>
        <a:bodyPr/>
        <a:lstStyle/>
        <a:p>
          <a:endParaRPr lang="en-US"/>
        </a:p>
      </dgm:t>
    </dgm:pt>
    <dgm:pt modelId="{09CF3FA3-62F6-41DC-82B2-E872FB38FF65}" type="sibTrans" cxnId="{1AEE40E2-E32D-466B-AE52-BC11B0239F3E}">
      <dgm:prSet/>
      <dgm:spPr/>
      <dgm:t>
        <a:bodyPr/>
        <a:lstStyle/>
        <a:p>
          <a:endParaRPr lang="en-US"/>
        </a:p>
      </dgm:t>
    </dgm:pt>
    <dgm:pt modelId="{7153071D-CE60-4777-B058-C3D29A2178D0}">
      <dgm:prSet/>
      <dgm:spPr/>
      <dgm:t>
        <a:bodyPr/>
        <a:lstStyle/>
        <a:p>
          <a:r>
            <a:rPr lang="en-US"/>
            <a:t>To extract features from images. </a:t>
          </a:r>
        </a:p>
      </dgm:t>
    </dgm:pt>
    <dgm:pt modelId="{68EF970D-2C89-41D4-BE41-CF7305FB5C6E}" type="parTrans" cxnId="{C0C4D448-6D91-4713-A85D-8F213747C522}">
      <dgm:prSet/>
      <dgm:spPr/>
      <dgm:t>
        <a:bodyPr/>
        <a:lstStyle/>
        <a:p>
          <a:endParaRPr lang="en-US"/>
        </a:p>
      </dgm:t>
    </dgm:pt>
    <dgm:pt modelId="{AB9A1CDD-B0C8-487A-B0AB-F78EBE8F30D9}" type="sibTrans" cxnId="{C0C4D448-6D91-4713-A85D-8F213747C522}">
      <dgm:prSet/>
      <dgm:spPr/>
      <dgm:t>
        <a:bodyPr/>
        <a:lstStyle/>
        <a:p>
          <a:endParaRPr lang="en-US"/>
        </a:p>
      </dgm:t>
    </dgm:pt>
    <dgm:pt modelId="{13D5C0D8-663E-43F5-8818-960E110273E7}">
      <dgm:prSet/>
      <dgm:spPr/>
      <dgm:t>
        <a:bodyPr/>
        <a:lstStyle/>
        <a:p>
          <a:r>
            <a:rPr lang="en-US"/>
            <a:t>To perform some operation on an image for enhancing the classified image.</a:t>
          </a:r>
        </a:p>
      </dgm:t>
    </dgm:pt>
    <dgm:pt modelId="{8765069F-264B-4823-A8FC-FDC881443786}" type="parTrans" cxnId="{CFF037E5-34CF-40A0-8868-A94B1F3625DB}">
      <dgm:prSet/>
      <dgm:spPr/>
      <dgm:t>
        <a:bodyPr/>
        <a:lstStyle/>
        <a:p>
          <a:endParaRPr lang="en-US"/>
        </a:p>
      </dgm:t>
    </dgm:pt>
    <dgm:pt modelId="{C9A5AF6D-7905-4B18-BCC4-0949E3C6EB96}" type="sibTrans" cxnId="{CFF037E5-34CF-40A0-8868-A94B1F3625DB}">
      <dgm:prSet/>
      <dgm:spPr/>
      <dgm:t>
        <a:bodyPr/>
        <a:lstStyle/>
        <a:p>
          <a:endParaRPr lang="en-US"/>
        </a:p>
      </dgm:t>
    </dgm:pt>
    <dgm:pt modelId="{02F11A7C-45F9-4642-A10D-01E014B48226}" type="pres">
      <dgm:prSet presAssocID="{79C19998-2C7C-4B58-9AA1-F5D83D40502B}" presName="linear" presStyleCnt="0">
        <dgm:presLayoutVars>
          <dgm:animLvl val="lvl"/>
          <dgm:resizeHandles val="exact"/>
        </dgm:presLayoutVars>
      </dgm:prSet>
      <dgm:spPr/>
    </dgm:pt>
    <dgm:pt modelId="{A6FA1E47-1FC3-4D76-8867-A41ED2D1F926}" type="pres">
      <dgm:prSet presAssocID="{A2A13C10-DAAF-4198-BC10-0ECA35E2F44D}" presName="parentText" presStyleLbl="node1" presStyleIdx="0" presStyleCnt="4">
        <dgm:presLayoutVars>
          <dgm:chMax val="0"/>
          <dgm:bulletEnabled val="1"/>
        </dgm:presLayoutVars>
      </dgm:prSet>
      <dgm:spPr/>
    </dgm:pt>
    <dgm:pt modelId="{3F28210D-8A89-451B-8828-CEA42EBFA4F5}" type="pres">
      <dgm:prSet presAssocID="{A3DB58CC-F937-4510-BB22-241EA33A6EC6}" presName="spacer" presStyleCnt="0"/>
      <dgm:spPr/>
    </dgm:pt>
    <dgm:pt modelId="{691DA546-39BA-4A2B-91D0-8751121E2E84}" type="pres">
      <dgm:prSet presAssocID="{8EBBC1DA-5A6E-458D-98A9-8649BAEC8821}" presName="parentText" presStyleLbl="node1" presStyleIdx="1" presStyleCnt="4">
        <dgm:presLayoutVars>
          <dgm:chMax val="0"/>
          <dgm:bulletEnabled val="1"/>
        </dgm:presLayoutVars>
      </dgm:prSet>
      <dgm:spPr/>
    </dgm:pt>
    <dgm:pt modelId="{95F159A7-87F6-45D3-8273-51E4EFC0694E}" type="pres">
      <dgm:prSet presAssocID="{09CF3FA3-62F6-41DC-82B2-E872FB38FF65}" presName="spacer" presStyleCnt="0"/>
      <dgm:spPr/>
    </dgm:pt>
    <dgm:pt modelId="{667D38FF-EFA2-4CC0-B28A-5F1E7283B182}" type="pres">
      <dgm:prSet presAssocID="{7153071D-CE60-4777-B058-C3D29A2178D0}" presName="parentText" presStyleLbl="node1" presStyleIdx="2" presStyleCnt="4">
        <dgm:presLayoutVars>
          <dgm:chMax val="0"/>
          <dgm:bulletEnabled val="1"/>
        </dgm:presLayoutVars>
      </dgm:prSet>
      <dgm:spPr/>
    </dgm:pt>
    <dgm:pt modelId="{5FB840A7-67E5-4056-949A-D1269B311A26}" type="pres">
      <dgm:prSet presAssocID="{AB9A1CDD-B0C8-487A-B0AB-F78EBE8F30D9}" presName="spacer" presStyleCnt="0"/>
      <dgm:spPr/>
    </dgm:pt>
    <dgm:pt modelId="{E2525FC0-0FCF-4235-BBAD-779C805A8153}" type="pres">
      <dgm:prSet presAssocID="{13D5C0D8-663E-43F5-8818-960E110273E7}" presName="parentText" presStyleLbl="node1" presStyleIdx="3" presStyleCnt="4">
        <dgm:presLayoutVars>
          <dgm:chMax val="0"/>
          <dgm:bulletEnabled val="1"/>
        </dgm:presLayoutVars>
      </dgm:prSet>
      <dgm:spPr/>
    </dgm:pt>
  </dgm:ptLst>
  <dgm:cxnLst>
    <dgm:cxn modelId="{B17AF10F-ADC9-4AA1-B239-028C10B014E4}" type="presOf" srcId="{79C19998-2C7C-4B58-9AA1-F5D83D40502B}" destId="{02F11A7C-45F9-4642-A10D-01E014B48226}" srcOrd="0" destOrd="0" presId="urn:microsoft.com/office/officeart/2005/8/layout/vList2"/>
    <dgm:cxn modelId="{98460D46-1D11-40BD-A6A9-28B9FD6C3118}" type="presOf" srcId="{A2A13C10-DAAF-4198-BC10-0ECA35E2F44D}" destId="{A6FA1E47-1FC3-4D76-8867-A41ED2D1F926}" srcOrd="0" destOrd="0" presId="urn:microsoft.com/office/officeart/2005/8/layout/vList2"/>
    <dgm:cxn modelId="{C0C4D448-6D91-4713-A85D-8F213747C522}" srcId="{79C19998-2C7C-4B58-9AA1-F5D83D40502B}" destId="{7153071D-CE60-4777-B058-C3D29A2178D0}" srcOrd="2" destOrd="0" parTransId="{68EF970D-2C89-41D4-BE41-CF7305FB5C6E}" sibTransId="{AB9A1CDD-B0C8-487A-B0AB-F78EBE8F30D9}"/>
    <dgm:cxn modelId="{88FD6478-77D1-4538-8DC5-3D72EE7D25EE}" type="presOf" srcId="{8EBBC1DA-5A6E-458D-98A9-8649BAEC8821}" destId="{691DA546-39BA-4A2B-91D0-8751121E2E84}" srcOrd="0" destOrd="0" presId="urn:microsoft.com/office/officeart/2005/8/layout/vList2"/>
    <dgm:cxn modelId="{30628EB1-4AF4-499E-96CE-821B5F2C4DEE}" type="presOf" srcId="{7153071D-CE60-4777-B058-C3D29A2178D0}" destId="{667D38FF-EFA2-4CC0-B28A-5F1E7283B182}" srcOrd="0" destOrd="0" presId="urn:microsoft.com/office/officeart/2005/8/layout/vList2"/>
    <dgm:cxn modelId="{AE40B1BD-6DEB-469C-8229-DF4D8B292037}" type="presOf" srcId="{13D5C0D8-663E-43F5-8818-960E110273E7}" destId="{E2525FC0-0FCF-4235-BBAD-779C805A8153}" srcOrd="0" destOrd="0" presId="urn:microsoft.com/office/officeart/2005/8/layout/vList2"/>
    <dgm:cxn modelId="{699DE7DF-5B28-483D-94E2-07FE1A7B3F1C}" srcId="{79C19998-2C7C-4B58-9AA1-F5D83D40502B}" destId="{A2A13C10-DAAF-4198-BC10-0ECA35E2F44D}" srcOrd="0" destOrd="0" parTransId="{815B2331-EA7A-4450-8B11-7034C20D7A0E}" sibTransId="{A3DB58CC-F937-4510-BB22-241EA33A6EC6}"/>
    <dgm:cxn modelId="{1AEE40E2-E32D-466B-AE52-BC11B0239F3E}" srcId="{79C19998-2C7C-4B58-9AA1-F5D83D40502B}" destId="{8EBBC1DA-5A6E-458D-98A9-8649BAEC8821}" srcOrd="1" destOrd="0" parTransId="{BA747BB4-23D1-42EB-A6A6-59128235806D}" sibTransId="{09CF3FA3-62F6-41DC-82B2-E872FB38FF65}"/>
    <dgm:cxn modelId="{CFF037E5-34CF-40A0-8868-A94B1F3625DB}" srcId="{79C19998-2C7C-4B58-9AA1-F5D83D40502B}" destId="{13D5C0D8-663E-43F5-8818-960E110273E7}" srcOrd="3" destOrd="0" parTransId="{8765069F-264B-4823-A8FC-FDC881443786}" sibTransId="{C9A5AF6D-7905-4B18-BCC4-0949E3C6EB96}"/>
    <dgm:cxn modelId="{FDFF5EE8-F6F3-4EA5-8C3E-488CEC180332}" type="presParOf" srcId="{02F11A7C-45F9-4642-A10D-01E014B48226}" destId="{A6FA1E47-1FC3-4D76-8867-A41ED2D1F926}" srcOrd="0" destOrd="0" presId="urn:microsoft.com/office/officeart/2005/8/layout/vList2"/>
    <dgm:cxn modelId="{6F2C5177-AB77-417F-B529-89174D004D18}" type="presParOf" srcId="{02F11A7C-45F9-4642-A10D-01E014B48226}" destId="{3F28210D-8A89-451B-8828-CEA42EBFA4F5}" srcOrd="1" destOrd="0" presId="urn:microsoft.com/office/officeart/2005/8/layout/vList2"/>
    <dgm:cxn modelId="{1771FB33-CE18-4FF2-9CD3-7CC569C96C60}" type="presParOf" srcId="{02F11A7C-45F9-4642-A10D-01E014B48226}" destId="{691DA546-39BA-4A2B-91D0-8751121E2E84}" srcOrd="2" destOrd="0" presId="urn:microsoft.com/office/officeart/2005/8/layout/vList2"/>
    <dgm:cxn modelId="{F89261F0-9200-4F2A-A9E1-FD1B1C97E69B}" type="presParOf" srcId="{02F11A7C-45F9-4642-A10D-01E014B48226}" destId="{95F159A7-87F6-45D3-8273-51E4EFC0694E}" srcOrd="3" destOrd="0" presId="urn:microsoft.com/office/officeart/2005/8/layout/vList2"/>
    <dgm:cxn modelId="{E87FF208-4011-4CCB-9DF7-7631D7D2DF5B}" type="presParOf" srcId="{02F11A7C-45F9-4642-A10D-01E014B48226}" destId="{667D38FF-EFA2-4CC0-B28A-5F1E7283B182}" srcOrd="4" destOrd="0" presId="urn:microsoft.com/office/officeart/2005/8/layout/vList2"/>
    <dgm:cxn modelId="{232849D8-A95F-473D-A7EC-8D91D74324AD}" type="presParOf" srcId="{02F11A7C-45F9-4642-A10D-01E014B48226}" destId="{5FB840A7-67E5-4056-949A-D1269B311A26}" srcOrd="5" destOrd="0" presId="urn:microsoft.com/office/officeart/2005/8/layout/vList2"/>
    <dgm:cxn modelId="{2FD25C0F-7CCB-4E39-957A-244E6AF5967F}" type="presParOf" srcId="{02F11A7C-45F9-4642-A10D-01E014B48226}" destId="{E2525FC0-0FCF-4235-BBAD-779C805A815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A1E47-1FC3-4D76-8867-A41ED2D1F926}">
      <dsp:nvSpPr>
        <dsp:cNvPr id="0" name=""/>
        <dsp:cNvSpPr/>
      </dsp:nvSpPr>
      <dsp:spPr>
        <a:xfrm>
          <a:off x="0" y="437785"/>
          <a:ext cx="6237359" cy="87516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To minimize the use of instruments which is needed for stroke disease and make it affordable. </a:t>
          </a:r>
        </a:p>
      </dsp:txBody>
      <dsp:txXfrm>
        <a:off x="42722" y="480507"/>
        <a:ext cx="6151915" cy="789716"/>
      </dsp:txXfrm>
    </dsp:sp>
    <dsp:sp modelId="{691DA546-39BA-4A2B-91D0-8751121E2E84}">
      <dsp:nvSpPr>
        <dsp:cNvPr id="0" name=""/>
        <dsp:cNvSpPr/>
      </dsp:nvSpPr>
      <dsp:spPr>
        <a:xfrm>
          <a:off x="0" y="1376305"/>
          <a:ext cx="6237359" cy="875160"/>
        </a:xfrm>
        <a:prstGeom prst="roundRect">
          <a:avLst/>
        </a:prstGeom>
        <a:solidFill>
          <a:schemeClr val="accent5">
            <a:hueOff val="-1238541"/>
            <a:satOff val="1219"/>
            <a:lumOff val="274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To develop the model for improving accuracy. </a:t>
          </a:r>
        </a:p>
      </dsp:txBody>
      <dsp:txXfrm>
        <a:off x="42722" y="1419027"/>
        <a:ext cx="6151915" cy="789716"/>
      </dsp:txXfrm>
    </dsp:sp>
    <dsp:sp modelId="{667D38FF-EFA2-4CC0-B28A-5F1E7283B182}">
      <dsp:nvSpPr>
        <dsp:cNvPr id="0" name=""/>
        <dsp:cNvSpPr/>
      </dsp:nvSpPr>
      <dsp:spPr>
        <a:xfrm>
          <a:off x="0" y="2314825"/>
          <a:ext cx="6237359" cy="875160"/>
        </a:xfrm>
        <a:prstGeom prst="roundRect">
          <a:avLst/>
        </a:prstGeom>
        <a:solidFill>
          <a:schemeClr val="accent5">
            <a:hueOff val="-2477081"/>
            <a:satOff val="2439"/>
            <a:lumOff val="549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To extract features from images. </a:t>
          </a:r>
        </a:p>
      </dsp:txBody>
      <dsp:txXfrm>
        <a:off x="42722" y="2357547"/>
        <a:ext cx="6151915" cy="789716"/>
      </dsp:txXfrm>
    </dsp:sp>
    <dsp:sp modelId="{E2525FC0-0FCF-4235-BBAD-779C805A8153}">
      <dsp:nvSpPr>
        <dsp:cNvPr id="0" name=""/>
        <dsp:cNvSpPr/>
      </dsp:nvSpPr>
      <dsp:spPr>
        <a:xfrm>
          <a:off x="0" y="3253345"/>
          <a:ext cx="6237359" cy="875160"/>
        </a:xfrm>
        <a:prstGeom prst="roundRect">
          <a:avLst/>
        </a:prstGeom>
        <a:solidFill>
          <a:schemeClr val="accent5">
            <a:hueOff val="-3715622"/>
            <a:satOff val="3658"/>
            <a:lumOff val="823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To perform some operation on an image for enhancing the classified image.</a:t>
          </a:r>
        </a:p>
      </dsp:txBody>
      <dsp:txXfrm>
        <a:off x="42722" y="3296067"/>
        <a:ext cx="6151915" cy="7897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10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7935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62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0128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2864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31750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237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5011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6058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746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628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7443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373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6276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429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8267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268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4/28/2022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3150200"/>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5073-C5AE-4496-B788-45444A8A3932}"/>
              </a:ext>
            </a:extLst>
          </p:cNvPr>
          <p:cNvSpPr>
            <a:spLocks noGrp="1"/>
          </p:cNvSpPr>
          <p:nvPr>
            <p:ph type="title"/>
          </p:nvPr>
        </p:nvSpPr>
        <p:spPr>
          <a:xfrm>
            <a:off x="3194600" y="1507715"/>
            <a:ext cx="6698127" cy="3842570"/>
          </a:xfrm>
        </p:spPr>
        <p:txBody>
          <a:bodyPr vert="horz" lIns="91440" tIns="45720" rIns="91440" bIns="45720" rtlCol="0" anchor="ctr">
            <a:normAutofit/>
          </a:bodyPr>
          <a:lstStyle/>
          <a:p>
            <a:pPr algn="l"/>
            <a:r>
              <a:rPr lang="en-US" sz="8000" b="1" dirty="0">
                <a:latin typeface="Times New Roman" panose="02020603050405020304" pitchFamily="18" charset="0"/>
                <a:cs typeface="Times New Roman" panose="02020603050405020304" pitchFamily="18" charset="0"/>
              </a:rPr>
              <a:t>WELCOME</a:t>
            </a:r>
          </a:p>
        </p:txBody>
      </p:sp>
    </p:spTree>
    <p:extLst>
      <p:ext uri="{BB962C8B-B14F-4D97-AF65-F5344CB8AC3E}">
        <p14:creationId xmlns:p14="http://schemas.microsoft.com/office/powerpoint/2010/main" val="382198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96733-6B4B-471D-8BB6-96A22D07629B}"/>
              </a:ext>
            </a:extLst>
          </p:cNvPr>
          <p:cNvSpPr>
            <a:spLocks noGrp="1"/>
          </p:cNvSpPr>
          <p:nvPr>
            <p:ph type="title"/>
          </p:nvPr>
        </p:nvSpPr>
        <p:spPr>
          <a:xfrm>
            <a:off x="2271713" y="1"/>
            <a:ext cx="7648573" cy="1408670"/>
          </a:xfrm>
        </p:spPr>
        <p:txBody>
          <a:bodyPr>
            <a:normAutofit/>
          </a:bodyPr>
          <a:lstStyle/>
          <a:p>
            <a:r>
              <a:rPr lang="en-US" dirty="0">
                <a:latin typeface="Time new roman"/>
              </a:rPr>
              <a:t>RELATED WORK</a:t>
            </a:r>
          </a:p>
        </p:txBody>
      </p:sp>
      <p:sp>
        <p:nvSpPr>
          <p:cNvPr id="3" name="Content Placeholder 2">
            <a:extLst>
              <a:ext uri="{FF2B5EF4-FFF2-40B4-BE49-F238E27FC236}">
                <a16:creationId xmlns:a16="http://schemas.microsoft.com/office/drawing/2014/main" id="{D6A7512F-4B3A-47C1-99FE-B46B2A860236}"/>
              </a:ext>
            </a:extLst>
          </p:cNvPr>
          <p:cNvSpPr>
            <a:spLocks noGrp="1"/>
          </p:cNvSpPr>
          <p:nvPr>
            <p:ph idx="1"/>
          </p:nvPr>
        </p:nvSpPr>
        <p:spPr>
          <a:xfrm>
            <a:off x="1235676" y="876299"/>
            <a:ext cx="10490886" cy="3124201"/>
          </a:xfrm>
        </p:spPr>
        <p:txBody>
          <a:bodyPr vert="horz" lIns="91440" tIns="45720" rIns="91440" bIns="45720" rtlCol="0" anchor="t">
            <a:noAutofit/>
          </a:bodyPr>
          <a:lstStyle/>
          <a:p>
            <a:pPr marL="305435" indent="-305435">
              <a:lnSpc>
                <a:spcPct val="90000"/>
              </a:lnSpc>
              <a:buNone/>
            </a:pPr>
            <a:endParaRPr lang="en-US" sz="1300" dirty="0">
              <a:latin typeface="Time new roman"/>
              <a:ea typeface="+mn-lt"/>
              <a:cs typeface="+mn-lt"/>
            </a:endParaRPr>
          </a:p>
          <a:p>
            <a:pPr marL="305435" indent="-305435">
              <a:lnSpc>
                <a:spcPct val="90000"/>
              </a:lnSpc>
              <a:buNone/>
            </a:pPr>
            <a:endParaRPr lang="en-US" sz="1300" dirty="0">
              <a:latin typeface="Time new roman"/>
              <a:ea typeface="+mn-lt"/>
              <a:cs typeface="+mn-lt"/>
            </a:endParaRPr>
          </a:p>
          <a:p>
            <a:pPr marL="305435" indent="-305435">
              <a:lnSpc>
                <a:spcPct val="90000"/>
              </a:lnSpc>
              <a:buNone/>
            </a:pPr>
            <a:endParaRPr lang="en-US" sz="1300" dirty="0">
              <a:latin typeface="Time new roman"/>
              <a:ea typeface="+mn-lt"/>
              <a:cs typeface="+mn-lt"/>
            </a:endParaRPr>
          </a:p>
          <a:p>
            <a:pPr marL="305435" indent="-305435">
              <a:lnSpc>
                <a:spcPct val="90000"/>
              </a:lnSpc>
              <a:buNone/>
            </a:pPr>
            <a:endParaRPr lang="en-US" sz="1300" dirty="0">
              <a:latin typeface="Time new roman"/>
              <a:ea typeface="+mn-lt"/>
              <a:cs typeface="+mn-lt"/>
            </a:endParaRPr>
          </a:p>
          <a:p>
            <a:pPr marL="305435" indent="-305435">
              <a:lnSpc>
                <a:spcPct val="90000"/>
              </a:lnSpc>
              <a:buClr>
                <a:srgbClr val="1287C3"/>
              </a:buClr>
              <a:buFont typeface="Wingdings,Sans-Serif"/>
              <a:buChar char="§"/>
            </a:pPr>
            <a:endParaRPr lang="en-US" sz="1300" dirty="0">
              <a:latin typeface="Time new roman"/>
              <a:ea typeface="+mn-lt"/>
              <a:cs typeface="+mn-lt"/>
            </a:endParaRPr>
          </a:p>
          <a:p>
            <a:pPr marL="305435" indent="-305435" algn="just">
              <a:lnSpc>
                <a:spcPct val="90000"/>
              </a:lnSpc>
              <a:buClr>
                <a:srgbClr val="1287C3"/>
              </a:buClr>
              <a:buFont typeface="Wingdings,Sans-Serif"/>
              <a:buChar char="§"/>
            </a:pPr>
            <a:r>
              <a:rPr lang="en-US" dirty="0">
                <a:latin typeface="Time new roman"/>
                <a:ea typeface="+mn-lt"/>
                <a:cs typeface="+mn-lt"/>
              </a:rPr>
              <a:t>Computer Methods and Programs in Biomedicine - The Purpose of this paper was Calculation  of 10-year stroke prediction probability and classifying the user's individual probability of stroke into five categories.</a:t>
            </a:r>
          </a:p>
          <a:p>
            <a:pPr marL="0" indent="0">
              <a:lnSpc>
                <a:spcPct val="90000"/>
              </a:lnSpc>
              <a:buClr>
                <a:srgbClr val="1287C3"/>
              </a:buClr>
              <a:buNone/>
            </a:pPr>
            <a:endParaRPr lang="en-US" dirty="0">
              <a:latin typeface="Time new roman"/>
              <a:ea typeface="+mn-lt"/>
              <a:cs typeface="+mn-lt"/>
            </a:endParaRPr>
          </a:p>
          <a:p>
            <a:pPr marL="305435" indent="-305435" algn="just">
              <a:lnSpc>
                <a:spcPct val="90000"/>
              </a:lnSpc>
              <a:buClr>
                <a:srgbClr val="1287C3"/>
              </a:buClr>
              <a:buFont typeface="Wingdings,Sans-Serif"/>
              <a:buChar char="§"/>
            </a:pPr>
            <a:r>
              <a:rPr lang="en-US" dirty="0">
                <a:latin typeface="Time new roman"/>
                <a:ea typeface="+mn-lt"/>
                <a:cs typeface="+mn-lt"/>
              </a:rPr>
              <a:t>Probability of Stroke: A Risk Profile from the Framingham Study - In this paper, A health risk appraisal function has been developed for the prediction of stroke using the Framingham Study cohort </a:t>
            </a:r>
          </a:p>
          <a:p>
            <a:pPr marL="0" indent="0">
              <a:lnSpc>
                <a:spcPct val="90000"/>
              </a:lnSpc>
              <a:buNone/>
            </a:pPr>
            <a:endParaRPr lang="en-US" sz="1300" dirty="0">
              <a:latin typeface="Time new roman"/>
              <a:ea typeface="+mn-lt"/>
              <a:cs typeface="+mn-lt"/>
            </a:endParaRPr>
          </a:p>
          <a:p>
            <a:pPr marL="0" indent="0">
              <a:lnSpc>
                <a:spcPct val="90000"/>
              </a:lnSpc>
              <a:buNone/>
            </a:pPr>
            <a:endParaRPr lang="en-US" sz="1300" dirty="0">
              <a:latin typeface="Time new roman"/>
              <a:ea typeface="+mn-lt"/>
              <a:cs typeface="+mn-lt"/>
            </a:endParaRPr>
          </a:p>
          <a:p>
            <a:pPr marL="305435" indent="-305435">
              <a:lnSpc>
                <a:spcPct val="90000"/>
              </a:lnSpc>
              <a:buNone/>
            </a:pPr>
            <a:endParaRPr lang="en-US" sz="1300" dirty="0">
              <a:latin typeface="Time new roman"/>
              <a:ea typeface="+mn-lt"/>
              <a:cs typeface="+mn-lt"/>
            </a:endParaRPr>
          </a:p>
          <a:p>
            <a:pPr marL="305435" indent="-305435">
              <a:lnSpc>
                <a:spcPct val="90000"/>
              </a:lnSpc>
              <a:buNone/>
            </a:pPr>
            <a:endParaRPr lang="en-US" sz="1300" dirty="0">
              <a:latin typeface="Time new roman"/>
              <a:ea typeface="+mn-lt"/>
              <a:cs typeface="+mn-lt"/>
            </a:endParaRPr>
          </a:p>
          <a:p>
            <a:pPr marL="305435" indent="-305435">
              <a:lnSpc>
                <a:spcPct val="90000"/>
              </a:lnSpc>
              <a:buNone/>
            </a:pPr>
            <a:endParaRPr lang="en-US" sz="1300" dirty="0">
              <a:latin typeface="Time new roman"/>
              <a:ea typeface="+mn-lt"/>
              <a:cs typeface="+mn-lt"/>
            </a:endParaRPr>
          </a:p>
          <a:p>
            <a:pPr marL="305435" indent="-305435">
              <a:lnSpc>
                <a:spcPct val="90000"/>
              </a:lnSpc>
              <a:buNone/>
            </a:pPr>
            <a:endParaRPr lang="en-US" sz="1300" dirty="0">
              <a:latin typeface="Time new roman"/>
              <a:ea typeface="+mn-lt"/>
              <a:cs typeface="+mn-lt"/>
            </a:endParaRPr>
          </a:p>
          <a:p>
            <a:pPr marL="305435" indent="-305435">
              <a:lnSpc>
                <a:spcPct val="90000"/>
              </a:lnSpc>
              <a:buNone/>
            </a:pPr>
            <a:endParaRPr lang="en-US" sz="1300" dirty="0">
              <a:latin typeface="Time new roman"/>
              <a:ea typeface="+mn-lt"/>
              <a:cs typeface="+mn-lt"/>
            </a:endParaRPr>
          </a:p>
          <a:p>
            <a:pPr marL="305435" indent="-305435">
              <a:lnSpc>
                <a:spcPct val="90000"/>
              </a:lnSpc>
              <a:buNone/>
            </a:pPr>
            <a:endParaRPr lang="en-US" sz="1300" dirty="0">
              <a:latin typeface="Time new roman"/>
              <a:ea typeface="+mn-lt"/>
              <a:cs typeface="+mn-lt"/>
            </a:endParaRPr>
          </a:p>
          <a:p>
            <a:pPr marL="305435" indent="-305435">
              <a:lnSpc>
                <a:spcPct val="90000"/>
              </a:lnSpc>
              <a:buNone/>
            </a:pPr>
            <a:endParaRPr lang="en-GB" sz="1300" dirty="0">
              <a:latin typeface="Time new roman"/>
              <a:ea typeface="+mn-lt"/>
              <a:cs typeface="+mn-lt"/>
            </a:endParaRPr>
          </a:p>
          <a:p>
            <a:pPr marL="305435" indent="-305435">
              <a:lnSpc>
                <a:spcPct val="90000"/>
              </a:lnSpc>
              <a:buNone/>
            </a:pPr>
            <a:endParaRPr lang="en-US" sz="1300" dirty="0">
              <a:latin typeface="Time new roman"/>
              <a:ea typeface="+mn-lt"/>
              <a:cs typeface="+mn-lt"/>
            </a:endParaRPr>
          </a:p>
        </p:txBody>
      </p:sp>
    </p:spTree>
    <p:extLst>
      <p:ext uri="{BB962C8B-B14F-4D97-AF65-F5344CB8AC3E}">
        <p14:creationId xmlns:p14="http://schemas.microsoft.com/office/powerpoint/2010/main" val="673188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53802" y="0"/>
            <a:ext cx="7648573" cy="1752599"/>
          </a:xfrm>
        </p:spPr>
        <p:txBody>
          <a:bodyPr>
            <a:normAutofit/>
          </a:bodyPr>
          <a:lstStyle/>
          <a:p>
            <a:r>
              <a:rPr lang="en-GB" dirty="0">
                <a:latin typeface="Time new roman"/>
              </a:rPr>
              <a:t>RELATED WORK</a:t>
            </a:r>
            <a:endParaRPr lang="en-US" dirty="0">
              <a:latin typeface="Time new roman"/>
            </a:endParaRPr>
          </a:p>
        </p:txBody>
      </p:sp>
      <p:sp>
        <p:nvSpPr>
          <p:cNvPr id="3" name="Content Placeholder 2"/>
          <p:cNvSpPr>
            <a:spLocks noGrp="1"/>
          </p:cNvSpPr>
          <p:nvPr>
            <p:ph idx="1"/>
          </p:nvPr>
        </p:nvSpPr>
        <p:spPr>
          <a:xfrm>
            <a:off x="1198605" y="1981201"/>
            <a:ext cx="10733903" cy="3124201"/>
          </a:xfrm>
        </p:spPr>
        <p:txBody>
          <a:bodyPr vert="horz" lIns="91440" tIns="45720" rIns="91440" bIns="45720" rtlCol="0" anchor="t">
            <a:noAutofit/>
          </a:bodyPr>
          <a:lstStyle/>
          <a:p>
            <a:pPr marL="305435" indent="-305435" algn="just">
              <a:buFont typeface="Wingdings"/>
              <a:buChar char="§"/>
            </a:pPr>
            <a:r>
              <a:rPr lang="en-US" dirty="0">
                <a:latin typeface="Times New Roman" panose="02020603050405020304" pitchFamily="18" charset="0"/>
                <a:ea typeface="+mn-lt"/>
                <a:cs typeface="Times New Roman" panose="02020603050405020304" pitchFamily="18" charset="0"/>
              </a:rPr>
              <a:t>Stroke prediction using artificial intelligence- In this paper, Here, decision tree algorithm is used for feature selection process, principle component analysis algorithm is used for reducing the dimension and adopted back propagation neural network classification algorithm, to construct a classification model </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305435" indent="-305435" algn="just">
              <a:buFont typeface="Wingdings"/>
              <a:buChar char="§"/>
            </a:pPr>
            <a:r>
              <a:rPr lang="en-US" dirty="0">
                <a:latin typeface="Times New Roman" panose="02020603050405020304" pitchFamily="18" charset="0"/>
                <a:ea typeface="+mn-lt"/>
                <a:cs typeface="Times New Roman" panose="02020603050405020304" pitchFamily="18" charset="0"/>
              </a:rPr>
              <a:t>Stroke disease prediction using Ct scan image-[IEEE Conference Paper] - In this, they have implemented a stroke disease prediction using Ct scan image dataset of patients with the help of various algorithms like KNN, naive bayes, logistic regression, etc.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5817" y="469557"/>
            <a:ext cx="4188940" cy="729048"/>
          </a:xfrm>
        </p:spPr>
        <p:txBody>
          <a:bodyPr>
            <a:normAutofit fontScale="90000"/>
          </a:bodyPr>
          <a:lstStyle/>
          <a:p>
            <a:pPr algn="l"/>
            <a:r>
              <a:rPr lang="en-GB" sz="3200" dirty="0">
                <a:latin typeface="Time new roman"/>
              </a:rPr>
              <a:t>REQUIREMENT ANALYSIS</a:t>
            </a:r>
            <a:endParaRPr lang="en-US" sz="3200" dirty="0">
              <a:latin typeface="Time new roman"/>
            </a:endParaRPr>
          </a:p>
        </p:txBody>
      </p:sp>
      <p:sp>
        <p:nvSpPr>
          <p:cNvPr id="3" name="Content Placeholder 2"/>
          <p:cNvSpPr>
            <a:spLocks noGrp="1"/>
          </p:cNvSpPr>
          <p:nvPr>
            <p:ph idx="1"/>
          </p:nvPr>
        </p:nvSpPr>
        <p:spPr>
          <a:xfrm>
            <a:off x="1841157" y="1414850"/>
            <a:ext cx="9094573" cy="5105400"/>
          </a:xfrm>
        </p:spPr>
        <p:txBody>
          <a:bodyPr vert="horz" lIns="91440" tIns="45720" rIns="91440" bIns="45720" rtlCol="0">
            <a:normAutofit/>
          </a:bodyPr>
          <a:lstStyle/>
          <a:p>
            <a:pPr algn="just">
              <a:buNone/>
            </a:pPr>
            <a:r>
              <a:rPr lang="en-US" b="1" dirty="0">
                <a:latin typeface="Times New Roman" panose="02020603050405020304" pitchFamily="18" charset="0"/>
                <a:ea typeface="+mn-lt"/>
                <a:cs typeface="Times New Roman" panose="02020603050405020304" pitchFamily="18" charset="0"/>
              </a:rPr>
              <a:t>3.1 Requirement Gathering</a:t>
            </a:r>
            <a:endParaRPr lang="en-US" b="1" dirty="0">
              <a:latin typeface="Times New Roman" panose="02020603050405020304" pitchFamily="18" charset="0"/>
              <a:cs typeface="Times New Roman" panose="02020603050405020304" pitchFamily="18" charset="0"/>
            </a:endParaRPr>
          </a:p>
          <a:p>
            <a:pPr algn="just">
              <a:buNone/>
            </a:pPr>
            <a:r>
              <a:rPr lang="en-US" dirty="0">
                <a:latin typeface="Times New Roman" panose="02020603050405020304" pitchFamily="18" charset="0"/>
                <a:ea typeface="+mn-lt"/>
                <a:cs typeface="Times New Roman" panose="02020603050405020304" pitchFamily="18" charset="0"/>
              </a:rPr>
              <a:t>1. As a user, I want to upload CT scan image of brain, to check whether Stroke is present or not. So that I can get an early treatment as soon as possible.</a:t>
            </a:r>
            <a:endParaRPr lang="en-US" dirty="0">
              <a:latin typeface="Times New Roman" panose="02020603050405020304" pitchFamily="18" charset="0"/>
              <a:cs typeface="Times New Roman" panose="02020603050405020304" pitchFamily="18" charset="0"/>
            </a:endParaRPr>
          </a:p>
          <a:p>
            <a:pPr algn="just">
              <a:buNone/>
            </a:pPr>
            <a:r>
              <a:rPr lang="en-US" dirty="0">
                <a:latin typeface="Times New Roman" panose="02020603050405020304" pitchFamily="18" charset="0"/>
                <a:ea typeface="+mn-lt"/>
                <a:cs typeface="Times New Roman" panose="02020603050405020304" pitchFamily="18" charset="0"/>
              </a:rPr>
              <a:t>2. As a user, after uploading an image of the brain, I would like to see if the brain is healthy or ill. After knowing if a stroke present, we can treat it faster</a:t>
            </a:r>
            <a:endParaRPr lang="en-US" dirty="0">
              <a:latin typeface="Times New Roman" panose="02020603050405020304" pitchFamily="18" charset="0"/>
              <a:cs typeface="Times New Roman" panose="02020603050405020304" pitchFamily="18" charset="0"/>
            </a:endParaRPr>
          </a:p>
          <a:p>
            <a:pPr algn="just">
              <a:buNone/>
            </a:pPr>
            <a:r>
              <a:rPr lang="en-US" dirty="0">
                <a:latin typeface="Times New Roman" panose="02020603050405020304" pitchFamily="18" charset="0"/>
                <a:ea typeface="+mn-lt"/>
                <a:cs typeface="Times New Roman" panose="02020603050405020304" pitchFamily="18" charset="0"/>
              </a:rPr>
              <a:t>3. As a user, I want to see what kind of stroke I have, know if I have a stroke, and then check the affected area of the brain.</a:t>
            </a:r>
            <a:endParaRPr lang="en-US"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97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520" y="-68317"/>
            <a:ext cx="9790113" cy="781049"/>
          </a:xfrm>
        </p:spPr>
        <p:txBody>
          <a:bodyPr>
            <a:normAutofit/>
          </a:bodyPr>
          <a:lstStyle/>
          <a:p>
            <a:r>
              <a:rPr lang="en-GB" sz="3600" dirty="0">
                <a:latin typeface="Time new roman"/>
              </a:rPr>
              <a:t>REQUIREMENT ANALYSIS</a:t>
            </a:r>
            <a:endParaRPr lang="en-US" sz="3600" dirty="0">
              <a:latin typeface="Time new roman"/>
            </a:endParaRPr>
          </a:p>
        </p:txBody>
      </p:sp>
      <p:sp>
        <p:nvSpPr>
          <p:cNvPr id="3" name="Content Placeholder 2"/>
          <p:cNvSpPr>
            <a:spLocks noGrp="1"/>
          </p:cNvSpPr>
          <p:nvPr>
            <p:ph idx="1"/>
          </p:nvPr>
        </p:nvSpPr>
        <p:spPr>
          <a:xfrm>
            <a:off x="1828967" y="1542320"/>
            <a:ext cx="9781840" cy="4814091"/>
          </a:xfrm>
        </p:spPr>
        <p:txBody>
          <a:bodyPr vert="horz" lIns="91440" tIns="45720" rIns="91440" bIns="45720" rtlCol="0" anchor="ctr">
            <a:noAutofit/>
          </a:bodyPr>
          <a:lstStyle/>
          <a:p>
            <a:pPr>
              <a:buNone/>
            </a:pPr>
            <a:endParaRPr lang="en-US" b="1" dirty="0"/>
          </a:p>
          <a:p>
            <a:pPr>
              <a:buNone/>
            </a:pPr>
            <a:endParaRPr lang="en-US" b="1" dirty="0"/>
          </a:p>
          <a:p>
            <a:pPr>
              <a:buNone/>
            </a:pPr>
            <a:endParaRPr lang="en-US" dirty="0">
              <a:latin typeface="Corbel"/>
            </a:endParaRPr>
          </a:p>
          <a:p>
            <a:pPr>
              <a:buNone/>
            </a:pPr>
            <a:endParaRPr lang="en-US" dirty="0">
              <a:latin typeface="Corbel"/>
            </a:endParaRPr>
          </a:p>
          <a:p>
            <a:pPr marL="0" indent="0">
              <a:buNone/>
            </a:pPr>
            <a:endParaRPr lang="en-US" dirty="0">
              <a:latin typeface="Corbel"/>
            </a:endParaRPr>
          </a:p>
        </p:txBody>
      </p:sp>
      <p:pic>
        <p:nvPicPr>
          <p:cNvPr id="4" name="Picture 4" descr="Table&#10;&#10;Description automatically generated">
            <a:extLst>
              <a:ext uri="{FF2B5EF4-FFF2-40B4-BE49-F238E27FC236}">
                <a16:creationId xmlns:a16="http://schemas.microsoft.com/office/drawing/2014/main" id="{6FAE30B2-B825-2505-69EB-8322BA4EF6DB}"/>
              </a:ext>
            </a:extLst>
          </p:cNvPr>
          <p:cNvPicPr>
            <a:picLocks noChangeAspect="1"/>
          </p:cNvPicPr>
          <p:nvPr/>
        </p:nvPicPr>
        <p:blipFill>
          <a:blip r:embed="rId2"/>
          <a:stretch>
            <a:fillRect/>
          </a:stretch>
        </p:blipFill>
        <p:spPr>
          <a:xfrm>
            <a:off x="2173859" y="1131976"/>
            <a:ext cx="10018141" cy="5449996"/>
          </a:xfrm>
          <a:prstGeom prst="rect">
            <a:avLst/>
          </a:prstGeom>
        </p:spPr>
      </p:pic>
      <p:sp>
        <p:nvSpPr>
          <p:cNvPr id="8" name="TextBox 7">
            <a:extLst>
              <a:ext uri="{FF2B5EF4-FFF2-40B4-BE49-F238E27FC236}">
                <a16:creationId xmlns:a16="http://schemas.microsoft.com/office/drawing/2014/main" id="{D35EBEED-60E0-5EB4-AC9B-1BB532066E5B}"/>
              </a:ext>
            </a:extLst>
          </p:cNvPr>
          <p:cNvSpPr txBox="1"/>
          <p:nvPr/>
        </p:nvSpPr>
        <p:spPr>
          <a:xfrm>
            <a:off x="1653520" y="670311"/>
            <a:ext cx="41090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3.2Requirement Specification</a:t>
            </a:r>
            <a:endParaRPr lang="en-US" sz="2400" dirty="0"/>
          </a:p>
        </p:txBody>
      </p:sp>
    </p:spTree>
    <p:extLst>
      <p:ext uri="{BB962C8B-B14F-4D97-AF65-F5344CB8AC3E}">
        <p14:creationId xmlns:p14="http://schemas.microsoft.com/office/powerpoint/2010/main" val="2956483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C122-BF45-4A01-8169-D00D1E83ED53}"/>
              </a:ext>
            </a:extLst>
          </p:cNvPr>
          <p:cNvSpPr>
            <a:spLocks noGrp="1"/>
          </p:cNvSpPr>
          <p:nvPr>
            <p:ph type="ctrTitle"/>
          </p:nvPr>
        </p:nvSpPr>
        <p:spPr>
          <a:xfrm>
            <a:off x="2911298" y="1965571"/>
            <a:ext cx="7766936" cy="1287887"/>
          </a:xfrm>
        </p:spPr>
        <p:txBody>
          <a:bodyPr>
            <a:normAutofit/>
          </a:bodyPr>
          <a:lstStyle/>
          <a:p>
            <a:pPr algn="ctr"/>
            <a:r>
              <a:rPr lang="en-GB" sz="4400" dirty="0">
                <a:ea typeface="+mj-lt"/>
                <a:cs typeface="+mj-lt"/>
              </a:rPr>
              <a:t> </a:t>
            </a:r>
            <a:r>
              <a:rPr lang="en-GB" sz="4400" dirty="0">
                <a:latin typeface="Corbel"/>
                <a:ea typeface="+mj-lt"/>
                <a:cs typeface="+mj-lt"/>
              </a:rPr>
              <a:t> SYSTEM DESIGN</a:t>
            </a:r>
            <a:endParaRPr lang="en-GB" sz="4400" dirty="0">
              <a:latin typeface="Time new roman"/>
            </a:endParaRPr>
          </a:p>
        </p:txBody>
      </p:sp>
    </p:spTree>
    <p:extLst>
      <p:ext uri="{BB962C8B-B14F-4D97-AF65-F5344CB8AC3E}">
        <p14:creationId xmlns:p14="http://schemas.microsoft.com/office/powerpoint/2010/main" val="65080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32066"/>
            <a:ext cx="10018713" cy="1019686"/>
          </a:xfrm>
        </p:spPr>
        <p:txBody>
          <a:bodyPr>
            <a:normAutofit/>
          </a:bodyPr>
          <a:lstStyle/>
          <a:p>
            <a:r>
              <a:rPr lang="en-US" sz="3600" dirty="0"/>
              <a:t>Use Case Diagram</a:t>
            </a:r>
          </a:p>
        </p:txBody>
      </p:sp>
      <p:sp>
        <p:nvSpPr>
          <p:cNvPr id="3" name="Content Placeholder 2"/>
          <p:cNvSpPr>
            <a:spLocks noGrp="1"/>
          </p:cNvSpPr>
          <p:nvPr>
            <p:ph idx="1"/>
          </p:nvPr>
        </p:nvSpPr>
        <p:spPr>
          <a:xfrm>
            <a:off x="581192" y="1984664"/>
            <a:ext cx="11029615" cy="4281054"/>
          </a:xfrm>
        </p:spPr>
        <p:txBody>
          <a:bodyPr>
            <a:normAutofit/>
          </a:bodyPr>
          <a:lstStyle/>
          <a:p>
            <a:pPr marL="305435" indent="-305435">
              <a:buFont typeface="Wingdings" pitchFamily="2" charset="2"/>
              <a:buChar char="q"/>
            </a:pPr>
            <a:endParaRPr lang="en-US" sz="1700" b="1" dirty="0">
              <a:solidFill>
                <a:schemeClr val="tx1"/>
              </a:solidFill>
            </a:endParaRPr>
          </a:p>
          <a:p>
            <a:pPr marL="305435" indent="-305435">
              <a:buNone/>
            </a:pPr>
            <a:endParaRPr lang="en-US" dirty="0"/>
          </a:p>
        </p:txBody>
      </p:sp>
      <p:pic>
        <p:nvPicPr>
          <p:cNvPr id="4" name="Picture 3">
            <a:extLst>
              <a:ext uri="{FF2B5EF4-FFF2-40B4-BE49-F238E27FC236}">
                <a16:creationId xmlns:a16="http://schemas.microsoft.com/office/drawing/2014/main" id="{B3177832-BE7F-4385-974F-D0E718B283DB}"/>
              </a:ext>
            </a:extLst>
          </p:cNvPr>
          <p:cNvPicPr>
            <a:picLocks noChangeAspect="1"/>
          </p:cNvPicPr>
          <p:nvPr/>
        </p:nvPicPr>
        <p:blipFill>
          <a:blip r:embed="rId2"/>
          <a:stretch>
            <a:fillRect/>
          </a:stretch>
        </p:blipFill>
        <p:spPr>
          <a:xfrm>
            <a:off x="2545492" y="1519881"/>
            <a:ext cx="6783859" cy="491798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749" y="308919"/>
            <a:ext cx="8596668" cy="575757"/>
          </a:xfrm>
        </p:spPr>
        <p:txBody>
          <a:bodyPr>
            <a:normAutofit fontScale="90000"/>
          </a:bodyPr>
          <a:lstStyle/>
          <a:p>
            <a:r>
              <a:rPr lang="en-US" sz="3600" dirty="0"/>
              <a:t>ARCHITECTURE DIAGRAM</a:t>
            </a:r>
          </a:p>
        </p:txBody>
      </p:sp>
      <p:sp>
        <p:nvSpPr>
          <p:cNvPr id="3" name="TextBox 2">
            <a:extLst>
              <a:ext uri="{FF2B5EF4-FFF2-40B4-BE49-F238E27FC236}">
                <a16:creationId xmlns:a16="http://schemas.microsoft.com/office/drawing/2014/main" id="{06A60CB2-F66A-9048-A833-BEF1992708D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4" name="Picture 3">
            <a:extLst>
              <a:ext uri="{FF2B5EF4-FFF2-40B4-BE49-F238E27FC236}">
                <a16:creationId xmlns:a16="http://schemas.microsoft.com/office/drawing/2014/main" id="{7CA81641-2AF1-4741-ABCD-2874122A9A53}"/>
              </a:ext>
            </a:extLst>
          </p:cNvPr>
          <p:cNvPicPr>
            <a:picLocks noChangeAspect="1"/>
          </p:cNvPicPr>
          <p:nvPr/>
        </p:nvPicPr>
        <p:blipFill>
          <a:blip r:embed="rId2"/>
          <a:stretch>
            <a:fillRect/>
          </a:stretch>
        </p:blipFill>
        <p:spPr>
          <a:xfrm>
            <a:off x="2434281" y="1346886"/>
            <a:ext cx="7895968" cy="52021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666" y="395416"/>
            <a:ext cx="8596668" cy="575757"/>
          </a:xfrm>
        </p:spPr>
        <p:txBody>
          <a:bodyPr>
            <a:normAutofit fontScale="90000"/>
          </a:bodyPr>
          <a:lstStyle/>
          <a:p>
            <a:r>
              <a:rPr lang="en-US" sz="3600" dirty="0"/>
              <a:t>ACTIVITY DIAGRAM</a:t>
            </a:r>
          </a:p>
        </p:txBody>
      </p:sp>
      <p:sp>
        <p:nvSpPr>
          <p:cNvPr id="3" name="TextBox 2">
            <a:extLst>
              <a:ext uri="{FF2B5EF4-FFF2-40B4-BE49-F238E27FC236}">
                <a16:creationId xmlns:a16="http://schemas.microsoft.com/office/drawing/2014/main" id="{06A60CB2-F66A-9048-A833-BEF1992708D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4" name="Picture 3">
            <a:extLst>
              <a:ext uri="{FF2B5EF4-FFF2-40B4-BE49-F238E27FC236}">
                <a16:creationId xmlns:a16="http://schemas.microsoft.com/office/drawing/2014/main" id="{E5F65219-C978-4903-A756-053382CE31F0}"/>
              </a:ext>
            </a:extLst>
          </p:cNvPr>
          <p:cNvPicPr>
            <a:picLocks noChangeAspect="1"/>
          </p:cNvPicPr>
          <p:nvPr/>
        </p:nvPicPr>
        <p:blipFill>
          <a:blip r:embed="rId2"/>
          <a:stretch>
            <a:fillRect/>
          </a:stretch>
        </p:blipFill>
        <p:spPr>
          <a:xfrm>
            <a:off x="2347784" y="1149178"/>
            <a:ext cx="8822724" cy="5461687"/>
          </a:xfrm>
          <a:prstGeom prst="rect">
            <a:avLst/>
          </a:prstGeom>
        </p:spPr>
      </p:pic>
    </p:spTree>
    <p:extLst>
      <p:ext uri="{BB962C8B-B14F-4D97-AF65-F5344CB8AC3E}">
        <p14:creationId xmlns:p14="http://schemas.microsoft.com/office/powerpoint/2010/main" val="3747617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512" y="391091"/>
            <a:ext cx="8596668" cy="369332"/>
          </a:xfrm>
        </p:spPr>
        <p:txBody>
          <a:bodyPr>
            <a:normAutofit fontScale="90000"/>
          </a:bodyPr>
          <a:lstStyle/>
          <a:p>
            <a:r>
              <a:rPr lang="en-US" sz="3600" dirty="0"/>
              <a:t>DATA FLOW DIAGRAM</a:t>
            </a:r>
          </a:p>
        </p:txBody>
      </p:sp>
      <p:sp>
        <p:nvSpPr>
          <p:cNvPr id="3" name="TextBox 2">
            <a:extLst>
              <a:ext uri="{FF2B5EF4-FFF2-40B4-BE49-F238E27FC236}">
                <a16:creationId xmlns:a16="http://schemas.microsoft.com/office/drawing/2014/main" id="{06A60CB2-F66A-9048-A833-BEF1992708D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4" name="Picture 3">
            <a:extLst>
              <a:ext uri="{FF2B5EF4-FFF2-40B4-BE49-F238E27FC236}">
                <a16:creationId xmlns:a16="http://schemas.microsoft.com/office/drawing/2014/main" id="{0B3CCF7F-AB93-419E-9C78-40F8B73AB615}"/>
              </a:ext>
            </a:extLst>
          </p:cNvPr>
          <p:cNvPicPr>
            <a:picLocks noChangeAspect="1"/>
          </p:cNvPicPr>
          <p:nvPr/>
        </p:nvPicPr>
        <p:blipFill>
          <a:blip r:embed="rId2"/>
          <a:stretch>
            <a:fillRect/>
          </a:stretch>
        </p:blipFill>
        <p:spPr>
          <a:xfrm>
            <a:off x="2656703" y="2261286"/>
            <a:ext cx="8130746" cy="3113903"/>
          </a:xfrm>
          <a:prstGeom prst="rect">
            <a:avLst/>
          </a:prstGeom>
        </p:spPr>
      </p:pic>
    </p:spTree>
    <p:extLst>
      <p:ext uri="{BB962C8B-B14F-4D97-AF65-F5344CB8AC3E}">
        <p14:creationId xmlns:p14="http://schemas.microsoft.com/office/powerpoint/2010/main" val="2129051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874" y="247135"/>
            <a:ext cx="8596668" cy="575757"/>
          </a:xfrm>
        </p:spPr>
        <p:txBody>
          <a:bodyPr>
            <a:normAutofit fontScale="90000"/>
          </a:bodyPr>
          <a:lstStyle/>
          <a:p>
            <a:r>
              <a:rPr lang="en-US" sz="3600" dirty="0"/>
              <a:t>DATA FLOW DIAGRAM</a:t>
            </a:r>
          </a:p>
        </p:txBody>
      </p:sp>
      <p:sp>
        <p:nvSpPr>
          <p:cNvPr id="3" name="TextBox 2">
            <a:extLst>
              <a:ext uri="{FF2B5EF4-FFF2-40B4-BE49-F238E27FC236}">
                <a16:creationId xmlns:a16="http://schemas.microsoft.com/office/drawing/2014/main" id="{06A60CB2-F66A-9048-A833-BEF1992708D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4" name="Picture 3">
            <a:extLst>
              <a:ext uri="{FF2B5EF4-FFF2-40B4-BE49-F238E27FC236}">
                <a16:creationId xmlns:a16="http://schemas.microsoft.com/office/drawing/2014/main" id="{0CDC1FC6-2943-417B-8958-5BA46F14D0D2}"/>
              </a:ext>
            </a:extLst>
          </p:cNvPr>
          <p:cNvPicPr>
            <a:picLocks noChangeAspect="1"/>
          </p:cNvPicPr>
          <p:nvPr/>
        </p:nvPicPr>
        <p:blipFill>
          <a:blip r:embed="rId2"/>
          <a:stretch>
            <a:fillRect/>
          </a:stretch>
        </p:blipFill>
        <p:spPr>
          <a:xfrm>
            <a:off x="2063578" y="1556952"/>
            <a:ext cx="8884508" cy="4547286"/>
          </a:xfrm>
          <a:prstGeom prst="rect">
            <a:avLst/>
          </a:prstGeom>
        </p:spPr>
      </p:pic>
    </p:spTree>
    <p:extLst>
      <p:ext uri="{BB962C8B-B14F-4D97-AF65-F5344CB8AC3E}">
        <p14:creationId xmlns:p14="http://schemas.microsoft.com/office/powerpoint/2010/main" val="423038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FD8C-C38A-4E9A-891F-1047D32F3BDB}"/>
              </a:ext>
            </a:extLst>
          </p:cNvPr>
          <p:cNvSpPr>
            <a:spLocks noGrp="1"/>
          </p:cNvSpPr>
          <p:nvPr>
            <p:ph type="title"/>
          </p:nvPr>
        </p:nvSpPr>
        <p:spPr>
          <a:xfrm>
            <a:off x="1753496" y="685800"/>
            <a:ext cx="2543201" cy="1752599"/>
          </a:xfrm>
        </p:spPr>
        <p:txBody>
          <a:bodyPr vert="horz" lIns="91440" tIns="45720" rIns="91440" bIns="45720" rtlCol="0" anchor="b">
            <a:normAutofit/>
          </a:bodyPr>
          <a:lstStyle/>
          <a:p>
            <a:pPr algn="l"/>
            <a:endParaRPr lang="en-US" sz="3200"/>
          </a:p>
          <a:p>
            <a:pPr algn="l"/>
            <a:endParaRPr lang="en-US" sz="3200"/>
          </a:p>
        </p:txBody>
      </p:sp>
      <p:sp>
        <p:nvSpPr>
          <p:cNvPr id="3" name="TextBox 2">
            <a:extLst>
              <a:ext uri="{FF2B5EF4-FFF2-40B4-BE49-F238E27FC236}">
                <a16:creationId xmlns:a16="http://schemas.microsoft.com/office/drawing/2014/main" id="{A07C63FD-7CF0-4DC3-A710-E9FA7FF2A29B}"/>
              </a:ext>
            </a:extLst>
          </p:cNvPr>
          <p:cNvSpPr txBox="1"/>
          <p:nvPr/>
        </p:nvSpPr>
        <p:spPr>
          <a:xfrm>
            <a:off x="1484310" y="2879125"/>
            <a:ext cx="4393388" cy="3764692"/>
          </a:xfrm>
          <a:prstGeom prst="rect">
            <a:avLst/>
          </a:prstGeom>
        </p:spPr>
        <p:txBody>
          <a:bodyPr lIns="91440" tIns="45720" rIns="91440" bIns="45720" rtlCol="0" anchor="t">
            <a:normAutofit/>
          </a:bodyPr>
          <a:lstStyle/>
          <a:p>
            <a:pPr algn="ctr">
              <a:spcAft>
                <a:spcPts val="600"/>
              </a:spcAft>
            </a:pPr>
            <a:r>
              <a:rPr lang="en-IN" sz="3600" b="1" dirty="0">
                <a:latin typeface="Times New Roman"/>
                <a:cs typeface="Times New Roman"/>
              </a:rPr>
              <a:t>Brain Stroke Disease Classification</a:t>
            </a:r>
          </a:p>
        </p:txBody>
      </p:sp>
      <p:pic>
        <p:nvPicPr>
          <p:cNvPr id="4" name="Picture 4">
            <a:extLst>
              <a:ext uri="{FF2B5EF4-FFF2-40B4-BE49-F238E27FC236}">
                <a16:creationId xmlns:a16="http://schemas.microsoft.com/office/drawing/2014/main" id="{9966BA40-81CD-4A1C-9B2B-021872D3221D}"/>
              </a:ext>
            </a:extLst>
          </p:cNvPr>
          <p:cNvPicPr>
            <a:picLocks noChangeAspect="1"/>
          </p:cNvPicPr>
          <p:nvPr/>
        </p:nvPicPr>
        <p:blipFill rotWithShape="1">
          <a:blip r:embed="rId3"/>
          <a:srcRect l="1245" r="21933" b="1"/>
          <a:stretch/>
        </p:blipFill>
        <p:spPr>
          <a:xfrm>
            <a:off x="6314304" y="1562099"/>
            <a:ext cx="5556237" cy="4001522"/>
          </a:xfrm>
          <a:prstGeom prst="rect">
            <a:avLst/>
          </a:prstGeom>
        </p:spPr>
      </p:pic>
    </p:spTree>
    <p:extLst>
      <p:ext uri="{BB962C8B-B14F-4D97-AF65-F5344CB8AC3E}">
        <p14:creationId xmlns:p14="http://schemas.microsoft.com/office/powerpoint/2010/main" val="335425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000"/>
                                  </p:stCondLst>
                                  <p:endCondLst>
                                    <p:cond evt="begin" delay="0">
                                      <p:tn val="5"/>
                                    </p:cond>
                                  </p:end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C122-BF45-4A01-8169-D00D1E83ED53}"/>
              </a:ext>
            </a:extLst>
          </p:cNvPr>
          <p:cNvSpPr>
            <a:spLocks noGrp="1"/>
          </p:cNvSpPr>
          <p:nvPr>
            <p:ph type="ctrTitle"/>
          </p:nvPr>
        </p:nvSpPr>
        <p:spPr>
          <a:xfrm>
            <a:off x="3079322" y="1184759"/>
            <a:ext cx="8574622" cy="2616199"/>
          </a:xfrm>
        </p:spPr>
        <p:txBody>
          <a:bodyPr>
            <a:normAutofit/>
          </a:bodyPr>
          <a:lstStyle/>
          <a:p>
            <a:pPr algn="ctr"/>
            <a:r>
              <a:rPr lang="en-GB" sz="4400" dirty="0">
                <a:latin typeface="Time new roman"/>
              </a:rPr>
              <a:t>IMPLEMENTATION</a:t>
            </a:r>
          </a:p>
        </p:txBody>
      </p:sp>
    </p:spTree>
    <p:extLst>
      <p:ext uri="{BB962C8B-B14F-4D97-AF65-F5344CB8AC3E}">
        <p14:creationId xmlns:p14="http://schemas.microsoft.com/office/powerpoint/2010/main" val="848047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393" y="0"/>
            <a:ext cx="8596668" cy="575757"/>
          </a:xfrm>
        </p:spPr>
        <p:txBody>
          <a:bodyPr>
            <a:normAutofit fontScale="90000"/>
          </a:bodyPr>
          <a:lstStyle/>
          <a:p>
            <a:r>
              <a:rPr lang="en-US" sz="3600" dirty="0">
                <a:latin typeface="Times New Roman" panose="02020603050405020304" pitchFamily="18" charset="0"/>
                <a:ea typeface="+mj-lt"/>
                <a:cs typeface="Times New Roman" panose="02020603050405020304" pitchFamily="18" charset="0"/>
              </a:rPr>
              <a:t>ALGORITHMIC DESCRIPTION </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A60CB2-F66A-9048-A833-BEF1992708D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4" name="TextBox 3">
            <a:extLst>
              <a:ext uri="{FF2B5EF4-FFF2-40B4-BE49-F238E27FC236}">
                <a16:creationId xmlns:a16="http://schemas.microsoft.com/office/drawing/2014/main" id="{5F6C92A9-95B8-9D60-E07D-AB1AD50D5EF3}"/>
              </a:ext>
            </a:extLst>
          </p:cNvPr>
          <p:cNvSpPr txBox="1"/>
          <p:nvPr/>
        </p:nvSpPr>
        <p:spPr>
          <a:xfrm>
            <a:off x="1791419" y="1015042"/>
            <a:ext cx="10276935"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Times New Roman" panose="02020603050405020304" pitchFamily="18" charset="0"/>
                <a:ea typeface="+mn-lt"/>
                <a:cs typeface="Times New Roman" panose="02020603050405020304" pitchFamily="18" charset="0"/>
              </a:rPr>
              <a:t>1. Data augmentation</a:t>
            </a:r>
            <a:endParaRPr lang="en-US" sz="2400" b="1"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Input: Dataset of brain images</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Output: augmented images of 1000 of each type</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Steps:</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    1. Start</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    2. Import </a:t>
            </a:r>
            <a:r>
              <a:rPr lang="en-GB" sz="2400" dirty="0" err="1">
                <a:latin typeface="Times New Roman" panose="02020603050405020304" pitchFamily="18" charset="0"/>
                <a:ea typeface="+mn-lt"/>
                <a:cs typeface="Times New Roman" panose="02020603050405020304" pitchFamily="18" charset="0"/>
              </a:rPr>
              <a:t>keras.preprocessing.image</a:t>
            </a:r>
            <a:r>
              <a:rPr lang="en-GB" sz="2400" dirty="0">
                <a:latin typeface="Times New Roman" panose="02020603050405020304" pitchFamily="18" charset="0"/>
                <a:ea typeface="+mn-lt"/>
                <a:cs typeface="Times New Roman" panose="02020603050405020304" pitchFamily="18" charset="0"/>
              </a:rPr>
              <a:t> Library</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ea typeface="+mn-lt"/>
                <a:cs typeface="Times New Roman" panose="02020603050405020304" pitchFamily="18" charset="0"/>
              </a:rPr>
              <a:t>    3. Initialize the </a:t>
            </a:r>
            <a:r>
              <a:rPr lang="en-GB" sz="2400" dirty="0" err="1">
                <a:latin typeface="Times New Roman" panose="02020603050405020304" pitchFamily="18" charset="0"/>
                <a:ea typeface="+mn-lt"/>
                <a:cs typeface="Times New Roman" panose="02020603050405020304" pitchFamily="18" charset="0"/>
              </a:rPr>
              <a:t>imageDataGenerator</a:t>
            </a:r>
            <a:r>
              <a:rPr lang="en-GB" sz="2400" dirty="0">
                <a:latin typeface="Times New Roman" panose="02020603050405020304" pitchFamily="18" charset="0"/>
                <a:ea typeface="+mn-lt"/>
                <a:cs typeface="Times New Roman" panose="02020603050405020304" pitchFamily="18" charset="0"/>
              </a:rPr>
              <a:t> class and pass the   augmentation  </a:t>
            </a:r>
          </a:p>
          <a:p>
            <a:pPr algn="just"/>
            <a:r>
              <a:rPr lang="en-GB" sz="2400" dirty="0">
                <a:latin typeface="Times New Roman" panose="02020603050405020304" pitchFamily="18" charset="0"/>
                <a:ea typeface="+mn-lt"/>
                <a:cs typeface="Times New Roman" panose="02020603050405020304" pitchFamily="18" charset="0"/>
              </a:rPr>
              <a:t>         parameter like </a:t>
            </a:r>
            <a:r>
              <a:rPr lang="en-GB" sz="2400" dirty="0" err="1">
                <a:latin typeface="Times New Roman" panose="02020603050405020304" pitchFamily="18" charset="0"/>
                <a:ea typeface="+mn-lt"/>
                <a:cs typeface="Times New Roman" panose="02020603050405020304" pitchFamily="18" charset="0"/>
              </a:rPr>
              <a:t>rotation_range</a:t>
            </a:r>
            <a:r>
              <a:rPr lang="en-GB" sz="2400" dirty="0">
                <a:latin typeface="Times New Roman" panose="02020603050405020304" pitchFamily="18" charset="0"/>
                <a:ea typeface="+mn-lt"/>
                <a:cs typeface="Times New Roman" panose="02020603050405020304" pitchFamily="18" charset="0"/>
              </a:rPr>
              <a:t>, </a:t>
            </a:r>
            <a:r>
              <a:rPr lang="en-GB" sz="2400" dirty="0" err="1">
                <a:latin typeface="Times New Roman" panose="02020603050405020304" pitchFamily="18" charset="0"/>
                <a:ea typeface="+mn-lt"/>
                <a:cs typeface="Times New Roman" panose="02020603050405020304" pitchFamily="18" charset="0"/>
              </a:rPr>
              <a:t>zoom_range</a:t>
            </a:r>
            <a:r>
              <a:rPr lang="en-GB" sz="2400" dirty="0">
                <a:latin typeface="Times New Roman" panose="02020603050405020304" pitchFamily="18" charset="0"/>
                <a:ea typeface="+mn-lt"/>
                <a:cs typeface="Times New Roman" panose="02020603050405020304" pitchFamily="18" charset="0"/>
              </a:rPr>
              <a:t> in the constructor.</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    4. Generate the image and save it in folder you want.</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    5. End</a:t>
            </a:r>
            <a:endParaRPr lang="en-GB" sz="2400" dirty="0">
              <a:latin typeface="Times New Roman" panose="02020603050405020304" pitchFamily="18" charset="0"/>
              <a:cs typeface="Times New Roman" panose="02020603050405020304" pitchFamily="18" charset="0"/>
            </a:endParaRPr>
          </a:p>
          <a:p>
            <a:pPr algn="l"/>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097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393" y="0"/>
            <a:ext cx="8596668" cy="575757"/>
          </a:xfrm>
        </p:spPr>
        <p:txBody>
          <a:bodyPr>
            <a:normAutofit fontScale="90000"/>
          </a:bodyPr>
          <a:lstStyle/>
          <a:p>
            <a:r>
              <a:rPr lang="en-US" sz="3600" dirty="0">
                <a:latin typeface="Times New Roman" panose="02020603050405020304" pitchFamily="18" charset="0"/>
                <a:ea typeface="+mj-lt"/>
                <a:cs typeface="Times New Roman" panose="02020603050405020304" pitchFamily="18" charset="0"/>
              </a:rPr>
              <a:t>ALGORITHMIC DESCRIPTION </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A60CB2-F66A-9048-A833-BEF1992708D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4" name="TextBox 3">
            <a:extLst>
              <a:ext uri="{FF2B5EF4-FFF2-40B4-BE49-F238E27FC236}">
                <a16:creationId xmlns:a16="http://schemas.microsoft.com/office/drawing/2014/main" id="{5F6C92A9-95B8-9D60-E07D-AB1AD50D5EF3}"/>
              </a:ext>
            </a:extLst>
          </p:cNvPr>
          <p:cNvSpPr txBox="1"/>
          <p:nvPr/>
        </p:nvSpPr>
        <p:spPr>
          <a:xfrm>
            <a:off x="1791419" y="1015042"/>
            <a:ext cx="10276935" cy="3847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Times New Roman" panose="02020603050405020304" pitchFamily="18" charset="0"/>
                <a:ea typeface="+mn-lt"/>
                <a:cs typeface="Times New Roman" panose="02020603050405020304" pitchFamily="18" charset="0"/>
              </a:rPr>
              <a:t>2. Greyscale Conversion</a:t>
            </a:r>
            <a:endParaRPr lang="en-US" sz="2400" b="1"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Input: Brain image </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Output: Greyscale Brain image</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Steps:</a:t>
            </a:r>
          </a:p>
          <a:p>
            <a:r>
              <a:rPr lang="en-GB" sz="2400" dirty="0">
                <a:latin typeface="Times New Roman" panose="02020603050405020304" pitchFamily="18" charset="0"/>
                <a:ea typeface="+mn-lt"/>
                <a:cs typeface="Times New Roman" panose="02020603050405020304" pitchFamily="18" charset="0"/>
              </a:rPr>
              <a:t>    1. Start.</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    2. Import Image from PIL(Python Imaging Library).</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    3.Give image as an input to convert () function to grayscale the image.</a:t>
            </a:r>
          </a:p>
          <a:p>
            <a:r>
              <a:rPr lang="en-GB" sz="2400" dirty="0">
                <a:latin typeface="Times New Roman" panose="02020603050405020304" pitchFamily="18" charset="0"/>
                <a:ea typeface="+mn-lt"/>
                <a:cs typeface="Times New Roman" panose="02020603050405020304" pitchFamily="18" charset="0"/>
              </a:rPr>
              <a:t>    4. End</a:t>
            </a:r>
          </a:p>
          <a:p>
            <a:endParaRPr lang="en-GB" sz="2400" dirty="0">
              <a:latin typeface="Times New Roman" panose="02020603050405020304" pitchFamily="18" charset="0"/>
              <a:cs typeface="Times New Roman" panose="02020603050405020304" pitchFamily="18" charset="0"/>
            </a:endParaRPr>
          </a:p>
          <a:p>
            <a:pPr algn="l"/>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179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393" y="0"/>
            <a:ext cx="8596668" cy="575757"/>
          </a:xfrm>
        </p:spPr>
        <p:txBody>
          <a:bodyPr>
            <a:normAutofit fontScale="90000"/>
          </a:bodyPr>
          <a:lstStyle/>
          <a:p>
            <a:r>
              <a:rPr lang="en-US" sz="3600" dirty="0">
                <a:latin typeface="Times New Roman" panose="02020603050405020304" pitchFamily="18" charset="0"/>
                <a:ea typeface="+mj-lt"/>
                <a:cs typeface="Times New Roman" panose="02020603050405020304" pitchFamily="18" charset="0"/>
              </a:rPr>
              <a:t>ALGORITHMIC DESCRIPTION </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A60CB2-F66A-9048-A833-BEF1992708D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4" name="TextBox 3">
            <a:extLst>
              <a:ext uri="{FF2B5EF4-FFF2-40B4-BE49-F238E27FC236}">
                <a16:creationId xmlns:a16="http://schemas.microsoft.com/office/drawing/2014/main" id="{5F6C92A9-95B8-9D60-E07D-AB1AD50D5EF3}"/>
              </a:ext>
            </a:extLst>
          </p:cNvPr>
          <p:cNvSpPr txBox="1"/>
          <p:nvPr/>
        </p:nvSpPr>
        <p:spPr>
          <a:xfrm>
            <a:off x="1791419" y="1015042"/>
            <a:ext cx="10276935"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Times New Roman" panose="02020603050405020304" pitchFamily="18" charset="0"/>
                <a:ea typeface="+mn-lt"/>
                <a:cs typeface="Times New Roman" panose="02020603050405020304" pitchFamily="18" charset="0"/>
              </a:rPr>
              <a:t>3.Classification using CNN</a:t>
            </a:r>
            <a:endParaRPr lang="en-US" sz="2400" b="1"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Input: Dataset of Greyscale Brain images</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Output: Model which identify stroke is present or not</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Steps:</a:t>
            </a:r>
          </a:p>
          <a:p>
            <a:r>
              <a:rPr lang="en-GB" sz="2400" dirty="0">
                <a:latin typeface="Times New Roman" panose="02020603050405020304" pitchFamily="18" charset="0"/>
                <a:ea typeface="+mn-lt"/>
                <a:cs typeface="Times New Roman" panose="02020603050405020304" pitchFamily="18" charset="0"/>
              </a:rPr>
              <a:t>1.Start</a:t>
            </a:r>
          </a:p>
          <a:p>
            <a:r>
              <a:rPr lang="en-GB" sz="2400" dirty="0">
                <a:latin typeface="Times New Roman" panose="02020603050405020304" pitchFamily="18" charset="0"/>
                <a:ea typeface="+mn-lt"/>
                <a:cs typeface="Times New Roman" panose="02020603050405020304" pitchFamily="18" charset="0"/>
              </a:rPr>
              <a:t>2.Import </a:t>
            </a:r>
            <a:r>
              <a:rPr lang="en-GB" sz="2400" dirty="0" err="1">
                <a:latin typeface="Times New Roman" panose="02020603050405020304" pitchFamily="18" charset="0"/>
                <a:ea typeface="+mn-lt"/>
                <a:cs typeface="Times New Roman" panose="02020603050405020304" pitchFamily="18" charset="0"/>
              </a:rPr>
              <a:t>sklearn</a:t>
            </a:r>
            <a:r>
              <a:rPr lang="en-GB" sz="2400" dirty="0">
                <a:latin typeface="Times New Roman" panose="02020603050405020304" pitchFamily="18" charset="0"/>
                <a:ea typeface="+mn-lt"/>
                <a:cs typeface="Times New Roman" panose="02020603050405020304" pitchFamily="18" charset="0"/>
              </a:rPr>
              <a:t>, </a:t>
            </a:r>
            <a:r>
              <a:rPr lang="en-GB" sz="2400" dirty="0" err="1">
                <a:latin typeface="Times New Roman" panose="02020603050405020304" pitchFamily="18" charset="0"/>
                <a:ea typeface="+mn-lt"/>
                <a:cs typeface="Times New Roman" panose="02020603050405020304" pitchFamily="18" charset="0"/>
              </a:rPr>
              <a:t>keras</a:t>
            </a:r>
            <a:r>
              <a:rPr lang="en-GB" sz="2400" dirty="0">
                <a:latin typeface="Times New Roman" panose="02020603050405020304" pitchFamily="18" charset="0"/>
                <a:ea typeface="+mn-lt"/>
                <a:cs typeface="Times New Roman" panose="02020603050405020304" pitchFamily="18" charset="0"/>
              </a:rPr>
              <a:t>, </a:t>
            </a:r>
            <a:r>
              <a:rPr lang="en-GB" sz="2400" dirty="0" err="1">
                <a:latin typeface="Times New Roman" panose="02020603050405020304" pitchFamily="18" charset="0"/>
                <a:ea typeface="+mn-lt"/>
                <a:cs typeface="Times New Roman" panose="02020603050405020304" pitchFamily="18" charset="0"/>
              </a:rPr>
              <a:t>skimage</a:t>
            </a:r>
            <a:r>
              <a:rPr lang="en-GB" sz="2400" dirty="0">
                <a:latin typeface="Times New Roman" panose="02020603050405020304" pitchFamily="18" charset="0"/>
                <a:ea typeface="+mn-lt"/>
                <a:cs typeface="Times New Roman" panose="02020603050405020304" pitchFamily="18" charset="0"/>
              </a:rPr>
              <a:t> Libraries for </a:t>
            </a:r>
            <a:r>
              <a:rPr lang="en-GB" sz="2400" dirty="0" err="1">
                <a:latin typeface="Times New Roman" panose="02020603050405020304" pitchFamily="18" charset="0"/>
                <a:ea typeface="+mn-lt"/>
                <a:cs typeface="Times New Roman" panose="02020603050405020304" pitchFamily="18" charset="0"/>
              </a:rPr>
              <a:t>preprocessing</a:t>
            </a:r>
            <a:r>
              <a:rPr lang="en-GB" sz="2400" dirty="0">
                <a:latin typeface="Times New Roman" panose="02020603050405020304" pitchFamily="18" charset="0"/>
                <a:ea typeface="+mn-lt"/>
                <a:cs typeface="Times New Roman" panose="02020603050405020304" pitchFamily="18" charset="0"/>
              </a:rPr>
              <a:t> and CNN.</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3. Perform following operations to </a:t>
            </a:r>
            <a:r>
              <a:rPr lang="en-GB" sz="2400" dirty="0" err="1">
                <a:latin typeface="Times New Roman" panose="02020603050405020304" pitchFamily="18" charset="0"/>
                <a:ea typeface="+mn-lt"/>
                <a:cs typeface="Times New Roman" panose="02020603050405020304" pitchFamily="18" charset="0"/>
              </a:rPr>
              <a:t>Preprocess</a:t>
            </a:r>
            <a:r>
              <a:rPr lang="en-GB" sz="2400" dirty="0">
                <a:latin typeface="Times New Roman" panose="02020603050405020304" pitchFamily="18" charset="0"/>
                <a:ea typeface="+mn-lt"/>
                <a:cs typeface="Times New Roman" panose="02020603050405020304" pitchFamily="18" charset="0"/>
              </a:rPr>
              <a:t> the images</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3.1. Convert images to array</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3.2. Convert the image labels into integers</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3.3. Use </a:t>
            </a:r>
            <a:r>
              <a:rPr lang="en-GB" sz="2400" dirty="0" err="1">
                <a:latin typeface="Times New Roman" panose="02020603050405020304" pitchFamily="18" charset="0"/>
                <a:ea typeface="+mn-lt"/>
                <a:cs typeface="Times New Roman" panose="02020603050405020304" pitchFamily="18" charset="0"/>
              </a:rPr>
              <a:t>to_categorical</a:t>
            </a:r>
            <a:r>
              <a:rPr lang="en-GB" sz="2400" dirty="0">
                <a:latin typeface="Times New Roman" panose="02020603050405020304" pitchFamily="18" charset="0"/>
                <a:ea typeface="+mn-lt"/>
                <a:cs typeface="Times New Roman" panose="02020603050405020304" pitchFamily="18" charset="0"/>
              </a:rPr>
              <a:t> () function to convert integers to binary class matrix.</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3.4. Normalize the image data by dividing 255.0</a:t>
            </a: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ea typeface="+mn-lt"/>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pPr algn="l"/>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504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393" y="0"/>
            <a:ext cx="8596668" cy="575757"/>
          </a:xfrm>
        </p:spPr>
        <p:txBody>
          <a:bodyPr>
            <a:normAutofit fontScale="90000"/>
          </a:bodyPr>
          <a:lstStyle/>
          <a:p>
            <a:r>
              <a:rPr lang="en-US" sz="3600" dirty="0">
                <a:latin typeface="Times New Roman" panose="02020603050405020304" pitchFamily="18" charset="0"/>
                <a:ea typeface="+mj-lt"/>
                <a:cs typeface="Times New Roman" panose="02020603050405020304" pitchFamily="18" charset="0"/>
              </a:rPr>
              <a:t>ALGORITHMIC DESCRIPTION </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A60CB2-F66A-9048-A833-BEF1992708D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4" name="TextBox 3">
            <a:extLst>
              <a:ext uri="{FF2B5EF4-FFF2-40B4-BE49-F238E27FC236}">
                <a16:creationId xmlns:a16="http://schemas.microsoft.com/office/drawing/2014/main" id="{5F6C92A9-95B8-9D60-E07D-AB1AD50D5EF3}"/>
              </a:ext>
            </a:extLst>
          </p:cNvPr>
          <p:cNvSpPr txBox="1"/>
          <p:nvPr/>
        </p:nvSpPr>
        <p:spPr>
          <a:xfrm>
            <a:off x="1791419" y="1015042"/>
            <a:ext cx="10276935"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Times New Roman" panose="02020603050405020304" pitchFamily="18" charset="0"/>
                <a:ea typeface="+mn-lt"/>
                <a:cs typeface="Times New Roman" panose="02020603050405020304" pitchFamily="18" charset="0"/>
              </a:rPr>
              <a:t>4. Build the model by adding following CNN layers using add () function.</a:t>
            </a:r>
            <a:endParaRPr lang="en-US"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    4.1. Conv2D(32, </a:t>
            </a:r>
            <a:r>
              <a:rPr lang="en-GB" sz="2400" dirty="0" err="1">
                <a:latin typeface="Times New Roman" panose="02020603050405020304" pitchFamily="18" charset="0"/>
                <a:ea typeface="+mn-lt"/>
                <a:cs typeface="Times New Roman" panose="02020603050405020304" pitchFamily="18" charset="0"/>
              </a:rPr>
              <a:t>kernel_size</a:t>
            </a:r>
            <a:r>
              <a:rPr lang="en-GB" sz="2400" dirty="0">
                <a:latin typeface="Times New Roman" panose="02020603050405020304" pitchFamily="18" charset="0"/>
                <a:ea typeface="+mn-lt"/>
                <a:cs typeface="Times New Roman" panose="02020603050405020304" pitchFamily="18" charset="0"/>
              </a:rPr>
              <a:t>=(3, 3), strides=(1, 1), </a:t>
            </a:r>
            <a:r>
              <a:rPr lang="en-GB" sz="2400" dirty="0" err="1">
                <a:latin typeface="Times New Roman" panose="02020603050405020304" pitchFamily="18" charset="0"/>
                <a:ea typeface="+mn-lt"/>
                <a:cs typeface="Times New Roman" panose="02020603050405020304" pitchFamily="18" charset="0"/>
              </a:rPr>
              <a:t>input_shape</a:t>
            </a:r>
            <a:r>
              <a:rPr lang="en-GB" sz="2400" dirty="0">
                <a:latin typeface="Times New Roman" panose="02020603050405020304" pitchFamily="18" charset="0"/>
                <a:ea typeface="+mn-lt"/>
                <a:cs typeface="Times New Roman" panose="02020603050405020304" pitchFamily="18" charset="0"/>
              </a:rPr>
              <a:t>=</a:t>
            </a:r>
            <a:r>
              <a:rPr lang="en-GB" sz="2400" dirty="0" err="1">
                <a:latin typeface="Times New Roman" panose="02020603050405020304" pitchFamily="18" charset="0"/>
                <a:ea typeface="+mn-lt"/>
                <a:cs typeface="Times New Roman" panose="02020603050405020304" pitchFamily="18" charset="0"/>
              </a:rPr>
              <a:t>input_shape</a:t>
            </a:r>
            <a:r>
              <a:rPr lang="en-GB" sz="2400" dirty="0">
                <a:latin typeface="Times New Roman" panose="02020603050405020304" pitchFamily="18" charset="0"/>
                <a:ea typeface="+mn-lt"/>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    4.2. Activation('</a:t>
            </a:r>
            <a:r>
              <a:rPr lang="en-GB" sz="2400" dirty="0" err="1">
                <a:latin typeface="Times New Roman" panose="02020603050405020304" pitchFamily="18" charset="0"/>
                <a:ea typeface="+mn-lt"/>
                <a:cs typeface="Times New Roman" panose="02020603050405020304" pitchFamily="18" charset="0"/>
              </a:rPr>
              <a:t>relu</a:t>
            </a:r>
            <a:r>
              <a:rPr lang="en-GB" sz="2400" dirty="0">
                <a:latin typeface="Times New Roman" panose="02020603050405020304" pitchFamily="18" charset="0"/>
                <a:ea typeface="+mn-lt"/>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    4.3. MaxPooling2D(</a:t>
            </a:r>
            <a:r>
              <a:rPr lang="en-GB" sz="2400" dirty="0" err="1">
                <a:latin typeface="Times New Roman" panose="02020603050405020304" pitchFamily="18" charset="0"/>
                <a:ea typeface="+mn-lt"/>
                <a:cs typeface="Times New Roman" panose="02020603050405020304" pitchFamily="18" charset="0"/>
              </a:rPr>
              <a:t>pool_size</a:t>
            </a:r>
            <a:r>
              <a:rPr lang="en-GB" sz="2400" dirty="0">
                <a:latin typeface="Times New Roman" panose="02020603050405020304" pitchFamily="18" charset="0"/>
                <a:ea typeface="+mn-lt"/>
                <a:cs typeface="Times New Roman" panose="02020603050405020304" pitchFamily="18" charset="0"/>
              </a:rPr>
              <a:t>= (2, 2)).</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Add these layers three times just changing the filter parameter of Conv2D             function.</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    4.4. Flatten()</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    4.5. Dense(</a:t>
            </a:r>
            <a:r>
              <a:rPr lang="en-GB" sz="2400" dirty="0" err="1">
                <a:latin typeface="Times New Roman" panose="02020603050405020304" pitchFamily="18" charset="0"/>
                <a:ea typeface="+mn-lt"/>
                <a:cs typeface="Times New Roman" panose="02020603050405020304" pitchFamily="18" charset="0"/>
              </a:rPr>
              <a:t>num_classes</a:t>
            </a:r>
            <a:r>
              <a:rPr lang="en-GB" sz="2400" dirty="0">
                <a:latin typeface="Times New Roman" panose="02020603050405020304" pitchFamily="18" charset="0"/>
                <a:ea typeface="+mn-lt"/>
                <a:cs typeface="Times New Roman" panose="02020603050405020304" pitchFamily="18" charset="0"/>
              </a:rPr>
              <a:t>, activation='sigmoid')</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5. Use the </a:t>
            </a:r>
            <a:r>
              <a:rPr lang="en-GB" sz="2400" dirty="0" err="1">
                <a:latin typeface="Times New Roman" panose="02020603050405020304" pitchFamily="18" charset="0"/>
                <a:ea typeface="+mn-lt"/>
                <a:cs typeface="Times New Roman" panose="02020603050405020304" pitchFamily="18" charset="0"/>
              </a:rPr>
              <a:t>adam</a:t>
            </a:r>
            <a:r>
              <a:rPr lang="en-GB" sz="2400" dirty="0">
                <a:latin typeface="Times New Roman" panose="02020603050405020304" pitchFamily="18" charset="0"/>
                <a:ea typeface="+mn-lt"/>
                <a:cs typeface="Times New Roman" panose="02020603050405020304" pitchFamily="18" charset="0"/>
              </a:rPr>
              <a:t> optimizer and give this optimizer as a input to compile () function and   use loss () function as </a:t>
            </a:r>
            <a:r>
              <a:rPr lang="en-GB" sz="2400" dirty="0" err="1">
                <a:latin typeface="Times New Roman" panose="02020603050405020304" pitchFamily="18" charset="0"/>
                <a:ea typeface="+mn-lt"/>
                <a:cs typeface="Times New Roman" panose="02020603050405020304" pitchFamily="18" charset="0"/>
              </a:rPr>
              <a:t>binary_crossentropy</a:t>
            </a:r>
            <a:r>
              <a:rPr lang="en-GB" sz="2400" dirty="0">
                <a:latin typeface="Times New Roman" panose="02020603050405020304" pitchFamily="18" charset="0"/>
                <a:ea typeface="+mn-lt"/>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6. Use fit function for training the model and give input to this function as training     data.</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7. Stop</a:t>
            </a:r>
            <a:endParaRPr lang="en-GB" sz="2400" dirty="0">
              <a:latin typeface="Times New Roman" panose="02020603050405020304" pitchFamily="18" charset="0"/>
              <a:cs typeface="Times New Roman" panose="02020603050405020304" pitchFamily="18" charset="0"/>
            </a:endParaRPr>
          </a:p>
          <a:p>
            <a:endParaRPr lang="en-GB" sz="2400" b="1"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ea typeface="+mn-lt"/>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178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393" y="0"/>
            <a:ext cx="8596668" cy="575757"/>
          </a:xfrm>
        </p:spPr>
        <p:txBody>
          <a:bodyPr>
            <a:normAutofit fontScale="90000"/>
          </a:bodyPr>
          <a:lstStyle/>
          <a:p>
            <a:r>
              <a:rPr lang="en-US" sz="3600" dirty="0">
                <a:latin typeface="Times New Roman" panose="02020603050405020304" pitchFamily="18" charset="0"/>
                <a:ea typeface="+mj-lt"/>
                <a:cs typeface="Times New Roman" panose="02020603050405020304" pitchFamily="18" charset="0"/>
              </a:rPr>
              <a:t>ALGORITHMIC DESCRIPTION </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A60CB2-F66A-9048-A833-BEF1992708D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4" name="TextBox 3">
            <a:extLst>
              <a:ext uri="{FF2B5EF4-FFF2-40B4-BE49-F238E27FC236}">
                <a16:creationId xmlns:a16="http://schemas.microsoft.com/office/drawing/2014/main" id="{5F6C92A9-95B8-9D60-E07D-AB1AD50D5EF3}"/>
              </a:ext>
            </a:extLst>
          </p:cNvPr>
          <p:cNvSpPr txBox="1"/>
          <p:nvPr/>
        </p:nvSpPr>
        <p:spPr>
          <a:xfrm>
            <a:off x="1791419" y="1015042"/>
            <a:ext cx="10276935"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b="1" dirty="0">
                <a:latin typeface="Times New Roman" panose="02020603050405020304" pitchFamily="18" charset="0"/>
                <a:ea typeface="+mn-lt"/>
                <a:cs typeface="Times New Roman" panose="02020603050405020304" pitchFamily="18" charset="0"/>
              </a:rPr>
              <a:t>4. Feature Extraction:</a:t>
            </a:r>
            <a:endParaRPr lang="en-US" sz="2400" b="1"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ea typeface="+mn-lt"/>
                <a:cs typeface="Times New Roman" panose="02020603050405020304" pitchFamily="18" charset="0"/>
              </a:rPr>
              <a:t>Input: Dataset of </a:t>
            </a:r>
            <a:r>
              <a:rPr lang="en-GB" sz="2400" dirty="0" err="1">
                <a:latin typeface="Times New Roman" panose="02020603050405020304" pitchFamily="18" charset="0"/>
                <a:ea typeface="+mn-lt"/>
                <a:cs typeface="Times New Roman" panose="02020603050405020304" pitchFamily="18" charset="0"/>
              </a:rPr>
              <a:t>Hemorrhagic</a:t>
            </a:r>
            <a:r>
              <a:rPr lang="en-GB" sz="2400" dirty="0">
                <a:latin typeface="Times New Roman" panose="02020603050405020304" pitchFamily="18" charset="0"/>
                <a:ea typeface="+mn-lt"/>
                <a:cs typeface="Times New Roman" panose="02020603050405020304" pitchFamily="18" charset="0"/>
              </a:rPr>
              <a:t> and ischemic brain images</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ea typeface="+mn-lt"/>
                <a:cs typeface="Times New Roman" panose="02020603050405020304" pitchFamily="18" charset="0"/>
              </a:rPr>
              <a:t>Output: Dataset of Extracted features</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ea typeface="+mn-lt"/>
                <a:cs typeface="Times New Roman" panose="02020603050405020304" pitchFamily="18" charset="0"/>
              </a:rPr>
              <a:t>Steps:</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ea typeface="+mn-lt"/>
                <a:cs typeface="Times New Roman" panose="02020603050405020304" pitchFamily="18" charset="0"/>
              </a:rPr>
              <a:t>    1. Start.</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ea typeface="+mn-lt"/>
                <a:cs typeface="Times New Roman" panose="02020603050405020304" pitchFamily="18" charset="0"/>
              </a:rPr>
              <a:t>    2. Import </a:t>
            </a:r>
            <a:r>
              <a:rPr lang="en-GB" sz="2400" dirty="0" err="1">
                <a:latin typeface="Times New Roman" panose="02020603050405020304" pitchFamily="18" charset="0"/>
                <a:ea typeface="+mn-lt"/>
                <a:cs typeface="Times New Roman" panose="02020603050405020304" pitchFamily="18" charset="0"/>
              </a:rPr>
              <a:t>graycomatrix,graycoprops</a:t>
            </a:r>
            <a:r>
              <a:rPr lang="en-GB" sz="2400" dirty="0">
                <a:latin typeface="Times New Roman" panose="02020603050405020304" pitchFamily="18" charset="0"/>
                <a:ea typeface="+mn-lt"/>
                <a:cs typeface="Times New Roman" panose="02020603050405020304" pitchFamily="18" charset="0"/>
              </a:rPr>
              <a:t>  from </a:t>
            </a:r>
            <a:r>
              <a:rPr lang="en-GB" sz="2400" dirty="0" err="1">
                <a:latin typeface="Times New Roman" panose="02020603050405020304" pitchFamily="18" charset="0"/>
                <a:ea typeface="+mn-lt"/>
                <a:cs typeface="Times New Roman" panose="02020603050405020304" pitchFamily="18" charset="0"/>
              </a:rPr>
              <a:t>skimage.feature</a:t>
            </a:r>
            <a:r>
              <a:rPr lang="en-GB" sz="2400" dirty="0">
                <a:latin typeface="Times New Roman" panose="02020603050405020304" pitchFamily="18" charset="0"/>
                <a:ea typeface="+mn-lt"/>
                <a:cs typeface="Times New Roman" panose="02020603050405020304" pitchFamily="18" charset="0"/>
              </a:rPr>
              <a:t> libraries.</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ea typeface="+mn-lt"/>
                <a:cs typeface="Times New Roman" panose="02020603050405020304" pitchFamily="18" charset="0"/>
              </a:rPr>
              <a:t>    3. Use the </a:t>
            </a:r>
            <a:r>
              <a:rPr lang="en-GB" sz="2400" dirty="0" err="1">
                <a:latin typeface="Times New Roman" panose="02020603050405020304" pitchFamily="18" charset="0"/>
                <a:ea typeface="+mn-lt"/>
                <a:cs typeface="Times New Roman" panose="02020603050405020304" pitchFamily="18" charset="0"/>
              </a:rPr>
              <a:t>graycomatrix</a:t>
            </a:r>
            <a:r>
              <a:rPr lang="en-GB" sz="2400" dirty="0">
                <a:latin typeface="Times New Roman" panose="02020603050405020304" pitchFamily="18" charset="0"/>
                <a:ea typeface="+mn-lt"/>
                <a:cs typeface="Times New Roman" panose="02020603050405020304" pitchFamily="18" charset="0"/>
              </a:rPr>
              <a:t>(image) </a:t>
            </a:r>
            <a:r>
              <a:rPr lang="en-GB" sz="2400" dirty="0" err="1">
                <a:latin typeface="Times New Roman" panose="02020603050405020304" pitchFamily="18" charset="0"/>
                <a:ea typeface="+mn-lt"/>
                <a:cs typeface="Times New Roman" panose="02020603050405020304" pitchFamily="18" charset="0"/>
              </a:rPr>
              <a:t>functionand</a:t>
            </a:r>
            <a:r>
              <a:rPr lang="en-GB" sz="2400" dirty="0">
                <a:latin typeface="Times New Roman" panose="02020603050405020304" pitchFamily="18" charset="0"/>
                <a:ea typeface="+mn-lt"/>
                <a:cs typeface="Times New Roman" panose="02020603050405020304" pitchFamily="18" charset="0"/>
              </a:rPr>
              <a:t> give image as input.</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ea typeface="+mn-lt"/>
                <a:cs typeface="Times New Roman" panose="02020603050405020304" pitchFamily="18" charset="0"/>
              </a:rPr>
              <a:t>    4. Get all the features by using </a:t>
            </a:r>
            <a:r>
              <a:rPr lang="en-GB" sz="2400" dirty="0" err="1">
                <a:latin typeface="Times New Roman" panose="02020603050405020304" pitchFamily="18" charset="0"/>
                <a:ea typeface="+mn-lt"/>
                <a:cs typeface="Times New Roman" panose="02020603050405020304" pitchFamily="18" charset="0"/>
              </a:rPr>
              <a:t>graycoprops</a:t>
            </a:r>
            <a:r>
              <a:rPr lang="en-GB" sz="2400" dirty="0">
                <a:latin typeface="Times New Roman" panose="02020603050405020304" pitchFamily="18" charset="0"/>
                <a:ea typeface="+mn-lt"/>
                <a:cs typeface="Times New Roman" panose="02020603050405020304" pitchFamily="18" charset="0"/>
              </a:rPr>
              <a:t>() function.</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ea typeface="+mn-lt"/>
                <a:cs typeface="Times New Roman" panose="02020603050405020304" pitchFamily="18" charset="0"/>
              </a:rPr>
              <a:t>    5. Save all the features in </a:t>
            </a:r>
            <a:r>
              <a:rPr lang="en-GB" sz="2400" dirty="0" err="1">
                <a:latin typeface="Times New Roman" panose="02020603050405020304" pitchFamily="18" charset="0"/>
                <a:ea typeface="+mn-lt"/>
                <a:cs typeface="Times New Roman" panose="02020603050405020304" pitchFamily="18" charset="0"/>
              </a:rPr>
              <a:t>dataframe</a:t>
            </a:r>
            <a:r>
              <a:rPr lang="en-GB" sz="2400" dirty="0">
                <a:latin typeface="Times New Roman" panose="02020603050405020304" pitchFamily="18" charset="0"/>
                <a:ea typeface="+mn-lt"/>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ea typeface="+mn-lt"/>
                <a:cs typeface="Times New Roman" panose="02020603050405020304" pitchFamily="18" charset="0"/>
              </a:rPr>
              <a:t>    6.Save the </a:t>
            </a:r>
            <a:r>
              <a:rPr lang="en-GB" sz="2400" dirty="0" err="1">
                <a:latin typeface="Times New Roman" panose="02020603050405020304" pitchFamily="18" charset="0"/>
                <a:ea typeface="+mn-lt"/>
                <a:cs typeface="Times New Roman" panose="02020603050405020304" pitchFamily="18" charset="0"/>
              </a:rPr>
              <a:t>dataframe</a:t>
            </a:r>
            <a:r>
              <a:rPr lang="en-GB" sz="2400" dirty="0">
                <a:latin typeface="Times New Roman" panose="02020603050405020304" pitchFamily="18" charset="0"/>
                <a:ea typeface="+mn-lt"/>
                <a:cs typeface="Times New Roman" panose="02020603050405020304" pitchFamily="18" charset="0"/>
              </a:rPr>
              <a:t> as csv file using </a:t>
            </a:r>
            <a:r>
              <a:rPr lang="en-GB" sz="2400" dirty="0" err="1">
                <a:latin typeface="Times New Roman" panose="02020603050405020304" pitchFamily="18" charset="0"/>
                <a:ea typeface="+mn-lt"/>
                <a:cs typeface="Times New Roman" panose="02020603050405020304" pitchFamily="18" charset="0"/>
              </a:rPr>
              <a:t>to_csv</a:t>
            </a:r>
            <a:r>
              <a:rPr lang="en-GB" sz="2400" dirty="0">
                <a:latin typeface="Times New Roman" panose="02020603050405020304" pitchFamily="18" charset="0"/>
                <a:ea typeface="+mn-lt"/>
                <a:cs typeface="Times New Roman" panose="02020603050405020304" pitchFamily="18" charset="0"/>
              </a:rPr>
              <a:t>() functions.</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ea typeface="+mn-lt"/>
                <a:cs typeface="Times New Roman" panose="02020603050405020304" pitchFamily="18" charset="0"/>
              </a:rPr>
              <a:t>    7. End.</a:t>
            </a:r>
            <a:endParaRPr lang="en-GB" sz="2400" dirty="0">
              <a:latin typeface="Times New Roman" panose="02020603050405020304" pitchFamily="18" charset="0"/>
              <a:cs typeface="Times New Roman" panose="02020603050405020304" pitchFamily="18" charset="0"/>
            </a:endParaRPr>
          </a:p>
          <a:p>
            <a:pPr algn="just"/>
            <a:endParaRPr lang="en-GB" sz="2400" dirty="0">
              <a:latin typeface="Times New Roman" panose="02020603050405020304" pitchFamily="18" charset="0"/>
              <a:cs typeface="Times New Roman" panose="02020603050405020304" pitchFamily="18" charset="0"/>
            </a:endParaRPr>
          </a:p>
          <a:p>
            <a:pPr algn="just"/>
            <a:endParaRPr lang="en-GB" sz="2400" b="1" dirty="0">
              <a:latin typeface="Times New Roman" panose="02020603050405020304" pitchFamily="18" charset="0"/>
              <a:cs typeface="Times New Roman" panose="02020603050405020304" pitchFamily="18" charset="0"/>
            </a:endParaRPr>
          </a:p>
          <a:p>
            <a:pPr algn="just"/>
            <a:endParaRPr lang="en-GB" sz="2400" dirty="0">
              <a:latin typeface="Times New Roman" panose="02020603050405020304" pitchFamily="18" charset="0"/>
              <a:ea typeface="+mn-lt"/>
              <a:cs typeface="Times New Roman" panose="02020603050405020304" pitchFamily="18" charset="0"/>
            </a:endParaRPr>
          </a:p>
          <a:p>
            <a:pPr algn="just"/>
            <a:endParaRPr lang="en-GB" sz="2400" dirty="0">
              <a:latin typeface="Times New Roman" panose="02020603050405020304" pitchFamily="18" charset="0"/>
              <a:cs typeface="Times New Roman" panose="02020603050405020304" pitchFamily="18" charset="0"/>
            </a:endParaRPr>
          </a:p>
          <a:p>
            <a:pPr algn="just"/>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623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393" y="0"/>
            <a:ext cx="8596668" cy="575757"/>
          </a:xfrm>
        </p:spPr>
        <p:txBody>
          <a:bodyPr>
            <a:normAutofit fontScale="90000"/>
          </a:bodyPr>
          <a:lstStyle/>
          <a:p>
            <a:r>
              <a:rPr lang="en-US" sz="3600" dirty="0">
                <a:latin typeface="Times New Roman" panose="02020603050405020304" pitchFamily="18" charset="0"/>
                <a:ea typeface="+mj-lt"/>
                <a:cs typeface="Times New Roman" panose="02020603050405020304" pitchFamily="18" charset="0"/>
              </a:rPr>
              <a:t>ALGORITHMIC DESCRIPTION </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A60CB2-F66A-9048-A833-BEF1992708D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4" name="TextBox 3">
            <a:extLst>
              <a:ext uri="{FF2B5EF4-FFF2-40B4-BE49-F238E27FC236}">
                <a16:creationId xmlns:a16="http://schemas.microsoft.com/office/drawing/2014/main" id="{5F6C92A9-95B8-9D60-E07D-AB1AD50D5EF3}"/>
              </a:ext>
            </a:extLst>
          </p:cNvPr>
          <p:cNvSpPr txBox="1"/>
          <p:nvPr/>
        </p:nvSpPr>
        <p:spPr>
          <a:xfrm>
            <a:off x="1791419" y="1015042"/>
            <a:ext cx="10276935" cy="7027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b="1" dirty="0">
                <a:latin typeface="Times New Roman" panose="02020603050405020304" pitchFamily="18" charset="0"/>
                <a:ea typeface="+mn-lt"/>
                <a:cs typeface="Times New Roman" panose="02020603050405020304" pitchFamily="18" charset="0"/>
              </a:rPr>
              <a:t>5.Classification using Random Forest algorithms:</a:t>
            </a:r>
            <a:endParaRPr lang="en-US" sz="2400" b="1" dirty="0">
              <a:latin typeface="Times New Roman" panose="02020603050405020304" pitchFamily="18" charset="0"/>
              <a:cs typeface="Times New Roman" panose="02020603050405020304" pitchFamily="18" charset="0"/>
            </a:endParaRPr>
          </a:p>
          <a:p>
            <a:pPr algn="just"/>
            <a:endParaRPr lang="en-GB" sz="2400" b="1" dirty="0">
              <a:latin typeface="Times New Roman" panose="02020603050405020304" pitchFamily="18" charset="0"/>
              <a:cs typeface="Times New Roman" panose="02020603050405020304" pitchFamily="18" charset="0"/>
            </a:endParaRPr>
          </a:p>
          <a:p>
            <a:pPr algn="just">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Input: Dataset of Extracted Features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Output: Model which identify type of stroke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Steps: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1. Start.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2. Import random forest classifier from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sklearn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library from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sklearn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ensemble import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RandomForestClassifier</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3. Create a Random Forest Classifier using a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RandomForestClassifier</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class.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4. Train the model using the training dataset using fit() function.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5. End</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GB" sz="2400" dirty="0">
              <a:latin typeface="Times New Roman" panose="02020603050405020304" pitchFamily="18" charset="0"/>
              <a:cs typeface="Times New Roman" panose="02020603050405020304" pitchFamily="18" charset="0"/>
            </a:endParaRPr>
          </a:p>
          <a:p>
            <a:pPr algn="just"/>
            <a:endParaRPr lang="en-GB" sz="2400" b="1" dirty="0">
              <a:latin typeface="Times New Roman" panose="02020603050405020304" pitchFamily="18" charset="0"/>
              <a:cs typeface="Times New Roman" panose="02020603050405020304" pitchFamily="18" charset="0"/>
            </a:endParaRPr>
          </a:p>
          <a:p>
            <a:pPr algn="just"/>
            <a:endParaRPr lang="en-GB" sz="2400" dirty="0">
              <a:latin typeface="Times New Roman" panose="02020603050405020304" pitchFamily="18" charset="0"/>
              <a:ea typeface="+mn-lt"/>
              <a:cs typeface="Times New Roman" panose="02020603050405020304" pitchFamily="18" charset="0"/>
            </a:endParaRPr>
          </a:p>
          <a:p>
            <a:pPr algn="just"/>
            <a:endParaRPr lang="en-GB" sz="2400" dirty="0">
              <a:latin typeface="Times New Roman" panose="02020603050405020304" pitchFamily="18" charset="0"/>
              <a:cs typeface="Times New Roman" panose="02020603050405020304" pitchFamily="18" charset="0"/>
            </a:endParaRPr>
          </a:p>
          <a:p>
            <a:pPr algn="just"/>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012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C122-BF45-4A01-8169-D00D1E83ED53}"/>
              </a:ext>
            </a:extLst>
          </p:cNvPr>
          <p:cNvSpPr>
            <a:spLocks noGrp="1"/>
          </p:cNvSpPr>
          <p:nvPr>
            <p:ph type="ctrTitle"/>
          </p:nvPr>
        </p:nvSpPr>
        <p:spPr>
          <a:xfrm>
            <a:off x="3131681" y="1893695"/>
            <a:ext cx="7766936" cy="1419896"/>
          </a:xfrm>
        </p:spPr>
        <p:txBody>
          <a:bodyPr>
            <a:normAutofit/>
          </a:bodyPr>
          <a:lstStyle/>
          <a:p>
            <a:pPr algn="ctr"/>
            <a:r>
              <a:rPr lang="en-GB" sz="4400" dirty="0">
                <a:latin typeface="Time new roman"/>
                <a:ea typeface="+mj-lt"/>
                <a:cs typeface="+mj-lt"/>
              </a:rPr>
              <a:t>INTEGRATION AND TESTING</a:t>
            </a:r>
          </a:p>
        </p:txBody>
      </p:sp>
    </p:spTree>
    <p:extLst>
      <p:ext uri="{BB962C8B-B14F-4D97-AF65-F5344CB8AC3E}">
        <p14:creationId xmlns:p14="http://schemas.microsoft.com/office/powerpoint/2010/main" val="108872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370E-19D2-4D84-BB58-40359B467D90}"/>
              </a:ext>
            </a:extLst>
          </p:cNvPr>
          <p:cNvSpPr>
            <a:spLocks noGrp="1"/>
          </p:cNvSpPr>
          <p:nvPr>
            <p:ph type="title"/>
          </p:nvPr>
        </p:nvSpPr>
        <p:spPr>
          <a:xfrm>
            <a:off x="1713030" y="0"/>
            <a:ext cx="9851778" cy="753762"/>
          </a:xfrm>
        </p:spPr>
        <p:txBody>
          <a:bodyPr>
            <a:normAutofit/>
          </a:bodyPr>
          <a:lstStyle/>
          <a:p>
            <a:r>
              <a:rPr lang="en-GB" sz="3600" dirty="0"/>
              <a:t>UNIT TESTING</a:t>
            </a:r>
          </a:p>
        </p:txBody>
      </p:sp>
      <p:pic>
        <p:nvPicPr>
          <p:cNvPr id="4" name="Picture 4" descr="A picture containing text, receipt&#10;&#10;Description automatically generated">
            <a:extLst>
              <a:ext uri="{FF2B5EF4-FFF2-40B4-BE49-F238E27FC236}">
                <a16:creationId xmlns:a16="http://schemas.microsoft.com/office/drawing/2014/main" id="{D948824E-1E0E-A7B9-C183-152CB6AC8D89}"/>
              </a:ext>
            </a:extLst>
          </p:cNvPr>
          <p:cNvPicPr>
            <a:picLocks noGrp="1" noChangeAspect="1"/>
          </p:cNvPicPr>
          <p:nvPr>
            <p:ph idx="1"/>
          </p:nvPr>
        </p:nvPicPr>
        <p:blipFill>
          <a:blip r:embed="rId2"/>
          <a:stretch>
            <a:fillRect/>
          </a:stretch>
        </p:blipFill>
        <p:spPr>
          <a:xfrm>
            <a:off x="2025199" y="753762"/>
            <a:ext cx="10010283" cy="5923890"/>
          </a:xfrm>
        </p:spPr>
      </p:pic>
    </p:spTree>
    <p:extLst>
      <p:ext uri="{BB962C8B-B14F-4D97-AF65-F5344CB8AC3E}">
        <p14:creationId xmlns:p14="http://schemas.microsoft.com/office/powerpoint/2010/main" val="460951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370E-19D2-4D84-BB58-40359B467D90}"/>
              </a:ext>
            </a:extLst>
          </p:cNvPr>
          <p:cNvSpPr>
            <a:spLocks noGrp="1"/>
          </p:cNvSpPr>
          <p:nvPr>
            <p:ph type="title"/>
          </p:nvPr>
        </p:nvSpPr>
        <p:spPr>
          <a:xfrm>
            <a:off x="1799528" y="146649"/>
            <a:ext cx="9851778" cy="661085"/>
          </a:xfrm>
        </p:spPr>
        <p:txBody>
          <a:bodyPr>
            <a:normAutofit/>
          </a:bodyPr>
          <a:lstStyle/>
          <a:p>
            <a:r>
              <a:rPr lang="en-GB" sz="3600" dirty="0"/>
              <a:t>INTEGRATION TESTING</a:t>
            </a:r>
          </a:p>
        </p:txBody>
      </p:sp>
      <p:pic>
        <p:nvPicPr>
          <p:cNvPr id="6" name="Picture 6">
            <a:extLst>
              <a:ext uri="{FF2B5EF4-FFF2-40B4-BE49-F238E27FC236}">
                <a16:creationId xmlns:a16="http://schemas.microsoft.com/office/drawing/2014/main" id="{11CBA570-4003-0DD6-F192-C028F1F34F5C}"/>
              </a:ext>
            </a:extLst>
          </p:cNvPr>
          <p:cNvPicPr>
            <a:picLocks noGrp="1" noChangeAspect="1"/>
          </p:cNvPicPr>
          <p:nvPr>
            <p:ph idx="1"/>
          </p:nvPr>
        </p:nvPicPr>
        <p:blipFill>
          <a:blip r:embed="rId2"/>
          <a:stretch>
            <a:fillRect/>
          </a:stretch>
        </p:blipFill>
        <p:spPr>
          <a:xfrm>
            <a:off x="2113005" y="939114"/>
            <a:ext cx="9242854" cy="5585254"/>
          </a:xfrm>
        </p:spPr>
      </p:pic>
    </p:spTree>
    <p:extLst>
      <p:ext uri="{BB962C8B-B14F-4D97-AF65-F5344CB8AC3E}">
        <p14:creationId xmlns:p14="http://schemas.microsoft.com/office/powerpoint/2010/main" val="409849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D4F9-D6D1-434B-9949-2F0198E74E26}"/>
              </a:ext>
            </a:extLst>
          </p:cNvPr>
          <p:cNvSpPr>
            <a:spLocks noGrp="1"/>
          </p:cNvSpPr>
          <p:nvPr>
            <p:ph type="title"/>
          </p:nvPr>
        </p:nvSpPr>
        <p:spPr>
          <a:xfrm>
            <a:off x="401108" y="473250"/>
            <a:ext cx="10018713" cy="1752599"/>
          </a:xfrm>
        </p:spPr>
        <p:txBody>
          <a:bodyPr>
            <a:normAutofit/>
          </a:bodyPr>
          <a:lstStyle/>
          <a:p>
            <a:r>
              <a:rPr lang="en-GB" sz="4000" dirty="0"/>
              <a:t>Group Members</a:t>
            </a:r>
          </a:p>
        </p:txBody>
      </p:sp>
      <p:sp>
        <p:nvSpPr>
          <p:cNvPr id="3" name="Text Placeholder 2">
            <a:extLst>
              <a:ext uri="{FF2B5EF4-FFF2-40B4-BE49-F238E27FC236}">
                <a16:creationId xmlns:a16="http://schemas.microsoft.com/office/drawing/2014/main" id="{60A1478F-944B-4AEE-8CED-F5C1169654CC}"/>
              </a:ext>
            </a:extLst>
          </p:cNvPr>
          <p:cNvSpPr>
            <a:spLocks noGrp="1"/>
          </p:cNvSpPr>
          <p:nvPr>
            <p:ph type="body" idx="1"/>
          </p:nvPr>
        </p:nvSpPr>
        <p:spPr>
          <a:xfrm>
            <a:off x="1772179" y="2052807"/>
            <a:ext cx="4607188" cy="576262"/>
          </a:xfrm>
        </p:spPr>
        <p:txBody>
          <a:bodyPr/>
          <a:lstStyle/>
          <a:p>
            <a:r>
              <a:rPr lang="en-GB" sz="3600" dirty="0"/>
              <a:t>Name</a:t>
            </a:r>
          </a:p>
        </p:txBody>
      </p:sp>
      <p:sp>
        <p:nvSpPr>
          <p:cNvPr id="4" name="Content Placeholder 3">
            <a:extLst>
              <a:ext uri="{FF2B5EF4-FFF2-40B4-BE49-F238E27FC236}">
                <a16:creationId xmlns:a16="http://schemas.microsoft.com/office/drawing/2014/main" id="{CA09C204-CE1B-4ADE-9D00-02704AED7921}"/>
              </a:ext>
            </a:extLst>
          </p:cNvPr>
          <p:cNvSpPr>
            <a:spLocks noGrp="1"/>
          </p:cNvSpPr>
          <p:nvPr>
            <p:ph sz="half" idx="2"/>
          </p:nvPr>
        </p:nvSpPr>
        <p:spPr>
          <a:xfrm>
            <a:off x="1598611" y="2768145"/>
            <a:ext cx="4895056" cy="2455862"/>
          </a:xfrm>
        </p:spPr>
        <p:txBody>
          <a:bodyPr>
            <a:normAutofit lnSpcReduction="10000"/>
          </a:bodyPr>
          <a:lstStyle/>
          <a:p>
            <a:pPr marL="305435" indent="-305435">
              <a:buFont typeface="Wingdings,Sans-Serif" panose="05020102010507070707" pitchFamily="18" charset="2"/>
              <a:buChar char="v"/>
            </a:pPr>
            <a:r>
              <a:rPr lang="en-GB" sz="2400" dirty="0">
                <a:latin typeface="Time new roman"/>
                <a:ea typeface="+mn-lt"/>
                <a:cs typeface="+mn-lt"/>
              </a:rPr>
              <a:t>Srushti Birajdar</a:t>
            </a:r>
          </a:p>
          <a:p>
            <a:pPr marL="305435" indent="-305435">
              <a:buFont typeface="Wingdings,Sans-Serif" panose="05020102010507070707" pitchFamily="18" charset="2"/>
              <a:buChar char="v"/>
            </a:pPr>
            <a:r>
              <a:rPr lang="en-GB" sz="2400" dirty="0">
                <a:latin typeface="Time new roman"/>
                <a:ea typeface="+mn-lt"/>
                <a:cs typeface="+mn-lt"/>
              </a:rPr>
              <a:t>Pratiksha Mane</a:t>
            </a:r>
            <a:endParaRPr lang="en-US" sz="2400" dirty="0">
              <a:latin typeface="Time new roman"/>
              <a:ea typeface="+mn-lt"/>
              <a:cs typeface="+mn-lt"/>
            </a:endParaRPr>
          </a:p>
          <a:p>
            <a:pPr marL="305435" indent="-305435">
              <a:buFont typeface="Wingdings,Sans-Serif" panose="05020102010507070707" pitchFamily="18" charset="2"/>
              <a:buChar char="v"/>
            </a:pPr>
            <a:r>
              <a:rPr lang="en-GB" sz="2400" dirty="0">
                <a:latin typeface="Time new roman"/>
                <a:ea typeface="+mn-lt"/>
                <a:cs typeface="+mn-lt"/>
              </a:rPr>
              <a:t>Dhanashri Patil</a:t>
            </a:r>
          </a:p>
          <a:p>
            <a:pPr marL="305435" indent="-305435">
              <a:buFont typeface="Wingdings" panose="05020102010507070707" pitchFamily="18" charset="2"/>
              <a:buChar char="v"/>
            </a:pPr>
            <a:r>
              <a:rPr lang="en-GB" sz="2400" dirty="0">
                <a:latin typeface="Time new roman"/>
              </a:rPr>
              <a:t>Poonam Patil</a:t>
            </a:r>
            <a:endParaRPr lang="en-US" sz="2400" dirty="0">
              <a:latin typeface="Time new roman"/>
            </a:endParaRPr>
          </a:p>
          <a:p>
            <a:pPr marL="305435" indent="-305435">
              <a:buFont typeface="Wingdings" panose="05020102010507070707" pitchFamily="18" charset="2"/>
              <a:buChar char="v"/>
            </a:pPr>
            <a:r>
              <a:rPr lang="en-GB" sz="2400" dirty="0">
                <a:latin typeface="Time new roman"/>
              </a:rPr>
              <a:t>Pratibha Sawant</a:t>
            </a:r>
          </a:p>
        </p:txBody>
      </p:sp>
      <p:sp>
        <p:nvSpPr>
          <p:cNvPr id="5" name="Text Placeholder 4">
            <a:extLst>
              <a:ext uri="{FF2B5EF4-FFF2-40B4-BE49-F238E27FC236}">
                <a16:creationId xmlns:a16="http://schemas.microsoft.com/office/drawing/2014/main" id="{52B973E3-8F5A-4E89-A196-5D6BD567B547}"/>
              </a:ext>
            </a:extLst>
          </p:cNvPr>
          <p:cNvSpPr>
            <a:spLocks noGrp="1"/>
          </p:cNvSpPr>
          <p:nvPr>
            <p:ph type="body" sz="quarter" idx="3"/>
          </p:nvPr>
        </p:nvSpPr>
        <p:spPr>
          <a:xfrm>
            <a:off x="6744226" y="2052807"/>
            <a:ext cx="4622537" cy="576262"/>
          </a:xfrm>
        </p:spPr>
        <p:txBody>
          <a:bodyPr/>
          <a:lstStyle/>
          <a:p>
            <a:r>
              <a:rPr lang="en-GB" sz="3600" dirty="0"/>
              <a:t>Roll Numbers</a:t>
            </a:r>
          </a:p>
        </p:txBody>
      </p:sp>
      <p:sp>
        <p:nvSpPr>
          <p:cNvPr id="6" name="Content Placeholder 5">
            <a:extLst>
              <a:ext uri="{FF2B5EF4-FFF2-40B4-BE49-F238E27FC236}">
                <a16:creationId xmlns:a16="http://schemas.microsoft.com/office/drawing/2014/main" id="{59B1C9A5-F397-4553-A7E1-E04E843CD77D}"/>
              </a:ext>
            </a:extLst>
          </p:cNvPr>
          <p:cNvSpPr>
            <a:spLocks noGrp="1"/>
          </p:cNvSpPr>
          <p:nvPr>
            <p:ph sz="quarter" idx="4"/>
          </p:nvPr>
        </p:nvSpPr>
        <p:spPr>
          <a:xfrm>
            <a:off x="6607966" y="2768145"/>
            <a:ext cx="4895056" cy="2455862"/>
          </a:xfrm>
        </p:spPr>
        <p:txBody>
          <a:bodyPr>
            <a:normAutofit lnSpcReduction="10000"/>
          </a:bodyPr>
          <a:lstStyle/>
          <a:p>
            <a:pPr marL="0" indent="0">
              <a:buNone/>
            </a:pPr>
            <a:r>
              <a:rPr lang="en-GB" sz="2400" dirty="0"/>
              <a:t>  </a:t>
            </a:r>
            <a:r>
              <a:rPr lang="en-GB" sz="2400" dirty="0">
                <a:latin typeface="Time new roman"/>
              </a:rPr>
              <a:t>19UCS301</a:t>
            </a:r>
            <a:endParaRPr lang="en-US" sz="2400" dirty="0">
              <a:latin typeface="Time new roman"/>
            </a:endParaRPr>
          </a:p>
          <a:p>
            <a:pPr marL="0" indent="0">
              <a:buNone/>
            </a:pPr>
            <a:r>
              <a:rPr lang="en-GB" sz="2400" dirty="0">
                <a:latin typeface="Time new roman"/>
              </a:rPr>
              <a:t>  19UCS307</a:t>
            </a:r>
          </a:p>
          <a:p>
            <a:pPr marL="0" indent="0">
              <a:buNone/>
            </a:pPr>
            <a:r>
              <a:rPr lang="en-GB" sz="2400" dirty="0">
                <a:latin typeface="Time new roman"/>
              </a:rPr>
              <a:t>  19UCS311</a:t>
            </a:r>
          </a:p>
          <a:p>
            <a:pPr marL="0" indent="0">
              <a:buNone/>
            </a:pPr>
            <a:r>
              <a:rPr lang="en-GB" sz="2400" dirty="0">
                <a:latin typeface="Time new roman"/>
              </a:rPr>
              <a:t>  19UCS312</a:t>
            </a:r>
          </a:p>
          <a:p>
            <a:pPr marL="0" indent="0">
              <a:buNone/>
            </a:pPr>
            <a:r>
              <a:rPr lang="en-GB" sz="2400" dirty="0">
                <a:latin typeface="Time new roman"/>
              </a:rPr>
              <a:t>  19UCS313</a:t>
            </a:r>
          </a:p>
          <a:p>
            <a:pPr marL="0" indent="0">
              <a:buNone/>
            </a:pPr>
            <a:endParaRPr lang="en-GB" sz="2400" dirty="0">
              <a:latin typeface="Time new roman"/>
            </a:endParaRPr>
          </a:p>
        </p:txBody>
      </p:sp>
      <p:sp>
        <p:nvSpPr>
          <p:cNvPr id="7" name="TextBox 6">
            <a:extLst>
              <a:ext uri="{FF2B5EF4-FFF2-40B4-BE49-F238E27FC236}">
                <a16:creationId xmlns:a16="http://schemas.microsoft.com/office/drawing/2014/main" id="{0247D376-611E-48B8-8C46-2C080F9FB22C}"/>
              </a:ext>
            </a:extLst>
          </p:cNvPr>
          <p:cNvSpPr txBox="1"/>
          <p:nvPr/>
        </p:nvSpPr>
        <p:spPr>
          <a:xfrm>
            <a:off x="3204144" y="5553753"/>
            <a:ext cx="441263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2400" dirty="0"/>
              <a:t>       </a:t>
            </a:r>
            <a:r>
              <a:rPr lang="en-GB" sz="2400" dirty="0">
                <a:latin typeface="Time new roman"/>
              </a:rPr>
              <a:t>Under the Guidance of:   </a:t>
            </a:r>
          </a:p>
          <a:p>
            <a:pPr algn="r"/>
            <a:r>
              <a:rPr lang="en-GB" sz="2400" dirty="0">
                <a:latin typeface="Time new roman"/>
              </a:rPr>
              <a:t> </a:t>
            </a:r>
            <a:r>
              <a:rPr lang="en-GB" sz="2400" dirty="0" err="1">
                <a:latin typeface="Time new roman"/>
              </a:rPr>
              <a:t>Prof.</a:t>
            </a:r>
            <a:r>
              <a:rPr lang="en-GB" sz="2400" dirty="0" err="1">
                <a:latin typeface="Time new roman"/>
                <a:ea typeface="+mn-lt"/>
                <a:cs typeface="+mn-lt"/>
              </a:rPr>
              <a:t>S.J.Murchite</a:t>
            </a:r>
            <a:r>
              <a:rPr lang="en-GB" sz="2400" dirty="0">
                <a:latin typeface="Time new roman"/>
                <a:ea typeface="+mn-lt"/>
                <a:cs typeface="+mn-lt"/>
              </a:rPr>
              <a:t> </a:t>
            </a:r>
            <a:endParaRPr lang="en-GB" sz="2400" dirty="0">
              <a:latin typeface="Time new roman"/>
            </a:endParaRPr>
          </a:p>
        </p:txBody>
      </p:sp>
    </p:spTree>
    <p:extLst>
      <p:ext uri="{BB962C8B-B14F-4D97-AF65-F5344CB8AC3E}">
        <p14:creationId xmlns:p14="http://schemas.microsoft.com/office/powerpoint/2010/main" val="2860747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370E-19D2-4D84-BB58-40359B467D90}"/>
              </a:ext>
            </a:extLst>
          </p:cNvPr>
          <p:cNvSpPr>
            <a:spLocks noGrp="1"/>
          </p:cNvSpPr>
          <p:nvPr>
            <p:ph type="title"/>
          </p:nvPr>
        </p:nvSpPr>
        <p:spPr>
          <a:xfrm>
            <a:off x="1935452" y="25472"/>
            <a:ext cx="9851778" cy="759940"/>
          </a:xfrm>
        </p:spPr>
        <p:txBody>
          <a:bodyPr>
            <a:normAutofit/>
          </a:bodyPr>
          <a:lstStyle/>
          <a:p>
            <a:r>
              <a:rPr lang="en-GB" sz="3600" dirty="0"/>
              <a:t>SYSTEM TESTING</a:t>
            </a:r>
          </a:p>
        </p:txBody>
      </p:sp>
      <p:pic>
        <p:nvPicPr>
          <p:cNvPr id="5" name="Picture 6">
            <a:extLst>
              <a:ext uri="{FF2B5EF4-FFF2-40B4-BE49-F238E27FC236}">
                <a16:creationId xmlns:a16="http://schemas.microsoft.com/office/drawing/2014/main" id="{32F00DD1-A1A4-2ADF-F4EB-07B5C520B5C6}"/>
              </a:ext>
            </a:extLst>
          </p:cNvPr>
          <p:cNvPicPr>
            <a:picLocks noGrp="1" noChangeAspect="1"/>
          </p:cNvPicPr>
          <p:nvPr>
            <p:ph idx="1"/>
          </p:nvPr>
        </p:nvPicPr>
        <p:blipFill>
          <a:blip r:embed="rId2"/>
          <a:stretch>
            <a:fillRect/>
          </a:stretch>
        </p:blipFill>
        <p:spPr>
          <a:xfrm>
            <a:off x="2267376" y="1037968"/>
            <a:ext cx="9187930" cy="5609967"/>
          </a:xfrm>
        </p:spPr>
      </p:pic>
    </p:spTree>
    <p:extLst>
      <p:ext uri="{BB962C8B-B14F-4D97-AF65-F5344CB8AC3E}">
        <p14:creationId xmlns:p14="http://schemas.microsoft.com/office/powerpoint/2010/main" val="129504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370E-19D2-4D84-BB58-40359B467D90}"/>
              </a:ext>
            </a:extLst>
          </p:cNvPr>
          <p:cNvSpPr>
            <a:spLocks noGrp="1"/>
          </p:cNvSpPr>
          <p:nvPr>
            <p:ph type="title"/>
          </p:nvPr>
        </p:nvSpPr>
        <p:spPr>
          <a:xfrm>
            <a:off x="1736801" y="278028"/>
            <a:ext cx="9860655" cy="992080"/>
          </a:xfrm>
        </p:spPr>
        <p:txBody>
          <a:bodyPr>
            <a:normAutofit/>
          </a:bodyPr>
          <a:lstStyle/>
          <a:p>
            <a:r>
              <a:rPr lang="en-GB" sz="3600" dirty="0">
                <a:latin typeface="Time new roman"/>
                <a:ea typeface="+mj-lt"/>
                <a:cs typeface="+mj-lt"/>
              </a:rPr>
              <a:t>PERFORMANCE ANALYSIS</a:t>
            </a:r>
            <a:endParaRPr lang="en-GB" sz="3600" dirty="0"/>
          </a:p>
        </p:txBody>
      </p:sp>
      <p:sp>
        <p:nvSpPr>
          <p:cNvPr id="3" name="Content Placeholder 2">
            <a:extLst>
              <a:ext uri="{FF2B5EF4-FFF2-40B4-BE49-F238E27FC236}">
                <a16:creationId xmlns:a16="http://schemas.microsoft.com/office/drawing/2014/main" id="{00E52F0C-3A1F-4FFB-ACD6-9A7F803169C6}"/>
              </a:ext>
            </a:extLst>
          </p:cNvPr>
          <p:cNvSpPr>
            <a:spLocks noGrp="1"/>
          </p:cNvSpPr>
          <p:nvPr>
            <p:ph idx="1"/>
          </p:nvPr>
        </p:nvSpPr>
        <p:spPr>
          <a:xfrm>
            <a:off x="2281560" y="2015231"/>
            <a:ext cx="8771139" cy="4287915"/>
          </a:xfrm>
        </p:spPr>
        <p:txBody>
          <a:bodyPr>
            <a:noAutofit/>
          </a:bodyPr>
          <a:lstStyle/>
          <a:p>
            <a:pPr>
              <a:buFont typeface="Wingdings" panose="05000000000000000000" pitchFamily="2" charset="2"/>
              <a:buChar char="§"/>
            </a:pPr>
            <a:endParaRPr lang="en-US" sz="2800" b="1" dirty="0">
              <a:latin typeface="Time new roman"/>
              <a:ea typeface="+mn-lt"/>
              <a:cs typeface="+mn-lt"/>
            </a:endParaRPr>
          </a:p>
          <a:p>
            <a:pPr marL="457200" indent="-457200">
              <a:buFont typeface="+mj-lt"/>
              <a:buAutoNum type="arabicPeriod"/>
            </a:pPr>
            <a:endParaRPr lang="en-US" dirty="0">
              <a:latin typeface="Time new roman"/>
            </a:endParaRPr>
          </a:p>
          <a:p>
            <a:pPr marL="0" indent="0">
              <a:buNone/>
            </a:pPr>
            <a:endParaRPr lang="en-US" dirty="0">
              <a:latin typeface="Time new roman"/>
            </a:endParaRPr>
          </a:p>
        </p:txBody>
      </p:sp>
      <p:pic>
        <p:nvPicPr>
          <p:cNvPr id="4" name="Picture 4" descr="Chart, bar chart&#10;&#10;Description automatically generated">
            <a:extLst>
              <a:ext uri="{FF2B5EF4-FFF2-40B4-BE49-F238E27FC236}">
                <a16:creationId xmlns:a16="http://schemas.microsoft.com/office/drawing/2014/main" id="{A7BC7909-E1BD-4920-1227-E3F86500E899}"/>
              </a:ext>
            </a:extLst>
          </p:cNvPr>
          <p:cNvPicPr>
            <a:picLocks noChangeAspect="1"/>
          </p:cNvPicPr>
          <p:nvPr/>
        </p:nvPicPr>
        <p:blipFill>
          <a:blip r:embed="rId2"/>
          <a:stretch>
            <a:fillRect/>
          </a:stretch>
        </p:blipFill>
        <p:spPr>
          <a:xfrm>
            <a:off x="1302590" y="1177507"/>
            <a:ext cx="10478216" cy="5782572"/>
          </a:xfrm>
          <a:prstGeom prst="rect">
            <a:avLst/>
          </a:prstGeom>
        </p:spPr>
      </p:pic>
    </p:spTree>
    <p:extLst>
      <p:ext uri="{BB962C8B-B14F-4D97-AF65-F5344CB8AC3E}">
        <p14:creationId xmlns:p14="http://schemas.microsoft.com/office/powerpoint/2010/main" val="3364890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370E-19D2-4D84-BB58-40359B467D90}"/>
              </a:ext>
            </a:extLst>
          </p:cNvPr>
          <p:cNvSpPr>
            <a:spLocks noGrp="1"/>
          </p:cNvSpPr>
          <p:nvPr>
            <p:ph type="title"/>
          </p:nvPr>
        </p:nvSpPr>
        <p:spPr>
          <a:xfrm>
            <a:off x="1894517" y="0"/>
            <a:ext cx="9878410" cy="992080"/>
          </a:xfrm>
        </p:spPr>
        <p:txBody>
          <a:bodyPr>
            <a:normAutofit/>
          </a:bodyPr>
          <a:lstStyle/>
          <a:p>
            <a:r>
              <a:rPr lang="en-GB" sz="3600" dirty="0">
                <a:latin typeface="Time new roman"/>
              </a:rPr>
              <a:t>FUTURE SCOPE</a:t>
            </a:r>
          </a:p>
        </p:txBody>
      </p:sp>
      <p:sp>
        <p:nvSpPr>
          <p:cNvPr id="3" name="Content Placeholder 2">
            <a:extLst>
              <a:ext uri="{FF2B5EF4-FFF2-40B4-BE49-F238E27FC236}">
                <a16:creationId xmlns:a16="http://schemas.microsoft.com/office/drawing/2014/main" id="{00E52F0C-3A1F-4FFB-ACD6-9A7F803169C6}"/>
              </a:ext>
            </a:extLst>
          </p:cNvPr>
          <p:cNvSpPr>
            <a:spLocks noGrp="1"/>
          </p:cNvSpPr>
          <p:nvPr>
            <p:ph idx="1"/>
          </p:nvPr>
        </p:nvSpPr>
        <p:spPr>
          <a:xfrm>
            <a:off x="2164421" y="1937845"/>
            <a:ext cx="9338603" cy="4103517"/>
          </a:xfrm>
        </p:spPr>
        <p:txBody>
          <a:bodyPr>
            <a:noAutofit/>
          </a:bodyPr>
          <a:lstStyle/>
          <a:p>
            <a:pPr marL="0" indent="0" algn="just">
              <a:buNone/>
            </a:pPr>
            <a:r>
              <a:rPr lang="en-US" dirty="0">
                <a:latin typeface="Times New Roman" panose="02020603050405020304" pitchFamily="18" charset="0"/>
                <a:ea typeface="+mn-lt"/>
                <a:cs typeface="Times New Roman" panose="02020603050405020304" pitchFamily="18" charset="0"/>
              </a:rPr>
              <a:t>1. Android application of brain stroke disease detection can be built.</a:t>
            </a:r>
            <a:endParaRPr lang="en-US" b="1" dirty="0">
              <a:latin typeface="Times New Roman" panose="02020603050405020304" pitchFamily="18" charset="0"/>
              <a:cs typeface="Times New Roman" panose="02020603050405020304" pitchFamily="18" charset="0"/>
            </a:endParaRPr>
          </a:p>
          <a:p>
            <a:pPr marL="0" indent="0" algn="just">
              <a:buClr>
                <a:srgbClr val="1287C3"/>
              </a:buClr>
              <a:buNone/>
            </a:pPr>
            <a:r>
              <a:rPr lang="en-US" dirty="0">
                <a:latin typeface="Times New Roman" panose="02020603050405020304" pitchFamily="18" charset="0"/>
                <a:ea typeface="+mn-lt"/>
                <a:cs typeface="Times New Roman" panose="02020603050405020304" pitchFamily="18" charset="0"/>
              </a:rPr>
              <a:t>2. Project can be extended </a:t>
            </a:r>
            <a:r>
              <a:rPr lang="en-US" dirty="0" err="1">
                <a:latin typeface="Times New Roman" panose="02020603050405020304" pitchFamily="18" charset="0"/>
                <a:ea typeface="+mn-lt"/>
                <a:cs typeface="Times New Roman" panose="02020603050405020304" pitchFamily="18" charset="0"/>
              </a:rPr>
              <a:t>upto</a:t>
            </a:r>
            <a:r>
              <a:rPr lang="en-US" dirty="0">
                <a:latin typeface="Times New Roman" panose="02020603050405020304" pitchFamily="18" charset="0"/>
                <a:ea typeface="+mn-lt"/>
                <a:cs typeface="Times New Roman" panose="02020603050405020304" pitchFamily="18" charset="0"/>
              </a:rPr>
              <a:t> getting more information about Hemorrhagic and Ischemic stroke with their different stroke type.</a:t>
            </a:r>
            <a:endParaRPr lang="en-US" dirty="0">
              <a:latin typeface="Times New Roman" panose="02020603050405020304" pitchFamily="18" charset="0"/>
              <a:cs typeface="Times New Roman" panose="02020603050405020304" pitchFamily="18" charset="0"/>
            </a:endParaRPr>
          </a:p>
          <a:p>
            <a:pPr marL="0" indent="0" algn="just">
              <a:buClr>
                <a:srgbClr val="1287C3"/>
              </a:buClr>
              <a:buNone/>
            </a:pPr>
            <a:r>
              <a:rPr lang="en-US" dirty="0">
                <a:latin typeface="Times New Roman" panose="02020603050405020304" pitchFamily="18" charset="0"/>
                <a:ea typeface="+mn-lt"/>
                <a:cs typeface="Times New Roman" panose="02020603050405020304" pitchFamily="18" charset="0"/>
              </a:rPr>
              <a:t>3. Web application of Brain stroke classification can be launched so that user can reach </a:t>
            </a:r>
            <a:r>
              <a:rPr lang="en-US" dirty="0" err="1">
                <a:latin typeface="Times New Roman" panose="02020603050405020304" pitchFamily="18" charset="0"/>
                <a:ea typeface="+mn-lt"/>
                <a:cs typeface="Times New Roman" panose="02020603050405020304" pitchFamily="18" charset="0"/>
              </a:rPr>
              <a:t>upto</a:t>
            </a:r>
            <a:r>
              <a:rPr lang="en-US" dirty="0">
                <a:latin typeface="Times New Roman" panose="02020603050405020304" pitchFamily="18" charset="0"/>
                <a:ea typeface="+mn-lt"/>
                <a:cs typeface="Times New Roman" panose="02020603050405020304" pitchFamily="18" charset="0"/>
              </a:rPr>
              <a:t> it easily.</a:t>
            </a:r>
            <a:endParaRPr lang="en-US" dirty="0">
              <a:latin typeface="Times New Roman" panose="02020603050405020304" pitchFamily="18" charset="0"/>
              <a:cs typeface="Times New Roman" panose="02020603050405020304" pitchFamily="18" charset="0"/>
            </a:endParaRPr>
          </a:p>
          <a:p>
            <a:pPr marL="0" indent="0" algn="just">
              <a:buClr>
                <a:srgbClr val="1287C3"/>
              </a:buClr>
              <a:buNone/>
            </a:pPr>
            <a:r>
              <a:rPr lang="en-US" dirty="0">
                <a:latin typeface="Times New Roman" panose="02020603050405020304" pitchFamily="18" charset="0"/>
                <a:ea typeface="+mn-lt"/>
                <a:cs typeface="Times New Roman" panose="02020603050405020304" pitchFamily="18" charset="0"/>
              </a:rPr>
              <a:t>4. We can extend project by combining with pressure detection project so that the system can predict the future possibility of stroke occurrence to patient by considering blood pressure and other functionalities of human body. </a:t>
            </a:r>
            <a:endParaRPr lang="en-US" dirty="0">
              <a:latin typeface="Times New Roman" panose="02020603050405020304" pitchFamily="18" charset="0"/>
              <a:cs typeface="Times New Roman" panose="02020603050405020304" pitchFamily="18" charset="0"/>
            </a:endParaRPr>
          </a:p>
          <a:p>
            <a:pPr marL="0" indent="0" algn="just">
              <a:buClr>
                <a:srgbClr val="1287C3"/>
              </a:buClr>
              <a:buNone/>
            </a:pPr>
            <a:r>
              <a:rPr lang="en-US" dirty="0">
                <a:latin typeface="Times New Roman" panose="02020603050405020304" pitchFamily="18" charset="0"/>
                <a:ea typeface="+mn-lt"/>
                <a:cs typeface="Times New Roman" panose="02020603050405020304" pitchFamily="18" charset="0"/>
              </a:rPr>
              <a:t>5. The feature of suggesting the basic common precautions to patient about stroke disease. Also, if stroke detected, system will suggest expert doctors to get treatment of stroke.</a:t>
            </a:r>
            <a:endParaRPr lang="en-US" dirty="0">
              <a:latin typeface="Times New Roman" panose="02020603050405020304" pitchFamily="18" charset="0"/>
              <a:cs typeface="Times New Roman" panose="02020603050405020304" pitchFamily="18" charset="0"/>
            </a:endParaRPr>
          </a:p>
          <a:p>
            <a:pPr algn="just">
              <a:buClr>
                <a:srgbClr val="1287C3"/>
              </a:buClr>
              <a:buFont typeface="Wingdings" panose="05000000000000000000" pitchFamily="2" charset="2"/>
              <a:buChar char="§"/>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554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370E-19D2-4D84-BB58-40359B467D90}"/>
              </a:ext>
            </a:extLst>
          </p:cNvPr>
          <p:cNvSpPr>
            <a:spLocks noGrp="1"/>
          </p:cNvSpPr>
          <p:nvPr>
            <p:ph type="title"/>
          </p:nvPr>
        </p:nvSpPr>
        <p:spPr>
          <a:xfrm>
            <a:off x="1801448" y="164019"/>
            <a:ext cx="9825144" cy="1009835"/>
          </a:xfrm>
        </p:spPr>
        <p:txBody>
          <a:bodyPr>
            <a:normAutofit/>
          </a:bodyPr>
          <a:lstStyle/>
          <a:p>
            <a:r>
              <a:rPr lang="en-GB" sz="3600" dirty="0">
                <a:latin typeface="Time new roman"/>
              </a:rPr>
              <a:t>APPLICATION</a:t>
            </a:r>
          </a:p>
        </p:txBody>
      </p:sp>
      <p:sp>
        <p:nvSpPr>
          <p:cNvPr id="3" name="Content Placeholder 2">
            <a:extLst>
              <a:ext uri="{FF2B5EF4-FFF2-40B4-BE49-F238E27FC236}">
                <a16:creationId xmlns:a16="http://schemas.microsoft.com/office/drawing/2014/main" id="{00E52F0C-3A1F-4FFB-ACD6-9A7F803169C6}"/>
              </a:ext>
            </a:extLst>
          </p:cNvPr>
          <p:cNvSpPr>
            <a:spLocks noGrp="1"/>
          </p:cNvSpPr>
          <p:nvPr>
            <p:ph idx="1"/>
          </p:nvPr>
        </p:nvSpPr>
        <p:spPr>
          <a:xfrm>
            <a:off x="1554380" y="1544596"/>
            <a:ext cx="10332819" cy="4769708"/>
          </a:xfrm>
        </p:spPr>
        <p:txBody>
          <a:bodyPr>
            <a:noAutofit/>
          </a:bodyPr>
          <a:lstStyle/>
          <a:p>
            <a:pPr marL="0" indent="0" algn="just">
              <a:buNone/>
            </a:pPr>
            <a:r>
              <a:rPr lang="en-US" dirty="0">
                <a:latin typeface="Times New Roman" panose="02020603050405020304" pitchFamily="18" charset="0"/>
                <a:ea typeface="+mn-lt"/>
                <a:cs typeface="Times New Roman" panose="02020603050405020304" pitchFamily="18" charset="0"/>
              </a:rPr>
              <a:t>1. Non-Technical person can use and understand easily. </a:t>
            </a:r>
            <a:endParaRPr lang="en-US" b="1" dirty="0">
              <a:latin typeface="Times New Roman" panose="02020603050405020304" pitchFamily="18" charset="0"/>
              <a:cs typeface="Times New Roman" panose="02020603050405020304" pitchFamily="18" charset="0"/>
            </a:endParaRPr>
          </a:p>
          <a:p>
            <a:pPr marL="0" indent="0" algn="just">
              <a:buClr>
                <a:srgbClr val="1287C3"/>
              </a:buClr>
              <a:buNone/>
            </a:pPr>
            <a:r>
              <a:rPr lang="en-US" dirty="0">
                <a:latin typeface="Times New Roman" panose="02020603050405020304" pitchFamily="18" charset="0"/>
                <a:ea typeface="+mn-lt"/>
                <a:cs typeface="Times New Roman" panose="02020603050405020304" pitchFamily="18" charset="0"/>
              </a:rPr>
              <a:t>	If a non-technical person has a CT scan of the brain, the system can also be used to determine if a stroke has occurred. The system has a user-friendly GUI, which makes it easy to operate the system.</a:t>
            </a:r>
            <a:endParaRPr lang="en-US" dirty="0">
              <a:latin typeface="Times New Roman" panose="02020603050405020304" pitchFamily="18" charset="0"/>
              <a:cs typeface="Times New Roman" panose="02020603050405020304" pitchFamily="18" charset="0"/>
            </a:endParaRPr>
          </a:p>
          <a:p>
            <a:pPr marL="0" indent="0" algn="just">
              <a:buClr>
                <a:srgbClr val="1287C3"/>
              </a:buClr>
              <a:buNone/>
            </a:pPr>
            <a:r>
              <a:rPr lang="en-US" dirty="0">
                <a:latin typeface="Times New Roman" panose="02020603050405020304" pitchFamily="18" charset="0"/>
                <a:ea typeface="+mn-lt"/>
                <a:cs typeface="Times New Roman" panose="02020603050405020304" pitchFamily="18" charset="0"/>
              </a:rPr>
              <a:t>2.In the Hospitals:</a:t>
            </a:r>
            <a:endParaRPr lang="en-US" dirty="0">
              <a:latin typeface="Times New Roman" panose="02020603050405020304" pitchFamily="18" charset="0"/>
              <a:cs typeface="Times New Roman" panose="02020603050405020304" pitchFamily="18" charset="0"/>
            </a:endParaRPr>
          </a:p>
          <a:p>
            <a:pPr marL="0" indent="0" algn="just">
              <a:buClr>
                <a:srgbClr val="1287C3"/>
              </a:buClr>
              <a:buNone/>
            </a:pPr>
            <a:r>
              <a:rPr lang="en-US" dirty="0">
                <a:latin typeface="Times New Roman" panose="02020603050405020304" pitchFamily="18" charset="0"/>
                <a:ea typeface="+mn-lt"/>
                <a:cs typeface="Times New Roman" panose="02020603050405020304" pitchFamily="18" charset="0"/>
              </a:rPr>
              <a:t>	In existing systems, doctors manually analyze CT scan images to determine if a stroke is present. However, this existing system can be very time consuming if you need to analyze multiple CT images. In this case, our system helps doctors identify the type of stroke.</a:t>
            </a:r>
            <a:endParaRPr lang="en-US" dirty="0">
              <a:latin typeface="Times New Roman" panose="02020603050405020304" pitchFamily="18" charset="0"/>
              <a:cs typeface="Times New Roman" panose="02020603050405020304" pitchFamily="18" charset="0"/>
            </a:endParaRPr>
          </a:p>
          <a:p>
            <a:pPr marL="0" indent="0" algn="just">
              <a:buClr>
                <a:srgbClr val="1287C3"/>
              </a:buClr>
              <a:buNone/>
            </a:pPr>
            <a:r>
              <a:rPr lang="en-US" dirty="0">
                <a:latin typeface="Times New Roman" panose="02020603050405020304" pitchFamily="18" charset="0"/>
                <a:ea typeface="+mn-lt"/>
                <a:cs typeface="Times New Roman" panose="02020603050405020304" pitchFamily="18" charset="0"/>
              </a:rPr>
              <a:t>3.This system also helpful for study purpose .</a:t>
            </a:r>
            <a:endParaRPr lang="en-US" dirty="0">
              <a:latin typeface="Times New Roman" panose="02020603050405020304" pitchFamily="18" charset="0"/>
              <a:cs typeface="Times New Roman" panose="02020603050405020304" pitchFamily="18" charset="0"/>
            </a:endParaRPr>
          </a:p>
          <a:p>
            <a:pPr algn="just">
              <a:buClr>
                <a:srgbClr val="1287C3"/>
              </a:buClr>
              <a:buFont typeface="Wingdings" panose="05000000000000000000" pitchFamily="2" charset="2"/>
              <a:buChar char="§"/>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994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370E-19D2-4D84-BB58-40359B467D90}"/>
              </a:ext>
            </a:extLst>
          </p:cNvPr>
          <p:cNvSpPr>
            <a:spLocks noGrp="1"/>
          </p:cNvSpPr>
          <p:nvPr>
            <p:ph type="title"/>
          </p:nvPr>
        </p:nvSpPr>
        <p:spPr>
          <a:xfrm>
            <a:off x="3343548" y="0"/>
            <a:ext cx="5260680" cy="1752599"/>
          </a:xfrm>
        </p:spPr>
        <p:txBody>
          <a:bodyPr>
            <a:normAutofit/>
          </a:bodyPr>
          <a:lstStyle/>
          <a:p>
            <a:pPr algn="l"/>
            <a:r>
              <a:rPr lang="en-GB" dirty="0">
                <a:latin typeface="Time new roman"/>
              </a:rPr>
              <a:t>INDUSTRY GUIDANCE</a:t>
            </a:r>
          </a:p>
        </p:txBody>
      </p:sp>
      <p:pic>
        <p:nvPicPr>
          <p:cNvPr id="9" name="Picture 8">
            <a:extLst>
              <a:ext uri="{FF2B5EF4-FFF2-40B4-BE49-F238E27FC236}">
                <a16:creationId xmlns:a16="http://schemas.microsoft.com/office/drawing/2014/main" id="{FA009472-8337-4D4B-8392-559D2E4BCF88}"/>
              </a:ext>
            </a:extLst>
          </p:cNvPr>
          <p:cNvPicPr>
            <a:picLocks noChangeAspect="1"/>
          </p:cNvPicPr>
          <p:nvPr/>
        </p:nvPicPr>
        <p:blipFill>
          <a:blip r:embed="rId3"/>
          <a:stretch>
            <a:fillRect/>
          </a:stretch>
        </p:blipFill>
        <p:spPr>
          <a:xfrm>
            <a:off x="1400238" y="1863809"/>
            <a:ext cx="5136486" cy="3608173"/>
          </a:xfrm>
          <a:prstGeom prst="rect">
            <a:avLst/>
          </a:prstGeom>
        </p:spPr>
      </p:pic>
      <p:pic>
        <p:nvPicPr>
          <p:cNvPr id="11" name="Picture 10">
            <a:extLst>
              <a:ext uri="{FF2B5EF4-FFF2-40B4-BE49-F238E27FC236}">
                <a16:creationId xmlns:a16="http://schemas.microsoft.com/office/drawing/2014/main" id="{FA39BD34-2D4B-4777-B85D-8293C4E42555}"/>
              </a:ext>
            </a:extLst>
          </p:cNvPr>
          <p:cNvPicPr>
            <a:picLocks noChangeAspect="1"/>
          </p:cNvPicPr>
          <p:nvPr/>
        </p:nvPicPr>
        <p:blipFill>
          <a:blip r:embed="rId4"/>
          <a:stretch>
            <a:fillRect/>
          </a:stretch>
        </p:blipFill>
        <p:spPr>
          <a:xfrm>
            <a:off x="6820929" y="1863809"/>
            <a:ext cx="5136485" cy="3608173"/>
          </a:xfrm>
          <a:prstGeom prst="rect">
            <a:avLst/>
          </a:prstGeom>
        </p:spPr>
      </p:pic>
    </p:spTree>
    <p:extLst>
      <p:ext uri="{BB962C8B-B14F-4D97-AF65-F5344CB8AC3E}">
        <p14:creationId xmlns:p14="http://schemas.microsoft.com/office/powerpoint/2010/main" val="198064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370E-19D2-4D84-BB58-40359B467D90}"/>
              </a:ext>
            </a:extLst>
          </p:cNvPr>
          <p:cNvSpPr>
            <a:spLocks noGrp="1"/>
          </p:cNvSpPr>
          <p:nvPr>
            <p:ph type="title"/>
          </p:nvPr>
        </p:nvSpPr>
        <p:spPr>
          <a:xfrm>
            <a:off x="1695789" y="0"/>
            <a:ext cx="9949432" cy="1178511"/>
          </a:xfrm>
        </p:spPr>
        <p:txBody>
          <a:bodyPr>
            <a:normAutofit/>
          </a:bodyPr>
          <a:lstStyle/>
          <a:p>
            <a:r>
              <a:rPr lang="en-GB" sz="3600" dirty="0">
                <a:latin typeface="Time new roman"/>
              </a:rPr>
              <a:t>REFERENCE</a:t>
            </a:r>
          </a:p>
        </p:txBody>
      </p:sp>
      <p:sp>
        <p:nvSpPr>
          <p:cNvPr id="3" name="Content Placeholder 2">
            <a:extLst>
              <a:ext uri="{FF2B5EF4-FFF2-40B4-BE49-F238E27FC236}">
                <a16:creationId xmlns:a16="http://schemas.microsoft.com/office/drawing/2014/main" id="{00E52F0C-3A1F-4FFB-ACD6-9A7F803169C6}"/>
              </a:ext>
            </a:extLst>
          </p:cNvPr>
          <p:cNvSpPr>
            <a:spLocks noGrp="1"/>
          </p:cNvSpPr>
          <p:nvPr>
            <p:ph idx="1"/>
          </p:nvPr>
        </p:nvSpPr>
        <p:spPr>
          <a:xfrm>
            <a:off x="2175028" y="2100049"/>
            <a:ext cx="8990953" cy="3395183"/>
          </a:xfrm>
        </p:spPr>
        <p:txBody>
          <a:bodyPr vert="horz" lIns="91440" tIns="45720" rIns="91440" bIns="45720" rtlCol="0" anchor="ctr">
            <a:noAutofit/>
          </a:bodyPr>
          <a:lstStyle/>
          <a:p>
            <a:pPr marL="0" indent="0">
              <a:buNone/>
            </a:pPr>
            <a:endParaRPr lang="en-US" b="1" dirty="0">
              <a:latin typeface="Times New Roman" panose="02020603050405020304" pitchFamily="18" charset="0"/>
              <a:ea typeface="+mn-lt"/>
              <a:cs typeface="Times New Roman" panose="02020603050405020304" pitchFamily="18" charset="0"/>
            </a:endParaRPr>
          </a:p>
          <a:p>
            <a:pPr marL="0" indent="0" algn="just">
              <a:buNone/>
            </a:pPr>
            <a:r>
              <a:rPr lang="en-IN" dirty="0">
                <a:latin typeface="Times New Roman" panose="02020603050405020304" pitchFamily="18" charset="0"/>
                <a:ea typeface="+mn-lt"/>
                <a:cs typeface="Times New Roman" panose="02020603050405020304" pitchFamily="18" charset="0"/>
              </a:rPr>
              <a:t>[1] V. L. Feigin et al., Update on the global burden of ischemic and </a:t>
            </a:r>
            <a:r>
              <a:rPr lang="en-IN" dirty="0" err="1">
                <a:latin typeface="Times New Roman" panose="02020603050405020304" pitchFamily="18" charset="0"/>
                <a:ea typeface="+mn-lt"/>
                <a:cs typeface="Times New Roman" panose="02020603050405020304" pitchFamily="18" charset="0"/>
              </a:rPr>
              <a:t>hemorrhagic</a:t>
            </a:r>
            <a:r>
              <a:rPr lang="en-IN" dirty="0">
                <a:latin typeface="Times New Roman" panose="02020603050405020304" pitchFamily="18" charset="0"/>
                <a:ea typeface="+mn-lt"/>
                <a:cs typeface="Times New Roman" panose="02020603050405020304" pitchFamily="18" charset="0"/>
              </a:rPr>
              <a:t> stroke in 1990-2013: The GBD 2013 study, vol. 45, no. 3. 2015. </a:t>
            </a:r>
            <a:endParaRPr lang="en-IN" dirty="0">
              <a:latin typeface="Times New Roman" panose="02020603050405020304" pitchFamily="18" charset="0"/>
              <a:cs typeface="Times New Roman" panose="02020603050405020304" pitchFamily="18" charset="0"/>
            </a:endParaRPr>
          </a:p>
          <a:p>
            <a:pPr marL="0" indent="0" algn="just">
              <a:buClr>
                <a:srgbClr val="1287C3"/>
              </a:buClr>
              <a:buNone/>
            </a:pPr>
            <a:r>
              <a:rPr lang="en-IN" dirty="0">
                <a:latin typeface="Times New Roman" panose="02020603050405020304" pitchFamily="18" charset="0"/>
                <a:ea typeface="+mn-lt"/>
                <a:cs typeface="Times New Roman" panose="02020603050405020304" pitchFamily="18" charset="0"/>
              </a:rPr>
              <a:t>[2] N. </a:t>
            </a:r>
            <a:r>
              <a:rPr lang="en-IN" dirty="0" err="1">
                <a:latin typeface="Times New Roman" panose="02020603050405020304" pitchFamily="18" charset="0"/>
                <a:ea typeface="+mn-lt"/>
                <a:cs typeface="Times New Roman" panose="02020603050405020304" pitchFamily="18" charset="0"/>
              </a:rPr>
              <a:t>Venketasubramanian</a:t>
            </a:r>
            <a:r>
              <a:rPr lang="en-IN" dirty="0">
                <a:latin typeface="Times New Roman" panose="02020603050405020304" pitchFamily="18" charset="0"/>
                <a:ea typeface="+mn-lt"/>
                <a:cs typeface="Times New Roman" panose="02020603050405020304" pitchFamily="18" charset="0"/>
              </a:rPr>
              <a:t>, B. W. Yoon, J. Pandian, and J. C. Navarro, Stroke Epidemiology in South, East, and South-East Asia: A Review, vol. 20, no. 1. 2018. </a:t>
            </a:r>
            <a:endParaRPr lang="en-IN" dirty="0">
              <a:latin typeface="Times New Roman" panose="02020603050405020304" pitchFamily="18" charset="0"/>
              <a:cs typeface="Times New Roman" panose="02020603050405020304" pitchFamily="18" charset="0"/>
            </a:endParaRPr>
          </a:p>
          <a:p>
            <a:pPr marL="0" indent="0" algn="just">
              <a:buClr>
                <a:srgbClr val="1287C3"/>
              </a:buClr>
              <a:buNone/>
            </a:pPr>
            <a:r>
              <a:rPr lang="en-IN" dirty="0">
                <a:latin typeface="Times New Roman" panose="02020603050405020304" pitchFamily="18" charset="0"/>
                <a:ea typeface="+mn-lt"/>
                <a:cs typeface="Times New Roman" panose="02020603050405020304" pitchFamily="18" charset="0"/>
              </a:rPr>
              <a:t>[3] G. A. P. Singh and P. K. Gupta, Performance analysis of various machine learning-based approaches for detection and classification of lung cancer in humans, vol. 3456789. Springer London, 2018.</a:t>
            </a:r>
            <a:endParaRPr lang="en-IN" dirty="0">
              <a:latin typeface="Times New Roman" panose="02020603050405020304" pitchFamily="18" charset="0"/>
              <a:cs typeface="Times New Roman" panose="02020603050405020304" pitchFamily="18" charset="0"/>
            </a:endParaRPr>
          </a:p>
          <a:p>
            <a:pPr marL="0" indent="0" algn="just">
              <a:buClr>
                <a:srgbClr val="1287C3"/>
              </a:buClr>
              <a:buNone/>
            </a:pPr>
            <a:r>
              <a:rPr lang="en-IN" dirty="0">
                <a:latin typeface="Times New Roman" panose="02020603050405020304" pitchFamily="18" charset="0"/>
                <a:ea typeface="+mn-lt"/>
                <a:cs typeface="Times New Roman" panose="02020603050405020304" pitchFamily="18" charset="0"/>
              </a:rPr>
              <a:t>[4] Tessy Badriyah, Nur Sakinah, Iwan </a:t>
            </a:r>
            <a:r>
              <a:rPr lang="en-IN" dirty="0" err="1">
                <a:latin typeface="Times New Roman" panose="02020603050405020304" pitchFamily="18" charset="0"/>
                <a:ea typeface="+mn-lt"/>
                <a:cs typeface="Times New Roman" panose="02020603050405020304" pitchFamily="18" charset="0"/>
              </a:rPr>
              <a:t>Syarif</a:t>
            </a:r>
            <a:r>
              <a:rPr lang="en-IN" dirty="0">
                <a:latin typeface="Times New Roman" panose="02020603050405020304" pitchFamily="18" charset="0"/>
                <a:ea typeface="+mn-lt"/>
                <a:cs typeface="Times New Roman" panose="02020603050405020304" pitchFamily="18" charset="0"/>
              </a:rPr>
              <a:t>, “Machine Learning Algorithm for Stroke Disease Classification” Proc. of the 2nd International Conference on Electrical, Communication and Computer Engineering (ICECCE) 12-13 June 2020, Istanbul, Turkey</a:t>
            </a:r>
            <a:endParaRPr lang="en-IN" dirty="0">
              <a:latin typeface="Times New Roman" panose="02020603050405020304" pitchFamily="18" charset="0"/>
              <a:cs typeface="Times New Roman" panose="02020603050405020304" pitchFamily="18" charset="0"/>
            </a:endParaRPr>
          </a:p>
          <a:p>
            <a:pPr marL="514350" indent="-514350">
              <a:buClr>
                <a:srgbClr val="1287C3"/>
              </a:buClr>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72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12BB-5B9B-4E12-9903-FCA1E7F3ACD2}"/>
              </a:ext>
            </a:extLst>
          </p:cNvPr>
          <p:cNvSpPr>
            <a:spLocks noGrp="1"/>
          </p:cNvSpPr>
          <p:nvPr>
            <p:ph type="title"/>
          </p:nvPr>
        </p:nvSpPr>
        <p:spPr>
          <a:xfrm>
            <a:off x="1500326" y="685800"/>
            <a:ext cx="10002698" cy="1338309"/>
          </a:xfrm>
        </p:spPr>
        <p:txBody>
          <a:bodyPr>
            <a:normAutofit/>
          </a:bodyPr>
          <a:lstStyle/>
          <a:p>
            <a:r>
              <a:rPr lang="en-GB" sz="3600" dirty="0">
                <a:latin typeface="Time new roman"/>
              </a:rPr>
              <a:t>REFERENCES</a:t>
            </a:r>
          </a:p>
        </p:txBody>
      </p:sp>
      <p:sp>
        <p:nvSpPr>
          <p:cNvPr id="3" name="Content Placeholder 2">
            <a:extLst>
              <a:ext uri="{FF2B5EF4-FFF2-40B4-BE49-F238E27FC236}">
                <a16:creationId xmlns:a16="http://schemas.microsoft.com/office/drawing/2014/main" id="{6FE5EDB4-3059-439E-8C4E-F81B3ED759BB}"/>
              </a:ext>
            </a:extLst>
          </p:cNvPr>
          <p:cNvSpPr>
            <a:spLocks noGrp="1"/>
          </p:cNvSpPr>
          <p:nvPr>
            <p:ph idx="1"/>
          </p:nvPr>
        </p:nvSpPr>
        <p:spPr>
          <a:xfrm>
            <a:off x="2050740" y="1766656"/>
            <a:ext cx="9534619" cy="4279037"/>
          </a:xfrm>
        </p:spPr>
        <p:txBody>
          <a:bodyPr vert="horz" lIns="91440" tIns="45720" rIns="91440" bIns="45720" rtlCol="0" anchor="ctr">
            <a:noAutofit/>
          </a:bodyPr>
          <a:lstStyle/>
          <a:p>
            <a:pPr marL="0" indent="0" algn="just">
              <a:buNone/>
            </a:pPr>
            <a:r>
              <a:rPr lang="en-US" sz="2400" dirty="0">
                <a:latin typeface="Times New Roman" panose="02020603050405020304" pitchFamily="18" charset="0"/>
                <a:ea typeface="+mn-lt"/>
                <a:cs typeface="Times New Roman" panose="02020603050405020304" pitchFamily="18" charset="0"/>
              </a:rPr>
              <a:t>[5] Computer Methods and Programs in Biomedicine - Jae–woo Lee, </a:t>
            </a:r>
            <a:r>
              <a:rPr lang="en-US" sz="2400" dirty="0" err="1">
                <a:latin typeface="Times New Roman" panose="02020603050405020304" pitchFamily="18" charset="0"/>
                <a:ea typeface="+mn-lt"/>
                <a:cs typeface="Times New Roman" panose="02020603050405020304" pitchFamily="18" charset="0"/>
              </a:rPr>
              <a:t>Hyunsun</a:t>
            </a:r>
            <a:r>
              <a:rPr lang="en-US" sz="2400" dirty="0">
                <a:latin typeface="Times New Roman" panose="02020603050405020304" pitchFamily="18" charset="0"/>
                <a:ea typeface="+mn-lt"/>
                <a:cs typeface="Times New Roman" panose="02020603050405020304" pitchFamily="18" charset="0"/>
              </a:rPr>
              <a:t> Lim, Dong-</a:t>
            </a:r>
            <a:r>
              <a:rPr lang="en-US" sz="2400" dirty="0" err="1">
                <a:latin typeface="Times New Roman" panose="02020603050405020304" pitchFamily="18" charset="0"/>
                <a:ea typeface="+mn-lt"/>
                <a:cs typeface="Times New Roman" panose="02020603050405020304" pitchFamily="18" charset="0"/>
              </a:rPr>
              <a:t>wook</a:t>
            </a:r>
            <a:r>
              <a:rPr lang="en-US" sz="2400" dirty="0">
                <a:latin typeface="Times New Roman" panose="02020603050405020304" pitchFamily="18" charset="0"/>
                <a:ea typeface="+mn-lt"/>
                <a:cs typeface="Times New Roman" panose="02020603050405020304" pitchFamily="18" charset="0"/>
              </a:rPr>
              <a:t> Kim, Soon-ae Shin, </a:t>
            </a:r>
            <a:r>
              <a:rPr lang="en-US" sz="2400" dirty="0" err="1">
                <a:latin typeface="Times New Roman" panose="02020603050405020304" pitchFamily="18" charset="0"/>
                <a:ea typeface="+mn-lt"/>
                <a:cs typeface="Times New Roman" panose="02020603050405020304" pitchFamily="18" charset="0"/>
              </a:rPr>
              <a:t>Jinkwon</a:t>
            </a:r>
            <a:r>
              <a:rPr lang="en-US" sz="2400" dirty="0">
                <a:latin typeface="Times New Roman" panose="02020603050405020304" pitchFamily="18" charset="0"/>
                <a:ea typeface="+mn-lt"/>
                <a:cs typeface="Times New Roman" panose="02020603050405020304" pitchFamily="18" charset="0"/>
              </a:rPr>
              <a:t> Kim, Bora </a:t>
            </a:r>
            <a:r>
              <a:rPr lang="en-US" sz="2400" dirty="0" err="1">
                <a:latin typeface="Times New Roman" panose="02020603050405020304" pitchFamily="18" charset="0"/>
                <a:ea typeface="+mn-lt"/>
                <a:cs typeface="Times New Roman" panose="02020603050405020304" pitchFamily="18" charset="0"/>
              </a:rPr>
              <a:t>Yoo</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Kyunghee</a:t>
            </a:r>
            <a:r>
              <a:rPr lang="en-US" sz="2400" dirty="0">
                <a:latin typeface="Times New Roman" panose="02020603050405020304" pitchFamily="18" charset="0"/>
                <a:ea typeface="+mn-lt"/>
                <a:cs typeface="Times New Roman" panose="02020603050405020304" pitchFamily="18" charset="0"/>
              </a:rPr>
              <a:t> Cho.</a:t>
            </a:r>
          </a:p>
          <a:p>
            <a:pPr marL="0" indent="0" algn="just">
              <a:buNone/>
            </a:pPr>
            <a:r>
              <a:rPr lang="en-US" sz="2400" dirty="0">
                <a:latin typeface="Times New Roman" panose="02020603050405020304" pitchFamily="18" charset="0"/>
                <a:ea typeface="+mn-lt"/>
                <a:cs typeface="Times New Roman" panose="02020603050405020304" pitchFamily="18" charset="0"/>
              </a:rPr>
              <a:t>[6] Probability of Stroke: A Risk Profile from the Framingham Study - Philip A. Wolf, MD; Ralph B. D'Agostino, PhD, Albert J. Belanger, MA; and William B. Kannel, MD. </a:t>
            </a:r>
          </a:p>
          <a:p>
            <a:pPr marL="0" indent="0" algn="just">
              <a:buNone/>
            </a:pPr>
            <a:r>
              <a:rPr lang="en-US" sz="2400">
                <a:latin typeface="Times New Roman" panose="02020603050405020304" pitchFamily="18" charset="0"/>
                <a:ea typeface="+mn-lt"/>
                <a:cs typeface="Times New Roman" panose="02020603050405020304" pitchFamily="18" charset="0"/>
              </a:rPr>
              <a:t>[7]  </a:t>
            </a:r>
            <a:r>
              <a:rPr lang="en-US" sz="2400" dirty="0">
                <a:latin typeface="Times New Roman" panose="02020603050405020304" pitchFamily="18" charset="0"/>
                <a:ea typeface="+mn-lt"/>
                <a:cs typeface="Times New Roman" panose="02020603050405020304" pitchFamily="18" charset="0"/>
              </a:rPr>
              <a:t>Stroke prediction using artificial intelligence- M. Sheetal Singh, Prakash Choudhary.[IEEE </a:t>
            </a:r>
            <a:r>
              <a:rPr lang="en-US" sz="2400" dirty="0" err="1">
                <a:latin typeface="Times New Roman" panose="02020603050405020304" pitchFamily="18" charset="0"/>
                <a:ea typeface="+mn-lt"/>
                <a:cs typeface="Times New Roman" panose="02020603050405020304" pitchFamily="18" charset="0"/>
              </a:rPr>
              <a:t>Refernce</a:t>
            </a:r>
            <a:r>
              <a:rPr lang="en-US" sz="2400" dirty="0">
                <a:latin typeface="Times New Roman" panose="02020603050405020304" pitchFamily="18" charset="0"/>
                <a:ea typeface="+mn-lt"/>
                <a:cs typeface="Times New Roman" panose="02020603050405020304" pitchFamily="18" charset="0"/>
              </a:rPr>
              <a:t> Paper].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015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44CF-0F7F-4631-A131-ECFF0CF7FF78}"/>
              </a:ext>
            </a:extLst>
          </p:cNvPr>
          <p:cNvSpPr>
            <a:spLocks noGrp="1"/>
          </p:cNvSpPr>
          <p:nvPr>
            <p:ph type="ctrTitle"/>
          </p:nvPr>
        </p:nvSpPr>
        <p:spPr>
          <a:xfrm>
            <a:off x="1945058" y="1026487"/>
            <a:ext cx="7675808" cy="4805025"/>
          </a:xfrm>
        </p:spPr>
        <p:txBody>
          <a:bodyPr anchor="ctr">
            <a:normAutofit/>
          </a:bodyPr>
          <a:lstStyle/>
          <a:p>
            <a:r>
              <a:rPr lang="en-GB" sz="88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83647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4108" y="1441881"/>
            <a:ext cx="10018713" cy="3124201"/>
          </a:xfrm>
        </p:spPr>
        <p:txBody>
          <a:bodyPr>
            <a:normAutofit/>
          </a:bodyPr>
          <a:lstStyle/>
          <a:p>
            <a:pPr marL="305435" indent="-305435" algn="ctr">
              <a:buNone/>
            </a:pPr>
            <a:r>
              <a:rPr lang="en-GB" sz="8000" dirty="0">
                <a:solidFill>
                  <a:schemeClr val="tx1"/>
                </a:solidFill>
              </a:rPr>
              <a:t>Any Question..?</a:t>
            </a:r>
            <a:endParaRPr lang="en-US" sz="8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2022-24EE-45EB-80BD-CE819AB95C25}"/>
              </a:ext>
            </a:extLst>
          </p:cNvPr>
          <p:cNvSpPr>
            <a:spLocks noGrp="1"/>
          </p:cNvSpPr>
          <p:nvPr>
            <p:ph type="title"/>
          </p:nvPr>
        </p:nvSpPr>
        <p:spPr>
          <a:xfrm>
            <a:off x="1286945" y="876300"/>
            <a:ext cx="2743200" cy="5105400"/>
          </a:xfrm>
        </p:spPr>
        <p:txBody>
          <a:bodyPr vert="horz" lIns="91440" tIns="45720" rIns="91440" bIns="45720" rtlCol="0" anchor="ctr">
            <a:normAutofit/>
          </a:bodyPr>
          <a:lstStyle/>
          <a:p>
            <a:r>
              <a:rPr lang="en-US" b="1" dirty="0">
                <a:latin typeface="Times New Roman" panose="02020603050405020304" pitchFamily="18" charset="0"/>
                <a:cs typeface="Times New Roman" panose="02020603050405020304" pitchFamily="18" charset="0"/>
              </a:rPr>
              <a:t>CONTENT</a:t>
            </a:r>
          </a:p>
        </p:txBody>
      </p:sp>
      <p:sp>
        <p:nvSpPr>
          <p:cNvPr id="54" name="Content Placeholder 2">
            <a:extLst>
              <a:ext uri="{FF2B5EF4-FFF2-40B4-BE49-F238E27FC236}">
                <a16:creationId xmlns:a16="http://schemas.microsoft.com/office/drawing/2014/main" id="{2DD36BCB-1B84-4D5D-88E1-7F63C46F08B4}"/>
              </a:ext>
            </a:extLst>
          </p:cNvPr>
          <p:cNvSpPr>
            <a:spLocks noGrp="1"/>
          </p:cNvSpPr>
          <p:nvPr>
            <p:ph sz="half" idx="1"/>
          </p:nvPr>
        </p:nvSpPr>
        <p:spPr>
          <a:xfrm>
            <a:off x="5117106" y="1347159"/>
            <a:ext cx="6500936" cy="5105400"/>
          </a:xfrm>
        </p:spPr>
        <p:txBody>
          <a:bodyPr vert="horz" lIns="91440" tIns="45720" rIns="91440" bIns="45720" rtlCol="0" anchor="ctr">
            <a:noAutofit/>
          </a:bodyPr>
          <a:lstStyle/>
          <a:p>
            <a:pPr marL="0" indent="0">
              <a:lnSpc>
                <a:spcPct val="90000"/>
              </a:lnSpc>
            </a:pPr>
            <a:endParaRPr lang="en-US" sz="1700" dirty="0">
              <a:latin typeface="Times New Roman" panose="02020603050405020304" pitchFamily="18" charset="0"/>
              <a:cs typeface="Times New Roman" panose="02020603050405020304" pitchFamily="18" charset="0"/>
            </a:endParaRPr>
          </a:p>
          <a:p>
            <a:pPr marL="285750" indent="-285750">
              <a:lnSpc>
                <a:spcPct val="90000"/>
              </a:lnSpc>
            </a:pPr>
            <a:r>
              <a:rPr lang="en-US" sz="2400" dirty="0">
                <a:latin typeface="Times New Roman" panose="02020603050405020304" pitchFamily="18" charset="0"/>
                <a:cs typeface="Times New Roman" panose="02020603050405020304" pitchFamily="18" charset="0"/>
              </a:rPr>
              <a:t>Abstract</a:t>
            </a:r>
          </a:p>
          <a:p>
            <a:pPr>
              <a:lnSpc>
                <a:spcPct val="90000"/>
              </a:lnSpc>
            </a:pPr>
            <a:r>
              <a:rPr lang="en-US" sz="2400" dirty="0">
                <a:latin typeface="Times New Roman" panose="02020603050405020304" pitchFamily="18" charset="0"/>
                <a:cs typeface="Times New Roman" panose="02020603050405020304" pitchFamily="18" charset="0"/>
              </a:rPr>
              <a:t>Introduction</a:t>
            </a:r>
          </a:p>
          <a:p>
            <a:pPr>
              <a:lnSpc>
                <a:spcPct val="90000"/>
              </a:lnSpc>
            </a:pPr>
            <a:r>
              <a:rPr lang="en-US" sz="2400" dirty="0">
                <a:latin typeface="Times New Roman" panose="02020603050405020304" pitchFamily="18" charset="0"/>
                <a:cs typeface="Times New Roman" panose="02020603050405020304" pitchFamily="18" charset="0"/>
              </a:rPr>
              <a:t>Background study and literature overview</a:t>
            </a:r>
          </a:p>
          <a:p>
            <a:pPr>
              <a:lnSpc>
                <a:spcPct val="90000"/>
              </a:lnSpc>
            </a:pPr>
            <a:r>
              <a:rPr lang="en-US" sz="2400" dirty="0">
                <a:latin typeface="Times New Roman" panose="02020603050405020304" pitchFamily="18" charset="0"/>
                <a:cs typeface="Times New Roman" panose="02020603050405020304" pitchFamily="18" charset="0"/>
              </a:rPr>
              <a:t>Requirement Analysis</a:t>
            </a:r>
          </a:p>
          <a:p>
            <a:pPr>
              <a:lnSpc>
                <a:spcPct val="90000"/>
              </a:lnSpc>
            </a:pPr>
            <a:r>
              <a:rPr lang="en-US" sz="2400" dirty="0">
                <a:latin typeface="Times New Roman" panose="02020603050405020304" pitchFamily="18" charset="0"/>
                <a:cs typeface="Times New Roman" panose="02020603050405020304" pitchFamily="18" charset="0"/>
              </a:rPr>
              <a:t>System Design</a:t>
            </a:r>
          </a:p>
          <a:p>
            <a:pPr marL="285750" indent="-285750">
              <a:lnSpc>
                <a:spcPct val="90000"/>
              </a:lnSpc>
            </a:pPr>
            <a:r>
              <a:rPr lang="en-US" sz="2400" dirty="0">
                <a:latin typeface="Times New Roman" panose="02020603050405020304" pitchFamily="18" charset="0"/>
                <a:cs typeface="Times New Roman" panose="02020603050405020304" pitchFamily="18" charset="0"/>
              </a:rPr>
              <a:t>Implementation</a:t>
            </a:r>
          </a:p>
          <a:p>
            <a:pPr>
              <a:lnSpc>
                <a:spcPct val="90000"/>
              </a:lnSpc>
            </a:pPr>
            <a:r>
              <a:rPr lang="en-US" sz="2400" dirty="0">
                <a:latin typeface="Times New Roman" panose="02020603050405020304" pitchFamily="18" charset="0"/>
                <a:cs typeface="Times New Roman" panose="02020603050405020304" pitchFamily="18" charset="0"/>
              </a:rPr>
              <a:t>Integration and testing</a:t>
            </a:r>
          </a:p>
          <a:p>
            <a:pPr marL="305435" indent="-305435">
              <a:lnSpc>
                <a:spcPct val="90000"/>
              </a:lnSpc>
            </a:pPr>
            <a:r>
              <a:rPr lang="en-US" sz="2400" dirty="0">
                <a:latin typeface="Times New Roman" panose="02020603050405020304" pitchFamily="18" charset="0"/>
                <a:cs typeface="Times New Roman" panose="02020603050405020304" pitchFamily="18" charset="0"/>
              </a:rPr>
              <a:t>Performance Analysis</a:t>
            </a:r>
          </a:p>
          <a:p>
            <a:pPr marL="305435" indent="-305435">
              <a:lnSpc>
                <a:spcPct val="90000"/>
              </a:lnSpc>
            </a:pPr>
            <a:r>
              <a:rPr lang="en-US" sz="2400" dirty="0">
                <a:latin typeface="Times New Roman" panose="02020603050405020304" pitchFamily="18" charset="0"/>
                <a:cs typeface="Times New Roman" panose="02020603050405020304" pitchFamily="18" charset="0"/>
              </a:rPr>
              <a:t>Future Scope</a:t>
            </a:r>
          </a:p>
          <a:p>
            <a:pPr marL="305435" indent="-305435">
              <a:lnSpc>
                <a:spcPct val="90000"/>
              </a:lnSpc>
            </a:pPr>
            <a:r>
              <a:rPr lang="en-US" sz="2400" dirty="0">
                <a:latin typeface="Times New Roman" panose="02020603050405020304" pitchFamily="18" charset="0"/>
                <a:cs typeface="Times New Roman" panose="02020603050405020304" pitchFamily="18" charset="0"/>
              </a:rPr>
              <a:t>Application</a:t>
            </a:r>
          </a:p>
          <a:p>
            <a:pPr marL="305435" indent="-305435">
              <a:lnSpc>
                <a:spcPct val="90000"/>
              </a:lnSpc>
            </a:pPr>
            <a:r>
              <a:rPr lang="en-US" sz="2400" dirty="0">
                <a:latin typeface="Times New Roman" panose="02020603050405020304" pitchFamily="18" charset="0"/>
                <a:cs typeface="Times New Roman" panose="02020603050405020304" pitchFamily="18" charset="0"/>
              </a:rPr>
              <a:t>Industry Guidance</a:t>
            </a:r>
          </a:p>
          <a:p>
            <a:pPr marL="305435" indent="-305435">
              <a:lnSpc>
                <a:spcPct val="90000"/>
              </a:lnSpc>
            </a:pPr>
            <a:r>
              <a:rPr lang="en-US" sz="2400" dirty="0">
                <a:latin typeface="Times New Roman" panose="02020603050405020304" pitchFamily="18" charset="0"/>
                <a:cs typeface="Times New Roman" panose="02020603050405020304" pitchFamily="18" charset="0"/>
              </a:rPr>
              <a:t>References</a:t>
            </a:r>
          </a:p>
          <a:p>
            <a:pPr marL="285750" indent="-285750">
              <a:lnSpc>
                <a:spcPct val="90000"/>
              </a:lnSpc>
            </a:pPr>
            <a:endParaRPr lang="en-US" sz="1700" dirty="0">
              <a:latin typeface="Times New Roman" panose="02020603050405020304" pitchFamily="18" charset="0"/>
              <a:cs typeface="Times New Roman" panose="02020603050405020304" pitchFamily="18" charset="0"/>
            </a:endParaRPr>
          </a:p>
          <a:p>
            <a:pPr marL="0" indent="0">
              <a:lnSpc>
                <a:spcPct val="90000"/>
              </a:lnSpc>
            </a:pPr>
            <a:endParaRPr lang="en-US" sz="1700" dirty="0">
              <a:latin typeface="Times New Roman" panose="02020603050405020304" pitchFamily="18" charset="0"/>
              <a:cs typeface="Times New Roman" panose="02020603050405020304" pitchFamily="18" charset="0"/>
            </a:endParaRPr>
          </a:p>
          <a:p>
            <a:pPr marL="285750" indent="-285750">
              <a:lnSpc>
                <a:spcPct val="90000"/>
              </a:lnSpc>
            </a:pPr>
            <a:endParaRPr lang="en-US" sz="1700" dirty="0">
              <a:latin typeface="Times New Roman" panose="02020603050405020304" pitchFamily="18" charset="0"/>
              <a:cs typeface="Times New Roman" panose="02020603050405020304" pitchFamily="18" charset="0"/>
            </a:endParaRPr>
          </a:p>
          <a:p>
            <a:pPr marL="285750" indent="-285750">
              <a:lnSpc>
                <a:spcPct val="90000"/>
              </a:lnSpc>
            </a:pPr>
            <a:endParaRPr lang="en-US" sz="1700" dirty="0">
              <a:latin typeface="Times New Roman" panose="02020603050405020304" pitchFamily="18" charset="0"/>
              <a:cs typeface="Times New Roman" panose="02020603050405020304" pitchFamily="18" charset="0"/>
            </a:endParaRPr>
          </a:p>
          <a:p>
            <a:pPr marL="285750" indent="-285750">
              <a:lnSpc>
                <a:spcPct val="90000"/>
              </a:lnSpc>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83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1713" y="0"/>
            <a:ext cx="7648573" cy="1752599"/>
          </a:xfrm>
        </p:spPr>
        <p:txBody>
          <a:bodyPr>
            <a:normAutofit/>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1334530" y="2174788"/>
            <a:ext cx="10466173" cy="3175687"/>
          </a:xfrm>
        </p:spPr>
        <p:txBody>
          <a:bodyPr vert="horz" lIns="91440" tIns="45720" rIns="91440" bIns="45720" rtlCol="0" anchor="t">
            <a:noAutofit/>
          </a:bodyPr>
          <a:lstStyle/>
          <a:p>
            <a:pPr algn="just">
              <a:buFont typeface="Wingdings"/>
              <a:buChar char="§"/>
            </a:pPr>
            <a:r>
              <a:rPr lang="en-US" dirty="0">
                <a:latin typeface="Times New Roman" panose="02020603050405020304" pitchFamily="18" charset="0"/>
                <a:ea typeface="+mn-lt"/>
                <a:cs typeface="Times New Roman" panose="02020603050405020304" pitchFamily="18" charset="0"/>
              </a:rPr>
              <a:t> A stroke is a medical condition in which poor blood flow to the brain results in cell death. It is nowadays a leading cause of death all over the world.  If we improve the image quality of CT scans of stroke patients and also applying machine learning algorithms to classify the patient’s images into two sub-types of stroke disease then it will helpful in treatment of patient. We have collected a good number of brain images and used four machine learning algorithms to detect the type of stroke.</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46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22111" y="62671"/>
            <a:ext cx="5747778" cy="1198605"/>
          </a:xfrm>
        </p:spPr>
        <p:txBody>
          <a:bodyPr>
            <a:normAutofit/>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756609" y="1866899"/>
            <a:ext cx="9735176" cy="3124201"/>
          </a:xfrm>
        </p:spPr>
        <p:txBody>
          <a:bodyPr vert="horz" lIns="91440" tIns="45720" rIns="91440" bIns="45720" rtlCol="0" anchor="ctr">
            <a:noAutofit/>
          </a:bodyPr>
          <a:lstStyle/>
          <a:p>
            <a:pPr algn="just">
              <a:lnSpc>
                <a:spcPct val="90000"/>
              </a:lnSpc>
              <a:buFont typeface="Wingdings"/>
              <a:buChar char="§"/>
            </a:pPr>
            <a:r>
              <a:rPr lang="en-US" dirty="0">
                <a:latin typeface="Time new roman"/>
                <a:ea typeface="+mn-lt"/>
                <a:cs typeface="+mn-lt"/>
              </a:rPr>
              <a:t>A stroke occurs when the blood supply to part of your brain is interrupted or reduced, preventing brain tissue from getting oxygen and nutrients. Brain cells begin to die in minutes.  </a:t>
            </a:r>
          </a:p>
          <a:p>
            <a:pPr algn="just">
              <a:lnSpc>
                <a:spcPct val="90000"/>
              </a:lnSpc>
              <a:buFont typeface="Wingdings"/>
              <a:buChar char="§"/>
            </a:pPr>
            <a:r>
              <a:rPr lang="en-US" dirty="0">
                <a:latin typeface="Time new roman"/>
                <a:ea typeface="+mn-lt"/>
                <a:cs typeface="+mn-lt"/>
              </a:rPr>
              <a:t>There are two types of strokes:</a:t>
            </a:r>
          </a:p>
          <a:p>
            <a:pPr algn="just">
              <a:lnSpc>
                <a:spcPct val="90000"/>
              </a:lnSpc>
              <a:buFont typeface="Wingdings"/>
              <a:buChar char="§"/>
            </a:pPr>
            <a:r>
              <a:rPr lang="en-US" b="1" dirty="0">
                <a:latin typeface="Time new roman"/>
                <a:ea typeface="+mn-lt"/>
                <a:cs typeface="+mn-lt"/>
              </a:rPr>
              <a:t>Ischemic stroke </a:t>
            </a:r>
            <a:r>
              <a:rPr lang="en-US" dirty="0">
                <a:latin typeface="Time new roman"/>
                <a:ea typeface="+mn-lt"/>
                <a:cs typeface="+mn-lt"/>
              </a:rPr>
              <a:t>-It happens when the brain's blood vessels become narrowed or blocked, causing severely reduced blood flow. </a:t>
            </a:r>
          </a:p>
          <a:p>
            <a:pPr algn="just">
              <a:lnSpc>
                <a:spcPct val="90000"/>
              </a:lnSpc>
              <a:buFont typeface="Wingdings"/>
              <a:buChar char="§"/>
            </a:pPr>
            <a:r>
              <a:rPr lang="en-US" b="1" dirty="0">
                <a:latin typeface="Time new roman"/>
                <a:ea typeface="+mn-lt"/>
                <a:cs typeface="+mn-lt"/>
              </a:rPr>
              <a:t>Hemorrhagic stroke </a:t>
            </a:r>
            <a:r>
              <a:rPr lang="en-US" dirty="0">
                <a:latin typeface="Time new roman"/>
                <a:ea typeface="+mn-lt"/>
                <a:cs typeface="+mn-lt"/>
              </a:rPr>
              <a:t>– It occurs when a blood vessel in your brain leaks or ruptures. Brain hemorrhages can result from many conditions that affect your blood vessels. </a:t>
            </a:r>
            <a:endParaRPr lang="en-US" dirty="0">
              <a:latin typeface="Time new roman"/>
            </a:endParaRPr>
          </a:p>
        </p:txBody>
      </p:sp>
      <p:pic>
        <p:nvPicPr>
          <p:cNvPr id="5" name="Picture 4">
            <a:extLst>
              <a:ext uri="{FF2B5EF4-FFF2-40B4-BE49-F238E27FC236}">
                <a16:creationId xmlns:a16="http://schemas.microsoft.com/office/drawing/2014/main" id="{D1192C0B-C4C3-4BFA-85BA-D912783F47C1}"/>
              </a:ext>
            </a:extLst>
          </p:cNvPr>
          <p:cNvPicPr>
            <a:picLocks noChangeAspect="1"/>
          </p:cNvPicPr>
          <p:nvPr/>
        </p:nvPicPr>
        <p:blipFill>
          <a:blip r:embed="rId3"/>
          <a:stretch>
            <a:fillRect/>
          </a:stretch>
        </p:blipFill>
        <p:spPr>
          <a:xfrm>
            <a:off x="7331485" y="4917989"/>
            <a:ext cx="2050597" cy="189503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a:extLst>
              <a:ext uri="{FF2B5EF4-FFF2-40B4-BE49-F238E27FC236}">
                <a16:creationId xmlns:a16="http://schemas.microsoft.com/office/drawing/2014/main" id="{6C574B8F-D608-484E-9902-D50ECBEDBD57}"/>
              </a:ext>
            </a:extLst>
          </p:cNvPr>
          <p:cNvPicPr>
            <a:picLocks noChangeAspect="1"/>
          </p:cNvPicPr>
          <p:nvPr/>
        </p:nvPicPr>
        <p:blipFill>
          <a:blip r:embed="rId4"/>
          <a:stretch>
            <a:fillRect/>
          </a:stretch>
        </p:blipFill>
        <p:spPr>
          <a:xfrm>
            <a:off x="9889078" y="4917989"/>
            <a:ext cx="2302922" cy="183479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0" y="479852"/>
            <a:ext cx="10192825" cy="1126525"/>
          </a:xfrm>
        </p:spPr>
        <p:txBody>
          <a:bodyPr>
            <a:normAutofit/>
          </a:bodyPr>
          <a:lstStyle/>
          <a:p>
            <a:r>
              <a:rPr lang="en-US" dirty="0">
                <a:latin typeface="Time new roman"/>
              </a:rPr>
              <a:t>PROBLEM STATEMENT</a:t>
            </a:r>
          </a:p>
        </p:txBody>
      </p:sp>
      <p:sp>
        <p:nvSpPr>
          <p:cNvPr id="3" name="Content Placeholder 2"/>
          <p:cNvSpPr>
            <a:spLocks noGrp="1"/>
          </p:cNvSpPr>
          <p:nvPr>
            <p:ph idx="1"/>
          </p:nvPr>
        </p:nvSpPr>
        <p:spPr>
          <a:xfrm>
            <a:off x="1484310" y="1712440"/>
            <a:ext cx="10192825" cy="3124201"/>
          </a:xfrm>
        </p:spPr>
        <p:txBody>
          <a:bodyPr vert="horz" lIns="91440" tIns="45720" rIns="91440" bIns="45720" rtlCol="0">
            <a:normAutofit/>
          </a:bodyPr>
          <a:lstStyle/>
          <a:p>
            <a:pPr algn="just">
              <a:buFont typeface="Arial" panose="05000000000000000000" pitchFamily="2" charset="2"/>
              <a:buChar char="•"/>
            </a:pPr>
            <a:r>
              <a:rPr lang="en-US" dirty="0">
                <a:latin typeface="Times New Roman" panose="02020603050405020304" pitchFamily="18" charset="0"/>
                <a:ea typeface="+mn-lt"/>
                <a:cs typeface="Times New Roman" panose="02020603050405020304" pitchFamily="18" charset="0"/>
              </a:rPr>
              <a:t>Design and development of a Brain Stroke Disease Classification System. This system facilitates the work of doctors and technicians, as classification has traditionally been done manually.</a:t>
            </a:r>
            <a:endParaRPr lang="en-US" b="1" dirty="0">
              <a:latin typeface="Times New Roman" panose="02020603050405020304" pitchFamily="18" charset="0"/>
              <a:ea typeface="+mn-lt"/>
              <a:cs typeface="Times New Roman" panose="02020603050405020304" pitchFamily="18" charset="0"/>
            </a:endParaRPr>
          </a:p>
          <a:p>
            <a:pPr marL="0" indent="0">
              <a:buClr>
                <a:srgbClr val="1287C3"/>
              </a:buClr>
              <a:buNone/>
            </a:pPr>
            <a:endParaRPr lang="en-US"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540586-794D-46D6-B9FF-29EBA33E0D22}"/>
              </a:ext>
            </a:extLst>
          </p:cNvPr>
          <p:cNvPicPr>
            <a:picLocks noChangeAspect="1"/>
          </p:cNvPicPr>
          <p:nvPr/>
        </p:nvPicPr>
        <p:blipFill rotWithShape="1">
          <a:blip r:embed="rId3"/>
          <a:srcRect l="8527" r="14781"/>
          <a:stretch/>
        </p:blipFill>
        <p:spPr>
          <a:xfrm>
            <a:off x="7537621" y="3583459"/>
            <a:ext cx="4226011" cy="3124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3516" y="778474"/>
            <a:ext cx="5558700" cy="996779"/>
          </a:xfrm>
        </p:spPr>
        <p:txBody>
          <a:bodyPr>
            <a:normAutofit/>
          </a:bodyPr>
          <a:lstStyle/>
          <a:p>
            <a:r>
              <a:rPr lang="en-US" sz="3200" dirty="0">
                <a:latin typeface="Time new roman"/>
              </a:rPr>
              <a:t>PROBLEM DESCRIPTION</a:t>
            </a:r>
          </a:p>
        </p:txBody>
      </p:sp>
      <p:sp>
        <p:nvSpPr>
          <p:cNvPr id="3" name="Content Placeholder 2"/>
          <p:cNvSpPr>
            <a:spLocks noGrp="1"/>
          </p:cNvSpPr>
          <p:nvPr>
            <p:ph idx="1"/>
          </p:nvPr>
        </p:nvSpPr>
        <p:spPr>
          <a:xfrm>
            <a:off x="1062680" y="1408670"/>
            <a:ext cx="10985157" cy="4497860"/>
          </a:xfrm>
        </p:spPr>
        <p:txBody>
          <a:bodyPr>
            <a:normAutofit/>
          </a:bodyPr>
          <a:lstStyle/>
          <a:p>
            <a:pPr marL="305435" indent="-305435" algn="just">
              <a:buNone/>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mn-lt"/>
                <a:cs typeface="Times New Roman" panose="02020603050405020304" pitchFamily="18" charset="0"/>
              </a:rPr>
              <a:t>In older days some technique are used to detect those disease which will take more time to detect disease but, by using our system we can easily detect disease. This study preprocessing data to improve the image quality of CT scans of stroke patient by optimizing the quality of image to improve image results and to reduce noise, and also applying machine learning algorithms to classify the patient’s image.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1284051"/>
            <a:ext cx="2812385" cy="3723836"/>
          </a:xfrm>
        </p:spPr>
        <p:txBody>
          <a:bodyPr>
            <a:normAutofit/>
          </a:bodyPr>
          <a:lstStyle/>
          <a:p>
            <a:r>
              <a:rPr lang="en-US" sz="3600" dirty="0">
                <a:solidFill>
                  <a:srgbClr val="000000"/>
                </a:solidFill>
                <a:latin typeface="Time new roman"/>
              </a:rPr>
              <a:t>OBJECTIVE</a:t>
            </a:r>
          </a:p>
        </p:txBody>
      </p:sp>
      <p:graphicFrame>
        <p:nvGraphicFramePr>
          <p:cNvPr id="5" name="Content Placeholder 2">
            <a:extLst>
              <a:ext uri="{FF2B5EF4-FFF2-40B4-BE49-F238E27FC236}">
                <a16:creationId xmlns:a16="http://schemas.microsoft.com/office/drawing/2014/main" id="{03D00CA3-7EA0-6E9E-A979-6CBD8387D541}"/>
              </a:ext>
            </a:extLst>
          </p:cNvPr>
          <p:cNvGraphicFramePr>
            <a:graphicFrameLocks noGrp="1"/>
          </p:cNvGraphicFramePr>
          <p:nvPr>
            <p:ph idx="1"/>
            <p:extLst>
              <p:ext uri="{D42A27DB-BD31-4B8C-83A1-F6EECF244321}">
                <p14:modId xmlns:p14="http://schemas.microsoft.com/office/powerpoint/2010/main" val="3562025602"/>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578</TotalTime>
  <Words>1798</Words>
  <Application>Microsoft Office PowerPoint</Application>
  <PresentationFormat>Widescreen</PresentationFormat>
  <Paragraphs>194</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Corbel</vt:lpstr>
      <vt:lpstr>Time new roman</vt:lpstr>
      <vt:lpstr>Times New Roman</vt:lpstr>
      <vt:lpstr>Wingdings</vt:lpstr>
      <vt:lpstr>Wingdings,Sans-Serif</vt:lpstr>
      <vt:lpstr>Parallax</vt:lpstr>
      <vt:lpstr>WELCOME</vt:lpstr>
      <vt:lpstr> </vt:lpstr>
      <vt:lpstr>Group Members</vt:lpstr>
      <vt:lpstr>CONTENT</vt:lpstr>
      <vt:lpstr>ABSTRACT</vt:lpstr>
      <vt:lpstr>INTRODUCTION</vt:lpstr>
      <vt:lpstr>PROBLEM STATEMENT</vt:lpstr>
      <vt:lpstr>PROBLEM DESCRIPTION</vt:lpstr>
      <vt:lpstr>OBJECTIVE</vt:lpstr>
      <vt:lpstr>RELATED WORK</vt:lpstr>
      <vt:lpstr>RELATED WORK</vt:lpstr>
      <vt:lpstr>REQUIREMENT ANALYSIS</vt:lpstr>
      <vt:lpstr>REQUIREMENT ANALYSIS</vt:lpstr>
      <vt:lpstr>  SYSTEM DESIGN</vt:lpstr>
      <vt:lpstr>Use Case Diagram</vt:lpstr>
      <vt:lpstr>ARCHITECTURE DIAGRAM</vt:lpstr>
      <vt:lpstr>ACTIVITY DIAGRAM</vt:lpstr>
      <vt:lpstr>DATA FLOW DIAGRAM</vt:lpstr>
      <vt:lpstr>DATA FLOW DIAGRAM</vt:lpstr>
      <vt:lpstr>IMPLEMENTATION</vt:lpstr>
      <vt:lpstr>ALGORITHMIC DESCRIPTION </vt:lpstr>
      <vt:lpstr>ALGORITHMIC DESCRIPTION </vt:lpstr>
      <vt:lpstr>ALGORITHMIC DESCRIPTION </vt:lpstr>
      <vt:lpstr>ALGORITHMIC DESCRIPTION </vt:lpstr>
      <vt:lpstr>ALGORITHMIC DESCRIPTION </vt:lpstr>
      <vt:lpstr>ALGORITHMIC DESCRIPTION </vt:lpstr>
      <vt:lpstr>INTEGRATION AND TESTING</vt:lpstr>
      <vt:lpstr>UNIT TESTING</vt:lpstr>
      <vt:lpstr>INTEGRATION TESTING</vt:lpstr>
      <vt:lpstr>SYSTEM TESTING</vt:lpstr>
      <vt:lpstr>PERFORMANCE ANALYSIS</vt:lpstr>
      <vt:lpstr>FUTURE SCOPE</vt:lpstr>
      <vt:lpstr>APPLICATION</vt:lpstr>
      <vt:lpstr>INDUSTRY GUIDANCE</vt:lpstr>
      <vt:lpstr>REFERENCE</vt:lpstr>
      <vt:lpstr>REFERENCES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srushti</dc:creator>
  <cp:lastModifiedBy>Pratibha Sawant</cp:lastModifiedBy>
  <cp:revision>2326</cp:revision>
  <dcterms:created xsi:type="dcterms:W3CDTF">2020-12-13T08:10:21Z</dcterms:created>
  <dcterms:modified xsi:type="dcterms:W3CDTF">2022-04-28T04:47:00Z</dcterms:modified>
</cp:coreProperties>
</file>