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2" r:id="rId4"/>
  </p:sldMasterIdLst>
  <p:notesMasterIdLst>
    <p:notesMasterId r:id="rId22"/>
  </p:notesMasterIdLst>
  <p:handoutMasterIdLst>
    <p:handoutMasterId r:id="rId23"/>
  </p:handoutMasterIdLst>
  <p:sldIdLst>
    <p:sldId id="263" r:id="rId5"/>
    <p:sldId id="265" r:id="rId6"/>
    <p:sldId id="266" r:id="rId7"/>
    <p:sldId id="268" r:id="rId8"/>
    <p:sldId id="270" r:id="rId9"/>
    <p:sldId id="257" r:id="rId10"/>
    <p:sldId id="274" r:id="rId11"/>
    <p:sldId id="275" r:id="rId12"/>
    <p:sldId id="280" r:id="rId13"/>
    <p:sldId id="281" r:id="rId14"/>
    <p:sldId id="282" r:id="rId15"/>
    <p:sldId id="283" r:id="rId16"/>
    <p:sldId id="279" r:id="rId17"/>
    <p:sldId id="273"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F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5/8/2023</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62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295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161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459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466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7159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112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9902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952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fld id="{48A87A34-81AB-432B-8DAE-1953F412C126}" type="datetimeFigureOut">
              <a:rPr lang="en-US" smtClean="0"/>
              <a:pPr/>
              <a:t>5/8/2023</a:t>
            </a:fld>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475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86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344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8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9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891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60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093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464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230572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ins.2016.09.005%203" TargetMode="External"/><Relationship Id="rId2" Type="http://schemas.openxmlformats.org/officeDocument/2006/relationships/hyperlink" Target="https://doi.org/10.1007/s117617-" TargetMode="External"/><Relationship Id="rId1" Type="http://schemas.openxmlformats.org/officeDocument/2006/relationships/slideLayout" Target="../slideLayouts/slideLayout6.xml"/><Relationship Id="rId4" Type="http://schemas.openxmlformats.org/officeDocument/2006/relationships/hyperlink" Target="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69" y="1425216"/>
            <a:ext cx="9659156" cy="1453003"/>
          </a:xfrm>
        </p:spPr>
        <p:txBody>
          <a:bodyPr>
            <a:normAutofit/>
          </a:bodyPr>
          <a:lstStyle/>
          <a:p>
            <a:pPr algn="ctr"/>
            <a:r>
              <a:rPr lang="en-US" b="1" i="1" dirty="0"/>
              <a:t>AUTHENTICATION BASED HYBRID CRYPTOSYSYTEM</a:t>
            </a:r>
          </a:p>
        </p:txBody>
      </p:sp>
    </p:spTree>
    <p:extLst>
      <p:ext uri="{BB962C8B-B14F-4D97-AF65-F5344CB8AC3E}">
        <p14:creationId xmlns:p14="http://schemas.microsoft.com/office/powerpoint/2010/main" val="318310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440" y="56679"/>
            <a:ext cx="9631119" cy="6744641"/>
          </a:xfrm>
          <a:prstGeom prst="rect">
            <a:avLst/>
          </a:prstGeom>
        </p:spPr>
      </p:pic>
    </p:spTree>
    <p:extLst>
      <p:ext uri="{BB962C8B-B14F-4D97-AF65-F5344CB8AC3E}">
        <p14:creationId xmlns:p14="http://schemas.microsoft.com/office/powerpoint/2010/main" val="242802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914" y="61442"/>
            <a:ext cx="9650172" cy="6735115"/>
          </a:xfrm>
          <a:prstGeom prst="rect">
            <a:avLst/>
          </a:prstGeom>
        </p:spPr>
      </p:pic>
    </p:spTree>
    <p:extLst>
      <p:ext uri="{BB962C8B-B14F-4D97-AF65-F5344CB8AC3E}">
        <p14:creationId xmlns:p14="http://schemas.microsoft.com/office/powerpoint/2010/main" val="196852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18" y="650866"/>
            <a:ext cx="7264426" cy="490975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78" b="48826"/>
          <a:stretch/>
        </p:blipFill>
        <p:spPr>
          <a:xfrm>
            <a:off x="1377297" y="5560616"/>
            <a:ext cx="7251547" cy="981851"/>
          </a:xfrm>
          <a:prstGeom prst="rect">
            <a:avLst/>
          </a:prstGeom>
        </p:spPr>
      </p:pic>
    </p:spTree>
    <p:extLst>
      <p:ext uri="{BB962C8B-B14F-4D97-AF65-F5344CB8AC3E}">
        <p14:creationId xmlns:p14="http://schemas.microsoft.com/office/powerpoint/2010/main" val="301891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9111" r="45738" b="11320"/>
          <a:stretch/>
        </p:blipFill>
        <p:spPr>
          <a:xfrm>
            <a:off x="2441695" y="725883"/>
            <a:ext cx="7060113" cy="5820691"/>
          </a:xfrm>
          <a:prstGeom prst="rect">
            <a:avLst/>
          </a:prstGeom>
        </p:spPr>
      </p:pic>
      <p:sp>
        <p:nvSpPr>
          <p:cNvPr id="3" name="TextBox 2"/>
          <p:cNvSpPr txBox="1"/>
          <p:nvPr/>
        </p:nvSpPr>
        <p:spPr>
          <a:xfrm>
            <a:off x="967409" y="371061"/>
            <a:ext cx="1124026" cy="369332"/>
          </a:xfrm>
          <a:prstGeom prst="rect">
            <a:avLst/>
          </a:prstGeom>
          <a:noFill/>
        </p:spPr>
        <p:txBody>
          <a:bodyPr wrap="none" rtlCol="0">
            <a:spAutoFit/>
          </a:bodyPr>
          <a:lstStyle/>
          <a:p>
            <a:r>
              <a:rPr lang="en-US" b="1" u="sng" dirty="0"/>
              <a:t>OUTPUT: </a:t>
            </a:r>
          </a:p>
        </p:txBody>
      </p:sp>
    </p:spTree>
    <p:extLst>
      <p:ext uri="{BB962C8B-B14F-4D97-AF65-F5344CB8AC3E}">
        <p14:creationId xmlns:p14="http://schemas.microsoft.com/office/powerpoint/2010/main" val="110971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536957"/>
            <a:ext cx="10213200" cy="1112836"/>
          </a:xfrm>
        </p:spPr>
        <p:txBody>
          <a:bodyPr/>
          <a:lstStyle/>
          <a:p>
            <a:r>
              <a:rPr lang="en-US" b="1" u="sng" dirty="0"/>
              <a:t>CONCLUSION</a:t>
            </a:r>
          </a:p>
        </p:txBody>
      </p:sp>
      <p:sp>
        <p:nvSpPr>
          <p:cNvPr id="3" name="TextBox 2"/>
          <p:cNvSpPr txBox="1"/>
          <p:nvPr/>
        </p:nvSpPr>
        <p:spPr>
          <a:xfrm>
            <a:off x="376518" y="2232212"/>
            <a:ext cx="10797988"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Blind Signature is a form of digital signature in which the content of a message is disguised (blinded) before it is signed. . Blind signatures are typically employed in privacy-related protocols where the signer and message author are different parties. Blind signatures can be used to authenticate the source of messages. When ownership of a blind signature secret key is bound to a specific user, a valid signature shows that the message was sent by that user. If a message is digitally signed, any change in the message will invalidate the signature. Furthermore, there is no efficient way to modify a message and its signature to produce a new message with a valid signature, because this is still considered to be computationally infeasible by most cryptographic hash functions. </a:t>
            </a:r>
          </a:p>
        </p:txBody>
      </p:sp>
    </p:spTree>
    <p:extLst>
      <p:ext uri="{BB962C8B-B14F-4D97-AF65-F5344CB8AC3E}">
        <p14:creationId xmlns:p14="http://schemas.microsoft.com/office/powerpoint/2010/main" val="107153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a:t>
            </a:r>
          </a:p>
        </p:txBody>
      </p:sp>
      <p:sp>
        <p:nvSpPr>
          <p:cNvPr id="3" name="TextBox 2"/>
          <p:cNvSpPr txBox="1"/>
          <p:nvPr/>
        </p:nvSpPr>
        <p:spPr>
          <a:xfrm>
            <a:off x="680321" y="2057400"/>
            <a:ext cx="9749118" cy="3416320"/>
          </a:xfrm>
          <a:prstGeom prst="rect">
            <a:avLst/>
          </a:prstGeom>
          <a:noFill/>
        </p:spPr>
        <p:txBody>
          <a:bodyPr wrap="square" rtlCol="0">
            <a:spAutoFit/>
          </a:bodyPr>
          <a:lstStyle/>
          <a:p>
            <a:pPr marL="342900" indent="-342900" algn="just">
              <a:buFont typeface="Arial" panose="020B0604020202020204" pitchFamily="34" charset="0"/>
              <a:buChar char="•"/>
            </a:pPr>
            <a:r>
              <a:rPr lang="en-US" dirty="0"/>
              <a:t>Wang W, Lee K, Murray D (2017) A global generic architecture for the future Internet of Things. </a:t>
            </a:r>
            <a:r>
              <a:rPr lang="en-US" dirty="0" err="1"/>
              <a:t>Serv</a:t>
            </a:r>
            <a:r>
              <a:rPr lang="en-US" dirty="0"/>
              <a:t> Oriented </a:t>
            </a:r>
            <a:r>
              <a:rPr lang="en-US" dirty="0" err="1"/>
              <a:t>Comput</a:t>
            </a:r>
            <a:r>
              <a:rPr lang="en-US" dirty="0"/>
              <a:t> </a:t>
            </a:r>
            <a:r>
              <a:rPr lang="en-US" dirty="0" err="1"/>
              <a:t>Appl</a:t>
            </a:r>
            <a:r>
              <a:rPr lang="en-US" dirty="0"/>
              <a:t> 11:329– 344. </a:t>
            </a:r>
            <a:r>
              <a:rPr lang="en-US" dirty="0">
                <a:hlinkClick r:id="rId2"/>
              </a:rPr>
              <a:t>https://doi.org/10.1007/s117617-</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0213-1 2. Li Y, </a:t>
            </a:r>
            <a:r>
              <a:rPr lang="en-US" dirty="0" err="1"/>
              <a:t>Gai</a:t>
            </a:r>
            <a:r>
              <a:rPr lang="en-US" dirty="0"/>
              <a:t> K, </a:t>
            </a:r>
            <a:r>
              <a:rPr lang="en-US" dirty="0" err="1"/>
              <a:t>Qiu</a:t>
            </a:r>
            <a:r>
              <a:rPr lang="en-US" dirty="0"/>
              <a:t> L et al (2016) Intelligent cryptography approach for secure distributed big data storage in cloud computing. </a:t>
            </a:r>
            <a:r>
              <a:rPr lang="en-US" dirty="0" err="1"/>
              <a:t>Inf</a:t>
            </a:r>
            <a:r>
              <a:rPr lang="en-US" dirty="0"/>
              <a:t> </a:t>
            </a:r>
            <a:r>
              <a:rPr lang="en-US" dirty="0" err="1"/>
              <a:t>Sci</a:t>
            </a:r>
            <a:r>
              <a:rPr lang="en-US" dirty="0"/>
              <a:t> (</a:t>
            </a:r>
            <a:r>
              <a:rPr lang="en-US" dirty="0" err="1"/>
              <a:t>Ny</a:t>
            </a:r>
            <a:r>
              <a:rPr lang="en-US" dirty="0"/>
              <a:t>). </a:t>
            </a:r>
            <a:r>
              <a:rPr lang="en-US" dirty="0">
                <a:hlinkClick r:id="rId3"/>
              </a:rPr>
              <a:t>https://doi.org/10.1016/j.ins.2016.09.005 3</a:t>
            </a:r>
            <a:r>
              <a:rPr lang="en-US" dirty="0"/>
              <a:t>.</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 Esposito C, Castiglione A, Martini B, </a:t>
            </a:r>
            <a:r>
              <a:rPr lang="en-US" dirty="0" err="1"/>
              <a:t>Choo</a:t>
            </a:r>
            <a:r>
              <a:rPr lang="en-US" dirty="0"/>
              <a:t> KKR (2016) Cloud manufacturing: security, privacy, and forensic concerns. IEEE Cloud </a:t>
            </a:r>
            <a:r>
              <a:rPr lang="en-US" dirty="0" err="1"/>
              <a:t>Comput</a:t>
            </a:r>
            <a:r>
              <a:rPr lang="en-US" dirty="0"/>
              <a:t>.</a:t>
            </a:r>
          </a:p>
          <a:p>
            <a:pPr algn="just"/>
            <a:r>
              <a:rPr lang="en-US" dirty="0">
                <a:hlinkClick r:id="rId4" action="ppaction://hlinkfile"/>
              </a:rPr>
              <a:t>     https://doi.org/10.1109/MCC.2016.79 4.</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8011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1246" y="1437092"/>
            <a:ext cx="8989039" cy="193899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Modic</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Trapero</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Taha</a:t>
            </a:r>
            <a:r>
              <a:rPr lang="en-US" sz="2000" dirty="0">
                <a:latin typeface="Times New Roman" panose="02020603050405020304" pitchFamily="18" charset="0"/>
                <a:cs typeface="Times New Roman" panose="02020603050405020304" pitchFamily="18" charset="0"/>
              </a:rPr>
              <a:t> A, Luna J (2016) Novel efficient techniques for real-time cloud.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Secur</a:t>
            </a:r>
            <a:r>
              <a:rPr lang="en-US" sz="2000" dirty="0">
                <a:latin typeface="Times New Roman" panose="02020603050405020304" pitchFamily="18" charset="0"/>
                <a:cs typeface="Times New Roman" panose="02020603050405020304" pitchFamily="18" charset="0"/>
              </a:rPr>
              <a:t> 62:1–18.</a:t>
            </a:r>
            <a:r>
              <a:rPr lang="en-US" sz="2000" dirty="0">
                <a:latin typeface="Times New Roman" panose="02020603050405020304" pitchFamily="18" charset="0"/>
                <a:cs typeface="Times New Roman" panose="02020603050405020304" pitchFamily="18" charset="0"/>
                <a:hlinkClick r:id="rId2" action="ppaction://hlinkfile"/>
              </a:rPr>
              <a:t>  https://doi.org/10.1016/j.cose.2016.06.003 5.</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Sun L, Dong H, </a:t>
            </a:r>
            <a:r>
              <a:rPr lang="en-US" sz="2000" dirty="0" err="1">
                <a:latin typeface="Times New Roman" panose="02020603050405020304" pitchFamily="18" charset="0"/>
                <a:cs typeface="Times New Roman" panose="02020603050405020304" pitchFamily="18" charset="0"/>
              </a:rPr>
              <a:t>Khadeer</a:t>
            </a:r>
            <a:r>
              <a:rPr lang="en-US" sz="2000" dirty="0">
                <a:latin typeface="Times New Roman" panose="02020603050405020304" pitchFamily="18" charset="0"/>
                <a:cs typeface="Times New Roman" panose="02020603050405020304" pitchFamily="18" charset="0"/>
              </a:rPr>
              <a:t> F (2014) Cloud service selection: state-</a:t>
            </a:r>
            <a:r>
              <a:rPr lang="en-US" sz="2000" dirty="0" err="1">
                <a:latin typeface="Times New Roman" panose="02020603050405020304" pitchFamily="18" charset="0"/>
                <a:cs typeface="Times New Roman" panose="02020603050405020304" pitchFamily="18" charset="0"/>
              </a:rPr>
              <a:t>ofthe</a:t>
            </a:r>
            <a:r>
              <a:rPr lang="en-US" sz="2000" dirty="0">
                <a:latin typeface="Times New Roman" panose="02020603050405020304" pitchFamily="18" charset="0"/>
                <a:cs typeface="Times New Roman" panose="02020603050405020304" pitchFamily="18" charset="0"/>
              </a:rPr>
              <a:t>-art and future research directions. J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Appl</a:t>
            </a:r>
            <a:r>
              <a:rPr lang="en-US" sz="2000" dirty="0">
                <a:latin typeface="Times New Roman" panose="02020603050405020304" pitchFamily="18" charset="0"/>
                <a:cs typeface="Times New Roman" panose="02020603050405020304" pitchFamily="18" charset="0"/>
              </a:rPr>
              <a:t> 45:134– 150. </a:t>
            </a:r>
            <a:r>
              <a:rPr lang="en-US" sz="2000" dirty="0">
                <a:latin typeface="Times New Roman" panose="02020603050405020304" pitchFamily="18" charset="0"/>
                <a:cs typeface="Times New Roman" panose="02020603050405020304" pitchFamily="18" charset="0"/>
                <a:hlinkClick r:id="rId2" action="ppaction://hlinkfile"/>
              </a:rPr>
              <a:t>https://doi.org/10.1016/j.jnca.2014.07.019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363" y="3000777"/>
            <a:ext cx="3164969" cy="1323439"/>
          </a:xfrm>
          <a:prstGeom prst="rect">
            <a:avLst/>
          </a:prstGeom>
          <a:noFill/>
        </p:spPr>
        <p:txBody>
          <a:bodyPr wrap="none" rtlCol="0">
            <a:spAutoFit/>
          </a:bodyPr>
          <a:lstStyle/>
          <a:p>
            <a:r>
              <a:rPr lang="en-US" sz="4000" dirty="0"/>
              <a:t>THANK YOU</a:t>
            </a:r>
          </a:p>
          <a:p>
            <a:endParaRPr lang="en-US" sz="4000" dirty="0"/>
          </a:p>
        </p:txBody>
      </p:sp>
    </p:spTree>
    <p:extLst>
      <p:ext uri="{BB962C8B-B14F-4D97-AF65-F5344CB8AC3E}">
        <p14:creationId xmlns:p14="http://schemas.microsoft.com/office/powerpoint/2010/main" val="400443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OBJECTIVES </a:t>
            </a:r>
          </a:p>
        </p:txBody>
      </p:sp>
      <p:sp>
        <p:nvSpPr>
          <p:cNvPr id="4" name="TextBox 3"/>
          <p:cNvSpPr txBox="1"/>
          <p:nvPr/>
        </p:nvSpPr>
        <p:spPr>
          <a:xfrm>
            <a:off x="657423" y="2581835"/>
            <a:ext cx="10724411" cy="2954655"/>
          </a:xfrm>
          <a:prstGeom prst="rect">
            <a:avLst/>
          </a:prstGeom>
          <a:noFill/>
        </p:spPr>
        <p:txBody>
          <a:bodyPr wrap="none" rtlCol="0">
            <a:spAutoFit/>
          </a:bodyPr>
          <a:lstStyle/>
          <a:p>
            <a:pPr marL="342900" indent="-342900" algn="just">
              <a:buFont typeface="Wingdings" panose="05000000000000000000" pitchFamily="2" charset="2"/>
              <a:buChar char="§"/>
            </a:pPr>
            <a:r>
              <a:rPr lang="en-US" sz="2400" dirty="0"/>
              <a:t>To design an hybrid cryptosystem to support secure communication </a:t>
            </a:r>
          </a:p>
          <a:p>
            <a:pPr algn="just"/>
            <a:r>
              <a:rPr lang="en-US" sz="2400" dirty="0"/>
              <a:t>	and authentication services.</a:t>
            </a:r>
          </a:p>
          <a:p>
            <a:pPr algn="just"/>
            <a:endParaRPr lang="en-US" sz="2400" dirty="0"/>
          </a:p>
          <a:p>
            <a:pPr marL="342900" indent="-342900" algn="just">
              <a:buFont typeface="Wingdings" panose="05000000000000000000" pitchFamily="2" charset="2"/>
              <a:buChar char="§"/>
            </a:pPr>
            <a:r>
              <a:rPr lang="en-US" sz="2400" dirty="0"/>
              <a:t>To study the existing secure systems and its workflow.</a:t>
            </a:r>
          </a:p>
          <a:p>
            <a:pPr algn="just"/>
            <a:endParaRPr lang="en-US" sz="2400" dirty="0"/>
          </a:p>
          <a:p>
            <a:pPr algn="just"/>
            <a:endParaRPr lang="en-US" sz="2400" dirty="0"/>
          </a:p>
          <a:p>
            <a:endParaRPr lang="en-US" sz="2400" dirty="0"/>
          </a:p>
          <a:p>
            <a:endParaRPr lang="en-US" dirty="0"/>
          </a:p>
        </p:txBody>
      </p:sp>
    </p:spTree>
    <p:extLst>
      <p:ext uri="{BB962C8B-B14F-4D97-AF65-F5344CB8AC3E}">
        <p14:creationId xmlns:p14="http://schemas.microsoft.com/office/powerpoint/2010/main" val="418974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ABSTRACT</a:t>
            </a:r>
          </a:p>
        </p:txBody>
      </p:sp>
      <p:sp>
        <p:nvSpPr>
          <p:cNvPr id="3" name="TextBox 2"/>
          <p:cNvSpPr txBox="1"/>
          <p:nvPr/>
        </p:nvSpPr>
        <p:spPr>
          <a:xfrm>
            <a:off x="929551" y="2232212"/>
            <a:ext cx="8606118"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runs various phase such as key generation, encryption, decryption, sign generation and sign verification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crypto system applies both RSA and linear RSA to support blind sign authentication</a:t>
            </a:r>
          </a:p>
        </p:txBody>
      </p:sp>
    </p:spTree>
    <p:extLst>
      <p:ext uri="{BB962C8B-B14F-4D97-AF65-F5344CB8AC3E}">
        <p14:creationId xmlns:p14="http://schemas.microsoft.com/office/powerpoint/2010/main" val="29955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p>
        </p:txBody>
      </p:sp>
      <p:sp>
        <p:nvSpPr>
          <p:cNvPr id="3" name="TextBox 2"/>
          <p:cNvSpPr txBox="1"/>
          <p:nvPr/>
        </p:nvSpPr>
        <p:spPr>
          <a:xfrm>
            <a:off x="820271" y="2286000"/>
            <a:ext cx="9592692"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Cryptography is a technique to achieve confidentiality of messages. . Cryptography can be defined as techniques that cipher data, depending on specific algorithms that make the data unreadable to the human eye unless decrypted by algorithms that are predefined by the sender. Nowadays, however, the privacy of individuals and organizations is provided through cryptography at a high level, making sure that information sent is secure in a way that the authorized receiver can access this information. In order to achieve this level of security, various algorithms and methods have been developed. Billions of people around the globe use cryptography on a daily basis to protect data and information, although most do not know that they are using it. </a:t>
            </a:r>
          </a:p>
        </p:txBody>
      </p:sp>
    </p:spTree>
    <p:extLst>
      <p:ext uri="{BB962C8B-B14F-4D97-AF65-F5344CB8AC3E}">
        <p14:creationId xmlns:p14="http://schemas.microsoft.com/office/powerpoint/2010/main" val="361481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7" y="0"/>
            <a:ext cx="9404723" cy="1400530"/>
          </a:xfrm>
        </p:spPr>
        <p:txBody>
          <a:bodyPr/>
          <a:lstStyle/>
          <a:p>
            <a:r>
              <a:rPr lang="en-US" b="1" u="sng" dirty="0"/>
              <a:t>RELATED WORKS</a:t>
            </a:r>
          </a:p>
        </p:txBody>
      </p:sp>
      <p:sp>
        <p:nvSpPr>
          <p:cNvPr id="3" name="TextBox 2"/>
          <p:cNvSpPr txBox="1"/>
          <p:nvPr/>
        </p:nvSpPr>
        <p:spPr>
          <a:xfrm>
            <a:off x="590169" y="1832967"/>
            <a:ext cx="10158008"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17373346"/>
              </p:ext>
            </p:extLst>
          </p:nvPr>
        </p:nvGraphicFramePr>
        <p:xfrm>
          <a:off x="638642" y="839085"/>
          <a:ext cx="10061061" cy="4479364"/>
        </p:xfrm>
        <a:graphic>
          <a:graphicData uri="http://schemas.openxmlformats.org/drawingml/2006/table">
            <a:tbl>
              <a:tblPr firstRow="1" firstCol="1" lastRow="1" lastCol="1" bandRow="1" bandCol="1">
                <a:tableStyleId>{ED083AE6-46FA-4A59-8FB0-9F97EB10719F}</a:tableStyleId>
              </a:tblPr>
              <a:tblGrid>
                <a:gridCol w="2938119">
                  <a:extLst>
                    <a:ext uri="{9D8B030D-6E8A-4147-A177-3AD203B41FA5}">
                      <a16:colId xmlns:a16="http://schemas.microsoft.com/office/drawing/2014/main" val="20000"/>
                    </a:ext>
                  </a:extLst>
                </a:gridCol>
                <a:gridCol w="2649320">
                  <a:extLst>
                    <a:ext uri="{9D8B030D-6E8A-4147-A177-3AD203B41FA5}">
                      <a16:colId xmlns:a16="http://schemas.microsoft.com/office/drawing/2014/main" val="20001"/>
                    </a:ext>
                  </a:extLst>
                </a:gridCol>
                <a:gridCol w="4473622">
                  <a:extLst>
                    <a:ext uri="{9D8B030D-6E8A-4147-A177-3AD203B41FA5}">
                      <a16:colId xmlns:a16="http://schemas.microsoft.com/office/drawing/2014/main" val="20002"/>
                    </a:ext>
                  </a:extLst>
                </a:gridCol>
              </a:tblGrid>
              <a:tr h="149929">
                <a:tc>
                  <a:txBody>
                    <a:bodyPr/>
                    <a:lstStyle/>
                    <a:p>
                      <a:pPr marL="67945" algn="ctr">
                        <a:lnSpc>
                          <a:spcPts val="1125"/>
                        </a:lnSpc>
                        <a:spcBef>
                          <a:spcPts val="5"/>
                        </a:spcBef>
                        <a:spcAft>
                          <a:spcPts val="0"/>
                        </a:spcAft>
                      </a:pPr>
                      <a:r>
                        <a:rPr lang="en-US" sz="900" b="0" dirty="0" err="1">
                          <a:effectLst/>
                          <a:latin typeface="Times New Roman" panose="02020603050405020304" pitchFamily="18" charset="0"/>
                          <a:cs typeface="Times New Roman" panose="02020603050405020304" pitchFamily="18" charset="0"/>
                        </a:rPr>
                        <a:t>Nаmе</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algn="ctr">
                        <a:lnSpc>
                          <a:spcPts val="1125"/>
                        </a:lnSpc>
                        <a:spcBef>
                          <a:spcPts val="5"/>
                        </a:spcBef>
                        <a:spcAft>
                          <a:spcPts val="0"/>
                        </a:spcAft>
                      </a:pPr>
                      <a:r>
                        <a:rPr lang="en-US" sz="900" b="0">
                          <a:effectLst/>
                          <a:latin typeface="Times New Roman" panose="02020603050405020304" pitchFamily="18" charset="0"/>
                          <a:cs typeface="Times New Roman" panose="02020603050405020304" pitchFamily="18" charset="0"/>
                        </a:rPr>
                        <a:t>Аuthоr</a:t>
                      </a:r>
                      <a:endParaRPr lang="en-IN" sz="9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algn="ctr">
                        <a:lnSpc>
                          <a:spcPts val="1125"/>
                        </a:lnSpc>
                        <a:spcBef>
                          <a:spcPts val="5"/>
                        </a:spcBef>
                        <a:spcAft>
                          <a:spcPts val="0"/>
                        </a:spcAft>
                      </a:pPr>
                      <a:r>
                        <a:rPr lang="en-US" sz="900" b="0" dirty="0">
                          <a:effectLst/>
                          <a:latin typeface="Times New Roman" panose="02020603050405020304" pitchFamily="18" charset="0"/>
                          <a:ea typeface="+mn-ea"/>
                          <a:cs typeface="Times New Roman" panose="02020603050405020304" pitchFamily="18" charset="0"/>
                        </a:rPr>
                        <a:t>Description</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61020">
                <a:tc>
                  <a:txBody>
                    <a:bodyPr/>
                    <a:lstStyle/>
                    <a:p>
                      <a:pPr marL="67945" marR="220345" indent="0" algn="ctr" defTabSz="914400" rtl="0" eaLnBrk="1" fontAlgn="auto" latinLnBrk="0" hangingPunct="1">
                        <a:lnSpc>
                          <a:spcPct val="150000"/>
                        </a:lnSpc>
                        <a:spcBef>
                          <a:spcPts val="0"/>
                        </a:spcBef>
                        <a:spcAft>
                          <a:spcPts val="0"/>
                        </a:spcAft>
                        <a:buClrTx/>
                        <a:buSzTx/>
                        <a:buFontTx/>
                        <a:buNone/>
                        <a:tabLst/>
                        <a:defRPr/>
                      </a:pPr>
                      <a:r>
                        <a:rPr lang="en-US" sz="900" b="0" dirty="0">
                          <a:effectLst/>
                          <a:latin typeface="Times New Roman" panose="02020603050405020304" pitchFamily="18" charset="0"/>
                          <a:cs typeface="Times New Roman" panose="02020603050405020304" pitchFamily="18" charset="0"/>
                        </a:rPr>
                        <a:t>[1]</a:t>
                      </a:r>
                      <a:r>
                        <a:rPr lang="en-US" sz="900" b="0" baseline="0" dirty="0">
                          <a:effectLst/>
                          <a:latin typeface="Times New Roman" panose="02020603050405020304" pitchFamily="18" charset="0"/>
                          <a:cs typeface="Times New Roman" panose="02020603050405020304" pitchFamily="18" charset="0"/>
                        </a:rPr>
                        <a:t> </a:t>
                      </a:r>
                      <a:r>
                        <a:rPr lang="en-US" sz="900" b="0" dirty="0">
                          <a:latin typeface="Times New Roman" panose="02020603050405020304" pitchFamily="18" charset="0"/>
                          <a:cs typeface="Times New Roman" panose="02020603050405020304" pitchFamily="18" charset="0"/>
                        </a:rPr>
                        <a:t>Hybrid IT architecture by gene-based </a:t>
                      </a:r>
                      <a:r>
                        <a:rPr lang="en-US" sz="900" b="0" dirty="0" err="1">
                          <a:latin typeface="Times New Roman" panose="02020603050405020304" pitchFamily="18" charset="0"/>
                          <a:cs typeface="Times New Roman" panose="02020603050405020304" pitchFamily="18" charset="0"/>
                        </a:rPr>
                        <a:t>cryptomata</a:t>
                      </a:r>
                      <a:r>
                        <a:rPr lang="en-US" sz="900" b="0" dirty="0">
                          <a:latin typeface="Times New Roman" panose="02020603050405020304" pitchFamily="18" charset="0"/>
                          <a:cs typeface="Times New Roman" panose="02020603050405020304" pitchFamily="18" charset="0"/>
                        </a:rPr>
                        <a:t> (HITAGC) for lightweight security services,</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marR="288290" indent="0" algn="ctr" defTabSz="914400" rtl="0" eaLnBrk="1" fontAlgn="auto" latinLnBrk="0" hangingPunct="1">
                        <a:lnSpc>
                          <a:spcPct val="150000"/>
                        </a:lnSpc>
                        <a:spcBef>
                          <a:spcPts val="0"/>
                        </a:spcBef>
                        <a:spcAft>
                          <a:spcPts val="0"/>
                        </a:spcAft>
                        <a:buClrTx/>
                        <a:buSzTx/>
                        <a:buFontTx/>
                        <a:buNone/>
                        <a:tabLst/>
                        <a:defRPr/>
                      </a:pPr>
                      <a:r>
                        <a:rPr lang="en-US" sz="900" b="0" dirty="0" err="1">
                          <a:latin typeface="Times New Roman" panose="02020603050405020304" pitchFamily="18" charset="0"/>
                          <a:cs typeface="Times New Roman" panose="02020603050405020304" pitchFamily="18" charset="0"/>
                        </a:rPr>
                        <a:t>Viswanathan</a:t>
                      </a:r>
                      <a:r>
                        <a:rPr lang="en-US" sz="900" b="0" dirty="0">
                          <a:latin typeface="Times New Roman" panose="02020603050405020304" pitchFamily="18" charset="0"/>
                          <a:cs typeface="Times New Roman" panose="02020603050405020304" pitchFamily="18" charset="0"/>
                        </a:rPr>
                        <a:t> P.</a:t>
                      </a:r>
                    </a:p>
                    <a:p>
                      <a:pPr marL="67945" marR="288290" algn="ctr">
                        <a:lnSpc>
                          <a:spcPct val="150000"/>
                        </a:lnSpc>
                        <a:spcAft>
                          <a:spcPts val="0"/>
                        </a:spcAft>
                      </a:pP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0" kern="1200" dirty="0">
                          <a:solidFill>
                            <a:schemeClr val="tx1"/>
                          </a:solidFill>
                          <a:effectLst/>
                          <a:latin typeface="Times New Roman" panose="02020603050405020304" pitchFamily="18" charset="0"/>
                          <a:ea typeface="+mn-ea"/>
                          <a:cs typeface="Times New Roman" panose="02020603050405020304" pitchFamily="18" charset="0"/>
                        </a:rPr>
                        <a:t>The proposed algorithm</a:t>
                      </a:r>
                      <a:r>
                        <a:rPr lang="en-US" sz="9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makes use</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of four large prime numbers which increases the complexity of the system as compared to traditional RSA algorithm which is based on only two large prime numbers. In the proposed Enhanced and Secured RSA Key Generation Scheme </a:t>
                      </a:r>
                    </a:p>
                    <a:p>
                      <a:pPr algn="ctr"/>
                      <a:r>
                        <a:rPr lang="en-US" sz="900" b="0" kern="1200" dirty="0">
                          <a:solidFill>
                            <a:schemeClr val="tx1"/>
                          </a:solidFill>
                          <a:effectLst/>
                          <a:latin typeface="Times New Roman" panose="02020603050405020304" pitchFamily="18" charset="0"/>
                          <a:ea typeface="+mn-ea"/>
                          <a:cs typeface="Times New Roman" panose="02020603050405020304" pitchFamily="18" charset="0"/>
                        </a:rPr>
                        <a:t>(ESRKGS)[8], </a:t>
                      </a:r>
                      <a:endParaRPr lang="en-IN" sz="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20845">
                <a:tc>
                  <a:txBody>
                    <a:bodyPr/>
                    <a:lstStyle/>
                    <a:p>
                      <a:pPr marL="67945" marR="125095" algn="ctr">
                        <a:lnSpc>
                          <a:spcPct val="150000"/>
                        </a:lnSpc>
                        <a:spcAft>
                          <a:spcPts val="0"/>
                        </a:spcAft>
                      </a:pPr>
                      <a:r>
                        <a:rPr lang="en-US" sz="900" b="0" dirty="0">
                          <a:effectLst/>
                          <a:latin typeface="Times New Roman" panose="02020603050405020304" pitchFamily="18" charset="0"/>
                          <a:cs typeface="Times New Roman" panose="02020603050405020304" pitchFamily="18" charset="0"/>
                        </a:rPr>
                        <a:t>[2]</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An</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efficient public key secure scheme for cloud and IOT security, </a:t>
                      </a: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Jnl</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Computer communication</a:t>
                      </a:r>
                      <a:endParaRPr lang="en-IN" sz="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marR="384175" algn="ctr">
                        <a:lnSpc>
                          <a:spcPct val="150000"/>
                        </a:lnSpc>
                        <a:spcAft>
                          <a:spcPts val="0"/>
                        </a:spcAft>
                      </a:pP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Senthil</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Kumar</a:t>
                      </a:r>
                      <a:r>
                        <a:rPr lang="en-US" sz="9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M, </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algn="ctr">
                        <a:lnSpc>
                          <a:spcPts val="1245"/>
                        </a:lnSpc>
                      </a:pPr>
                      <a:r>
                        <a:rPr lang="en-US" sz="900" b="0" kern="1200" dirty="0">
                          <a:solidFill>
                            <a:schemeClr val="tx1"/>
                          </a:solidFill>
                          <a:effectLst/>
                          <a:latin typeface="Times New Roman" panose="02020603050405020304" pitchFamily="18" charset="0"/>
                          <a:ea typeface="+mn-ea"/>
                          <a:cs typeface="Times New Roman" panose="02020603050405020304" pitchFamily="18" charset="0"/>
                        </a:rPr>
                        <a:t>According to the National Institute of Standard and Technology (NIST), the security level of RSA is safe when it is N-bit modulus ≥2048 bits. Because of this, the processing time to generate asymmetric keys also increases. Taking this into account, an efficient and non-shareable Public Key Exponent Secure Scheme (ENPKESS) [6] is proposed by using a non-linear Diophantine equation to have high security against side-channel attacks like timing attacks. </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4868">
                <a:tc>
                  <a:txBody>
                    <a:bodyPr/>
                    <a:lstStyle/>
                    <a:p>
                      <a:pPr marL="67945" marR="203835" algn="ctr">
                        <a:lnSpc>
                          <a:spcPct val="150000"/>
                        </a:lnSpc>
                        <a:spcAft>
                          <a:spcPts val="0"/>
                        </a:spcAft>
                      </a:pPr>
                      <a:r>
                        <a:rPr lang="en-US" sz="900" b="0" dirty="0">
                          <a:effectLst/>
                          <a:latin typeface="Times New Roman" panose="02020603050405020304" pitchFamily="18" charset="0"/>
                          <a:cs typeface="Times New Roman" panose="02020603050405020304" pitchFamily="18" charset="0"/>
                        </a:rPr>
                        <a:t>[3]</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An Enhanced and Secured</a:t>
                      </a:r>
                      <a:r>
                        <a:rPr lang="en-US" sz="9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RSA</a:t>
                      </a:r>
                      <a:r>
                        <a:rPr lang="en-US" sz="9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Key Generation Scheme (ESRKGS) </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marR="144780" algn="ctr">
                        <a:lnSpc>
                          <a:spcPct val="150000"/>
                        </a:lnSpc>
                        <a:spcAft>
                          <a:spcPts val="0"/>
                        </a:spcAft>
                      </a:pPr>
                      <a:r>
                        <a:rPr lang="en-US" sz="900" b="0" kern="1200" dirty="0">
                          <a:solidFill>
                            <a:schemeClr val="tx1"/>
                          </a:solidFill>
                          <a:effectLst/>
                          <a:latin typeface="Times New Roman" panose="02020603050405020304" pitchFamily="18" charset="0"/>
                          <a:ea typeface="+mn-ea"/>
                          <a:cs typeface="Times New Roman" panose="02020603050405020304" pitchFamily="18" charset="0"/>
                        </a:rPr>
                        <a:t>M. </a:t>
                      </a: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Thangavel</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P. </a:t>
                      </a: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Varalakshmi</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0" kern="1200" dirty="0">
                          <a:solidFill>
                            <a:schemeClr val="tx1"/>
                          </a:solidFill>
                          <a:effectLst/>
                          <a:latin typeface="Times New Roman" panose="02020603050405020304" pitchFamily="18" charset="0"/>
                          <a:ea typeface="+mn-ea"/>
                          <a:cs typeface="Times New Roman" panose="02020603050405020304" pitchFamily="18" charset="0"/>
                        </a:rPr>
                        <a:t>In the proposed Enhanced and Secured RSA Key Generation Scheme </a:t>
                      </a:r>
                    </a:p>
                    <a:p>
                      <a:pPr algn="ctr"/>
                      <a:r>
                        <a:rPr lang="en-US" sz="900" b="0" kern="1200" dirty="0">
                          <a:solidFill>
                            <a:schemeClr val="tx1"/>
                          </a:solidFill>
                          <a:effectLst/>
                          <a:latin typeface="Times New Roman" panose="02020603050405020304" pitchFamily="18" charset="0"/>
                          <a:ea typeface="+mn-ea"/>
                          <a:cs typeface="Times New Roman" panose="02020603050405020304" pitchFamily="18" charset="0"/>
                        </a:rPr>
                        <a:t>(ESRKGS)[8], the public component n is the product of two large prime numbers but the values of Encryption € and Decryption (D) keys are based on the product of four large prime numbers (N) making the system highly secured.</a:t>
                      </a:r>
                    </a:p>
                    <a:p>
                      <a:pPr algn="ctr"/>
                      <a:endParaRPr lang="en-IN" sz="200" b="0" dirty="0">
                        <a:effectLst/>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62702">
                <a:tc>
                  <a:txBody>
                    <a:bodyPr/>
                    <a:lstStyle/>
                    <a:p>
                      <a:pPr marL="67945" algn="ctr">
                        <a:lnSpc>
                          <a:spcPts val="1235"/>
                        </a:lnSpc>
                      </a:pPr>
                      <a:r>
                        <a:rPr lang="en-US" sz="900" b="0" kern="1200" dirty="0">
                          <a:solidFill>
                            <a:schemeClr val="tx1"/>
                          </a:solidFill>
                          <a:effectLst/>
                          <a:latin typeface="Times New Roman" panose="02020603050405020304" pitchFamily="18" charset="0"/>
                          <a:ea typeface="+mn-ea"/>
                          <a:cs typeface="Times New Roman" panose="02020603050405020304" pitchFamily="18" charset="0"/>
                        </a:rPr>
                        <a:t>[4] Intelligent cryptography approach for secure distributed big data storage in cloud computing </a:t>
                      </a:r>
                      <a:endParaRPr lang="en-IN" sz="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algn="ctr">
                        <a:lnSpc>
                          <a:spcPts val="1235"/>
                        </a:lnSpc>
                      </a:pP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Yibin</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Li.</a:t>
                      </a:r>
                      <a:endParaRPr lang="en-IN" sz="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algn="ctr">
                        <a:lnSpc>
                          <a:spcPts val="1235"/>
                        </a:lnSpc>
                      </a:pPr>
                      <a:r>
                        <a:rPr lang="en-US" sz="900" b="0" kern="1200" dirty="0">
                          <a:solidFill>
                            <a:schemeClr val="tx1"/>
                          </a:solidFill>
                          <a:effectLst/>
                          <a:latin typeface="Times New Roman" panose="02020603050405020304" pitchFamily="18" charset="0"/>
                          <a:ea typeface="+mn-ea"/>
                          <a:cs typeface="Times New Roman" panose="02020603050405020304" pitchFamily="18" charset="0"/>
                        </a:rPr>
                        <a:t>The proposed scheme is entitled Security-Aware Efficient  Distributed Storage (SA-EDS)[9] model, which is mainly supported by our proposed algorithms, including Alternative Data Distribution (AD2) Algorithm, Secure Efficient Data Distributions(SED2) Algorithm and Efficient Data Conflation (</a:t>
                      </a:r>
                      <a:r>
                        <a:rPr lang="en-US" sz="900" b="0" kern="1200" dirty="0" err="1">
                          <a:solidFill>
                            <a:schemeClr val="tx1"/>
                          </a:solidFill>
                          <a:effectLst/>
                          <a:latin typeface="Times New Roman" panose="02020603050405020304" pitchFamily="18" charset="0"/>
                          <a:ea typeface="+mn-ea"/>
                          <a:cs typeface="Times New Roman" panose="02020603050405020304" pitchFamily="18" charset="0"/>
                        </a:rPr>
                        <a:t>EDCon</a:t>
                      </a:r>
                      <a:r>
                        <a:rPr lang="en-US" sz="900" b="0" kern="1200" dirty="0">
                          <a:solidFill>
                            <a:schemeClr val="tx1"/>
                          </a:solidFill>
                          <a:effectLst/>
                          <a:latin typeface="Times New Roman" panose="02020603050405020304" pitchFamily="18" charset="0"/>
                          <a:ea typeface="+mn-ea"/>
                          <a:cs typeface="Times New Roman" panose="02020603050405020304" pitchFamily="18" charset="0"/>
                        </a:rPr>
                        <a:t>) Algorithm.</a:t>
                      </a:r>
                      <a:endParaRPr lang="en-IN" sz="200" b="0" dirty="0">
                        <a:effectLst/>
                        <a:latin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6067F36F-98CE-D481-EAEF-46183501A377}"/>
              </a:ext>
            </a:extLst>
          </p:cNvPr>
          <p:cNvGraphicFramePr>
            <a:graphicFrameLocks noGrp="1"/>
          </p:cNvGraphicFramePr>
          <p:nvPr>
            <p:extLst>
              <p:ext uri="{D42A27DB-BD31-4B8C-83A1-F6EECF244321}">
                <p14:modId xmlns:p14="http://schemas.microsoft.com/office/powerpoint/2010/main" val="4226195080"/>
              </p:ext>
            </p:extLst>
          </p:nvPr>
        </p:nvGraphicFramePr>
        <p:xfrm>
          <a:off x="638642" y="5381070"/>
          <a:ext cx="10061060" cy="1275690"/>
        </p:xfrm>
        <a:graphic>
          <a:graphicData uri="http://schemas.openxmlformats.org/drawingml/2006/table">
            <a:tbl>
              <a:tblPr firstRow="1" firstCol="1" lastRow="1" lastCol="1" bandRow="1" bandCol="1">
                <a:tableStyleId>{616DA210-FB5B-4158-B5E0-FEB733F419BA}</a:tableStyleId>
              </a:tblPr>
              <a:tblGrid>
                <a:gridCol w="2956981">
                  <a:extLst>
                    <a:ext uri="{9D8B030D-6E8A-4147-A177-3AD203B41FA5}">
                      <a16:colId xmlns:a16="http://schemas.microsoft.com/office/drawing/2014/main" val="2891517859"/>
                    </a:ext>
                  </a:extLst>
                </a:gridCol>
                <a:gridCol w="2638290">
                  <a:extLst>
                    <a:ext uri="{9D8B030D-6E8A-4147-A177-3AD203B41FA5}">
                      <a16:colId xmlns:a16="http://schemas.microsoft.com/office/drawing/2014/main" val="183022265"/>
                    </a:ext>
                  </a:extLst>
                </a:gridCol>
                <a:gridCol w="4465789">
                  <a:extLst>
                    <a:ext uri="{9D8B030D-6E8A-4147-A177-3AD203B41FA5}">
                      <a16:colId xmlns:a16="http://schemas.microsoft.com/office/drawing/2014/main" val="3816154333"/>
                    </a:ext>
                  </a:extLst>
                </a:gridCol>
              </a:tblGrid>
              <a:tr h="1275690">
                <a:tc>
                  <a:txBody>
                    <a:bodyPr/>
                    <a:lstStyle/>
                    <a:p>
                      <a:pPr marL="67945" marR="137160" indent="0" algn="ctr" defTabSz="914400" rtl="0" eaLnBrk="1" fontAlgn="auto" latinLnBrk="0" hangingPunct="1">
                        <a:lnSpc>
                          <a:spcPct val="150000"/>
                        </a:lnSpc>
                        <a:spcBef>
                          <a:spcPts val="0"/>
                        </a:spcBef>
                        <a:spcAft>
                          <a:spcPts val="0"/>
                        </a:spcAft>
                        <a:buClrTx/>
                        <a:buSzTx/>
                        <a:buFontTx/>
                        <a:buNone/>
                        <a:tabLst/>
                        <a:defRPr/>
                      </a:pPr>
                      <a:r>
                        <a:rPr lang="en-US" sz="900" b="1" dirty="0">
                          <a:effectLst/>
                        </a:rPr>
                        <a:t>[5]</a:t>
                      </a:r>
                      <a:r>
                        <a:rPr lang="en-US" sz="900" b="1" baseline="0" dirty="0">
                          <a:effectLst/>
                        </a:rPr>
                        <a:t> </a:t>
                      </a:r>
                      <a:r>
                        <a:rPr lang="en-US" sz="900" b="1" kern="1200" dirty="0">
                          <a:effectLst/>
                        </a:rPr>
                        <a:t>An Enhanced and Secured RSA Key Generation Scheme (ESRKGS)  </a:t>
                      </a:r>
                    </a:p>
                    <a:p>
                      <a:pPr marL="67945" marR="137160">
                        <a:lnSpc>
                          <a:spcPct val="150000"/>
                        </a:lnSpc>
                        <a:spcAft>
                          <a:spcPts val="0"/>
                        </a:spcAft>
                      </a:pPr>
                      <a:endParaRPr lang="en-IN" sz="1100" b="1" dirty="0">
                        <a:effectLst/>
                        <a:latin typeface="Times New Roman" panose="02020603050405020304" pitchFamily="18" charset="0"/>
                        <a:cs typeface="Times New Roman" panose="02020603050405020304" pitchFamily="18" charset="0"/>
                      </a:endParaRPr>
                    </a:p>
                  </a:txBody>
                  <a:tcPr marL="0" marR="0" marT="0" marB="0"/>
                </a:tc>
                <a:tc>
                  <a:txBody>
                    <a:bodyPr/>
                    <a:lstStyle/>
                    <a:p>
                      <a:pPr marL="67945" marR="0" indent="0" algn="ctr" defTabSz="914400" rtl="0" eaLnBrk="1" fontAlgn="auto" latinLnBrk="0" hangingPunct="1">
                        <a:lnSpc>
                          <a:spcPts val="1235"/>
                        </a:lnSpc>
                        <a:spcBef>
                          <a:spcPts val="0"/>
                        </a:spcBef>
                        <a:spcAft>
                          <a:spcPts val="0"/>
                        </a:spcAft>
                        <a:buClrTx/>
                        <a:buSzTx/>
                        <a:buFontTx/>
                        <a:buNone/>
                        <a:tabLst/>
                        <a:defRPr/>
                      </a:pPr>
                      <a:r>
                        <a:rPr lang="en-US" sz="900" b="1" kern="1200" dirty="0" err="1">
                          <a:effectLst/>
                        </a:rPr>
                        <a:t>Thangavel.M</a:t>
                      </a:r>
                      <a:endParaRPr lang="en-US" sz="900" b="1" kern="1200" dirty="0">
                        <a:effectLst/>
                      </a:endParaRPr>
                    </a:p>
                    <a:p>
                      <a:pPr marL="67945" algn="ctr">
                        <a:lnSpc>
                          <a:spcPts val="1235"/>
                        </a:lnSpc>
                      </a:pPr>
                      <a:endParaRPr lang="en-IN" b="1" dirty="0"/>
                    </a:p>
                  </a:txBody>
                  <a:tcPr marL="0" marR="0" marT="0" marB="0">
                    <a:noFill/>
                  </a:tcPr>
                </a:tc>
                <a:tc>
                  <a:txBody>
                    <a:bodyPr/>
                    <a:lstStyle/>
                    <a:p>
                      <a:pPr marL="70485" algn="ctr">
                        <a:lnSpc>
                          <a:spcPts val="1235"/>
                        </a:lnSpc>
                      </a:pPr>
                      <a:r>
                        <a:rPr lang="en-US" sz="900" b="1" kern="1200" dirty="0">
                          <a:effectLst/>
                        </a:rPr>
                        <a:t>The proposed algorithm makes use of four large prime numbers which increases the complexity of the system as compared to traditional RSA algorithm which is based on only two large prime numbers. In the proposed Enhanced and Secured RSA Key Generation Scheme (ESRKGS)[10], the public component n is the product of two large prime numbers but the values of Encryption € and Decryption (D) keys are based on the product of four large prime numbers (N) making the system highly secured. With the existing factorization techniques, it is possible only to find the primes p and q.</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7860025"/>
                  </a:ext>
                </a:extLst>
              </a:tr>
            </a:tbl>
          </a:graphicData>
        </a:graphic>
      </p:graphicFrame>
    </p:spTree>
    <p:extLst>
      <p:ext uri="{BB962C8B-B14F-4D97-AF65-F5344CB8AC3E}">
        <p14:creationId xmlns:p14="http://schemas.microsoft.com/office/powerpoint/2010/main" val="112963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151" y="0"/>
            <a:ext cx="10689465" cy="553792"/>
          </a:xfrm>
        </p:spPr>
        <p:txBody>
          <a:bodyPr>
            <a:noAutofit/>
          </a:bodyPr>
          <a:lstStyle/>
          <a:p>
            <a:r>
              <a:rPr lang="en-US" sz="3600" b="1" u="sng" dirty="0"/>
              <a:t>PROPOSED METHODOLOGY AND ARCHITECTURE </a:t>
            </a:r>
            <a:br>
              <a:rPr lang="en-US" sz="3600" b="1" u="sng" dirty="0"/>
            </a:br>
            <a:endParaRPr lang="en-US" sz="36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4" y="876107"/>
            <a:ext cx="5525152" cy="56996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419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823" y="1382286"/>
            <a:ext cx="960614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Key generation : Key generation is the process of generating keys in cryptography. A key is used to encrypt and decrypt whatever data is being encrypted/decrypted. A device or program used to generate keys is called a key generator or key gen.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Encryption : encryption is the process of encoding information. This process converts the original representation of the information, known as plaintext, into an alternative form known as cipher text. Ideally, only authorized parties can decipher a cipher text back to plaintext and access the original information.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Decryption : The conversion of encrypted data into its original form is called Decryption. It is generally a reverse process of encryption. It decodes the encrypted information so that an authorized user can only decrypt the data because decryption requires a secret key or password. </a:t>
            </a:r>
          </a:p>
        </p:txBody>
      </p:sp>
      <p:sp>
        <p:nvSpPr>
          <p:cNvPr id="3" name="TextBox 2"/>
          <p:cNvSpPr txBox="1"/>
          <p:nvPr/>
        </p:nvSpPr>
        <p:spPr>
          <a:xfrm>
            <a:off x="806823" y="573759"/>
            <a:ext cx="4597758" cy="461665"/>
          </a:xfrm>
          <a:prstGeom prst="rect">
            <a:avLst/>
          </a:prstGeom>
          <a:noFill/>
        </p:spPr>
        <p:txBody>
          <a:bodyPr wrap="square" rtlCol="0">
            <a:spAutoFit/>
          </a:bodyPr>
          <a:lstStyle/>
          <a:p>
            <a:r>
              <a:rPr lang="en-US" sz="2400" b="1" u="sng" dirty="0"/>
              <a:t>MODULE DESCRIPTION</a:t>
            </a:r>
          </a:p>
        </p:txBody>
      </p:sp>
    </p:spTree>
    <p:extLst>
      <p:ext uri="{BB962C8B-B14F-4D97-AF65-F5344CB8AC3E}">
        <p14:creationId xmlns:p14="http://schemas.microsoft.com/office/powerpoint/2010/main" val="141819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283" y="2191871"/>
            <a:ext cx="8960680"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Sign generation : Sign generation is the process of creating a digital signature for a message or document.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Sign verification : Sign verification is the process of verifying the authenticity and integrity of a digital signature</a:t>
            </a:r>
          </a:p>
        </p:txBody>
      </p:sp>
    </p:spTree>
    <p:extLst>
      <p:ext uri="{BB962C8B-B14F-4D97-AF65-F5344CB8AC3E}">
        <p14:creationId xmlns:p14="http://schemas.microsoft.com/office/powerpoint/2010/main" val="82855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109074"/>
            <a:ext cx="9688277" cy="6639852"/>
          </a:xfrm>
          <a:prstGeom prst="rect">
            <a:avLst/>
          </a:prstGeom>
        </p:spPr>
      </p:pic>
    </p:spTree>
    <p:extLst>
      <p:ext uri="{BB962C8B-B14F-4D97-AF65-F5344CB8AC3E}">
        <p14:creationId xmlns:p14="http://schemas.microsoft.com/office/powerpoint/2010/main" val="765488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AB9843-8233-452C-82B9-ECE749792D29}">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FA783F2E-97E2-484E-BF92-B33AEA715C4D}">
  <ds:schemaRefs>
    <ds:schemaRef ds:uri="http://schemas.microsoft.com/sharepoint/v3/contenttype/forms"/>
  </ds:schemaRefs>
</ds:datastoreItem>
</file>

<file path=customXml/itemProps3.xml><?xml version="1.0" encoding="utf-8"?>
<ds:datastoreItem xmlns:ds="http://schemas.openxmlformats.org/officeDocument/2006/customXml" ds:itemID="{DE586802-67BF-4B31-AFE3-2C42A416BA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1198</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AUTHENTICATION BASED HYBRID CRYPTOSYSYTEM</vt:lpstr>
      <vt:lpstr>OBJECTIVES </vt:lpstr>
      <vt:lpstr>ABSTRACT</vt:lpstr>
      <vt:lpstr>INTRODUCTION</vt:lpstr>
      <vt:lpstr>RELATED WORKS</vt:lpstr>
      <vt:lpstr>PROPOSED METHODOLOGY AND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2023-03-17T06:33:38Z</dcterms:created>
  <dcterms:modified xsi:type="dcterms:W3CDTF">2023-05-08T17:16:35Z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