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383625" cy="30545088"/>
  <p:notesSz cx="6858000" cy="9144000"/>
  <p:defaultTextStyle>
    <a:defPPr>
      <a:defRPr lang="en-US"/>
    </a:defPPr>
    <a:lvl1pPr marL="0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1pPr>
    <a:lvl2pPr marL="1059744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2pPr>
    <a:lvl3pPr marL="2119488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3pPr>
    <a:lvl4pPr marL="3179232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4pPr>
    <a:lvl5pPr marL="4238976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5pPr>
    <a:lvl6pPr marL="5298719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6pPr>
    <a:lvl7pPr marL="6358463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7pPr>
    <a:lvl8pPr marL="7418207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8pPr>
    <a:lvl9pPr marL="8477951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20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256" y="72"/>
      </p:cViewPr>
      <p:guideLst>
        <p:guide orient="horz" pos="9620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RU\Desktop\New%20folder\Book1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Sheet2!$D$1</c:f>
              <c:strCache>
                <c:ptCount val="1"/>
                <c:pt idx="0">
                  <c:v>Key Generation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explosion val="4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Sheet2!$A$2:$A$5</c:f>
              <c:strCache>
                <c:ptCount val="4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</c:strCache>
            </c:strRef>
          </c:cat>
          <c:val>
            <c:numRef>
              <c:f>Sheet2!$D$2:$D$5</c:f>
              <c:numCache>
                <c:formatCode>General</c:formatCode>
                <c:ptCount val="4"/>
                <c:pt idx="0">
                  <c:v>0.1729161690948173</c:v>
                </c:pt>
                <c:pt idx="1">
                  <c:v>0.49319321710054936</c:v>
                </c:pt>
                <c:pt idx="2">
                  <c:v>7.9959398137090991</c:v>
                </c:pt>
                <c:pt idx="3">
                  <c:v>91.337950800095541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ENCRYPTION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Sheet3!$A$2:$A$5</c:f>
              <c:strCache>
                <c:ptCount val="4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28.571428571428569</c:v>
                </c:pt>
                <c:pt idx="1">
                  <c:v>26.728110599078342</c:v>
                </c:pt>
                <c:pt idx="2">
                  <c:v>21.658986175115206</c:v>
                </c:pt>
                <c:pt idx="3">
                  <c:v>23.041474654377879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66666666666666"/>
          <c:y val="0.13273820421734786"/>
          <c:w val="0.73185185185185186"/>
          <c:h val="0.77089904635986184"/>
        </c:manualLayout>
      </c:layout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DECRYPTION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Sheet4!$A$2:$A$5</c:f>
              <c:strCache>
                <c:ptCount val="4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2.6005361930294906</c:v>
                </c:pt>
                <c:pt idx="1">
                  <c:v>6.7292225201072391</c:v>
                </c:pt>
                <c:pt idx="2">
                  <c:v>12.761394101876675</c:v>
                </c:pt>
                <c:pt idx="3">
                  <c:v>77.908847184986598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Sheet5!$B$1</c:f>
              <c:strCache>
                <c:ptCount val="1"/>
                <c:pt idx="0">
                  <c:v>SIGN GENERATION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Sheet5!$A$2:$A$5</c:f>
              <c:strCache>
                <c:ptCount val="4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</c:strCache>
            </c:strRef>
          </c:cat>
          <c:val>
            <c:numRef>
              <c:f>Sheet5!$B$2:$B$5</c:f>
              <c:numCache>
                <c:formatCode>General</c:formatCode>
                <c:ptCount val="4"/>
                <c:pt idx="0">
                  <c:v>1.0717614165889999</c:v>
                </c:pt>
                <c:pt idx="1">
                  <c:v>2.3765144454799625</c:v>
                </c:pt>
                <c:pt idx="2">
                  <c:v>12.053432743087916</c:v>
                </c:pt>
                <c:pt idx="3">
                  <c:v>84.498291394843122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Sheet7!$B$1</c:f>
              <c:strCache>
                <c:ptCount val="1"/>
                <c:pt idx="0">
                  <c:v>SIGN VERIFICATION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Sheet7!$A$2:$A$5</c:f>
              <c:strCache>
                <c:ptCount val="4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</c:strCache>
            </c:strRef>
          </c:cat>
          <c:val>
            <c:numRef>
              <c:f>Sheet7!$B$2:$B$5</c:f>
              <c:numCache>
                <c:formatCode>General</c:formatCode>
                <c:ptCount val="4"/>
                <c:pt idx="0">
                  <c:v>1.4598540145985401</c:v>
                </c:pt>
                <c:pt idx="1">
                  <c:v>3.0948905109489053</c:v>
                </c:pt>
                <c:pt idx="2">
                  <c:v>13.547445255474452</c:v>
                </c:pt>
                <c:pt idx="3">
                  <c:v>81.897810218978108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1A8B3-D572-402C-8659-2CE751FE7C7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7FAE7-39D6-4C88-9D80-A0E5FC0A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AE7-39D6-4C88-9D80-A0E5FC0A7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8932"/>
            <a:ext cx="18176081" cy="10634216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3244"/>
            <a:ext cx="16037719" cy="737465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243"/>
            <a:ext cx="4610844" cy="25885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243"/>
            <a:ext cx="13565237" cy="25885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5069"/>
            <a:ext cx="18443377" cy="1270590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1178"/>
            <a:ext cx="18443377" cy="668173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1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250"/>
            <a:ext cx="18443377" cy="5903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7791"/>
            <a:ext cx="9046274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7442"/>
            <a:ext cx="9046274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7791"/>
            <a:ext cx="9090826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7442"/>
            <a:ext cx="9090826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7934"/>
            <a:ext cx="10825460" cy="21706810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7934"/>
            <a:ext cx="10825460" cy="21706810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250"/>
            <a:ext cx="18443377" cy="590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1215"/>
            <a:ext cx="18443377" cy="1938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E2C6-8CDE-4FA4-9434-0173729C9153}" type="datetimeFigureOut">
              <a:rPr lang="en-IN" smtClean="0"/>
              <a:pPr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0778"/>
            <a:ext cx="7216973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1BF-A921-4444-88C6-9EFD5BFD177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hyperlink" Target="mailto:Guruprasath.a2020@vitstudent.ac.in" TargetMode="Externa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chart" Target="../charts/chart5.xml"/><Relationship Id="rId5" Type="http://schemas.openxmlformats.org/officeDocument/2006/relationships/image" Target="../media/image1.png"/><Relationship Id="rId10" Type="http://schemas.openxmlformats.org/officeDocument/2006/relationships/chart" Target="../charts/chart4.xml"/><Relationship Id="rId4" Type="http://schemas.openxmlformats.org/officeDocument/2006/relationships/hyperlink" Target="mailto:Lingamoorthy.v2020@vitstudent.ac.in" TargetMode="Externa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781" y="51770"/>
            <a:ext cx="21347278" cy="304933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191185" y="1162137"/>
            <a:ext cx="16725715" cy="1486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/>
                <a:latin typeface="+mn-lt"/>
                <a:ea typeface="Times New Roman" panose="02020603050405020304" pitchFamily="18" charset="0"/>
              </a:rPr>
              <a:t>            </a:t>
            </a:r>
            <a:r>
              <a:rPr lang="en-US" sz="4800" b="1" dirty="0" smtClean="0">
                <a:effectLst/>
                <a:latin typeface="+mn-lt"/>
                <a:ea typeface="Times New Roman" panose="02020603050405020304" pitchFamily="18" charset="0"/>
              </a:rPr>
              <a:t>  AUTHENTICATION BASED HYBRID CRYPTOSYSTEM</a:t>
            </a:r>
          </a:p>
          <a:p>
            <a:pPr algn="ctr"/>
            <a:r>
              <a:rPr lang="en-US" sz="2400" b="1" kern="0" dirty="0">
                <a:latin typeface="Calibri (Body)"/>
                <a:ea typeface="Times New Roman" panose="02020603050405020304" pitchFamily="18" charset="0"/>
              </a:rPr>
              <a:t>LINGA MOORTHY(20BCA0060) </a:t>
            </a:r>
            <a:r>
              <a:rPr lang="en-US" sz="2400" b="1" kern="0" spc="-385" dirty="0"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Calibri (Body)"/>
                <a:ea typeface="Times New Roman" panose="02020603050405020304" pitchFamily="18" charset="0"/>
              </a:rPr>
              <a:t>GURUPRASATH (20BCA0118) | </a:t>
            </a:r>
            <a:r>
              <a:rPr lang="en-US" sz="2400" b="1" dirty="0">
                <a:latin typeface="Calibri (Body)"/>
                <a:ea typeface="Times New Roman" panose="02020603050405020304" pitchFamily="18" charset="0"/>
              </a:rPr>
              <a:t>DR.CHANDRASEGAR T |SITE</a:t>
            </a:r>
            <a:endParaRPr lang="en-US" sz="2400" b="1" kern="0" dirty="0">
              <a:latin typeface="Calibri (Body)"/>
              <a:ea typeface="Times New Roman" panose="02020603050405020304" pitchFamily="18" charset="0"/>
            </a:endParaRPr>
          </a:p>
          <a:p>
            <a:pPr algn="just"/>
            <a:endParaRPr lang="en-US" sz="4800" dirty="0" smtClean="0">
              <a:effectLst/>
              <a:latin typeface="+mn-lt"/>
              <a:ea typeface="Times New Roman" panose="02020603050405020304" pitchFamily="18" charset="0"/>
            </a:endParaRPr>
          </a:p>
          <a:p>
            <a:endParaRPr lang="en-IN" sz="4800" dirty="0">
              <a:latin typeface="Calibri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0891" y="6672826"/>
            <a:ext cx="4170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SCOPE </a:t>
            </a:r>
            <a:r>
              <a:rPr lang="en-US" sz="3200" b="1" dirty="0" smtClean="0">
                <a:solidFill>
                  <a:srgbClr val="FF0000"/>
                </a:solidFill>
              </a:rPr>
              <a:t>OF THE PROJECT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19833" y="2674000"/>
            <a:ext cx="3904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TIME CONSUMPTION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21842" y="16285746"/>
            <a:ext cx="6145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 SYSYTEM ARCHITECTURE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527148" y="7479245"/>
            <a:ext cx="9007942" cy="2189413"/>
          </a:xfrm>
          <a:prstGeom prst="rect">
            <a:avLst/>
          </a:prstGeom>
          <a:noFill/>
          <a:ln w="15875"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marL="431800" marR="0">
              <a:spcBef>
                <a:spcPts val="295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Our</a:t>
            </a:r>
            <a:r>
              <a:rPr lang="en-US" sz="3200" spc="9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project's</a:t>
            </a:r>
            <a:r>
              <a:rPr lang="en-US" sz="3200" spc="13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goal</a:t>
            </a:r>
            <a:r>
              <a:rPr lang="en-US" sz="3200" spc="10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is</a:t>
            </a:r>
            <a:r>
              <a:rPr lang="en-US" sz="3200" spc="10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to</a:t>
            </a:r>
            <a:r>
              <a:rPr lang="en-US" sz="3200" spc="10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create a new algorithm using the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  <a:ea typeface="Times New Roman" panose="02020603050405020304" pitchFamily="18" charset="0"/>
              </a:rPr>
              <a:t>L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inea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  <a:ea typeface="Times New Roman" panose="02020603050405020304" pitchFamily="18" charset="0"/>
              </a:rPr>
              <a:t>r RSA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and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  <a:ea typeface="Times New Roman" panose="02020603050405020304" pitchFamily="18" charset="0"/>
              </a:rPr>
              <a:t>RSA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  <a:ea typeface="Times New Roman" panose="02020603050405020304" pitchFamily="18" charset="0"/>
              </a:rPr>
              <a:t>  to improve the security  by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  <a:ea typeface="Times New Roman" panose="02020603050405020304" pitchFamily="18" charset="0"/>
              </a:rPr>
              <a:t>using minimal bit with less time consumption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 Placeholder 68"/>
          <p:cNvSpPr txBox="1">
            <a:spLocks/>
          </p:cNvSpPr>
          <p:nvPr/>
        </p:nvSpPr>
        <p:spPr>
          <a:xfrm>
            <a:off x="10356750" y="20107702"/>
            <a:ext cx="10315328" cy="3171924"/>
          </a:xfrm>
          <a:prstGeom prst="rect">
            <a:avLst/>
          </a:prstGeom>
          <a:noFill/>
          <a:ln w="15875">
            <a:noFill/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US" sz="3200" dirty="0"/>
              <a:t>Blind Signature is a form of digital signature in which the content of a message is disguised (blinded) before it is signed. </a:t>
            </a:r>
            <a:r>
              <a:rPr lang="en-US" sz="3200" dirty="0" smtClean="0"/>
              <a:t>Blind </a:t>
            </a:r>
            <a:r>
              <a:rPr lang="en-US" sz="3200" dirty="0"/>
              <a:t>signatures are typically employed in privacy-related protocols where the signer and message author are different parties. Blind signatures can be used to authenticate the source of messages.</a:t>
            </a:r>
            <a:endParaRPr lang="en-IN" sz="3200" dirty="0"/>
          </a:p>
        </p:txBody>
      </p:sp>
      <p:sp>
        <p:nvSpPr>
          <p:cNvPr id="28" name="Rectangle 27"/>
          <p:cNvSpPr/>
          <p:nvPr/>
        </p:nvSpPr>
        <p:spPr>
          <a:xfrm>
            <a:off x="10356750" y="26091000"/>
            <a:ext cx="1087748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Acknowledgments/ </a:t>
            </a:r>
            <a:r>
              <a:rPr lang="en-US" sz="3600" dirty="0" smtClean="0"/>
              <a:t>References</a:t>
            </a:r>
          </a:p>
          <a:p>
            <a:endParaRPr lang="en-US" sz="3600" dirty="0"/>
          </a:p>
          <a:p>
            <a:r>
              <a:rPr lang="en-IN" sz="3200" dirty="0" smtClean="0"/>
              <a:t>I </a:t>
            </a:r>
            <a:r>
              <a:rPr lang="en-IN" sz="3200" dirty="0"/>
              <a:t>am so much thankful of </a:t>
            </a:r>
            <a:r>
              <a:rPr lang="en-IN" sz="3200" dirty="0" err="1" smtClean="0"/>
              <a:t>Prof.</a:t>
            </a:r>
            <a:r>
              <a:rPr lang="en-IN" sz="3200" dirty="0" smtClean="0"/>
              <a:t>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DR.CHANDRASEGAR T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200" dirty="0"/>
              <a:t>for guiding me and encouraging me to do more research</a:t>
            </a:r>
            <a:endParaRPr lang="en-US" sz="3200" dirty="0"/>
          </a:p>
          <a:p>
            <a:pPr algn="ctr"/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10165333" y="19176585"/>
            <a:ext cx="3934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Conclusion/ Summary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79844" y="23918355"/>
            <a:ext cx="108906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Contact </a:t>
            </a:r>
            <a:r>
              <a:rPr lang="en-US" sz="3200" dirty="0" smtClean="0"/>
              <a:t>Details</a:t>
            </a:r>
            <a:endParaRPr lang="en-US" sz="3200" dirty="0"/>
          </a:p>
          <a:p>
            <a:r>
              <a:rPr lang="en-US" sz="3200" dirty="0">
                <a:hlinkClick r:id="rId3"/>
              </a:rPr>
              <a:t>g</a:t>
            </a:r>
            <a:r>
              <a:rPr lang="en-US" sz="3200" dirty="0" smtClean="0">
                <a:hlinkClick r:id="rId3"/>
              </a:rPr>
              <a:t>uruprasath.a2020@vitstudent.ac.in</a:t>
            </a:r>
            <a:endParaRPr lang="en-US" sz="3200" dirty="0" smtClean="0"/>
          </a:p>
          <a:p>
            <a:r>
              <a:rPr lang="en-US" sz="3200" dirty="0" smtClean="0">
                <a:hlinkClick r:id="rId4"/>
              </a:rPr>
              <a:t>Lingamoorthy.v2020@vitstudent.ac.in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23" name="Picture 22" descr="E:\VIT new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8" y="480941"/>
            <a:ext cx="3664037" cy="184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33EE61A2-C565-6FF2-5B2C-D1ACD84A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7325"/>
            <a:ext cx="21383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7148" y="3191202"/>
            <a:ext cx="49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9995" y="4117341"/>
            <a:ext cx="886968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create and ensure the various phases of hybrid 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cryptosystem.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Such as key generation , encryption , decryption , sign generation , sign verification.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5" y="16973858"/>
            <a:ext cx="9384187" cy="12611537"/>
          </a:xfrm>
          <a:prstGeom prst="rect">
            <a:avLst/>
          </a:prstGeom>
        </p:spPr>
      </p:pic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404824"/>
              </p:ext>
            </p:extLst>
          </p:nvPr>
        </p:nvGraphicFramePr>
        <p:xfrm>
          <a:off x="9772345" y="7515285"/>
          <a:ext cx="5432896" cy="4592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455707"/>
              </p:ext>
            </p:extLst>
          </p:nvPr>
        </p:nvGraphicFramePr>
        <p:xfrm>
          <a:off x="13516932" y="3985117"/>
          <a:ext cx="4714811" cy="467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55471"/>
              </p:ext>
            </p:extLst>
          </p:nvPr>
        </p:nvGraphicFramePr>
        <p:xfrm>
          <a:off x="16784223" y="8028546"/>
          <a:ext cx="4286250" cy="4069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65124"/>
              </p:ext>
            </p:extLst>
          </p:nvPr>
        </p:nvGraphicFramePr>
        <p:xfrm>
          <a:off x="15795494" y="13271380"/>
          <a:ext cx="6370159" cy="4054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286515"/>
              </p:ext>
            </p:extLst>
          </p:nvPr>
        </p:nvGraphicFramePr>
        <p:xfrm>
          <a:off x="9535090" y="13179596"/>
          <a:ext cx="5957444" cy="423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7148" y="9554531"/>
            <a:ext cx="2931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METHODOLOGY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891" y="10061498"/>
            <a:ext cx="90079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</a:t>
            </a:r>
            <a:r>
              <a:rPr lang="en-US" sz="3200" b="1" dirty="0"/>
              <a:t>generation </a:t>
            </a:r>
            <a:r>
              <a:rPr lang="en-US" sz="3200" b="1" dirty="0" smtClean="0"/>
              <a:t>: </a:t>
            </a:r>
            <a:r>
              <a:rPr lang="en-US" sz="3200" dirty="0" smtClean="0"/>
              <a:t>creating </a:t>
            </a:r>
            <a:r>
              <a:rPr lang="en-US" sz="3200" dirty="0"/>
              <a:t>a pair of </a:t>
            </a:r>
            <a:r>
              <a:rPr lang="en-US" sz="3200" dirty="0" smtClean="0"/>
              <a:t> keys such as public </a:t>
            </a:r>
            <a:r>
              <a:rPr lang="en-US" sz="3200" dirty="0"/>
              <a:t>key and a private </a:t>
            </a:r>
            <a:r>
              <a:rPr lang="en-US" sz="3200" dirty="0" smtClean="0"/>
              <a:t>key</a:t>
            </a:r>
          </a:p>
          <a:p>
            <a:r>
              <a:rPr lang="en-US" sz="3200" b="1" dirty="0" smtClean="0"/>
              <a:t>Encryption :</a:t>
            </a:r>
            <a:r>
              <a:rPr lang="en-US" sz="3200" dirty="0" smtClean="0"/>
              <a:t> converting </a:t>
            </a:r>
            <a:r>
              <a:rPr lang="en-US" sz="3200" dirty="0"/>
              <a:t>plain </a:t>
            </a:r>
            <a:r>
              <a:rPr lang="en-US" sz="3200" dirty="0" smtClean="0"/>
              <a:t>text </a:t>
            </a:r>
            <a:r>
              <a:rPr lang="en-US" sz="3200" dirty="0"/>
              <a:t>into a coded message that can only be read by someone who has the key to decrypt it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Decryption :  </a:t>
            </a:r>
            <a:r>
              <a:rPr lang="en-US" sz="3200" dirty="0"/>
              <a:t>converting an encrypted message back into its original, readable </a:t>
            </a:r>
            <a:r>
              <a:rPr lang="en-US" sz="3200" dirty="0" smtClean="0"/>
              <a:t>form</a:t>
            </a:r>
          </a:p>
          <a:p>
            <a:r>
              <a:rPr lang="en-US" sz="3200" b="1" dirty="0"/>
              <a:t>Sign generation </a:t>
            </a:r>
            <a:r>
              <a:rPr lang="en-US" sz="3200" b="1" dirty="0" smtClean="0"/>
              <a:t>: </a:t>
            </a:r>
            <a:r>
              <a:rPr lang="en-US" sz="3200" dirty="0" smtClean="0"/>
              <a:t>is </a:t>
            </a:r>
            <a:r>
              <a:rPr lang="en-US" sz="3200" dirty="0"/>
              <a:t>the process of creating a digital signature for a message or document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Sign </a:t>
            </a:r>
            <a:r>
              <a:rPr lang="en-US" sz="3200" b="1" dirty="0" smtClean="0"/>
              <a:t>verification : </a:t>
            </a:r>
            <a:r>
              <a:rPr lang="en-US" sz="3200" dirty="0"/>
              <a:t>is the process of verifying the authenticity and integrity of a digital signature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60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2016_m.potx" id="{C99F4834-73B2-44AB-9211-DD57E3EBE727}" vid="{C99B119E-4D31-4661-B76A-37761BBBC0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262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Jayasankar Variyar</dc:creator>
  <cp:lastModifiedBy>GURU</cp:lastModifiedBy>
  <cp:revision>91</cp:revision>
  <dcterms:created xsi:type="dcterms:W3CDTF">2016-03-28T06:32:15Z</dcterms:created>
  <dcterms:modified xsi:type="dcterms:W3CDTF">2023-04-21T06:37:13Z</dcterms:modified>
</cp:coreProperties>
</file>