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3" d="100"/>
          <a:sy n="93" d="100"/>
        </p:scale>
        <p:origin x="259"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5A11-41DE-A902-D382-CA649A2795F5}"/>
              </a:ext>
            </a:extLst>
          </p:cNvPr>
          <p:cNvSpPr>
            <a:spLocks noGrp="1"/>
          </p:cNvSpPr>
          <p:nvPr>
            <p:ph type="ctrTitle"/>
          </p:nvPr>
        </p:nvSpPr>
        <p:spPr>
          <a:xfrm>
            <a:off x="1195137" y="1026696"/>
            <a:ext cx="10186864" cy="1267326"/>
          </a:xfrm>
        </p:spPr>
        <p:txBody>
          <a:bodyPr/>
          <a:lstStyle/>
          <a:p>
            <a:r>
              <a:rPr lang="en-IN" sz="4800" dirty="0">
                <a:latin typeface="Times New Roman" panose="02020603050405020304" pitchFamily="18" charset="0"/>
                <a:cs typeface="Times New Roman" panose="02020603050405020304" pitchFamily="18" charset="0"/>
              </a:rPr>
              <a:t>CRUDE OIL PRICE PREDICTION</a:t>
            </a:r>
          </a:p>
        </p:txBody>
      </p:sp>
      <p:sp>
        <p:nvSpPr>
          <p:cNvPr id="3" name="Subtitle 2">
            <a:extLst>
              <a:ext uri="{FF2B5EF4-FFF2-40B4-BE49-F238E27FC236}">
                <a16:creationId xmlns:a16="http://schemas.microsoft.com/office/drawing/2014/main" id="{9E3C0F49-9A88-2D68-912F-01CCBC318073}"/>
              </a:ext>
            </a:extLst>
          </p:cNvPr>
          <p:cNvSpPr>
            <a:spLocks noGrp="1"/>
          </p:cNvSpPr>
          <p:nvPr>
            <p:ph type="subTitle" idx="1"/>
          </p:nvPr>
        </p:nvSpPr>
        <p:spPr>
          <a:xfrm>
            <a:off x="7315199" y="5280847"/>
            <a:ext cx="4066801" cy="434974"/>
          </a:xfrm>
        </p:spPr>
        <p:txBody>
          <a:bodyPr/>
          <a:lstStyle/>
          <a:p>
            <a:r>
              <a:rPr lang="en-IN" dirty="0"/>
              <a:t>DOMAIN:-ARTIFICIAL INTELLIGENCE</a:t>
            </a:r>
          </a:p>
        </p:txBody>
      </p:sp>
    </p:spTree>
    <p:extLst>
      <p:ext uri="{BB962C8B-B14F-4D97-AF65-F5344CB8AC3E}">
        <p14:creationId xmlns:p14="http://schemas.microsoft.com/office/powerpoint/2010/main" val="132441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39B3-A1CC-D9E3-BD4F-017FC03A11AA}"/>
              </a:ext>
            </a:extLst>
          </p:cNvPr>
          <p:cNvSpPr>
            <a:spLocks noGrp="1"/>
          </p:cNvSpPr>
          <p:nvPr>
            <p:ph type="title"/>
          </p:nvPr>
        </p:nvSpPr>
        <p:spPr/>
        <p:txBody>
          <a:bodyPr/>
          <a:lstStyle/>
          <a:p>
            <a:r>
              <a:rPr lang="en-IN" sz="6000" dirty="0">
                <a:latin typeface="Times New Roman" panose="02020603050405020304" pitchFamily="18" charset="0"/>
                <a:cs typeface="Times New Roman" panose="02020603050405020304" pitchFamily="18" charset="0"/>
              </a:rPr>
              <a:t>TEAM MEMBERS:</a:t>
            </a:r>
          </a:p>
        </p:txBody>
      </p:sp>
      <p:sp>
        <p:nvSpPr>
          <p:cNvPr id="3" name="Text Placeholder 2">
            <a:extLst>
              <a:ext uri="{FF2B5EF4-FFF2-40B4-BE49-F238E27FC236}">
                <a16:creationId xmlns:a16="http://schemas.microsoft.com/office/drawing/2014/main" id="{C6709B96-AF06-BC3F-7E41-C7B22DD7FCF5}"/>
              </a:ext>
            </a:extLst>
          </p:cNvPr>
          <p:cNvSpPr>
            <a:spLocks noGrp="1"/>
          </p:cNvSpPr>
          <p:nvPr>
            <p:ph type="body" sz="quarter" idx="16"/>
          </p:nvPr>
        </p:nvSpPr>
        <p:spPr>
          <a:xfrm>
            <a:off x="6156000" y="2281237"/>
            <a:ext cx="5006270" cy="2295525"/>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111720102037-G.Dhanusudhan Reddy</a:t>
            </a:r>
          </a:p>
          <a:p>
            <a:pPr marL="0" indent="0">
              <a:buNone/>
            </a:pPr>
            <a:r>
              <a:rPr lang="en-IN" sz="2400" dirty="0">
                <a:latin typeface="Times New Roman" panose="02020603050405020304" pitchFamily="18" charset="0"/>
                <a:cs typeface="Times New Roman" panose="02020603050405020304" pitchFamily="18" charset="0"/>
              </a:rPr>
              <a:t>111720102036-G.Vinay Reddy</a:t>
            </a:r>
          </a:p>
          <a:p>
            <a:pPr marL="0" indent="0">
              <a:buNone/>
            </a:pPr>
            <a:r>
              <a:rPr lang="en-IN" sz="2400" dirty="0">
                <a:latin typeface="Times New Roman" panose="02020603050405020304" pitchFamily="18" charset="0"/>
                <a:cs typeface="Times New Roman" panose="02020603050405020304" pitchFamily="18" charset="0"/>
              </a:rPr>
              <a:t>111720102035-G.Raghavendra</a:t>
            </a:r>
          </a:p>
          <a:p>
            <a:pPr marL="0" indent="0">
              <a:buNone/>
            </a:pPr>
            <a:r>
              <a:rPr lang="en-IN" sz="2400" dirty="0">
                <a:latin typeface="Times New Roman" panose="02020603050405020304" pitchFamily="18" charset="0"/>
                <a:cs typeface="Times New Roman" panose="02020603050405020304" pitchFamily="18" charset="0"/>
              </a:rPr>
              <a:t>111720102053-K.Sai </a:t>
            </a:r>
            <a:r>
              <a:rPr lang="en-IN" sz="2400" dirty="0" err="1">
                <a:latin typeface="Times New Roman" panose="02020603050405020304" pitchFamily="18" charset="0"/>
                <a:cs typeface="Times New Roman" panose="02020603050405020304" pitchFamily="18" charset="0"/>
              </a:rPr>
              <a:t>puneeth</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62341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E9F7-AFC8-49F1-38A2-C83AEA18DD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03335BF-F5C3-1751-6B4D-1EB9FC591394}"/>
              </a:ext>
            </a:extLst>
          </p:cNvPr>
          <p:cNvSpPr>
            <a:spLocks noGrp="1"/>
          </p:cNvSpPr>
          <p:nvPr>
            <p:ph idx="1"/>
          </p:nvPr>
        </p:nvSpPr>
        <p:spPr>
          <a:xfrm>
            <a:off x="810000" y="2660821"/>
            <a:ext cx="10451558" cy="332288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Crude oil is a significant energy source in the world . The changes in crude oil prices have an important impact on the economic activities of countries all over the world. COVID-19 is a terrible disease, which quickly spread and heavily struck the world economy, health, and human life . During this period, the crude oil price fluctuates greatly due to the global effects of the COVID-19 pandemic and Russia–Ukraine war. The severity of this fluctuation will increase as the supply and demand for oil and petroleum products change. Under this situation, predicting oil prices became crucial on a global scale. There were some investigations focused on applying machine learning and deep learning to predict the prices of crude oil, Brent crude oil, and other commodities. These artificial intelligent methods are recognized to have powerful prediction capability, which were extensively developed and investigated during the last decades.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53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E9F7-AFC8-49F1-38A2-C83AEA18DD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03335BF-F5C3-1751-6B4D-1EB9FC591394}"/>
              </a:ext>
            </a:extLst>
          </p:cNvPr>
          <p:cNvSpPr>
            <a:spLocks noGrp="1"/>
          </p:cNvSpPr>
          <p:nvPr>
            <p:ph idx="1"/>
          </p:nvPr>
        </p:nvSpPr>
        <p:spPr>
          <a:xfrm>
            <a:off x="810000" y="2398294"/>
            <a:ext cx="10483642" cy="4012517"/>
          </a:xfrm>
        </p:spPr>
        <p:txBody>
          <a:bodyPr>
            <a:normAutofit/>
          </a:bodyPr>
          <a:lstStyle/>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"Develop an advanced AI-driven system for predicting crude oil prices, aiming to address the inherent complexity and volatility of oil markets. This project necessitates the utilization of historical crude oil price data, macroeconomic indicators, geopolitical events, and market sentiment as input variables to build an accurate forecasting model. The challenge lies in selecting and fine-tuning appropriate machine learning algorithms, handling large and noisy datasets, and adapting the model to changing market conditions. The primary objective is to provide stakeholders, including energy companies, investors, and policymakers, with actionable insights for making informed decisions. This includes both short-term and long-term price forecasts, enabling better resource allocation, risk mitigation, and investment strategies. By achieving superior prediction accuracy, this project aims to enhance the stability and efficiency of the global energy market, contributing to economic sustainability and energy security."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08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E9F7-AFC8-49F1-38A2-C83AEA18DD60}"/>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03335BF-F5C3-1751-6B4D-1EB9FC591394}"/>
              </a:ext>
            </a:extLst>
          </p:cNvPr>
          <p:cNvSpPr>
            <a:spLocks noGrp="1"/>
          </p:cNvSpPr>
          <p:nvPr>
            <p:ph idx="1"/>
          </p:nvPr>
        </p:nvSpPr>
        <p:spPr>
          <a:xfrm>
            <a:off x="810000" y="2158314"/>
            <a:ext cx="10483642" cy="425249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effect of the COVID-19 pandemic on crude oil prices just faded; at this moment, the Russia–Ukraine war brought a new crisis. In this paper, a new application is developed that predicts the change in crude oil prices by incorporating these two global effects. Unlike most existing studies, this work uses a dataset that involves data collected over twenty-two years and contains seven different features, such as crude oil opening, closing, intraday highest value, and intraday lowest value. This work applies cross-validation to predict the crude oil prices by using machine learning algorithms (support vector machine, linear regression, and rain forest) and deep learning algorithms (long short-term memory and bidirectional long short-term memory). The results obtained by machine learning and deep learning algorithms are compared. Lastly, the high-performance estimation can be achieved in this work with the average mean absolute error value over 0.3786.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5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9A6239-670F-BC5B-D4B9-27C8EBB51CE4}"/>
              </a:ext>
            </a:extLst>
          </p:cNvPr>
          <p:cNvGraphicFramePr>
            <a:graphicFrameLocks noGrp="1"/>
          </p:cNvGraphicFramePr>
          <p:nvPr>
            <p:extLst>
              <p:ext uri="{D42A27DB-BD31-4B8C-83A1-F6EECF244321}">
                <p14:modId xmlns:p14="http://schemas.microsoft.com/office/powerpoint/2010/main" val="2212958672"/>
              </p:ext>
            </p:extLst>
          </p:nvPr>
        </p:nvGraphicFramePr>
        <p:xfrm>
          <a:off x="3733800" y="2872945"/>
          <a:ext cx="4724400" cy="1112110"/>
        </p:xfrm>
        <a:graphic>
          <a:graphicData uri="http://schemas.openxmlformats.org/drawingml/2006/table">
            <a:tbl>
              <a:tblPr/>
              <a:tblGrid>
                <a:gridCol w="4724400">
                  <a:extLst>
                    <a:ext uri="{9D8B030D-6E8A-4147-A177-3AD203B41FA5}">
                      <a16:colId xmlns:a16="http://schemas.microsoft.com/office/drawing/2014/main" val="1373009747"/>
                    </a:ext>
                  </a:extLst>
                </a:gridCol>
              </a:tblGrid>
              <a:tr h="1112110">
                <a:tc>
                  <a:txBody>
                    <a:bodyPr/>
                    <a:lstStyle/>
                    <a:p>
                      <a:r>
                        <a:rPr lang="en-IN" sz="6000" dirty="0">
                          <a:solidFill>
                            <a:schemeClr val="accent1">
                              <a:lumMod val="60000"/>
                              <a:lumOff val="40000"/>
                            </a:schemeClr>
                          </a:solidFill>
                          <a:latin typeface="Times New Roman" panose="02020603050405020304" pitchFamily="18" charset="0"/>
                          <a:cs typeface="Times New Roman" panose="02020603050405020304" pitchFamily="18" charset="0"/>
                        </a:rPr>
                        <a:t>THANK YOU</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40396497"/>
                  </a:ext>
                </a:extLst>
              </a:tr>
            </a:tbl>
          </a:graphicData>
        </a:graphic>
      </p:graphicFrame>
    </p:spTree>
    <p:extLst>
      <p:ext uri="{BB962C8B-B14F-4D97-AF65-F5344CB8AC3E}">
        <p14:creationId xmlns:p14="http://schemas.microsoft.com/office/powerpoint/2010/main" val="3694394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32</TotalTime>
  <Words>521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2</vt:lpstr>
      <vt:lpstr>Quotable</vt:lpstr>
      <vt:lpstr>CRUDE OIL PRICE PREDICTION</vt:lpstr>
      <vt:lpstr>TEAM MEMBERS:</vt:lpstr>
      <vt:lpstr>INTRODUCTION:</vt:lpstr>
      <vt:lpstr>PROBLEM STATEMENT:</vt:lpstr>
      <vt:lpstr>Abstract: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PRICE PREDICTION</dc:title>
  <dc:creator>Koushik s</dc:creator>
  <cp:lastModifiedBy>Koushik s</cp:lastModifiedBy>
  <cp:revision>1</cp:revision>
  <dcterms:created xsi:type="dcterms:W3CDTF">2023-09-01T16:22:34Z</dcterms:created>
  <dcterms:modified xsi:type="dcterms:W3CDTF">2023-09-01T16:55:11Z</dcterms:modified>
</cp:coreProperties>
</file>