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8" r:id="rId2"/>
    <p:sldId id="263" r:id="rId3"/>
    <p:sldId id="265" r:id="rId4"/>
    <p:sldId id="259" r:id="rId5"/>
    <p:sldId id="264" r:id="rId6"/>
    <p:sldId id="260" r:id="rId7"/>
    <p:sldId id="261" r:id="rId8"/>
    <p:sldId id="262" r:id="rId9"/>
  </p:sldIdLst>
  <p:sldSz cx="9144000" cy="5143500" type="screen16x9"/>
  <p:notesSz cx="6858000" cy="9144000"/>
  <p:embeddedFontLst>
    <p:embeddedFont>
      <p:font typeface="Amatic SC" panose="00000500000000000000" pitchFamily="2" charset="-79"/>
      <p:regular r:id="rId11"/>
      <p:bold r:id="rId12"/>
    </p:embeddedFont>
    <p:embeddedFont>
      <p:font typeface="Source Code Pro" panose="020B0509030403020204" pitchFamily="49"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9" d="100"/>
          <a:sy n="129" d="100"/>
        </p:scale>
        <p:origin x="17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c18772fa4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c18772fa4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17f8436ad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17f8436ad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c17f8436ad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17f8436ad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17f8436ad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17f8436ad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17f8436ad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17f8436ad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jobsanger.blogspot.com/2017/03/millions-of-guns-sold-last-year-wo.html"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pxhere.com/en/photo/611734"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publicdomainpictures.net/view-image.php?image=126417&amp;picture=glock-17-gun-barre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pikist.com/free-photo-vhald" TargetMode="Externa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hyperlink" Target="https://www.youthvoices.live/category/civic-engagement/guns/" TargetMode="External"/><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reatergood.berkeley.edu/article/item/debunking_the_myths_of_gun_violence_could_help_prevent_it" TargetMode="Externa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wallpaperflare.com/person-holding-gray-and-black-semi-automatic-pistol-hand-security-wallpaper-wwnoj" TargetMode="Externa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 name="Picture 5" descr="A group of guns and ammo on a flag&#10;&#10;Description automatically generated">
            <a:extLst>
              <a:ext uri="{FF2B5EF4-FFF2-40B4-BE49-F238E27FC236}">
                <a16:creationId xmlns:a16="http://schemas.microsoft.com/office/drawing/2014/main" id="{508A1965-16F0-9067-B7B9-DFF6E614B68F}"/>
              </a:ext>
            </a:extLst>
          </p:cNvPr>
          <p:cNvPicPr>
            <a:picLocks noChangeAspect="1"/>
          </p:cNvPicPr>
          <p:nvPr/>
        </p:nvPicPr>
        <p:blipFill>
          <a:blip r:embed="rId3">
            <a:alphaModFix amt="50000"/>
            <a:extLst>
              <a:ext uri="{BEBA8EAE-BF5A-486C-A8C5-ECC9F3942E4B}">
                <a14:imgProps xmlns:a14="http://schemas.microsoft.com/office/drawing/2010/main">
                  <a14:imgLayer r:embed="rId4">
                    <a14:imgEffect>
                      <a14:artisticBlur/>
                    </a14:imgEffect>
                    <a14:imgEffect>
                      <a14:colorTemperature colorTemp="7200"/>
                    </a14:imgEffect>
                    <a14:imgEffect>
                      <a14:saturation sat="200000"/>
                    </a14:imgEffect>
                  </a14:imgLayer>
                </a14:imgProps>
              </a:ext>
              <a:ext uri="{837473B0-CC2E-450A-ABE3-18F120FF3D39}">
                <a1611:picAttrSrcUrl xmlns:a1611="http://schemas.microsoft.com/office/drawing/2016/11/main" r:id="rId5"/>
              </a:ext>
            </a:extLst>
          </a:blip>
          <a:stretch>
            <a:fillRect/>
          </a:stretch>
        </p:blipFill>
        <p:spPr>
          <a:xfrm>
            <a:off x="0" y="0"/>
            <a:ext cx="9140307" cy="5143500"/>
          </a:xfrm>
          <a:prstGeom prst="rect">
            <a:avLst/>
          </a:prstGeom>
        </p:spPr>
      </p:pic>
      <p:sp>
        <p:nvSpPr>
          <p:cNvPr id="7" name="TextBox 6">
            <a:extLst>
              <a:ext uri="{FF2B5EF4-FFF2-40B4-BE49-F238E27FC236}">
                <a16:creationId xmlns:a16="http://schemas.microsoft.com/office/drawing/2014/main" id="{6EFECD21-3724-F30E-0F9F-5B88A159E870}"/>
              </a:ext>
            </a:extLst>
          </p:cNvPr>
          <p:cNvSpPr txBox="1"/>
          <p:nvPr/>
        </p:nvSpPr>
        <p:spPr>
          <a:xfrm>
            <a:off x="258785" y="7546634"/>
            <a:ext cx="9140307" cy="230832"/>
          </a:xfrm>
          <a:prstGeom prst="rect">
            <a:avLst/>
          </a:prstGeom>
          <a:noFill/>
        </p:spPr>
        <p:txBody>
          <a:bodyPr wrap="square" rtlCol="0">
            <a:spAutoFit/>
          </a:bodyPr>
          <a:lstStyle/>
          <a:p>
            <a:r>
              <a:rPr lang="en-US" sz="900">
                <a:hlinkClick r:id="rId5" tooltip="https://jobsanger.blogspot.com/2017/03/millions-of-guns-sold-last-year-wo.html"/>
              </a:rPr>
              <a:t>This Photo</a:t>
            </a:r>
            <a:r>
              <a:rPr lang="en-US" sz="900"/>
              <a:t> by Unknown Author is licensed under </a:t>
            </a:r>
            <a:r>
              <a:rPr lang="en-US" sz="900">
                <a:hlinkClick r:id="rId6" tooltip="https://creativecommons.org/licenses/by-nc-nd/3.0/"/>
              </a:rPr>
              <a:t>CC BY-NC-ND</a:t>
            </a:r>
            <a:endParaRPr lang="en-US" sz="900"/>
          </a:p>
        </p:txBody>
      </p:sp>
      <p:sp>
        <p:nvSpPr>
          <p:cNvPr id="8" name="TextBox 7">
            <a:extLst>
              <a:ext uri="{FF2B5EF4-FFF2-40B4-BE49-F238E27FC236}">
                <a16:creationId xmlns:a16="http://schemas.microsoft.com/office/drawing/2014/main" id="{D7E6C195-3A83-0707-F115-03D356C3EFCD}"/>
              </a:ext>
            </a:extLst>
          </p:cNvPr>
          <p:cNvSpPr txBox="1"/>
          <p:nvPr/>
        </p:nvSpPr>
        <p:spPr>
          <a:xfrm>
            <a:off x="770815" y="776446"/>
            <a:ext cx="7428555" cy="2554545"/>
          </a:xfrm>
          <a:prstGeom prst="rect">
            <a:avLst/>
          </a:prstGeom>
          <a:noFill/>
        </p:spPr>
        <p:txBody>
          <a:bodyPr wrap="square" rtlCol="0">
            <a:spAutoFit/>
          </a:bodyPr>
          <a:lstStyle/>
          <a:p>
            <a:pPr algn="ctr"/>
            <a:r>
              <a:rPr lang="en" sz="8000" b="1" dirty="0">
                <a:effectLst>
                  <a:outerShdw blurRad="38100" dist="38100" dir="2700000" algn="tl">
                    <a:srgbClr val="000000">
                      <a:alpha val="43137"/>
                    </a:srgbClr>
                  </a:outerShdw>
                </a:effectLst>
                <a:latin typeface="Amatic SC" panose="00000500000000000000" pitchFamily="2" charset="-79"/>
                <a:cs typeface="Amatic SC" panose="00000500000000000000" pitchFamily="2" charset="-79"/>
              </a:rPr>
              <a:t>Gun Violence </a:t>
            </a:r>
          </a:p>
          <a:p>
            <a:pPr algn="ctr"/>
            <a:r>
              <a:rPr lang="en" sz="8000" b="1" dirty="0">
                <a:effectLst>
                  <a:outerShdw blurRad="38100" dist="38100" dir="2700000" algn="tl">
                    <a:srgbClr val="000000">
                      <a:alpha val="43137"/>
                    </a:srgbClr>
                  </a:outerShdw>
                </a:effectLst>
                <a:latin typeface="Amatic SC" panose="00000500000000000000" pitchFamily="2" charset="-79"/>
                <a:cs typeface="Amatic SC" panose="00000500000000000000" pitchFamily="2" charset="-79"/>
              </a:rPr>
              <a:t>in USA and its impact</a:t>
            </a:r>
            <a:endParaRPr lang="en-US" sz="8000" b="1" dirty="0">
              <a:effectLst>
                <a:outerShdw blurRad="38100" dist="38100" dir="2700000" algn="tl">
                  <a:srgbClr val="000000">
                    <a:alpha val="43137"/>
                  </a:srgbClr>
                </a:outerShdw>
              </a:effectLst>
              <a:latin typeface="Amatic SC" panose="00000500000000000000" pitchFamily="2" charset="-79"/>
              <a:cs typeface="Amatic SC" panose="00000500000000000000" pitchFamily="2" charset="-79"/>
            </a:endParaRPr>
          </a:p>
        </p:txBody>
      </p:sp>
      <p:sp>
        <p:nvSpPr>
          <p:cNvPr id="9" name="TextBox 8">
            <a:extLst>
              <a:ext uri="{FF2B5EF4-FFF2-40B4-BE49-F238E27FC236}">
                <a16:creationId xmlns:a16="http://schemas.microsoft.com/office/drawing/2014/main" id="{B1E3C328-69A6-CACD-4A86-01CA1A23FE1B}"/>
              </a:ext>
            </a:extLst>
          </p:cNvPr>
          <p:cNvSpPr txBox="1"/>
          <p:nvPr/>
        </p:nvSpPr>
        <p:spPr>
          <a:xfrm>
            <a:off x="2165085" y="3227119"/>
            <a:ext cx="4640013" cy="1200329"/>
          </a:xfrm>
          <a:prstGeom prst="rect">
            <a:avLst/>
          </a:prstGeom>
          <a:noFill/>
        </p:spPr>
        <p:txBody>
          <a:bodyPr wrap="square" rtlCol="0">
            <a:spAutoFit/>
          </a:bodyPr>
          <a:lstStyle/>
          <a:p>
            <a:pPr algn="ctr"/>
            <a:r>
              <a:rPr lang="en-US" sz="3600" b="1" dirty="0">
                <a:latin typeface="Amatic SC" panose="00000500000000000000" pitchFamily="2" charset="-79"/>
                <a:cs typeface="Amatic SC" panose="00000500000000000000" pitchFamily="2" charset="-79"/>
              </a:rPr>
              <a:t>Arjun, Sree, Dhanu</a:t>
            </a:r>
          </a:p>
          <a:p>
            <a:pPr algn="ctr"/>
            <a:endParaRPr lang="en-US" sz="3600" b="1" dirty="0">
              <a:latin typeface="Amatic SC" panose="00000500000000000000" pitchFamily="2" charset="-79"/>
              <a:cs typeface="Amatic SC" panose="00000500000000000000" pitchFamily="2" charset="-79"/>
            </a:endParaRPr>
          </a:p>
        </p:txBody>
      </p:sp>
      <p:sp>
        <p:nvSpPr>
          <p:cNvPr id="10" name="Slide Number Placeholder 9">
            <a:extLst>
              <a:ext uri="{FF2B5EF4-FFF2-40B4-BE49-F238E27FC236}">
                <a16:creationId xmlns:a16="http://schemas.microsoft.com/office/drawing/2014/main" id="{A05218EE-8EF8-1C9E-0265-05EEB0605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n object">
            <a:extLst>
              <a:ext uri="{FF2B5EF4-FFF2-40B4-BE49-F238E27FC236}">
                <a16:creationId xmlns:a16="http://schemas.microsoft.com/office/drawing/2014/main" id="{1A65EEDB-9B45-E274-9084-53217BF88F3D}"/>
              </a:ext>
            </a:extLst>
          </p:cNvPr>
          <p:cNvPicPr>
            <a:picLocks noChangeAspect="1"/>
          </p:cNvPicPr>
          <p:nvPr/>
        </p:nvPicPr>
        <p:blipFill>
          <a:blip r:embed="rId2">
            <a:alphaModFix/>
            <a:extLst>
              <a:ext uri="{BEBA8EAE-BF5A-486C-A8C5-ECC9F3942E4B}">
                <a14:imgProps xmlns:a14="http://schemas.microsoft.com/office/drawing/2010/main">
                  <a14:imgLayer r:embed="rId3">
                    <a14:imgEffect>
                      <a14:artisticBlur/>
                    </a14:imgEffect>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1" y="0"/>
            <a:ext cx="9143999" cy="5143500"/>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F5895287-8F44-5217-A95B-DC28E4D06D76}"/>
              </a:ext>
            </a:extLst>
          </p:cNvPr>
          <p:cNvSpPr txBox="1"/>
          <p:nvPr/>
        </p:nvSpPr>
        <p:spPr>
          <a:xfrm>
            <a:off x="1011836" y="1391298"/>
            <a:ext cx="7262734" cy="2523768"/>
          </a:xfrm>
          <a:prstGeom prst="rect">
            <a:avLst/>
          </a:prstGeom>
          <a:noFill/>
        </p:spPr>
        <p:txBody>
          <a:bodyPr wrap="square" rtlCol="0">
            <a:spAutoFit/>
          </a:bodyPr>
          <a:lstStyle/>
          <a:p>
            <a:pPr algn="just"/>
            <a:r>
              <a:rPr lang="en-US" sz="2400" b="1" dirty="0">
                <a:solidFill>
                  <a:schemeClr val="bg1"/>
                </a:solidFill>
                <a:effectLst>
                  <a:outerShdw blurRad="38100" dist="38100" dir="2700000" algn="tl">
                    <a:srgbClr val="000000">
                      <a:alpha val="43137"/>
                    </a:srgbClr>
                  </a:outerShdw>
                </a:effectLst>
                <a:latin typeface="Amatic SC" panose="00000500000000000000" pitchFamily="2" charset="-79"/>
                <a:ea typeface="ADLaM Display" panose="020F0502020204030204" pitchFamily="2" charset="0"/>
                <a:cs typeface="Amatic SC" panose="00000500000000000000" pitchFamily="2" charset="-79"/>
                <a:sym typeface="Times New Roman"/>
              </a:rPr>
              <a:t>This report presents our comprehensive analysis of gun incident data spanning the years 2013 to 2018, employing advanced </a:t>
            </a:r>
            <a:r>
              <a:rPr lang="en-US" sz="2400" b="1" dirty="0" err="1">
                <a:solidFill>
                  <a:schemeClr val="bg1"/>
                </a:solidFill>
                <a:effectLst>
                  <a:outerShdw blurRad="38100" dist="38100" dir="2700000" algn="tl">
                    <a:srgbClr val="000000">
                      <a:alpha val="43137"/>
                    </a:srgbClr>
                  </a:outerShdw>
                </a:effectLst>
                <a:latin typeface="Amatic SC" panose="00000500000000000000" pitchFamily="2" charset="-79"/>
                <a:ea typeface="ADLaM Display" panose="020F0502020204030204" pitchFamily="2" charset="0"/>
                <a:cs typeface="Amatic SC" panose="00000500000000000000" pitchFamily="2" charset="-79"/>
                <a:sym typeface="Times New Roman"/>
              </a:rPr>
              <a:t>PySpark</a:t>
            </a:r>
            <a:r>
              <a:rPr lang="en-US" sz="2400" b="1" dirty="0">
                <a:solidFill>
                  <a:schemeClr val="bg1"/>
                </a:solidFill>
                <a:effectLst>
                  <a:outerShdw blurRad="38100" dist="38100" dir="2700000" algn="tl">
                    <a:srgbClr val="000000">
                      <a:alpha val="43137"/>
                    </a:srgbClr>
                  </a:outerShdw>
                </a:effectLst>
                <a:latin typeface="Amatic SC" panose="00000500000000000000" pitchFamily="2" charset="-79"/>
                <a:ea typeface="ADLaM Display" panose="020F0502020204030204" pitchFamily="2" charset="0"/>
                <a:cs typeface="Amatic SC" panose="00000500000000000000" pitchFamily="2" charset="-79"/>
                <a:sym typeface="Times New Roman"/>
              </a:rPr>
              <a:t> tools. Our investigation primarily centered on understanding incident severity and frequency variations across states and over time. Through meticulous examination, we identified dynamic trends in incidence rates, shedding light on the nuanced nature of gun-related incidents.</a:t>
            </a:r>
            <a:endParaRPr lang="en-US" sz="2400" b="1" dirty="0">
              <a:solidFill>
                <a:schemeClr val="bg1"/>
              </a:solidFill>
              <a:effectLst>
                <a:outerShdw blurRad="38100" dist="38100" dir="2700000" algn="tl">
                  <a:srgbClr val="000000">
                    <a:alpha val="43137"/>
                  </a:srgbClr>
                </a:outerShdw>
              </a:effectLst>
              <a:latin typeface="Amatic SC" panose="00000500000000000000" pitchFamily="2" charset="-79"/>
              <a:ea typeface="ADLaM Display" panose="020F0502020204030204" pitchFamily="2" charset="0"/>
              <a:cs typeface="Amatic SC" panose="00000500000000000000" pitchFamily="2" charset="-79"/>
            </a:endParaRPr>
          </a:p>
          <a:p>
            <a:pPr algn="just"/>
            <a:endParaRPr lang="en-US" dirty="0">
              <a:effectLst>
                <a:outerShdw blurRad="38100" dist="38100" dir="2700000" algn="tl">
                  <a:srgbClr val="000000">
                    <a:alpha val="43137"/>
                  </a:srgbClr>
                </a:outerShdw>
              </a:effectLst>
              <a:latin typeface="Amatic SC" panose="00000500000000000000" pitchFamily="2" charset="-79"/>
              <a:ea typeface="ADLaM Display" panose="020F0502020204030204" pitchFamily="2" charset="0"/>
              <a:cs typeface="Amatic SC" panose="00000500000000000000" pitchFamily="2" charset="-79"/>
            </a:endParaRPr>
          </a:p>
        </p:txBody>
      </p:sp>
      <p:sp>
        <p:nvSpPr>
          <p:cNvPr id="7" name="TextBox 6">
            <a:extLst>
              <a:ext uri="{FF2B5EF4-FFF2-40B4-BE49-F238E27FC236}">
                <a16:creationId xmlns:a16="http://schemas.microsoft.com/office/drawing/2014/main" id="{1557A255-20BB-286F-22BA-C1A841158520}"/>
              </a:ext>
            </a:extLst>
          </p:cNvPr>
          <p:cNvSpPr txBox="1"/>
          <p:nvPr/>
        </p:nvSpPr>
        <p:spPr>
          <a:xfrm>
            <a:off x="2841441" y="377851"/>
            <a:ext cx="3612258" cy="1015663"/>
          </a:xfrm>
          <a:prstGeom prst="rect">
            <a:avLst/>
          </a:prstGeom>
          <a:noFill/>
        </p:spPr>
        <p:txBody>
          <a:bodyPr wrap="square" rtlCol="0">
            <a:spAutoFit/>
          </a:bodyPr>
          <a:lstStyle/>
          <a:p>
            <a:r>
              <a:rPr lang="en" sz="6000" b="1" dirty="0">
                <a:solidFill>
                  <a:schemeClr val="bg1"/>
                </a:solidFill>
                <a:latin typeface="Amatic SC" panose="00000500000000000000" pitchFamily="2" charset="-79"/>
                <a:cs typeface="Amatic SC" panose="00000500000000000000" pitchFamily="2" charset="-79"/>
              </a:rPr>
              <a:t>Introduction</a:t>
            </a:r>
            <a:endParaRPr lang="en-US" sz="6000" b="1" dirty="0">
              <a:solidFill>
                <a:schemeClr val="bg1"/>
              </a:solidFill>
              <a:latin typeface="Amatic SC" panose="00000500000000000000" pitchFamily="2" charset="-79"/>
              <a:cs typeface="Amatic SC" panose="00000500000000000000" pitchFamily="2" charset="-79"/>
            </a:endParaRPr>
          </a:p>
        </p:txBody>
      </p:sp>
      <p:sp>
        <p:nvSpPr>
          <p:cNvPr id="8" name="Slide Number Placeholder 7">
            <a:extLst>
              <a:ext uri="{FF2B5EF4-FFF2-40B4-BE49-F238E27FC236}">
                <a16:creationId xmlns:a16="http://schemas.microsoft.com/office/drawing/2014/main" id="{F640249E-6AE7-7D5A-8E81-213210F2D9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solidFill>
                  <a:schemeClr val="bg1"/>
                </a:solidFill>
              </a:rPr>
              <a:t>2</a:t>
            </a:fld>
            <a:endParaRPr lang="en" dirty="0">
              <a:solidFill>
                <a:schemeClr val="bg1"/>
              </a:solidFill>
            </a:endParaRPr>
          </a:p>
        </p:txBody>
      </p:sp>
    </p:spTree>
    <p:extLst>
      <p:ext uri="{BB962C8B-B14F-4D97-AF65-F5344CB8AC3E}">
        <p14:creationId xmlns:p14="http://schemas.microsoft.com/office/powerpoint/2010/main" val="38830457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E3B82-A920-3A3F-4F98-B942483ADA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6" name="Picture 5" descr="Close-up of an object&#10;&#10;Description automatically generated">
            <a:extLst>
              <a:ext uri="{FF2B5EF4-FFF2-40B4-BE49-F238E27FC236}">
                <a16:creationId xmlns:a16="http://schemas.microsoft.com/office/drawing/2014/main" id="{B21671C2-6932-0097-3772-04E619F93778}"/>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artisticPaintStrokes/>
                    </a14:imgEffect>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0" y="0"/>
            <a:ext cx="9144000" cy="5143500"/>
          </a:xfrm>
          <a:prstGeom prst="rect">
            <a:avLst/>
          </a:prstGeom>
        </p:spPr>
      </p:pic>
      <p:sp>
        <p:nvSpPr>
          <p:cNvPr id="7" name="TextBox 6">
            <a:extLst>
              <a:ext uri="{FF2B5EF4-FFF2-40B4-BE49-F238E27FC236}">
                <a16:creationId xmlns:a16="http://schemas.microsoft.com/office/drawing/2014/main" id="{E305A3BE-2120-C7CF-B32E-5232922AE327}"/>
              </a:ext>
            </a:extLst>
          </p:cNvPr>
          <p:cNvSpPr txBox="1"/>
          <p:nvPr/>
        </p:nvSpPr>
        <p:spPr>
          <a:xfrm>
            <a:off x="1285702" y="1106537"/>
            <a:ext cx="3408218" cy="830997"/>
          </a:xfrm>
          <a:prstGeom prst="rect">
            <a:avLst/>
          </a:prstGeom>
          <a:noFill/>
        </p:spPr>
        <p:txBody>
          <a:bodyPr wrap="square" rtlCol="0">
            <a:spAutoFit/>
          </a:bodyPr>
          <a:lstStyle/>
          <a:p>
            <a:r>
              <a:rPr lang="en-US" sz="4800" b="1" dirty="0">
                <a:latin typeface="Amatic SC" panose="00000500000000000000" pitchFamily="2" charset="-79"/>
                <a:cs typeface="Amatic SC" panose="00000500000000000000" pitchFamily="2" charset="-79"/>
              </a:rPr>
              <a:t>METHODOLOGY</a:t>
            </a:r>
          </a:p>
        </p:txBody>
      </p:sp>
      <p:sp>
        <p:nvSpPr>
          <p:cNvPr id="8" name="TextBox 7">
            <a:extLst>
              <a:ext uri="{FF2B5EF4-FFF2-40B4-BE49-F238E27FC236}">
                <a16:creationId xmlns:a16="http://schemas.microsoft.com/office/drawing/2014/main" id="{36B9A897-140A-177D-C6C3-BA79FCDA407E}"/>
              </a:ext>
            </a:extLst>
          </p:cNvPr>
          <p:cNvSpPr txBox="1"/>
          <p:nvPr/>
        </p:nvSpPr>
        <p:spPr>
          <a:xfrm>
            <a:off x="0" y="2047816"/>
            <a:ext cx="4693920" cy="1815882"/>
          </a:xfrm>
          <a:prstGeom prst="rect">
            <a:avLst/>
          </a:prstGeom>
          <a:noFill/>
        </p:spPr>
        <p:txBody>
          <a:bodyPr wrap="square" rtlCol="0">
            <a:spAutoFit/>
          </a:bodyPr>
          <a:lstStyle/>
          <a:p>
            <a:pPr marL="571500" indent="-571500">
              <a:buFont typeface="Arial" panose="020B0604020202020204" pitchFamily="34" charset="0"/>
              <a:buChar char="•"/>
            </a:pPr>
            <a:r>
              <a:rPr lang="en-US" sz="2800" b="1" i="0" dirty="0">
                <a:solidFill>
                  <a:srgbClr val="0D0D0D"/>
                </a:solidFill>
                <a:effectLst/>
                <a:latin typeface="Amatic SC" panose="00000500000000000000" pitchFamily="2" charset="-79"/>
                <a:cs typeface="Amatic SC" panose="00000500000000000000" pitchFamily="2" charset="-79"/>
              </a:rPr>
              <a:t>DEMONSTRATED STREAMING USING KAFKA</a:t>
            </a:r>
          </a:p>
          <a:p>
            <a:pPr marL="571500" indent="-571500">
              <a:buFont typeface="Arial" panose="020B0604020202020204" pitchFamily="34" charset="0"/>
              <a:buChar char="•"/>
            </a:pPr>
            <a:r>
              <a:rPr lang="en-US" sz="2800" b="1" dirty="0">
                <a:solidFill>
                  <a:srgbClr val="0D0D0D"/>
                </a:solidFill>
                <a:latin typeface="Amatic SC" panose="00000500000000000000" pitchFamily="2" charset="-79"/>
                <a:cs typeface="Amatic SC" panose="00000500000000000000" pitchFamily="2" charset="-79"/>
              </a:rPr>
              <a:t>EXPLORATORY DATA ANALYSIS</a:t>
            </a:r>
          </a:p>
          <a:p>
            <a:pPr marL="571500" indent="-571500">
              <a:buFont typeface="Arial" panose="020B0604020202020204" pitchFamily="34" charset="0"/>
              <a:buChar char="•"/>
            </a:pPr>
            <a:r>
              <a:rPr lang="en-US" sz="2800" b="1" dirty="0">
                <a:solidFill>
                  <a:srgbClr val="0D0D0D"/>
                </a:solidFill>
                <a:latin typeface="Amatic SC" panose="00000500000000000000" pitchFamily="2" charset="-79"/>
                <a:cs typeface="Amatic SC" panose="00000500000000000000" pitchFamily="2" charset="-79"/>
              </a:rPr>
              <a:t>FEATURE ENGINEERING </a:t>
            </a:r>
          </a:p>
          <a:p>
            <a:pPr marL="571500" indent="-571500">
              <a:buFont typeface="Arial" panose="020B0604020202020204" pitchFamily="34" charset="0"/>
              <a:buChar char="•"/>
            </a:pPr>
            <a:r>
              <a:rPr lang="en-US" sz="2800" b="1" i="0" dirty="0">
                <a:solidFill>
                  <a:srgbClr val="0D0D0D"/>
                </a:solidFill>
                <a:effectLst/>
                <a:latin typeface="Amatic SC" panose="00000500000000000000" pitchFamily="2" charset="-79"/>
                <a:cs typeface="Amatic SC" panose="00000500000000000000" pitchFamily="2" charset="-79"/>
              </a:rPr>
              <a:t>TOKENIZATION AND CLUSTERING </a:t>
            </a:r>
          </a:p>
        </p:txBody>
      </p:sp>
      <p:sp>
        <p:nvSpPr>
          <p:cNvPr id="9" name="TextBox 8">
            <a:extLst>
              <a:ext uri="{FF2B5EF4-FFF2-40B4-BE49-F238E27FC236}">
                <a16:creationId xmlns:a16="http://schemas.microsoft.com/office/drawing/2014/main" id="{8CD00666-67A1-3172-85C1-6B1D91A1F7D3}"/>
              </a:ext>
            </a:extLst>
          </p:cNvPr>
          <p:cNvSpPr txBox="1"/>
          <p:nvPr/>
        </p:nvSpPr>
        <p:spPr>
          <a:xfrm>
            <a:off x="5737860" y="1106536"/>
            <a:ext cx="3196999" cy="830997"/>
          </a:xfrm>
          <a:prstGeom prst="rect">
            <a:avLst/>
          </a:prstGeom>
          <a:noFill/>
        </p:spPr>
        <p:txBody>
          <a:bodyPr wrap="square" rtlCol="0">
            <a:spAutoFit/>
          </a:bodyPr>
          <a:lstStyle/>
          <a:p>
            <a:r>
              <a:rPr lang="en-US" sz="4800" b="1" i="0" dirty="0">
                <a:solidFill>
                  <a:srgbClr val="0D0D0D"/>
                </a:solidFill>
                <a:effectLst/>
                <a:latin typeface="Amatic SC" panose="00000500000000000000" pitchFamily="2" charset="-79"/>
                <a:cs typeface="Amatic SC" panose="00000500000000000000" pitchFamily="2" charset="-79"/>
              </a:rPr>
              <a:t>FINDINGS</a:t>
            </a:r>
            <a:endParaRPr lang="en-US" sz="4800" dirty="0"/>
          </a:p>
        </p:txBody>
      </p:sp>
      <p:sp>
        <p:nvSpPr>
          <p:cNvPr id="10" name="TextBox 9">
            <a:extLst>
              <a:ext uri="{FF2B5EF4-FFF2-40B4-BE49-F238E27FC236}">
                <a16:creationId xmlns:a16="http://schemas.microsoft.com/office/drawing/2014/main" id="{43167B7C-15B9-3116-8A3C-05CD998537D6}"/>
              </a:ext>
            </a:extLst>
          </p:cNvPr>
          <p:cNvSpPr txBox="1"/>
          <p:nvPr/>
        </p:nvSpPr>
        <p:spPr>
          <a:xfrm>
            <a:off x="4503420" y="2082582"/>
            <a:ext cx="4831080"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i="0" dirty="0">
                <a:solidFill>
                  <a:srgbClr val="0D0D0D"/>
                </a:solidFill>
                <a:effectLst/>
                <a:latin typeface="Amatic SC" panose="00000500000000000000" pitchFamily="2" charset="-79"/>
                <a:cs typeface="Amatic SC" panose="00000500000000000000" pitchFamily="2" charset="-79"/>
              </a:rPr>
              <a:t>Temporal Trends in Gun Violence</a:t>
            </a:r>
            <a:endParaRPr lang="en-US" sz="2800" b="1" dirty="0">
              <a:solidFill>
                <a:srgbClr val="0D0D0D"/>
              </a:solidFill>
              <a:latin typeface="Amatic SC" panose="00000500000000000000" pitchFamily="2" charset="-79"/>
              <a:cs typeface="Amatic SC" panose="00000500000000000000" pitchFamily="2" charset="-79"/>
            </a:endParaRPr>
          </a:p>
          <a:p>
            <a:pPr marL="457200" indent="-457200">
              <a:buFont typeface="Arial" panose="020B0604020202020204" pitchFamily="34" charset="0"/>
              <a:buChar char="•"/>
            </a:pPr>
            <a:r>
              <a:rPr lang="en-US" sz="2800" b="1" i="0" dirty="0">
                <a:solidFill>
                  <a:srgbClr val="0D0D0D"/>
                </a:solidFill>
                <a:effectLst/>
                <a:latin typeface="Amatic SC" panose="00000500000000000000" pitchFamily="2" charset="-79"/>
                <a:cs typeface="Amatic SC" panose="00000500000000000000" pitchFamily="2" charset="-79"/>
              </a:rPr>
              <a:t>Tokenization of Incident Descriptions</a:t>
            </a:r>
          </a:p>
          <a:p>
            <a:pPr marL="457200" indent="-457200">
              <a:buFont typeface="Arial" panose="020B0604020202020204" pitchFamily="34" charset="0"/>
              <a:buChar char="•"/>
            </a:pPr>
            <a:r>
              <a:rPr lang="en-US" sz="2800" b="1" dirty="0">
                <a:solidFill>
                  <a:srgbClr val="0D0D0D"/>
                </a:solidFill>
                <a:latin typeface="Amatic SC" panose="00000500000000000000" pitchFamily="2" charset="-79"/>
                <a:cs typeface="Amatic SC" panose="00000500000000000000" pitchFamily="2" charset="-79"/>
              </a:rPr>
              <a:t>Geospatial representation of severity-based clustering paraphrase</a:t>
            </a:r>
          </a:p>
          <a:p>
            <a:endParaRPr lang="en-US" sz="2800" dirty="0"/>
          </a:p>
        </p:txBody>
      </p:sp>
    </p:spTree>
    <p:extLst>
      <p:ext uri="{BB962C8B-B14F-4D97-AF65-F5344CB8AC3E}">
        <p14:creationId xmlns:p14="http://schemas.microsoft.com/office/powerpoint/2010/main" val="25519860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5" name="Picture 4" descr="A close-up of an object&#10;&#10;Description automatically generated">
            <a:extLst>
              <a:ext uri="{FF2B5EF4-FFF2-40B4-BE49-F238E27FC236}">
                <a16:creationId xmlns:a16="http://schemas.microsoft.com/office/drawing/2014/main" id="{55E47697-584B-4519-40BB-A4D6F67B65AA}"/>
              </a:ext>
            </a:extLst>
          </p:cNvPr>
          <p:cNvPicPr>
            <a:picLocks noChangeAspect="1"/>
          </p:cNvPicPr>
          <p:nvPr/>
        </p:nvPicPr>
        <p:blipFill>
          <a:blip r:embed="rId3">
            <a:extLst>
              <a:ext uri="{BEBA8EAE-BF5A-486C-A8C5-ECC9F3942E4B}">
                <a14:imgProps xmlns:a14="http://schemas.microsoft.com/office/drawing/2010/main">
                  <a14:imgLayer r:embed="rId4">
                    <a14:imgEffect>
                      <a14:artisticGlowDiffused/>
                    </a14:imgEffect>
                  </a14:imgLayer>
                </a14:imgProps>
              </a:ext>
              <a:ext uri="{837473B0-CC2E-450A-ABE3-18F120FF3D39}">
                <a1611:picAttrSrcUrl xmlns:a1611="http://schemas.microsoft.com/office/drawing/2016/11/main" r:id="rId5"/>
              </a:ext>
            </a:extLst>
          </a:blip>
          <a:stretch>
            <a:fillRect/>
          </a:stretch>
        </p:blipFill>
        <p:spPr>
          <a:xfrm>
            <a:off x="0" y="0"/>
            <a:ext cx="3211736" cy="5143500"/>
          </a:xfrm>
          <a:prstGeom prst="rect">
            <a:avLst/>
          </a:prstGeom>
        </p:spPr>
      </p:pic>
      <p:pic>
        <p:nvPicPr>
          <p:cNvPr id="70" name="Google Shape;70;p15"/>
          <p:cNvPicPr preferRelativeResize="0"/>
          <p:nvPr/>
        </p:nvPicPr>
        <p:blipFill>
          <a:blip r:embed="rId6">
            <a:alphaModFix/>
          </a:blip>
          <a:stretch>
            <a:fillRect/>
          </a:stretch>
        </p:blipFill>
        <p:spPr>
          <a:xfrm>
            <a:off x="2826326" y="476093"/>
            <a:ext cx="6174091" cy="4667407"/>
          </a:xfrm>
          <a:prstGeom prst="rect">
            <a:avLst/>
          </a:prstGeom>
          <a:noFill/>
          <a:ln>
            <a:noFill/>
          </a:ln>
        </p:spPr>
      </p:pic>
      <p:sp>
        <p:nvSpPr>
          <p:cNvPr id="6" name="TextBox 5">
            <a:extLst>
              <a:ext uri="{FF2B5EF4-FFF2-40B4-BE49-F238E27FC236}">
                <a16:creationId xmlns:a16="http://schemas.microsoft.com/office/drawing/2014/main" id="{FD5498E3-131D-DFCB-2715-B18A860590DD}"/>
              </a:ext>
            </a:extLst>
          </p:cNvPr>
          <p:cNvSpPr txBox="1"/>
          <p:nvPr/>
        </p:nvSpPr>
        <p:spPr>
          <a:xfrm>
            <a:off x="204040" y="264496"/>
            <a:ext cx="2856555" cy="769441"/>
          </a:xfrm>
          <a:prstGeom prst="rect">
            <a:avLst/>
          </a:prstGeom>
          <a:noFill/>
        </p:spPr>
        <p:txBody>
          <a:bodyPr wrap="square" rtlCol="0">
            <a:spAutoFit/>
          </a:bodyPr>
          <a:lstStyle/>
          <a:p>
            <a:r>
              <a:rPr lang="en" sz="4400" b="1" dirty="0">
                <a:latin typeface="Amatic SC" panose="00000500000000000000" pitchFamily="2" charset="-79"/>
                <a:cs typeface="Amatic SC" panose="00000500000000000000" pitchFamily="2" charset="-79"/>
              </a:rPr>
              <a:t>Incidents</a:t>
            </a:r>
            <a:endParaRPr lang="en-US" sz="4400" b="1" dirty="0">
              <a:latin typeface="Amatic SC" panose="00000500000000000000" pitchFamily="2" charset="-79"/>
              <a:cs typeface="Amatic SC" panose="00000500000000000000" pitchFamily="2" charset="-79"/>
            </a:endParaRPr>
          </a:p>
        </p:txBody>
      </p:sp>
      <p:sp>
        <p:nvSpPr>
          <p:cNvPr id="7" name="Slide Number Placeholder 6">
            <a:extLst>
              <a:ext uri="{FF2B5EF4-FFF2-40B4-BE49-F238E27FC236}">
                <a16:creationId xmlns:a16="http://schemas.microsoft.com/office/drawing/2014/main" id="{A549F2CC-8FE4-095C-CE0D-632B8BF51AF1}"/>
              </a:ext>
            </a:extLst>
          </p:cNvPr>
          <p:cNvSpPr>
            <a:spLocks noGrp="1"/>
          </p:cNvSpPr>
          <p:nvPr>
            <p:ph type="sldNum" idx="12"/>
          </p:nvPr>
        </p:nvSpPr>
        <p:spPr>
          <a:xfrm>
            <a:off x="8653826" y="4837028"/>
            <a:ext cx="548700" cy="393600"/>
          </a:xfrm>
        </p:spPr>
        <p:txBody>
          <a:bodyPr/>
          <a:lstStyle/>
          <a:p>
            <a:pPr marL="0" lvl="0" indent="0" algn="r" rtl="0">
              <a:spcBef>
                <a:spcPts val="0"/>
              </a:spcBef>
              <a:spcAft>
                <a:spcPts val="0"/>
              </a:spcAft>
              <a:buNone/>
            </a:pPr>
            <a:fld id="{00000000-1234-1234-1234-123412341234}" type="slidenum">
              <a:rPr lang="en" smtClean="0"/>
              <a:t>4</a:t>
            </a:fld>
            <a:endParaRPr lang="en"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magazine with bullets on it">
            <a:extLst>
              <a:ext uri="{FF2B5EF4-FFF2-40B4-BE49-F238E27FC236}">
                <a16:creationId xmlns:a16="http://schemas.microsoft.com/office/drawing/2014/main" id="{5B6CDE6E-DD04-B0F4-B64D-5BD5B0793DFB}"/>
              </a:ext>
            </a:extLst>
          </p:cNvPr>
          <p:cNvPicPr>
            <a:picLocks noChangeAspect="1"/>
          </p:cNvPicPr>
          <p:nvPr/>
        </p:nvPicPr>
        <p:blipFill>
          <a:blip r:embed="rId2">
            <a:alphaModFix amt="20000"/>
            <a:extLst>
              <a:ext uri="{837473B0-CC2E-450A-ABE3-18F120FF3D39}">
                <a1611:picAttrSrcUrl xmlns:a1611="http://schemas.microsoft.com/office/drawing/2016/11/main" r:id="rId3"/>
              </a:ext>
            </a:extLst>
          </a:blip>
          <a:stretch>
            <a:fillRect/>
          </a:stretch>
        </p:blipFill>
        <p:spPr>
          <a:xfrm>
            <a:off x="-90034" y="0"/>
            <a:ext cx="9234033" cy="5143500"/>
          </a:xfrm>
          <a:prstGeom prst="rect">
            <a:avLst/>
          </a:prstGeom>
        </p:spPr>
      </p:pic>
      <p:sp>
        <p:nvSpPr>
          <p:cNvPr id="5" name="TextBox 4">
            <a:extLst>
              <a:ext uri="{FF2B5EF4-FFF2-40B4-BE49-F238E27FC236}">
                <a16:creationId xmlns:a16="http://schemas.microsoft.com/office/drawing/2014/main" id="{309696FF-1941-E32F-6D4F-DACD6B10AC34}"/>
              </a:ext>
            </a:extLst>
          </p:cNvPr>
          <p:cNvSpPr txBox="1"/>
          <p:nvPr/>
        </p:nvSpPr>
        <p:spPr>
          <a:xfrm>
            <a:off x="-90034" y="5143500"/>
            <a:ext cx="9234033" cy="230832"/>
          </a:xfrm>
          <a:prstGeom prst="rect">
            <a:avLst/>
          </a:prstGeom>
          <a:noFill/>
        </p:spPr>
        <p:txBody>
          <a:bodyPr wrap="square" rtlCol="0">
            <a:spAutoFit/>
          </a:bodyPr>
          <a:lstStyle/>
          <a:p>
            <a:r>
              <a:rPr lang="en-US" sz="900">
                <a:hlinkClick r:id="rId3" tooltip="https://www.youthvoices.live/category/civic-engagement/guns/"/>
              </a:rPr>
              <a:t>This Photo</a:t>
            </a:r>
            <a:r>
              <a:rPr lang="en-US" sz="900"/>
              <a:t> by Unknown Author is licensed under </a:t>
            </a:r>
            <a:r>
              <a:rPr lang="en-US" sz="900">
                <a:hlinkClick r:id="rId4" tooltip="https://creativecommons.org/licenses/by-sa/3.0/"/>
              </a:rPr>
              <a:t>CC BY-SA</a:t>
            </a:r>
            <a:endParaRPr lang="en-US" sz="900"/>
          </a:p>
        </p:txBody>
      </p:sp>
      <p:sp>
        <p:nvSpPr>
          <p:cNvPr id="6" name="TextBox 5">
            <a:extLst>
              <a:ext uri="{FF2B5EF4-FFF2-40B4-BE49-F238E27FC236}">
                <a16:creationId xmlns:a16="http://schemas.microsoft.com/office/drawing/2014/main" id="{9F340652-3175-98A6-745C-F6F01CEFD9CF}"/>
              </a:ext>
            </a:extLst>
          </p:cNvPr>
          <p:cNvSpPr txBox="1"/>
          <p:nvPr/>
        </p:nvSpPr>
        <p:spPr>
          <a:xfrm>
            <a:off x="566777" y="491207"/>
            <a:ext cx="2720529" cy="769441"/>
          </a:xfrm>
          <a:prstGeom prst="rect">
            <a:avLst/>
          </a:prstGeom>
          <a:noFill/>
        </p:spPr>
        <p:txBody>
          <a:bodyPr wrap="square" rtlCol="0">
            <a:spAutoFit/>
          </a:bodyPr>
          <a:lstStyle/>
          <a:p>
            <a:r>
              <a:rPr lang="en" sz="4400" b="1" dirty="0">
                <a:latin typeface="Amatic SC" panose="00000500000000000000" pitchFamily="2" charset="-79"/>
                <a:cs typeface="Amatic SC" panose="00000500000000000000" pitchFamily="2" charset="-79"/>
              </a:rPr>
              <a:t>Word Map</a:t>
            </a:r>
            <a:endParaRPr lang="en-US" sz="4400" b="1" dirty="0">
              <a:latin typeface="Amatic SC" panose="00000500000000000000" pitchFamily="2" charset="-79"/>
              <a:cs typeface="Amatic SC" panose="00000500000000000000" pitchFamily="2" charset="-79"/>
            </a:endParaRPr>
          </a:p>
        </p:txBody>
      </p:sp>
      <p:pic>
        <p:nvPicPr>
          <p:cNvPr id="76" name="Google Shape;76;p16"/>
          <p:cNvPicPr preferRelativeResize="0"/>
          <p:nvPr/>
        </p:nvPicPr>
        <p:blipFill>
          <a:blip r:embed="rId5">
            <a:alphaModFix/>
          </a:blip>
          <a:stretch>
            <a:fillRect/>
          </a:stretch>
        </p:blipFill>
        <p:spPr>
          <a:xfrm>
            <a:off x="2871669" y="198161"/>
            <a:ext cx="5149329" cy="4638699"/>
          </a:xfrm>
          <a:prstGeom prst="rect">
            <a:avLst/>
          </a:prstGeom>
          <a:noFill/>
          <a:ln>
            <a:noFill/>
          </a:ln>
        </p:spPr>
      </p:pic>
      <p:sp>
        <p:nvSpPr>
          <p:cNvPr id="7" name="Slide Number Placeholder 6">
            <a:extLst>
              <a:ext uri="{FF2B5EF4-FFF2-40B4-BE49-F238E27FC236}">
                <a16:creationId xmlns:a16="http://schemas.microsoft.com/office/drawing/2014/main" id="{8C9C87E7-25AF-B061-C8B1-ABA4E696DB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22895325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242500" y="13140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a:t>
            </a:r>
            <a:endParaRPr/>
          </a:p>
        </p:txBody>
      </p:sp>
      <p:pic>
        <p:nvPicPr>
          <p:cNvPr id="82" name="Google Shape;82;p17"/>
          <p:cNvPicPr preferRelativeResize="0"/>
          <p:nvPr/>
        </p:nvPicPr>
        <p:blipFill>
          <a:blip r:embed="rId3">
            <a:alphaModFix/>
          </a:blip>
          <a:stretch>
            <a:fillRect/>
          </a:stretch>
        </p:blipFill>
        <p:spPr>
          <a:xfrm>
            <a:off x="2390225" y="754212"/>
            <a:ext cx="6558450" cy="3635089"/>
          </a:xfrm>
          <a:prstGeom prst="rect">
            <a:avLst/>
          </a:prstGeom>
          <a:noFill/>
          <a:ln>
            <a:noFill/>
          </a:ln>
        </p:spPr>
      </p:pic>
      <p:sp>
        <p:nvSpPr>
          <p:cNvPr id="83" name="Google Shape;83;p17"/>
          <p:cNvSpPr txBox="1"/>
          <p:nvPr/>
        </p:nvSpPr>
        <p:spPr>
          <a:xfrm>
            <a:off x="336750" y="1077125"/>
            <a:ext cx="2248800" cy="7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Source Code Pro"/>
              <a:ea typeface="Source Code Pro"/>
              <a:cs typeface="Source Code Pro"/>
              <a:sym typeface="Source Code Pro"/>
            </a:endParaRPr>
          </a:p>
        </p:txBody>
      </p:sp>
      <p:sp>
        <p:nvSpPr>
          <p:cNvPr id="84" name="Google Shape;84;p17"/>
          <p:cNvSpPr txBox="1"/>
          <p:nvPr/>
        </p:nvSpPr>
        <p:spPr>
          <a:xfrm>
            <a:off x="302200" y="1278225"/>
            <a:ext cx="2664000" cy="8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Source Code Pro"/>
                <a:ea typeface="Source Code Pro"/>
                <a:cs typeface="Source Code Pro"/>
                <a:sym typeface="Source Code Pro"/>
              </a:rPr>
              <a:t>High Risk Zones</a:t>
            </a:r>
            <a:endParaRPr>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a:solidFill>
                  <a:schemeClr val="dk2"/>
                </a:solidFill>
                <a:latin typeface="Source Code Pro"/>
                <a:ea typeface="Source Code Pro"/>
                <a:cs typeface="Source Code Pro"/>
                <a:sym typeface="Source Code Pro"/>
              </a:rPr>
              <a:t>Chicago</a:t>
            </a:r>
            <a:endParaRPr>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a:solidFill>
                  <a:schemeClr val="dk2"/>
                </a:solidFill>
                <a:latin typeface="Source Code Pro"/>
                <a:ea typeface="Source Code Pro"/>
                <a:cs typeface="Source Code Pro"/>
                <a:sym typeface="Source Code Pro"/>
              </a:rPr>
              <a:t>Baltimore</a:t>
            </a:r>
            <a:endParaRPr>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a:solidFill>
                  <a:schemeClr val="dk2"/>
                </a:solidFill>
                <a:latin typeface="Source Code Pro"/>
                <a:ea typeface="Source Code Pro"/>
                <a:cs typeface="Source Code Pro"/>
                <a:sym typeface="Source Code Pro"/>
              </a:rPr>
              <a:t>Washington</a:t>
            </a:r>
            <a:endParaRPr>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a:solidFill>
                  <a:schemeClr val="dk2"/>
                </a:solidFill>
                <a:latin typeface="Source Code Pro"/>
                <a:ea typeface="Source Code Pro"/>
                <a:cs typeface="Source Code Pro"/>
                <a:sym typeface="Source Code Pro"/>
              </a:rPr>
              <a:t>New Orleans</a:t>
            </a:r>
            <a:endParaRPr>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endParaRPr>
              <a:solidFill>
                <a:schemeClr val="dk2"/>
              </a:solidFill>
              <a:latin typeface="Source Code Pro"/>
              <a:ea typeface="Source Code Pro"/>
              <a:cs typeface="Source Code Pro"/>
              <a:sym typeface="Source Code Pro"/>
            </a:endParaRPr>
          </a:p>
        </p:txBody>
      </p:sp>
      <p:sp>
        <p:nvSpPr>
          <p:cNvPr id="85" name="Google Shape;85;p17"/>
          <p:cNvSpPr txBox="1"/>
          <p:nvPr/>
        </p:nvSpPr>
        <p:spPr>
          <a:xfrm>
            <a:off x="302200" y="2869550"/>
            <a:ext cx="2664000" cy="10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Source Code Pro"/>
                <a:ea typeface="Source Code Pro"/>
                <a:cs typeface="Source Code Pro"/>
                <a:sym typeface="Source Code Pro"/>
              </a:rPr>
              <a:t>Low Risk Zones</a:t>
            </a:r>
            <a:endParaRPr sz="15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500">
                <a:solidFill>
                  <a:schemeClr val="dk2"/>
                </a:solidFill>
                <a:latin typeface="Source Code Pro"/>
                <a:ea typeface="Source Code Pro"/>
                <a:cs typeface="Source Code Pro"/>
                <a:sym typeface="Source Code Pro"/>
              </a:rPr>
              <a:t>Cresskill</a:t>
            </a:r>
            <a:endParaRPr sz="15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500">
                <a:solidFill>
                  <a:schemeClr val="dk2"/>
                </a:solidFill>
                <a:latin typeface="Source Code Pro"/>
                <a:ea typeface="Source Code Pro"/>
                <a:cs typeface="Source Code Pro"/>
                <a:sym typeface="Source Code Pro"/>
              </a:rPr>
              <a:t>Metter</a:t>
            </a:r>
            <a:endParaRPr sz="15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500">
                <a:solidFill>
                  <a:schemeClr val="dk2"/>
                </a:solidFill>
                <a:latin typeface="Source Code Pro"/>
                <a:ea typeface="Source Code Pro"/>
                <a:cs typeface="Source Code Pro"/>
                <a:sym typeface="Source Code Pro"/>
              </a:rPr>
              <a:t>Lynch</a:t>
            </a:r>
            <a:endParaRPr sz="15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500">
                <a:solidFill>
                  <a:schemeClr val="dk2"/>
                </a:solidFill>
                <a:latin typeface="Source Code Pro"/>
                <a:ea typeface="Source Code Pro"/>
                <a:cs typeface="Source Code Pro"/>
                <a:sym typeface="Source Code Pro"/>
              </a:rPr>
              <a:t>Dayton</a:t>
            </a:r>
            <a:endParaRPr sz="15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500">
                <a:solidFill>
                  <a:schemeClr val="dk2"/>
                </a:solidFill>
                <a:latin typeface="Source Code Pro"/>
                <a:ea typeface="Source Code Pro"/>
                <a:cs typeface="Source Code Pro"/>
                <a:sym typeface="Source Code Pro"/>
              </a:rPr>
              <a:t>Ravena</a:t>
            </a:r>
            <a:endParaRPr sz="1500">
              <a:solidFill>
                <a:schemeClr val="dk2"/>
              </a:solidFill>
              <a:latin typeface="Source Code Pro"/>
              <a:ea typeface="Source Code Pro"/>
              <a:cs typeface="Source Code Pro"/>
              <a:sym typeface="Source Code Pro"/>
            </a:endParaRPr>
          </a:p>
        </p:txBody>
      </p:sp>
      <p:sp>
        <p:nvSpPr>
          <p:cNvPr id="2" name="Slide Number Placeholder 1">
            <a:extLst>
              <a:ext uri="{FF2B5EF4-FFF2-40B4-BE49-F238E27FC236}">
                <a16:creationId xmlns:a16="http://schemas.microsoft.com/office/drawing/2014/main" id="{59C94D2D-97AA-E47B-643D-FA4A9B7E18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D3C914-8CFB-1603-EEE1-A806FE809A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descr="A police car with lights on top&#10;&#10;Description automatically generated">
            <a:extLst>
              <a:ext uri="{FF2B5EF4-FFF2-40B4-BE49-F238E27FC236}">
                <a16:creationId xmlns:a16="http://schemas.microsoft.com/office/drawing/2014/main" id="{9037F5C2-9862-BA17-63C1-B84A35B776F4}"/>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PastelsSmooth/>
                    </a14:imgEffect>
                    <a14:imgEffect>
                      <a14:colorTemperature colorTemp="11200"/>
                    </a14:imgEffect>
                    <a14:imgEffect>
                      <a14:saturation sat="33000"/>
                    </a14:imgEffect>
                  </a14:imgLayer>
                </a14:imgProps>
              </a:ext>
              <a:ext uri="{837473B0-CC2E-450A-ABE3-18F120FF3D39}">
                <a1611:picAttrSrcUrl xmlns:a1611="http://schemas.microsoft.com/office/drawing/2016/11/main" r:id="rId5"/>
              </a:ext>
            </a:extLst>
          </a:blip>
          <a:stretch>
            <a:fillRect/>
          </a:stretch>
        </p:blipFill>
        <p:spPr>
          <a:xfrm>
            <a:off x="0" y="-161615"/>
            <a:ext cx="10001208" cy="5763712"/>
          </a:xfrm>
          <a:prstGeom prst="rect">
            <a:avLst/>
          </a:prstGeom>
        </p:spPr>
      </p:pic>
      <p:sp>
        <p:nvSpPr>
          <p:cNvPr id="8" name="TextBox 7">
            <a:extLst>
              <a:ext uri="{FF2B5EF4-FFF2-40B4-BE49-F238E27FC236}">
                <a16:creationId xmlns:a16="http://schemas.microsoft.com/office/drawing/2014/main" id="{DF99C915-AD11-24C4-B39D-ED8DD7D6FCF0}"/>
              </a:ext>
            </a:extLst>
          </p:cNvPr>
          <p:cNvSpPr txBox="1"/>
          <p:nvPr/>
        </p:nvSpPr>
        <p:spPr>
          <a:xfrm>
            <a:off x="2727960" y="930683"/>
            <a:ext cx="3467100" cy="923330"/>
          </a:xfrm>
          <a:prstGeom prst="rect">
            <a:avLst/>
          </a:prstGeom>
          <a:noFill/>
        </p:spPr>
        <p:txBody>
          <a:bodyPr wrap="square" rtlCol="0">
            <a:spAutoFit/>
          </a:bodyPr>
          <a:lstStyle/>
          <a:p>
            <a:r>
              <a:rPr lang="en" sz="5400" b="1" dirty="0">
                <a:latin typeface="Amatic SC" panose="00000500000000000000" pitchFamily="2" charset="-79"/>
                <a:cs typeface="Amatic SC" panose="00000500000000000000" pitchFamily="2" charset="-79"/>
              </a:rPr>
              <a:t>CLASSIFICATION</a:t>
            </a:r>
            <a:endParaRPr lang="en-US" sz="5400" b="1" dirty="0">
              <a:latin typeface="Amatic SC" panose="00000500000000000000" pitchFamily="2" charset="-79"/>
              <a:cs typeface="Amatic SC" panose="00000500000000000000" pitchFamily="2" charset="-79"/>
            </a:endParaRPr>
          </a:p>
        </p:txBody>
      </p:sp>
      <p:sp>
        <p:nvSpPr>
          <p:cNvPr id="9" name="TextBox 8">
            <a:extLst>
              <a:ext uri="{FF2B5EF4-FFF2-40B4-BE49-F238E27FC236}">
                <a16:creationId xmlns:a16="http://schemas.microsoft.com/office/drawing/2014/main" id="{DF057A27-AAC0-13AB-2A55-E63D321649DA}"/>
              </a:ext>
            </a:extLst>
          </p:cNvPr>
          <p:cNvSpPr txBox="1"/>
          <p:nvPr/>
        </p:nvSpPr>
        <p:spPr>
          <a:xfrm>
            <a:off x="442421" y="1958340"/>
            <a:ext cx="8259158" cy="353943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bg1"/>
                </a:solidFill>
                <a:effectLst/>
                <a:latin typeface="Amatic SC" panose="00000500000000000000" pitchFamily="2" charset="-79"/>
                <a:cs typeface="Amatic SC" panose="00000500000000000000" pitchFamily="2" charset="-79"/>
              </a:rPr>
              <a:t>For each incidence, we created a severity classification and assigned categories based on that classification. Then, using data not included in the initial severity evaluation process, we used a predictive model to estimate the severity level of new incidents. We divided the samples into low, middle, and high categories using a multiclass classification evaluator. Our accuracy rate was 77.89%.</a:t>
            </a:r>
          </a:p>
          <a:p>
            <a:pPr algn="just"/>
            <a:endParaRPr lang="en-US" sz="3200" dirty="0">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F094CE-AC0D-9233-5126-9450A2E833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descr="A group of guns and magazines&#10;&#10;Description automatically generated">
            <a:extLst>
              <a:ext uri="{FF2B5EF4-FFF2-40B4-BE49-F238E27FC236}">
                <a16:creationId xmlns:a16="http://schemas.microsoft.com/office/drawing/2014/main" id="{FD8F093B-5F2C-624C-F988-BBD92118E6E6}"/>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artisticPaintStrokes/>
                    </a14:imgEffect>
                    <a14:imgEffect>
                      <a14:colorTemperature colorTemp="5300"/>
                    </a14:imgEffect>
                  </a14:imgLayer>
                </a14:imgProps>
              </a:ext>
              <a:ext uri="{837473B0-CC2E-450A-ABE3-18F120FF3D39}">
                <a1611:picAttrSrcUrl xmlns:a1611="http://schemas.microsoft.com/office/drawing/2016/11/main" r:id="rId5"/>
              </a:ext>
            </a:extLst>
          </a:blip>
          <a:stretch>
            <a:fillRect/>
          </a:stretch>
        </p:blipFill>
        <p:spPr>
          <a:xfrm>
            <a:off x="-188926" y="-26770"/>
            <a:ext cx="9332926" cy="5355719"/>
          </a:xfrm>
          <a:prstGeom prst="rect">
            <a:avLst/>
          </a:prstGeom>
        </p:spPr>
      </p:pic>
      <p:sp>
        <p:nvSpPr>
          <p:cNvPr id="5" name="TextBox 4">
            <a:extLst>
              <a:ext uri="{FF2B5EF4-FFF2-40B4-BE49-F238E27FC236}">
                <a16:creationId xmlns:a16="http://schemas.microsoft.com/office/drawing/2014/main" id="{29344E32-4C58-D9AD-DB5B-F71B52207305}"/>
              </a:ext>
            </a:extLst>
          </p:cNvPr>
          <p:cNvSpPr txBox="1"/>
          <p:nvPr/>
        </p:nvSpPr>
        <p:spPr>
          <a:xfrm>
            <a:off x="2977468" y="1843913"/>
            <a:ext cx="3498903" cy="1200329"/>
          </a:xfrm>
          <a:prstGeom prst="rect">
            <a:avLst/>
          </a:prstGeom>
          <a:noFill/>
        </p:spPr>
        <p:txBody>
          <a:bodyPr wrap="square" rtlCol="0">
            <a:spAutoFit/>
          </a:bodyPr>
          <a:lstStyle/>
          <a:p>
            <a:r>
              <a:rPr lang="en-US" sz="7200" b="1" dirty="0">
                <a:latin typeface="Amatic SC" panose="00000500000000000000" pitchFamily="2" charset="-79"/>
                <a:cs typeface="Amatic SC" panose="00000500000000000000" pitchFamily="2" charset="-79"/>
              </a:rPr>
              <a:t>Thankyou</a:t>
            </a:r>
          </a:p>
        </p:txBody>
      </p:sp>
    </p:spTree>
  </p:cSld>
  <p:clrMapOvr>
    <a:masterClrMapping/>
  </p:clrMapOvr>
  <p:transition spd="med">
    <p:pull/>
  </p:transition>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221</Words>
  <Application>Microsoft Office PowerPoint</Application>
  <PresentationFormat>On-screen Show (16:9)</PresentationFormat>
  <Paragraphs>41</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Source Code Pro</vt:lpstr>
      <vt:lpstr>Amatic SC</vt:lpstr>
      <vt:lpstr>Arial</vt:lpstr>
      <vt:lpstr>Beach Day</vt:lpstr>
      <vt:lpstr>PowerPoint Presentation</vt:lpstr>
      <vt:lpstr>PowerPoint Presentation</vt:lpstr>
      <vt:lpstr>PowerPoint Presentation</vt:lpstr>
      <vt:lpstr>PowerPoint Presentation</vt:lpstr>
      <vt:lpstr>PowerPoint Presentation</vt:lpstr>
      <vt:lpstr>Clustering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in USA and its impact</dc:title>
  <cp:lastModifiedBy>Neelapu Dhanu</cp:lastModifiedBy>
  <cp:revision>8</cp:revision>
  <dcterms:modified xsi:type="dcterms:W3CDTF">2024-03-11T20:13:39Z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2055625</vt:lpwstr>
  </property>
  <property fmtid="{D5CDD505-2E9C-101B-9397-08002B2CF9AE}" pid="3" name="NXPowerLiteSettings">
    <vt:lpwstr>F7000400038000</vt:lpwstr>
  </property>
  <property fmtid="{D5CDD505-2E9C-101B-9397-08002B2CF9AE}" pid="4" name="NXPowerLiteVersion">
    <vt:lpwstr>S10.2.0</vt:lpwstr>
  </property>
</Properties>
</file>