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23" r:id="rId2"/>
    <p:sldId id="1040" r:id="rId3"/>
    <p:sldId id="912" r:id="rId4"/>
    <p:sldId id="731" r:id="rId5"/>
    <p:sldId id="1035" r:id="rId6"/>
    <p:sldId id="1036" r:id="rId7"/>
    <p:sldId id="869" r:id="rId8"/>
    <p:sldId id="950" r:id="rId9"/>
    <p:sldId id="1037" r:id="rId10"/>
    <p:sldId id="1038" r:id="rId11"/>
    <p:sldId id="1039" r:id="rId12"/>
    <p:sldId id="618" r:id="rId13"/>
    <p:sldId id="983" r:id="rId14"/>
    <p:sldId id="639" r:id="rId15"/>
    <p:sldId id="642" r:id="rId16"/>
    <p:sldId id="985" r:id="rId17"/>
    <p:sldId id="984" r:id="rId18"/>
    <p:sldId id="986" r:id="rId19"/>
    <p:sldId id="987" r:id="rId20"/>
    <p:sldId id="988" r:id="rId21"/>
    <p:sldId id="738" r:id="rId22"/>
    <p:sldId id="740" r:id="rId23"/>
    <p:sldId id="1015" r:id="rId24"/>
    <p:sldId id="1016" r:id="rId25"/>
    <p:sldId id="1017" r:id="rId26"/>
    <p:sldId id="1018" r:id="rId27"/>
    <p:sldId id="1019" r:id="rId28"/>
    <p:sldId id="1020" r:id="rId29"/>
    <p:sldId id="1021" r:id="rId30"/>
    <p:sldId id="1022" r:id="rId31"/>
    <p:sldId id="1023" r:id="rId32"/>
    <p:sldId id="1024" r:id="rId33"/>
    <p:sldId id="1025" r:id="rId34"/>
    <p:sldId id="1026" r:id="rId35"/>
    <p:sldId id="742" r:id="rId36"/>
    <p:sldId id="1028" r:id="rId37"/>
    <p:sldId id="1029" r:id="rId38"/>
    <p:sldId id="1030" r:id="rId39"/>
    <p:sldId id="1031" r:id="rId40"/>
    <p:sldId id="1032" r:id="rId41"/>
    <p:sldId id="1033" r:id="rId42"/>
    <p:sldId id="103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F1584-AF22-B0AC-F3D5-6D3910A604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37A85F-3728-31D3-8680-1185ACF4EE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3DAFFD-44FF-2F89-BCDA-5000F94C9FDE}"/>
              </a:ext>
            </a:extLst>
          </p:cNvPr>
          <p:cNvSpPr>
            <a:spLocks noGrp="1"/>
          </p:cNvSpPr>
          <p:nvPr>
            <p:ph type="dt" sz="half" idx="10"/>
          </p:nvPr>
        </p:nvSpPr>
        <p:spPr/>
        <p:txBody>
          <a:bodyPr/>
          <a:lstStyle/>
          <a:p>
            <a:fld id="{0B34E78B-F2B0-4502-970B-C3E1A8B0E934}" type="datetimeFigureOut">
              <a:rPr lang="en-IN" smtClean="0"/>
              <a:t>21-09-2023</a:t>
            </a:fld>
            <a:endParaRPr lang="en-IN"/>
          </a:p>
        </p:txBody>
      </p:sp>
      <p:sp>
        <p:nvSpPr>
          <p:cNvPr id="5" name="Footer Placeholder 4">
            <a:extLst>
              <a:ext uri="{FF2B5EF4-FFF2-40B4-BE49-F238E27FC236}">
                <a16:creationId xmlns:a16="http://schemas.microsoft.com/office/drawing/2014/main" id="{AA7452D3-2CF7-93D4-8697-1764800A6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7DC1E-D287-F319-5B24-746A88CAF8DF}"/>
              </a:ext>
            </a:extLst>
          </p:cNvPr>
          <p:cNvSpPr>
            <a:spLocks noGrp="1"/>
          </p:cNvSpPr>
          <p:nvPr>
            <p:ph type="sldNum" sz="quarter" idx="12"/>
          </p:nvPr>
        </p:nvSpPr>
        <p:spPr/>
        <p:txBody>
          <a:bodyPr/>
          <a:lstStyle/>
          <a:p>
            <a:fld id="{43D0AEDB-902A-4F12-9607-91F4FD0614D5}" type="slidenum">
              <a:rPr lang="en-IN" smtClean="0"/>
              <a:t>‹#›</a:t>
            </a:fld>
            <a:endParaRPr lang="en-IN"/>
          </a:p>
        </p:txBody>
      </p:sp>
    </p:spTree>
    <p:extLst>
      <p:ext uri="{BB962C8B-B14F-4D97-AF65-F5344CB8AC3E}">
        <p14:creationId xmlns:p14="http://schemas.microsoft.com/office/powerpoint/2010/main" val="1311686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0E2A-A727-43A6-D865-0B5637F66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57BAD0-D83B-C89E-C047-53EDDDB02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D163DD-7610-822B-C5E1-2FDD43A927B1}"/>
              </a:ext>
            </a:extLst>
          </p:cNvPr>
          <p:cNvSpPr>
            <a:spLocks noGrp="1"/>
          </p:cNvSpPr>
          <p:nvPr>
            <p:ph type="dt" sz="half" idx="10"/>
          </p:nvPr>
        </p:nvSpPr>
        <p:spPr/>
        <p:txBody>
          <a:bodyPr/>
          <a:lstStyle/>
          <a:p>
            <a:fld id="{0B34E78B-F2B0-4502-970B-C3E1A8B0E934}" type="datetimeFigureOut">
              <a:rPr lang="en-IN" smtClean="0"/>
              <a:t>21-09-2023</a:t>
            </a:fld>
            <a:endParaRPr lang="en-IN"/>
          </a:p>
        </p:txBody>
      </p:sp>
      <p:sp>
        <p:nvSpPr>
          <p:cNvPr id="5" name="Footer Placeholder 4">
            <a:extLst>
              <a:ext uri="{FF2B5EF4-FFF2-40B4-BE49-F238E27FC236}">
                <a16:creationId xmlns:a16="http://schemas.microsoft.com/office/drawing/2014/main" id="{04F4082D-D1C5-1245-60D0-753ED21ED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543AE6-D620-23EB-2113-AC1FD9428E4E}"/>
              </a:ext>
            </a:extLst>
          </p:cNvPr>
          <p:cNvSpPr>
            <a:spLocks noGrp="1"/>
          </p:cNvSpPr>
          <p:nvPr>
            <p:ph type="sldNum" sz="quarter" idx="12"/>
          </p:nvPr>
        </p:nvSpPr>
        <p:spPr/>
        <p:txBody>
          <a:bodyPr/>
          <a:lstStyle/>
          <a:p>
            <a:fld id="{43D0AEDB-902A-4F12-9607-91F4FD0614D5}" type="slidenum">
              <a:rPr lang="en-IN" smtClean="0"/>
              <a:t>‹#›</a:t>
            </a:fld>
            <a:endParaRPr lang="en-IN"/>
          </a:p>
        </p:txBody>
      </p:sp>
    </p:spTree>
    <p:extLst>
      <p:ext uri="{BB962C8B-B14F-4D97-AF65-F5344CB8AC3E}">
        <p14:creationId xmlns:p14="http://schemas.microsoft.com/office/powerpoint/2010/main" val="246841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A403A0-BABA-9BCC-771F-745B8254E9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EFBE7B-3672-F568-4E6F-87D0870D68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EED53F-8229-295D-8831-0DBF4C4CA9B9}"/>
              </a:ext>
            </a:extLst>
          </p:cNvPr>
          <p:cNvSpPr>
            <a:spLocks noGrp="1"/>
          </p:cNvSpPr>
          <p:nvPr>
            <p:ph type="dt" sz="half" idx="10"/>
          </p:nvPr>
        </p:nvSpPr>
        <p:spPr/>
        <p:txBody>
          <a:bodyPr/>
          <a:lstStyle/>
          <a:p>
            <a:fld id="{0B34E78B-F2B0-4502-970B-C3E1A8B0E934}" type="datetimeFigureOut">
              <a:rPr lang="en-IN" smtClean="0"/>
              <a:t>21-09-2023</a:t>
            </a:fld>
            <a:endParaRPr lang="en-IN"/>
          </a:p>
        </p:txBody>
      </p:sp>
      <p:sp>
        <p:nvSpPr>
          <p:cNvPr id="5" name="Footer Placeholder 4">
            <a:extLst>
              <a:ext uri="{FF2B5EF4-FFF2-40B4-BE49-F238E27FC236}">
                <a16:creationId xmlns:a16="http://schemas.microsoft.com/office/drawing/2014/main" id="{AFEA9C8E-4557-CE7D-A12B-336C811BBB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62713-6649-9183-E862-2445920EBA5E}"/>
              </a:ext>
            </a:extLst>
          </p:cNvPr>
          <p:cNvSpPr>
            <a:spLocks noGrp="1"/>
          </p:cNvSpPr>
          <p:nvPr>
            <p:ph type="sldNum" sz="quarter" idx="12"/>
          </p:nvPr>
        </p:nvSpPr>
        <p:spPr/>
        <p:txBody>
          <a:bodyPr/>
          <a:lstStyle/>
          <a:p>
            <a:fld id="{43D0AEDB-902A-4F12-9607-91F4FD0614D5}" type="slidenum">
              <a:rPr lang="en-IN" smtClean="0"/>
              <a:t>‹#›</a:t>
            </a:fld>
            <a:endParaRPr lang="en-IN"/>
          </a:p>
        </p:txBody>
      </p:sp>
    </p:spTree>
    <p:extLst>
      <p:ext uri="{BB962C8B-B14F-4D97-AF65-F5344CB8AC3E}">
        <p14:creationId xmlns:p14="http://schemas.microsoft.com/office/powerpoint/2010/main" val="237583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8A74C-FAB9-2C1E-DE34-B5514039F8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F4ED90-6A24-D953-D746-4F868463CB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0FD10C-F5A8-AE2D-948F-B247C2BCD9AB}"/>
              </a:ext>
            </a:extLst>
          </p:cNvPr>
          <p:cNvSpPr>
            <a:spLocks noGrp="1"/>
          </p:cNvSpPr>
          <p:nvPr>
            <p:ph type="dt" sz="half" idx="10"/>
          </p:nvPr>
        </p:nvSpPr>
        <p:spPr/>
        <p:txBody>
          <a:bodyPr/>
          <a:lstStyle/>
          <a:p>
            <a:fld id="{0B34E78B-F2B0-4502-970B-C3E1A8B0E934}" type="datetimeFigureOut">
              <a:rPr lang="en-IN" smtClean="0"/>
              <a:t>21-09-2023</a:t>
            </a:fld>
            <a:endParaRPr lang="en-IN"/>
          </a:p>
        </p:txBody>
      </p:sp>
      <p:sp>
        <p:nvSpPr>
          <p:cNvPr id="5" name="Footer Placeholder 4">
            <a:extLst>
              <a:ext uri="{FF2B5EF4-FFF2-40B4-BE49-F238E27FC236}">
                <a16:creationId xmlns:a16="http://schemas.microsoft.com/office/drawing/2014/main" id="{BCD9E19C-61A3-73F8-9005-BE45E90A61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54E6D2-09B3-B770-B1E6-B133EBA6DB86}"/>
              </a:ext>
            </a:extLst>
          </p:cNvPr>
          <p:cNvSpPr>
            <a:spLocks noGrp="1"/>
          </p:cNvSpPr>
          <p:nvPr>
            <p:ph type="sldNum" sz="quarter" idx="12"/>
          </p:nvPr>
        </p:nvSpPr>
        <p:spPr/>
        <p:txBody>
          <a:bodyPr/>
          <a:lstStyle/>
          <a:p>
            <a:fld id="{43D0AEDB-902A-4F12-9607-91F4FD0614D5}" type="slidenum">
              <a:rPr lang="en-IN" smtClean="0"/>
              <a:t>‹#›</a:t>
            </a:fld>
            <a:endParaRPr lang="en-IN"/>
          </a:p>
        </p:txBody>
      </p:sp>
    </p:spTree>
    <p:extLst>
      <p:ext uri="{BB962C8B-B14F-4D97-AF65-F5344CB8AC3E}">
        <p14:creationId xmlns:p14="http://schemas.microsoft.com/office/powerpoint/2010/main" val="2002215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3E61-59AA-3EF2-9D21-0CF385393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F8AB52-3B3A-93F5-3693-059404890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734C95-292E-C9EF-5977-A3F1130B5C45}"/>
              </a:ext>
            </a:extLst>
          </p:cNvPr>
          <p:cNvSpPr>
            <a:spLocks noGrp="1"/>
          </p:cNvSpPr>
          <p:nvPr>
            <p:ph type="dt" sz="half" idx="10"/>
          </p:nvPr>
        </p:nvSpPr>
        <p:spPr/>
        <p:txBody>
          <a:bodyPr/>
          <a:lstStyle/>
          <a:p>
            <a:fld id="{0B34E78B-F2B0-4502-970B-C3E1A8B0E934}" type="datetimeFigureOut">
              <a:rPr lang="en-IN" smtClean="0"/>
              <a:t>21-09-2023</a:t>
            </a:fld>
            <a:endParaRPr lang="en-IN"/>
          </a:p>
        </p:txBody>
      </p:sp>
      <p:sp>
        <p:nvSpPr>
          <p:cNvPr id="5" name="Footer Placeholder 4">
            <a:extLst>
              <a:ext uri="{FF2B5EF4-FFF2-40B4-BE49-F238E27FC236}">
                <a16:creationId xmlns:a16="http://schemas.microsoft.com/office/drawing/2014/main" id="{F41DFA74-1A13-0EA6-32E1-92FF8B38C2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DEA841-D23E-3E29-4916-17D59EAC2EA9}"/>
              </a:ext>
            </a:extLst>
          </p:cNvPr>
          <p:cNvSpPr>
            <a:spLocks noGrp="1"/>
          </p:cNvSpPr>
          <p:nvPr>
            <p:ph type="sldNum" sz="quarter" idx="12"/>
          </p:nvPr>
        </p:nvSpPr>
        <p:spPr/>
        <p:txBody>
          <a:bodyPr/>
          <a:lstStyle/>
          <a:p>
            <a:fld id="{43D0AEDB-902A-4F12-9607-91F4FD0614D5}" type="slidenum">
              <a:rPr lang="en-IN" smtClean="0"/>
              <a:t>‹#›</a:t>
            </a:fld>
            <a:endParaRPr lang="en-IN"/>
          </a:p>
        </p:txBody>
      </p:sp>
    </p:spTree>
    <p:extLst>
      <p:ext uri="{BB962C8B-B14F-4D97-AF65-F5344CB8AC3E}">
        <p14:creationId xmlns:p14="http://schemas.microsoft.com/office/powerpoint/2010/main" val="228427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8D82-EF53-7815-8034-112C5B208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B4C71F-873F-C0C1-780D-DE57D7695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3EE91A-A4E7-F7F4-F972-C746734D5E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9AD62E-1167-C28D-CD62-6DF8C1522784}"/>
              </a:ext>
            </a:extLst>
          </p:cNvPr>
          <p:cNvSpPr>
            <a:spLocks noGrp="1"/>
          </p:cNvSpPr>
          <p:nvPr>
            <p:ph type="dt" sz="half" idx="10"/>
          </p:nvPr>
        </p:nvSpPr>
        <p:spPr/>
        <p:txBody>
          <a:bodyPr/>
          <a:lstStyle/>
          <a:p>
            <a:fld id="{0B34E78B-F2B0-4502-970B-C3E1A8B0E934}" type="datetimeFigureOut">
              <a:rPr lang="en-IN" smtClean="0"/>
              <a:t>21-09-2023</a:t>
            </a:fld>
            <a:endParaRPr lang="en-IN"/>
          </a:p>
        </p:txBody>
      </p:sp>
      <p:sp>
        <p:nvSpPr>
          <p:cNvPr id="6" name="Footer Placeholder 5">
            <a:extLst>
              <a:ext uri="{FF2B5EF4-FFF2-40B4-BE49-F238E27FC236}">
                <a16:creationId xmlns:a16="http://schemas.microsoft.com/office/drawing/2014/main" id="{FE5F382D-A390-4CEA-A31E-CCFD870885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A0AA03-D131-CFEF-DDAF-93AF720087B3}"/>
              </a:ext>
            </a:extLst>
          </p:cNvPr>
          <p:cNvSpPr>
            <a:spLocks noGrp="1"/>
          </p:cNvSpPr>
          <p:nvPr>
            <p:ph type="sldNum" sz="quarter" idx="12"/>
          </p:nvPr>
        </p:nvSpPr>
        <p:spPr/>
        <p:txBody>
          <a:bodyPr/>
          <a:lstStyle/>
          <a:p>
            <a:fld id="{43D0AEDB-902A-4F12-9607-91F4FD0614D5}" type="slidenum">
              <a:rPr lang="en-IN" smtClean="0"/>
              <a:t>‹#›</a:t>
            </a:fld>
            <a:endParaRPr lang="en-IN"/>
          </a:p>
        </p:txBody>
      </p:sp>
    </p:spTree>
    <p:extLst>
      <p:ext uri="{BB962C8B-B14F-4D97-AF65-F5344CB8AC3E}">
        <p14:creationId xmlns:p14="http://schemas.microsoft.com/office/powerpoint/2010/main" val="114919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07F2-5121-FB30-109F-BCEDBBE13A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752EE8-A3CB-6C17-F9BB-19D24FD19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88111-4503-4BF0-CEAA-1287013410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1F48C7-69FA-7031-BDF3-E80BB1130C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5A2DD-7DF6-8ED3-3152-09BA43BA80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62A8E1-4D47-E609-8F5B-7A62824E66F0}"/>
              </a:ext>
            </a:extLst>
          </p:cNvPr>
          <p:cNvSpPr>
            <a:spLocks noGrp="1"/>
          </p:cNvSpPr>
          <p:nvPr>
            <p:ph type="dt" sz="half" idx="10"/>
          </p:nvPr>
        </p:nvSpPr>
        <p:spPr/>
        <p:txBody>
          <a:bodyPr/>
          <a:lstStyle/>
          <a:p>
            <a:fld id="{0B34E78B-F2B0-4502-970B-C3E1A8B0E934}" type="datetimeFigureOut">
              <a:rPr lang="en-IN" smtClean="0"/>
              <a:t>21-09-2023</a:t>
            </a:fld>
            <a:endParaRPr lang="en-IN"/>
          </a:p>
        </p:txBody>
      </p:sp>
      <p:sp>
        <p:nvSpPr>
          <p:cNvPr id="8" name="Footer Placeholder 7">
            <a:extLst>
              <a:ext uri="{FF2B5EF4-FFF2-40B4-BE49-F238E27FC236}">
                <a16:creationId xmlns:a16="http://schemas.microsoft.com/office/drawing/2014/main" id="{0D2D13F0-68E0-833B-FEC8-05326FE9C6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26CDD0-495D-DEC4-0920-772077542F9A}"/>
              </a:ext>
            </a:extLst>
          </p:cNvPr>
          <p:cNvSpPr>
            <a:spLocks noGrp="1"/>
          </p:cNvSpPr>
          <p:nvPr>
            <p:ph type="sldNum" sz="quarter" idx="12"/>
          </p:nvPr>
        </p:nvSpPr>
        <p:spPr/>
        <p:txBody>
          <a:bodyPr/>
          <a:lstStyle/>
          <a:p>
            <a:fld id="{43D0AEDB-902A-4F12-9607-91F4FD0614D5}" type="slidenum">
              <a:rPr lang="en-IN" smtClean="0"/>
              <a:t>‹#›</a:t>
            </a:fld>
            <a:endParaRPr lang="en-IN"/>
          </a:p>
        </p:txBody>
      </p:sp>
    </p:spTree>
    <p:extLst>
      <p:ext uri="{BB962C8B-B14F-4D97-AF65-F5344CB8AC3E}">
        <p14:creationId xmlns:p14="http://schemas.microsoft.com/office/powerpoint/2010/main" val="4188939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410A-4E2F-7301-5502-8E27F757D3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CA6579-F581-87A5-FFFB-66300792DEB6}"/>
              </a:ext>
            </a:extLst>
          </p:cNvPr>
          <p:cNvSpPr>
            <a:spLocks noGrp="1"/>
          </p:cNvSpPr>
          <p:nvPr>
            <p:ph type="dt" sz="half" idx="10"/>
          </p:nvPr>
        </p:nvSpPr>
        <p:spPr/>
        <p:txBody>
          <a:bodyPr/>
          <a:lstStyle/>
          <a:p>
            <a:fld id="{0B34E78B-F2B0-4502-970B-C3E1A8B0E934}" type="datetimeFigureOut">
              <a:rPr lang="en-IN" smtClean="0"/>
              <a:t>21-09-2023</a:t>
            </a:fld>
            <a:endParaRPr lang="en-IN"/>
          </a:p>
        </p:txBody>
      </p:sp>
      <p:sp>
        <p:nvSpPr>
          <p:cNvPr id="4" name="Footer Placeholder 3">
            <a:extLst>
              <a:ext uri="{FF2B5EF4-FFF2-40B4-BE49-F238E27FC236}">
                <a16:creationId xmlns:a16="http://schemas.microsoft.com/office/drawing/2014/main" id="{88CD0CC4-9937-FCFB-BF7C-926958757D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3AE046-9CFB-20EE-961D-253ADBCC798C}"/>
              </a:ext>
            </a:extLst>
          </p:cNvPr>
          <p:cNvSpPr>
            <a:spLocks noGrp="1"/>
          </p:cNvSpPr>
          <p:nvPr>
            <p:ph type="sldNum" sz="quarter" idx="12"/>
          </p:nvPr>
        </p:nvSpPr>
        <p:spPr/>
        <p:txBody>
          <a:bodyPr/>
          <a:lstStyle/>
          <a:p>
            <a:fld id="{43D0AEDB-902A-4F12-9607-91F4FD0614D5}" type="slidenum">
              <a:rPr lang="en-IN" smtClean="0"/>
              <a:t>‹#›</a:t>
            </a:fld>
            <a:endParaRPr lang="en-IN"/>
          </a:p>
        </p:txBody>
      </p:sp>
    </p:spTree>
    <p:extLst>
      <p:ext uri="{BB962C8B-B14F-4D97-AF65-F5344CB8AC3E}">
        <p14:creationId xmlns:p14="http://schemas.microsoft.com/office/powerpoint/2010/main" val="1673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7ACD1-37FF-612F-1FBB-FEA680BF7E17}"/>
              </a:ext>
            </a:extLst>
          </p:cNvPr>
          <p:cNvSpPr>
            <a:spLocks noGrp="1"/>
          </p:cNvSpPr>
          <p:nvPr>
            <p:ph type="dt" sz="half" idx="10"/>
          </p:nvPr>
        </p:nvSpPr>
        <p:spPr/>
        <p:txBody>
          <a:bodyPr/>
          <a:lstStyle/>
          <a:p>
            <a:fld id="{0B34E78B-F2B0-4502-970B-C3E1A8B0E934}" type="datetimeFigureOut">
              <a:rPr lang="en-IN" smtClean="0"/>
              <a:t>21-09-2023</a:t>
            </a:fld>
            <a:endParaRPr lang="en-IN"/>
          </a:p>
        </p:txBody>
      </p:sp>
      <p:sp>
        <p:nvSpPr>
          <p:cNvPr id="3" name="Footer Placeholder 2">
            <a:extLst>
              <a:ext uri="{FF2B5EF4-FFF2-40B4-BE49-F238E27FC236}">
                <a16:creationId xmlns:a16="http://schemas.microsoft.com/office/drawing/2014/main" id="{CD830E24-E913-7C2A-BDED-42B100BDC9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D9BD49-B213-9FCF-47A6-864076DAB8A3}"/>
              </a:ext>
            </a:extLst>
          </p:cNvPr>
          <p:cNvSpPr>
            <a:spLocks noGrp="1"/>
          </p:cNvSpPr>
          <p:nvPr>
            <p:ph type="sldNum" sz="quarter" idx="12"/>
          </p:nvPr>
        </p:nvSpPr>
        <p:spPr/>
        <p:txBody>
          <a:bodyPr/>
          <a:lstStyle/>
          <a:p>
            <a:fld id="{43D0AEDB-902A-4F12-9607-91F4FD0614D5}" type="slidenum">
              <a:rPr lang="en-IN" smtClean="0"/>
              <a:t>‹#›</a:t>
            </a:fld>
            <a:endParaRPr lang="en-IN"/>
          </a:p>
        </p:txBody>
      </p:sp>
    </p:spTree>
    <p:extLst>
      <p:ext uri="{BB962C8B-B14F-4D97-AF65-F5344CB8AC3E}">
        <p14:creationId xmlns:p14="http://schemas.microsoft.com/office/powerpoint/2010/main" val="2051437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A522-1BC1-D391-F7DB-A39DBDFEE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4701BC-1274-B292-A13C-026832616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3D37E9-5C71-163C-F6B0-8008C61EA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CF1FF-03B1-53C7-1874-F32F97432F48}"/>
              </a:ext>
            </a:extLst>
          </p:cNvPr>
          <p:cNvSpPr>
            <a:spLocks noGrp="1"/>
          </p:cNvSpPr>
          <p:nvPr>
            <p:ph type="dt" sz="half" idx="10"/>
          </p:nvPr>
        </p:nvSpPr>
        <p:spPr/>
        <p:txBody>
          <a:bodyPr/>
          <a:lstStyle/>
          <a:p>
            <a:fld id="{0B34E78B-F2B0-4502-970B-C3E1A8B0E934}" type="datetimeFigureOut">
              <a:rPr lang="en-IN" smtClean="0"/>
              <a:t>21-09-2023</a:t>
            </a:fld>
            <a:endParaRPr lang="en-IN"/>
          </a:p>
        </p:txBody>
      </p:sp>
      <p:sp>
        <p:nvSpPr>
          <p:cNvPr id="6" name="Footer Placeholder 5">
            <a:extLst>
              <a:ext uri="{FF2B5EF4-FFF2-40B4-BE49-F238E27FC236}">
                <a16:creationId xmlns:a16="http://schemas.microsoft.com/office/drawing/2014/main" id="{9AC96FA0-9690-A0C2-F181-119094625F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8790D4-558C-4B9E-0151-2442C53ABC67}"/>
              </a:ext>
            </a:extLst>
          </p:cNvPr>
          <p:cNvSpPr>
            <a:spLocks noGrp="1"/>
          </p:cNvSpPr>
          <p:nvPr>
            <p:ph type="sldNum" sz="quarter" idx="12"/>
          </p:nvPr>
        </p:nvSpPr>
        <p:spPr/>
        <p:txBody>
          <a:bodyPr/>
          <a:lstStyle/>
          <a:p>
            <a:fld id="{43D0AEDB-902A-4F12-9607-91F4FD0614D5}" type="slidenum">
              <a:rPr lang="en-IN" smtClean="0"/>
              <a:t>‹#›</a:t>
            </a:fld>
            <a:endParaRPr lang="en-IN"/>
          </a:p>
        </p:txBody>
      </p:sp>
    </p:spTree>
    <p:extLst>
      <p:ext uri="{BB962C8B-B14F-4D97-AF65-F5344CB8AC3E}">
        <p14:creationId xmlns:p14="http://schemas.microsoft.com/office/powerpoint/2010/main" val="62109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C2639-DFC5-E03B-E986-3BE3D3448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697207-D625-C021-09D9-41D835EF74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640442-8E11-2A76-0AEB-F1BF25F6A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43E6AB-20AD-9448-2C29-BEC87D2AE400}"/>
              </a:ext>
            </a:extLst>
          </p:cNvPr>
          <p:cNvSpPr>
            <a:spLocks noGrp="1"/>
          </p:cNvSpPr>
          <p:nvPr>
            <p:ph type="dt" sz="half" idx="10"/>
          </p:nvPr>
        </p:nvSpPr>
        <p:spPr/>
        <p:txBody>
          <a:bodyPr/>
          <a:lstStyle/>
          <a:p>
            <a:fld id="{0B34E78B-F2B0-4502-970B-C3E1A8B0E934}" type="datetimeFigureOut">
              <a:rPr lang="en-IN" smtClean="0"/>
              <a:t>21-09-2023</a:t>
            </a:fld>
            <a:endParaRPr lang="en-IN"/>
          </a:p>
        </p:txBody>
      </p:sp>
      <p:sp>
        <p:nvSpPr>
          <p:cNvPr id="6" name="Footer Placeholder 5">
            <a:extLst>
              <a:ext uri="{FF2B5EF4-FFF2-40B4-BE49-F238E27FC236}">
                <a16:creationId xmlns:a16="http://schemas.microsoft.com/office/drawing/2014/main" id="{D9C67EC0-4D80-8ADE-B9FB-CEC8196C10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0E2244-AECE-4D68-0412-CDE3F30F77AA}"/>
              </a:ext>
            </a:extLst>
          </p:cNvPr>
          <p:cNvSpPr>
            <a:spLocks noGrp="1"/>
          </p:cNvSpPr>
          <p:nvPr>
            <p:ph type="sldNum" sz="quarter" idx="12"/>
          </p:nvPr>
        </p:nvSpPr>
        <p:spPr/>
        <p:txBody>
          <a:bodyPr/>
          <a:lstStyle/>
          <a:p>
            <a:fld id="{43D0AEDB-902A-4F12-9607-91F4FD0614D5}" type="slidenum">
              <a:rPr lang="en-IN" smtClean="0"/>
              <a:t>‹#›</a:t>
            </a:fld>
            <a:endParaRPr lang="en-IN"/>
          </a:p>
        </p:txBody>
      </p:sp>
    </p:spTree>
    <p:extLst>
      <p:ext uri="{BB962C8B-B14F-4D97-AF65-F5344CB8AC3E}">
        <p14:creationId xmlns:p14="http://schemas.microsoft.com/office/powerpoint/2010/main" val="1586720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EF41CC-28BB-0B52-24BA-84B58C4A25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30C2D9-D601-1873-B67F-6F34737E5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14B78E-FBC7-8081-BE7F-CB48E3A6B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4E78B-F2B0-4502-970B-C3E1A8B0E934}" type="datetimeFigureOut">
              <a:rPr lang="en-IN" smtClean="0"/>
              <a:t>21-09-2023</a:t>
            </a:fld>
            <a:endParaRPr lang="en-IN"/>
          </a:p>
        </p:txBody>
      </p:sp>
      <p:sp>
        <p:nvSpPr>
          <p:cNvPr id="5" name="Footer Placeholder 4">
            <a:extLst>
              <a:ext uri="{FF2B5EF4-FFF2-40B4-BE49-F238E27FC236}">
                <a16:creationId xmlns:a16="http://schemas.microsoft.com/office/drawing/2014/main" id="{D83ACFE4-F754-C20A-F3ED-BA28A2405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561E68-557A-9FBB-32E6-E9782FC1C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0AEDB-902A-4F12-9607-91F4FD0614D5}" type="slidenum">
              <a:rPr lang="en-IN" smtClean="0"/>
              <a:t>‹#›</a:t>
            </a:fld>
            <a:endParaRPr lang="en-IN"/>
          </a:p>
        </p:txBody>
      </p:sp>
    </p:spTree>
    <p:extLst>
      <p:ext uri="{BB962C8B-B14F-4D97-AF65-F5344CB8AC3E}">
        <p14:creationId xmlns:p14="http://schemas.microsoft.com/office/powerpoint/2010/main" val="2620643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16AA14-50C3-1094-DC7D-8FBA6A1A0805}"/>
              </a:ext>
            </a:extLst>
          </p:cNvPr>
          <p:cNvSpPr>
            <a:spLocks noGrp="1"/>
          </p:cNvSpPr>
          <p:nvPr>
            <p:ph type="title"/>
          </p:nvPr>
        </p:nvSpPr>
        <p:spPr/>
        <p:txBody>
          <a:bodyPr/>
          <a:lstStyle/>
          <a:p>
            <a:r>
              <a:rPr lang="en-IN" dirty="0"/>
              <a:t>CISC (Complex Instruction Set Computer) versus RISC (Reduced Instruction Set Computer)</a:t>
            </a:r>
          </a:p>
        </p:txBody>
      </p:sp>
      <p:sp>
        <p:nvSpPr>
          <p:cNvPr id="5" name="Text Placeholder 4">
            <a:extLst>
              <a:ext uri="{FF2B5EF4-FFF2-40B4-BE49-F238E27FC236}">
                <a16:creationId xmlns:a16="http://schemas.microsoft.com/office/drawing/2014/main" id="{439216CA-1B9E-71AF-E868-4D63FC42258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49081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02C-445F-6B97-D9CD-2A0D9A9DB26C}"/>
              </a:ext>
            </a:extLst>
          </p:cNvPr>
          <p:cNvSpPr>
            <a:spLocks noGrp="1"/>
          </p:cNvSpPr>
          <p:nvPr>
            <p:ph type="title"/>
          </p:nvPr>
        </p:nvSpPr>
        <p:spPr/>
        <p:txBody>
          <a:bodyPr/>
          <a:lstStyle/>
          <a:p>
            <a:r>
              <a:rPr lang="en-IN" dirty="0"/>
              <a:t>RISC/CISC Evolution Cycle</a:t>
            </a:r>
          </a:p>
        </p:txBody>
      </p:sp>
      <p:sp>
        <p:nvSpPr>
          <p:cNvPr id="3" name="Content Placeholder 2">
            <a:extLst>
              <a:ext uri="{FF2B5EF4-FFF2-40B4-BE49-F238E27FC236}">
                <a16:creationId xmlns:a16="http://schemas.microsoft.com/office/drawing/2014/main" id="{63BCA763-C642-5208-3986-F3C07D8A96CD}"/>
              </a:ext>
            </a:extLst>
          </p:cNvPr>
          <p:cNvSpPr>
            <a:spLocks noGrp="1"/>
          </p:cNvSpPr>
          <p:nvPr>
            <p:ph idx="1"/>
          </p:nvPr>
        </p:nvSpPr>
        <p:spPr/>
        <p:txBody>
          <a:bodyPr>
            <a:normAutofit fontScale="92500" lnSpcReduction="20000"/>
          </a:bodyPr>
          <a:lstStyle/>
          <a:p>
            <a:r>
              <a:rPr lang="en-US" b="1" dirty="0"/>
              <a:t>CISC Dominance (1980s - 1990s)</a:t>
            </a:r>
          </a:p>
          <a:p>
            <a:pPr lvl="1"/>
            <a:r>
              <a:rPr lang="en-US" dirty="0"/>
              <a:t>CISC architectures like the x86 architecture (used in Intel processors), gained widespread popularity</a:t>
            </a:r>
          </a:p>
          <a:p>
            <a:pPr lvl="1"/>
            <a:r>
              <a:rPr lang="en-US" dirty="0"/>
              <a:t>A wide range of instructions and microcode for compatibility with existing software</a:t>
            </a:r>
          </a:p>
          <a:p>
            <a:r>
              <a:rPr lang="en-US" b="1" dirty="0"/>
              <a:t>RISC Renaissance (1980s - 1990s)</a:t>
            </a:r>
          </a:p>
          <a:p>
            <a:pPr lvl="1"/>
            <a:r>
              <a:rPr lang="en-US" dirty="0"/>
              <a:t>The limitations of CISC designs, such as pipeline stalls and inefficiencies, led to a renewed interest in RISC</a:t>
            </a:r>
          </a:p>
          <a:p>
            <a:pPr lvl="1"/>
            <a:r>
              <a:rPr lang="en-US" dirty="0"/>
              <a:t>SPARC, MIPS, and PowerPC started becoming popular as RISC alternatives</a:t>
            </a:r>
          </a:p>
          <a:p>
            <a:r>
              <a:rPr lang="en-US" b="1" dirty="0"/>
              <a:t>Hybrid Architectures (1990s - 2000s)</a:t>
            </a:r>
          </a:p>
          <a:p>
            <a:pPr lvl="1"/>
            <a:r>
              <a:rPr lang="en-US" dirty="0"/>
              <a:t>Some processor designs adopted a hybrid approach, incorporating elements of both RISC and CISC</a:t>
            </a:r>
          </a:p>
          <a:p>
            <a:pPr lvl="1"/>
            <a:r>
              <a:rPr lang="en-US" dirty="0"/>
              <a:t>Modern x86 processors (e.g., Intel's Pentium Pro) employed microcode and complex instruction decoding but with a RISC-like execution core</a:t>
            </a:r>
            <a:endParaRPr lang="en-IN" dirty="0"/>
          </a:p>
        </p:txBody>
      </p:sp>
    </p:spTree>
    <p:extLst>
      <p:ext uri="{BB962C8B-B14F-4D97-AF65-F5344CB8AC3E}">
        <p14:creationId xmlns:p14="http://schemas.microsoft.com/office/powerpoint/2010/main" val="5205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02C-445F-6B97-D9CD-2A0D9A9DB26C}"/>
              </a:ext>
            </a:extLst>
          </p:cNvPr>
          <p:cNvSpPr>
            <a:spLocks noGrp="1"/>
          </p:cNvSpPr>
          <p:nvPr>
            <p:ph type="title"/>
          </p:nvPr>
        </p:nvSpPr>
        <p:spPr/>
        <p:txBody>
          <a:bodyPr/>
          <a:lstStyle/>
          <a:p>
            <a:r>
              <a:rPr lang="en-IN" dirty="0"/>
              <a:t>RISC/CISC Evolution Cycle</a:t>
            </a:r>
          </a:p>
        </p:txBody>
      </p:sp>
      <p:sp>
        <p:nvSpPr>
          <p:cNvPr id="3" name="Content Placeholder 2">
            <a:extLst>
              <a:ext uri="{FF2B5EF4-FFF2-40B4-BE49-F238E27FC236}">
                <a16:creationId xmlns:a16="http://schemas.microsoft.com/office/drawing/2014/main" id="{63BCA763-C642-5208-3986-F3C07D8A96CD}"/>
              </a:ext>
            </a:extLst>
          </p:cNvPr>
          <p:cNvSpPr>
            <a:spLocks noGrp="1"/>
          </p:cNvSpPr>
          <p:nvPr>
            <p:ph idx="1"/>
          </p:nvPr>
        </p:nvSpPr>
        <p:spPr/>
        <p:txBody>
          <a:bodyPr>
            <a:normAutofit lnSpcReduction="10000"/>
          </a:bodyPr>
          <a:lstStyle/>
          <a:p>
            <a:r>
              <a:rPr lang="en-US" b="1" dirty="0"/>
              <a:t>Multicore and Parallelism (2000s - Present)</a:t>
            </a:r>
          </a:p>
          <a:p>
            <a:pPr lvl="1"/>
            <a:r>
              <a:rPr lang="en-US" dirty="0"/>
              <a:t>The shift towards parallel computing and multi-core processors changed the picture</a:t>
            </a:r>
          </a:p>
          <a:p>
            <a:pPr lvl="1"/>
            <a:r>
              <a:rPr lang="en-US" dirty="0"/>
              <a:t>Many modern processors, including both RISC and CISC designs, now have multiple cores for parallel processing</a:t>
            </a:r>
          </a:p>
          <a:p>
            <a:pPr lvl="1"/>
            <a:r>
              <a:rPr lang="en-US" dirty="0"/>
              <a:t>SIMD (Single Instruction, Multiple Data) and SIMT (Single Instruction, Multiple Threads) architectures have been integrated for better performance</a:t>
            </a:r>
          </a:p>
          <a:p>
            <a:r>
              <a:rPr lang="en-US" b="1" dirty="0"/>
              <a:t>RISC-V and Open Architectures (2010s - Present)</a:t>
            </a:r>
            <a:r>
              <a:rPr lang="en-US" dirty="0"/>
              <a:t>:</a:t>
            </a:r>
          </a:p>
          <a:p>
            <a:pPr lvl="1"/>
            <a:r>
              <a:rPr lang="en-US" dirty="0"/>
              <a:t>RISC-V, an open and modular RISC architecture, gained attention for its simplicity and adaptability</a:t>
            </a:r>
          </a:p>
          <a:p>
            <a:pPr lvl="1"/>
            <a:r>
              <a:rPr lang="en-US" dirty="0"/>
              <a:t>Open architectures like RISC-V allow for customization and innovation in processor design</a:t>
            </a:r>
          </a:p>
        </p:txBody>
      </p:sp>
    </p:spTree>
    <p:extLst>
      <p:ext uri="{BB962C8B-B14F-4D97-AF65-F5344CB8AC3E}">
        <p14:creationId xmlns:p14="http://schemas.microsoft.com/office/powerpoint/2010/main" val="221333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5EF264-2777-5A77-24C4-1DF77BB7E30F}"/>
              </a:ext>
            </a:extLst>
          </p:cNvPr>
          <p:cNvSpPr>
            <a:spLocks noGrp="1"/>
          </p:cNvSpPr>
          <p:nvPr>
            <p:ph type="title"/>
          </p:nvPr>
        </p:nvSpPr>
        <p:spPr/>
        <p:txBody>
          <a:bodyPr/>
          <a:lstStyle/>
          <a:p>
            <a:r>
              <a:rPr lang="en-IN" dirty="0"/>
              <a:t>Fetch-Decode-Execute Cycle</a:t>
            </a:r>
          </a:p>
        </p:txBody>
      </p:sp>
      <p:sp>
        <p:nvSpPr>
          <p:cNvPr id="5" name="Text Placeholder 4">
            <a:extLst>
              <a:ext uri="{FF2B5EF4-FFF2-40B4-BE49-F238E27FC236}">
                <a16:creationId xmlns:a16="http://schemas.microsoft.com/office/drawing/2014/main" id="{F20C8AC7-66F0-A62F-4773-DC8F889323E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00742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AF968D-CBDE-CE09-3E26-A5D968C191D0}"/>
              </a:ext>
            </a:extLst>
          </p:cNvPr>
          <p:cNvSpPr>
            <a:spLocks noGrp="1"/>
          </p:cNvSpPr>
          <p:nvPr>
            <p:ph type="title"/>
          </p:nvPr>
        </p:nvSpPr>
        <p:spPr/>
        <p:txBody>
          <a:bodyPr/>
          <a:lstStyle/>
          <a:p>
            <a:r>
              <a:rPr lang="en-IN" dirty="0"/>
              <a:t>Instruction Execution Step-by-Step</a:t>
            </a:r>
          </a:p>
        </p:txBody>
      </p:sp>
      <p:sp>
        <p:nvSpPr>
          <p:cNvPr id="5" name="Content Placeholder 4">
            <a:extLst>
              <a:ext uri="{FF2B5EF4-FFF2-40B4-BE49-F238E27FC236}">
                <a16:creationId xmlns:a16="http://schemas.microsoft.com/office/drawing/2014/main" id="{EB945D9E-AC0F-8CB7-DBA7-5A0E4027A961}"/>
              </a:ext>
            </a:extLst>
          </p:cNvPr>
          <p:cNvSpPr>
            <a:spLocks noGrp="1"/>
          </p:cNvSpPr>
          <p:nvPr>
            <p:ph idx="1"/>
          </p:nvPr>
        </p:nvSpPr>
        <p:spPr/>
        <p:txBody>
          <a:bodyPr>
            <a:normAutofit fontScale="92500" lnSpcReduction="20000"/>
          </a:bodyPr>
          <a:lstStyle/>
          <a:p>
            <a:r>
              <a:rPr lang="en-US" dirty="0"/>
              <a:t>The x86 CPUs do not complete execution of an instruction in a single clock cycle </a:t>
            </a:r>
          </a:p>
          <a:p>
            <a:r>
              <a:rPr lang="en-US" dirty="0"/>
              <a:t>The CPU executes several steps for each instruction</a:t>
            </a:r>
          </a:p>
          <a:p>
            <a:r>
              <a:rPr lang="en-US" dirty="0"/>
              <a:t>For example, the CU issues the following commands to execute the </a:t>
            </a:r>
            <a:r>
              <a:rPr lang="en-US" u="sng" dirty="0"/>
              <a:t>mov reg, reg/memory/constant</a:t>
            </a:r>
            <a:r>
              <a:rPr lang="en-US" dirty="0"/>
              <a:t> instruction:</a:t>
            </a:r>
          </a:p>
          <a:p>
            <a:pPr lvl="1"/>
            <a:r>
              <a:rPr lang="en-US" dirty="0">
                <a:solidFill>
                  <a:srgbClr val="FF0000"/>
                </a:solidFill>
              </a:rPr>
              <a:t>Fetch</a:t>
            </a:r>
            <a:r>
              <a:rPr lang="en-US" dirty="0"/>
              <a:t> the instruction byte from memory (one clock cycle)</a:t>
            </a:r>
          </a:p>
          <a:p>
            <a:pPr lvl="1"/>
            <a:r>
              <a:rPr lang="en-US" dirty="0"/>
              <a:t>Update the </a:t>
            </a:r>
            <a:r>
              <a:rPr lang="en-US" dirty="0" err="1"/>
              <a:t>ip</a:t>
            </a:r>
            <a:r>
              <a:rPr lang="en-US" dirty="0"/>
              <a:t> register to point at the next byte (one clock cycle)</a:t>
            </a:r>
          </a:p>
          <a:p>
            <a:pPr lvl="1"/>
            <a:r>
              <a:rPr lang="en-US" dirty="0">
                <a:solidFill>
                  <a:srgbClr val="FF0000"/>
                </a:solidFill>
              </a:rPr>
              <a:t>Decode</a:t>
            </a:r>
            <a:r>
              <a:rPr lang="en-US" dirty="0"/>
              <a:t> the instruction to see what it does (one clock cycle)</a:t>
            </a:r>
          </a:p>
          <a:p>
            <a:pPr lvl="1"/>
            <a:r>
              <a:rPr lang="en-US" dirty="0"/>
              <a:t>If required, fetch a 16-bit instruction operand from memory (0 or more clock cycles)</a:t>
            </a:r>
          </a:p>
          <a:p>
            <a:pPr lvl="1"/>
            <a:r>
              <a:rPr lang="en-US" dirty="0"/>
              <a:t>If required, update </a:t>
            </a:r>
            <a:r>
              <a:rPr lang="en-US" dirty="0" err="1"/>
              <a:t>ip</a:t>
            </a:r>
            <a:r>
              <a:rPr lang="en-US" dirty="0"/>
              <a:t> to point beyond the operand (0 or 1 clock cycle)</a:t>
            </a:r>
          </a:p>
          <a:p>
            <a:pPr lvl="1"/>
            <a:r>
              <a:rPr lang="en-US" dirty="0"/>
              <a:t>Compute the address of the operand, if required (i.e., </a:t>
            </a:r>
            <a:r>
              <a:rPr lang="en-US" dirty="0" err="1"/>
              <a:t>bx+xxxx</a:t>
            </a:r>
            <a:r>
              <a:rPr lang="en-US" dirty="0"/>
              <a:t>) (0-2 clock cycles)</a:t>
            </a:r>
          </a:p>
          <a:p>
            <a:pPr lvl="1"/>
            <a:r>
              <a:rPr lang="en-US" dirty="0"/>
              <a:t>Fetch the operand (one clock cycle)</a:t>
            </a:r>
          </a:p>
          <a:p>
            <a:pPr lvl="1"/>
            <a:r>
              <a:rPr lang="en-US" dirty="0"/>
              <a:t>Store the fetched value into the destination register (</a:t>
            </a:r>
            <a:r>
              <a:rPr lang="en-US" dirty="0">
                <a:solidFill>
                  <a:srgbClr val="FF0000"/>
                </a:solidFill>
              </a:rPr>
              <a:t>Execute</a:t>
            </a:r>
            <a:r>
              <a:rPr lang="en-US" dirty="0"/>
              <a:t>) (1-3 clock cycles)</a:t>
            </a:r>
            <a:endParaRPr lang="en-IN" dirty="0"/>
          </a:p>
        </p:txBody>
      </p:sp>
    </p:spTree>
    <p:extLst>
      <p:ext uri="{BB962C8B-B14F-4D97-AF65-F5344CB8AC3E}">
        <p14:creationId xmlns:p14="http://schemas.microsoft.com/office/powerpoint/2010/main" val="326548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88D3-023A-E8F5-B01C-95FF64BED220}"/>
              </a:ext>
            </a:extLst>
          </p:cNvPr>
          <p:cNvSpPr>
            <a:spLocks noGrp="1"/>
          </p:cNvSpPr>
          <p:nvPr>
            <p:ph type="title"/>
          </p:nvPr>
        </p:nvSpPr>
        <p:spPr/>
        <p:txBody>
          <a:bodyPr/>
          <a:lstStyle/>
          <a:p>
            <a:r>
              <a:rPr lang="en-IN" dirty="0"/>
              <a:t>CPU Actions: Fetch-Decode-Execute</a:t>
            </a:r>
          </a:p>
        </p:txBody>
      </p:sp>
      <p:sp>
        <p:nvSpPr>
          <p:cNvPr id="3" name="Content Placeholder 2">
            <a:extLst>
              <a:ext uri="{FF2B5EF4-FFF2-40B4-BE49-F238E27FC236}">
                <a16:creationId xmlns:a16="http://schemas.microsoft.com/office/drawing/2014/main" id="{A733A106-593E-CAFF-34E6-AF6DD4FFDE2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B91CCFA-7A14-19FB-1E02-A517EE402626}"/>
              </a:ext>
            </a:extLst>
          </p:cNvPr>
          <p:cNvPicPr>
            <a:picLocks noChangeAspect="1"/>
          </p:cNvPicPr>
          <p:nvPr/>
        </p:nvPicPr>
        <p:blipFill>
          <a:blip r:embed="rId2"/>
          <a:stretch>
            <a:fillRect/>
          </a:stretch>
        </p:blipFill>
        <p:spPr>
          <a:xfrm>
            <a:off x="2024008" y="1478088"/>
            <a:ext cx="7452297" cy="4515514"/>
          </a:xfrm>
          <a:prstGeom prst="rect">
            <a:avLst/>
          </a:prstGeom>
        </p:spPr>
      </p:pic>
    </p:spTree>
    <p:extLst>
      <p:ext uri="{BB962C8B-B14F-4D97-AF65-F5344CB8AC3E}">
        <p14:creationId xmlns:p14="http://schemas.microsoft.com/office/powerpoint/2010/main" val="245934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FBB3-CBD0-BEE7-8EC5-A2CF26F1C46E}"/>
              </a:ext>
            </a:extLst>
          </p:cNvPr>
          <p:cNvSpPr>
            <a:spLocks noGrp="1"/>
          </p:cNvSpPr>
          <p:nvPr>
            <p:ph type="title"/>
          </p:nvPr>
        </p:nvSpPr>
        <p:spPr/>
        <p:txBody>
          <a:bodyPr/>
          <a:lstStyle/>
          <a:p>
            <a:r>
              <a:rPr lang="en-IN" dirty="0"/>
              <a:t>CPU Cycles and Instructions – Just an Example</a:t>
            </a:r>
          </a:p>
        </p:txBody>
      </p:sp>
      <p:sp>
        <p:nvSpPr>
          <p:cNvPr id="3" name="Content Placeholder 2">
            <a:extLst>
              <a:ext uri="{FF2B5EF4-FFF2-40B4-BE49-F238E27FC236}">
                <a16:creationId xmlns:a16="http://schemas.microsoft.com/office/drawing/2014/main" id="{65CA1609-B7FA-FB00-376F-ED4A3ACC1EC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10451A6-BB9A-283A-DD70-D54AE4341CF6}"/>
              </a:ext>
            </a:extLst>
          </p:cNvPr>
          <p:cNvPicPr>
            <a:picLocks noChangeAspect="1"/>
          </p:cNvPicPr>
          <p:nvPr/>
        </p:nvPicPr>
        <p:blipFill>
          <a:blip r:embed="rId2"/>
          <a:stretch>
            <a:fillRect/>
          </a:stretch>
        </p:blipFill>
        <p:spPr>
          <a:xfrm>
            <a:off x="1064232" y="1825625"/>
            <a:ext cx="9888020" cy="4457429"/>
          </a:xfrm>
          <a:prstGeom prst="rect">
            <a:avLst/>
          </a:prstGeom>
        </p:spPr>
      </p:pic>
    </p:spTree>
    <p:extLst>
      <p:ext uri="{BB962C8B-B14F-4D97-AF65-F5344CB8AC3E}">
        <p14:creationId xmlns:p14="http://schemas.microsoft.com/office/powerpoint/2010/main" val="386375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980769-3695-5DC7-E0EE-10908B931963}"/>
              </a:ext>
            </a:extLst>
          </p:cNvPr>
          <p:cNvSpPr>
            <a:spLocks noGrp="1"/>
          </p:cNvSpPr>
          <p:nvPr>
            <p:ph type="title"/>
          </p:nvPr>
        </p:nvSpPr>
        <p:spPr/>
        <p:txBody>
          <a:bodyPr/>
          <a:lstStyle/>
          <a:p>
            <a:r>
              <a:rPr lang="en-IN" dirty="0"/>
              <a:t>Pipelining</a:t>
            </a:r>
          </a:p>
        </p:txBody>
      </p:sp>
      <p:sp>
        <p:nvSpPr>
          <p:cNvPr id="5" name="Text Placeholder 4">
            <a:extLst>
              <a:ext uri="{FF2B5EF4-FFF2-40B4-BE49-F238E27FC236}">
                <a16:creationId xmlns:a16="http://schemas.microsoft.com/office/drawing/2014/main" id="{420E54F0-5AA6-6CBB-D7BB-EA49C7AAA1F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3756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E1A8-B337-100C-ED99-BC294F009167}"/>
              </a:ext>
            </a:extLst>
          </p:cNvPr>
          <p:cNvSpPr>
            <a:spLocks noGrp="1"/>
          </p:cNvSpPr>
          <p:nvPr>
            <p:ph type="title"/>
          </p:nvPr>
        </p:nvSpPr>
        <p:spPr/>
        <p:txBody>
          <a:bodyPr/>
          <a:lstStyle/>
          <a:p>
            <a:r>
              <a:rPr lang="en-IN" dirty="0"/>
              <a:t>Steps in a General Instruction</a:t>
            </a:r>
          </a:p>
        </p:txBody>
      </p:sp>
      <p:sp>
        <p:nvSpPr>
          <p:cNvPr id="3" name="Content Placeholder 2">
            <a:extLst>
              <a:ext uri="{FF2B5EF4-FFF2-40B4-BE49-F238E27FC236}">
                <a16:creationId xmlns:a16="http://schemas.microsoft.com/office/drawing/2014/main" id="{4B14E850-1279-AEF1-2D49-BDAC5A7E367A}"/>
              </a:ext>
            </a:extLst>
          </p:cNvPr>
          <p:cNvSpPr>
            <a:spLocks noGrp="1"/>
          </p:cNvSpPr>
          <p:nvPr>
            <p:ph idx="1"/>
          </p:nvPr>
        </p:nvSpPr>
        <p:spPr/>
        <p:txBody>
          <a:bodyPr>
            <a:normAutofit/>
          </a:bodyPr>
          <a:lstStyle/>
          <a:p>
            <a:r>
              <a:rPr lang="en-US" dirty="0"/>
              <a:t>Fetch opcode</a:t>
            </a:r>
          </a:p>
          <a:p>
            <a:r>
              <a:rPr lang="en-US" dirty="0"/>
              <a:t>Decode opcode and (in parallel) prefetch a possible 16-bit operand</a:t>
            </a:r>
          </a:p>
          <a:p>
            <a:r>
              <a:rPr lang="en-US" dirty="0"/>
              <a:t>Compute complex addressing mode (e.g., [</a:t>
            </a:r>
            <a:r>
              <a:rPr lang="en-US" dirty="0" err="1"/>
              <a:t>xxxx+bx</a:t>
            </a:r>
            <a:r>
              <a:rPr lang="en-US" dirty="0"/>
              <a:t>]), if applicable</a:t>
            </a:r>
          </a:p>
          <a:p>
            <a:r>
              <a:rPr lang="en-US" dirty="0"/>
              <a:t>Fetch the source value from memory (if a memory operand) and the destination register value (if applicable)</a:t>
            </a:r>
          </a:p>
          <a:p>
            <a:r>
              <a:rPr lang="en-US" dirty="0"/>
              <a:t>Compute the result</a:t>
            </a:r>
          </a:p>
          <a:p>
            <a:r>
              <a:rPr lang="en-US" dirty="0"/>
              <a:t>Store result into destination register</a:t>
            </a:r>
            <a:endParaRPr lang="en-IN" dirty="0"/>
          </a:p>
        </p:txBody>
      </p:sp>
    </p:spTree>
    <p:extLst>
      <p:ext uri="{BB962C8B-B14F-4D97-AF65-F5344CB8AC3E}">
        <p14:creationId xmlns:p14="http://schemas.microsoft.com/office/powerpoint/2010/main" val="3569949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E1A8-B337-100C-ED99-BC294F009167}"/>
              </a:ext>
            </a:extLst>
          </p:cNvPr>
          <p:cNvSpPr>
            <a:spLocks noGrp="1"/>
          </p:cNvSpPr>
          <p:nvPr>
            <p:ph type="title"/>
          </p:nvPr>
        </p:nvSpPr>
        <p:spPr/>
        <p:txBody>
          <a:bodyPr/>
          <a:lstStyle/>
          <a:p>
            <a:r>
              <a:rPr lang="en-IN" dirty="0"/>
              <a:t>Writing the Steps in a General Instruction as Stages</a:t>
            </a:r>
          </a:p>
        </p:txBody>
      </p:sp>
      <p:sp>
        <p:nvSpPr>
          <p:cNvPr id="3" name="Content Placeholder 2">
            <a:extLst>
              <a:ext uri="{FF2B5EF4-FFF2-40B4-BE49-F238E27FC236}">
                <a16:creationId xmlns:a16="http://schemas.microsoft.com/office/drawing/2014/main" id="{4B14E850-1279-AEF1-2D49-BDAC5A7E367A}"/>
              </a:ext>
            </a:extLst>
          </p:cNvPr>
          <p:cNvSpPr>
            <a:spLocks noGrp="1"/>
          </p:cNvSpPr>
          <p:nvPr>
            <p:ph idx="1"/>
          </p:nvPr>
        </p:nvSpPr>
        <p:spPr/>
        <p:txBody>
          <a:bodyPr>
            <a:normAutofit/>
          </a:bodyPr>
          <a:lstStyle/>
          <a:p>
            <a:endParaRPr lang="en-IN" dirty="0"/>
          </a:p>
          <a:p>
            <a:endParaRPr lang="en-IN" dirty="0"/>
          </a:p>
          <a:p>
            <a:endParaRPr lang="en-IN" dirty="0"/>
          </a:p>
          <a:p>
            <a:endParaRPr lang="en-IN" dirty="0"/>
          </a:p>
          <a:p>
            <a:endParaRPr lang="en-IN" dirty="0"/>
          </a:p>
          <a:p>
            <a:r>
              <a:rPr lang="en-IN" dirty="0"/>
              <a:t>If we can design a separate piece of hardware for each stage, almost all of these steps can take place in parallel</a:t>
            </a:r>
          </a:p>
          <a:p>
            <a:r>
              <a:rPr lang="en-IN" dirty="0"/>
              <a:t>In general, </a:t>
            </a:r>
            <a:r>
              <a:rPr lang="en-US" dirty="0"/>
              <a:t>if we have an n-stage </a:t>
            </a:r>
            <a:r>
              <a:rPr lang="en-US" b="1" dirty="0"/>
              <a:t>pipeline</a:t>
            </a:r>
            <a:r>
              <a:rPr lang="en-US" dirty="0"/>
              <a:t>, we will usually have n instructions executing </a:t>
            </a:r>
            <a:r>
              <a:rPr lang="en-US" b="1" dirty="0"/>
              <a:t>concurrently</a:t>
            </a:r>
            <a:endParaRPr lang="en-IN" b="1" dirty="0"/>
          </a:p>
          <a:p>
            <a:endParaRPr lang="en-IN" dirty="0"/>
          </a:p>
          <a:p>
            <a:endParaRPr lang="en-IN" dirty="0"/>
          </a:p>
        </p:txBody>
      </p:sp>
      <p:sp>
        <p:nvSpPr>
          <p:cNvPr id="6" name="TextBox 5">
            <a:extLst>
              <a:ext uri="{FF2B5EF4-FFF2-40B4-BE49-F238E27FC236}">
                <a16:creationId xmlns:a16="http://schemas.microsoft.com/office/drawing/2014/main" id="{6F1B194C-A322-C274-03B6-4AF6234CEDCE}"/>
              </a:ext>
            </a:extLst>
          </p:cNvPr>
          <p:cNvSpPr txBox="1"/>
          <p:nvPr/>
        </p:nvSpPr>
        <p:spPr>
          <a:xfrm>
            <a:off x="1601924" y="2896132"/>
            <a:ext cx="1239741" cy="1200329"/>
          </a:xfrm>
          <a:prstGeom prst="rect">
            <a:avLst/>
          </a:prstGeom>
          <a:solidFill>
            <a:schemeClr val="accent2">
              <a:lumMod val="20000"/>
              <a:lumOff val="80000"/>
            </a:schemeClr>
          </a:solidFill>
        </p:spPr>
        <p:txBody>
          <a:bodyPr wrap="square" rtlCol="0">
            <a:spAutoFit/>
          </a:bodyPr>
          <a:lstStyle/>
          <a:p>
            <a:r>
              <a:rPr lang="en-IN" b="1" dirty="0"/>
              <a:t>Fetch Opcode</a:t>
            </a:r>
          </a:p>
          <a:p>
            <a:endParaRPr lang="en-IN" b="1" dirty="0"/>
          </a:p>
          <a:p>
            <a:endParaRPr lang="en-IN" b="1" dirty="0"/>
          </a:p>
        </p:txBody>
      </p:sp>
      <p:sp>
        <p:nvSpPr>
          <p:cNvPr id="7" name="TextBox 6">
            <a:extLst>
              <a:ext uri="{FF2B5EF4-FFF2-40B4-BE49-F238E27FC236}">
                <a16:creationId xmlns:a16="http://schemas.microsoft.com/office/drawing/2014/main" id="{139910CF-3DD4-5BFC-E441-144FE623296E}"/>
              </a:ext>
            </a:extLst>
          </p:cNvPr>
          <p:cNvSpPr txBox="1"/>
          <p:nvPr/>
        </p:nvSpPr>
        <p:spPr>
          <a:xfrm>
            <a:off x="3049713" y="2896132"/>
            <a:ext cx="1078787" cy="1200329"/>
          </a:xfrm>
          <a:prstGeom prst="rect">
            <a:avLst/>
          </a:prstGeom>
          <a:solidFill>
            <a:schemeClr val="accent6">
              <a:lumMod val="40000"/>
              <a:lumOff val="60000"/>
            </a:schemeClr>
          </a:solidFill>
        </p:spPr>
        <p:txBody>
          <a:bodyPr wrap="square" rtlCol="0">
            <a:spAutoFit/>
          </a:bodyPr>
          <a:lstStyle/>
          <a:p>
            <a:r>
              <a:rPr lang="en-IN" b="1" dirty="0"/>
              <a:t>Decode Opcode / Prefetch Operand</a:t>
            </a:r>
          </a:p>
        </p:txBody>
      </p:sp>
      <p:sp>
        <p:nvSpPr>
          <p:cNvPr id="8" name="TextBox 7">
            <a:extLst>
              <a:ext uri="{FF2B5EF4-FFF2-40B4-BE49-F238E27FC236}">
                <a16:creationId xmlns:a16="http://schemas.microsoft.com/office/drawing/2014/main" id="{A72944C6-CEF3-45E4-DBEB-F687AE4F0D5C}"/>
              </a:ext>
            </a:extLst>
          </p:cNvPr>
          <p:cNvSpPr txBox="1"/>
          <p:nvPr/>
        </p:nvSpPr>
        <p:spPr>
          <a:xfrm>
            <a:off x="4219255" y="2913013"/>
            <a:ext cx="1120098" cy="1200329"/>
          </a:xfrm>
          <a:prstGeom prst="rect">
            <a:avLst/>
          </a:prstGeom>
          <a:solidFill>
            <a:schemeClr val="accent2">
              <a:lumMod val="20000"/>
              <a:lumOff val="80000"/>
            </a:schemeClr>
          </a:solidFill>
        </p:spPr>
        <p:txBody>
          <a:bodyPr wrap="square" rtlCol="0">
            <a:spAutoFit/>
          </a:bodyPr>
          <a:lstStyle/>
          <a:p>
            <a:r>
              <a:rPr lang="en-IN" b="1" dirty="0"/>
              <a:t>Compute Address</a:t>
            </a:r>
          </a:p>
          <a:p>
            <a:endParaRPr lang="en-IN" b="1" dirty="0"/>
          </a:p>
          <a:p>
            <a:endParaRPr lang="en-IN" b="1" dirty="0"/>
          </a:p>
        </p:txBody>
      </p:sp>
      <p:sp>
        <p:nvSpPr>
          <p:cNvPr id="10" name="TextBox 9">
            <a:extLst>
              <a:ext uri="{FF2B5EF4-FFF2-40B4-BE49-F238E27FC236}">
                <a16:creationId xmlns:a16="http://schemas.microsoft.com/office/drawing/2014/main" id="{B6169428-79E1-04E1-6AC9-030BD677EFE0}"/>
              </a:ext>
            </a:extLst>
          </p:cNvPr>
          <p:cNvSpPr txBox="1"/>
          <p:nvPr/>
        </p:nvSpPr>
        <p:spPr>
          <a:xfrm>
            <a:off x="5496675" y="2942299"/>
            <a:ext cx="1302678" cy="1200329"/>
          </a:xfrm>
          <a:prstGeom prst="rect">
            <a:avLst/>
          </a:prstGeom>
          <a:solidFill>
            <a:schemeClr val="accent6">
              <a:lumMod val="40000"/>
              <a:lumOff val="60000"/>
            </a:schemeClr>
          </a:solidFill>
        </p:spPr>
        <p:txBody>
          <a:bodyPr wrap="square" rtlCol="0">
            <a:spAutoFit/>
          </a:bodyPr>
          <a:lstStyle/>
          <a:p>
            <a:r>
              <a:rPr lang="en-IN" b="1" dirty="0"/>
              <a:t>Fetch Source and Destination Values</a:t>
            </a:r>
          </a:p>
        </p:txBody>
      </p:sp>
      <p:sp>
        <p:nvSpPr>
          <p:cNvPr id="11" name="TextBox 10">
            <a:extLst>
              <a:ext uri="{FF2B5EF4-FFF2-40B4-BE49-F238E27FC236}">
                <a16:creationId xmlns:a16="http://schemas.microsoft.com/office/drawing/2014/main" id="{EC5D9EAB-495A-5979-6511-436B7DC03C43}"/>
              </a:ext>
            </a:extLst>
          </p:cNvPr>
          <p:cNvSpPr txBox="1"/>
          <p:nvPr/>
        </p:nvSpPr>
        <p:spPr>
          <a:xfrm>
            <a:off x="6956675" y="2942299"/>
            <a:ext cx="1302678" cy="1200329"/>
          </a:xfrm>
          <a:prstGeom prst="rect">
            <a:avLst/>
          </a:prstGeom>
          <a:solidFill>
            <a:schemeClr val="accent2">
              <a:lumMod val="20000"/>
              <a:lumOff val="80000"/>
            </a:schemeClr>
          </a:solidFill>
        </p:spPr>
        <p:txBody>
          <a:bodyPr wrap="square" rtlCol="0">
            <a:spAutoFit/>
          </a:bodyPr>
          <a:lstStyle/>
          <a:p>
            <a:r>
              <a:rPr lang="en-IN" b="1" dirty="0"/>
              <a:t>Compute Result</a:t>
            </a:r>
          </a:p>
          <a:p>
            <a:endParaRPr lang="en-IN" b="1" dirty="0"/>
          </a:p>
          <a:p>
            <a:endParaRPr lang="en-IN" b="1" dirty="0"/>
          </a:p>
        </p:txBody>
      </p:sp>
      <p:sp>
        <p:nvSpPr>
          <p:cNvPr id="12" name="TextBox 11">
            <a:extLst>
              <a:ext uri="{FF2B5EF4-FFF2-40B4-BE49-F238E27FC236}">
                <a16:creationId xmlns:a16="http://schemas.microsoft.com/office/drawing/2014/main" id="{3D0F3378-E679-5D83-E19F-21D17525B1A0}"/>
              </a:ext>
            </a:extLst>
          </p:cNvPr>
          <p:cNvSpPr txBox="1"/>
          <p:nvPr/>
        </p:nvSpPr>
        <p:spPr>
          <a:xfrm>
            <a:off x="8416675" y="2913012"/>
            <a:ext cx="1302678" cy="1200329"/>
          </a:xfrm>
          <a:prstGeom prst="rect">
            <a:avLst/>
          </a:prstGeom>
          <a:solidFill>
            <a:schemeClr val="accent6">
              <a:lumMod val="40000"/>
              <a:lumOff val="60000"/>
            </a:schemeClr>
          </a:solidFill>
        </p:spPr>
        <p:txBody>
          <a:bodyPr wrap="square" rtlCol="0">
            <a:spAutoFit/>
          </a:bodyPr>
          <a:lstStyle/>
          <a:p>
            <a:r>
              <a:rPr lang="en-IN" b="1" dirty="0"/>
              <a:t>Store Result</a:t>
            </a:r>
          </a:p>
          <a:p>
            <a:endParaRPr lang="en-IN" b="1" dirty="0"/>
          </a:p>
          <a:p>
            <a:endParaRPr lang="en-IN" b="1" dirty="0"/>
          </a:p>
        </p:txBody>
      </p:sp>
      <p:cxnSp>
        <p:nvCxnSpPr>
          <p:cNvPr id="14" name="Straight Arrow Connector 13">
            <a:extLst>
              <a:ext uri="{FF2B5EF4-FFF2-40B4-BE49-F238E27FC236}">
                <a16:creationId xmlns:a16="http://schemas.microsoft.com/office/drawing/2014/main" id="{29E44D67-619A-34C3-AC24-C98A6A6A959D}"/>
              </a:ext>
            </a:extLst>
          </p:cNvPr>
          <p:cNvCxnSpPr/>
          <p:nvPr/>
        </p:nvCxnSpPr>
        <p:spPr>
          <a:xfrm>
            <a:off x="1601924" y="4243227"/>
            <a:ext cx="8117429" cy="0"/>
          </a:xfrm>
          <a:prstGeom prst="straightConnector1">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F4D5756-DE2F-A0FD-9917-68E46744CC01}"/>
              </a:ext>
            </a:extLst>
          </p:cNvPr>
          <p:cNvSpPr txBox="1"/>
          <p:nvPr/>
        </p:nvSpPr>
        <p:spPr>
          <a:xfrm>
            <a:off x="1682400" y="2356310"/>
            <a:ext cx="1078787" cy="369332"/>
          </a:xfrm>
          <a:prstGeom prst="rect">
            <a:avLst/>
          </a:prstGeom>
          <a:noFill/>
        </p:spPr>
        <p:txBody>
          <a:bodyPr wrap="square" rtlCol="0">
            <a:spAutoFit/>
          </a:bodyPr>
          <a:lstStyle/>
          <a:p>
            <a:pPr algn="ctr"/>
            <a:r>
              <a:rPr lang="en-IN" dirty="0"/>
              <a:t>Stage 1</a:t>
            </a:r>
          </a:p>
        </p:txBody>
      </p:sp>
      <p:sp>
        <p:nvSpPr>
          <p:cNvPr id="17" name="TextBox 16">
            <a:extLst>
              <a:ext uri="{FF2B5EF4-FFF2-40B4-BE49-F238E27FC236}">
                <a16:creationId xmlns:a16="http://schemas.microsoft.com/office/drawing/2014/main" id="{0F9882AE-86DE-A3BE-C366-2609BF4C3DA2}"/>
              </a:ext>
            </a:extLst>
          </p:cNvPr>
          <p:cNvSpPr txBox="1"/>
          <p:nvPr/>
        </p:nvSpPr>
        <p:spPr>
          <a:xfrm>
            <a:off x="3049712" y="2356310"/>
            <a:ext cx="1078787" cy="369332"/>
          </a:xfrm>
          <a:prstGeom prst="rect">
            <a:avLst/>
          </a:prstGeom>
          <a:noFill/>
        </p:spPr>
        <p:txBody>
          <a:bodyPr wrap="square" rtlCol="0">
            <a:spAutoFit/>
          </a:bodyPr>
          <a:lstStyle/>
          <a:p>
            <a:pPr algn="ctr"/>
            <a:r>
              <a:rPr lang="en-IN" dirty="0"/>
              <a:t>2</a:t>
            </a:r>
          </a:p>
        </p:txBody>
      </p:sp>
      <p:sp>
        <p:nvSpPr>
          <p:cNvPr id="18" name="TextBox 17">
            <a:extLst>
              <a:ext uri="{FF2B5EF4-FFF2-40B4-BE49-F238E27FC236}">
                <a16:creationId xmlns:a16="http://schemas.microsoft.com/office/drawing/2014/main" id="{B9F1C35B-C9B2-D378-C812-5B273B638386}"/>
              </a:ext>
            </a:extLst>
          </p:cNvPr>
          <p:cNvSpPr txBox="1"/>
          <p:nvPr/>
        </p:nvSpPr>
        <p:spPr>
          <a:xfrm>
            <a:off x="4128499" y="2356310"/>
            <a:ext cx="1078787" cy="369332"/>
          </a:xfrm>
          <a:prstGeom prst="rect">
            <a:avLst/>
          </a:prstGeom>
          <a:noFill/>
        </p:spPr>
        <p:txBody>
          <a:bodyPr wrap="square" rtlCol="0">
            <a:spAutoFit/>
          </a:bodyPr>
          <a:lstStyle/>
          <a:p>
            <a:pPr algn="ctr"/>
            <a:r>
              <a:rPr lang="en-IN" dirty="0"/>
              <a:t>3</a:t>
            </a:r>
          </a:p>
        </p:txBody>
      </p:sp>
      <p:sp>
        <p:nvSpPr>
          <p:cNvPr id="20" name="TextBox 19">
            <a:extLst>
              <a:ext uri="{FF2B5EF4-FFF2-40B4-BE49-F238E27FC236}">
                <a16:creationId xmlns:a16="http://schemas.microsoft.com/office/drawing/2014/main" id="{02C75E08-B1E7-9054-6E92-3F08D36849F8}"/>
              </a:ext>
            </a:extLst>
          </p:cNvPr>
          <p:cNvSpPr txBox="1"/>
          <p:nvPr/>
        </p:nvSpPr>
        <p:spPr>
          <a:xfrm>
            <a:off x="5583575" y="2356310"/>
            <a:ext cx="1078787" cy="369332"/>
          </a:xfrm>
          <a:prstGeom prst="rect">
            <a:avLst/>
          </a:prstGeom>
          <a:noFill/>
        </p:spPr>
        <p:txBody>
          <a:bodyPr wrap="square" rtlCol="0">
            <a:spAutoFit/>
          </a:bodyPr>
          <a:lstStyle/>
          <a:p>
            <a:pPr algn="ctr"/>
            <a:r>
              <a:rPr lang="en-IN" dirty="0"/>
              <a:t>4</a:t>
            </a:r>
          </a:p>
        </p:txBody>
      </p:sp>
      <p:sp>
        <p:nvSpPr>
          <p:cNvPr id="21" name="TextBox 20">
            <a:extLst>
              <a:ext uri="{FF2B5EF4-FFF2-40B4-BE49-F238E27FC236}">
                <a16:creationId xmlns:a16="http://schemas.microsoft.com/office/drawing/2014/main" id="{0193A776-7F2C-3A29-424B-F413058B7B9C}"/>
              </a:ext>
            </a:extLst>
          </p:cNvPr>
          <p:cNvSpPr txBox="1"/>
          <p:nvPr/>
        </p:nvSpPr>
        <p:spPr>
          <a:xfrm>
            <a:off x="7013611" y="2356310"/>
            <a:ext cx="1078787" cy="369332"/>
          </a:xfrm>
          <a:prstGeom prst="rect">
            <a:avLst/>
          </a:prstGeom>
          <a:noFill/>
        </p:spPr>
        <p:txBody>
          <a:bodyPr wrap="square" rtlCol="0">
            <a:spAutoFit/>
          </a:bodyPr>
          <a:lstStyle/>
          <a:p>
            <a:pPr algn="ctr"/>
            <a:r>
              <a:rPr lang="en-IN" dirty="0"/>
              <a:t>5</a:t>
            </a:r>
          </a:p>
        </p:txBody>
      </p:sp>
      <p:sp>
        <p:nvSpPr>
          <p:cNvPr id="22" name="TextBox 21">
            <a:extLst>
              <a:ext uri="{FF2B5EF4-FFF2-40B4-BE49-F238E27FC236}">
                <a16:creationId xmlns:a16="http://schemas.microsoft.com/office/drawing/2014/main" id="{B6C3284C-8F4E-A520-9140-E76C232A9DE3}"/>
              </a:ext>
            </a:extLst>
          </p:cNvPr>
          <p:cNvSpPr txBox="1"/>
          <p:nvPr/>
        </p:nvSpPr>
        <p:spPr>
          <a:xfrm>
            <a:off x="8378781" y="2356310"/>
            <a:ext cx="1078787" cy="369332"/>
          </a:xfrm>
          <a:prstGeom prst="rect">
            <a:avLst/>
          </a:prstGeom>
          <a:noFill/>
        </p:spPr>
        <p:txBody>
          <a:bodyPr wrap="square" rtlCol="0">
            <a:spAutoFit/>
          </a:bodyPr>
          <a:lstStyle/>
          <a:p>
            <a:pPr algn="ctr"/>
            <a:r>
              <a:rPr lang="en-IN" dirty="0"/>
              <a:t>6</a:t>
            </a:r>
          </a:p>
        </p:txBody>
      </p:sp>
    </p:spTree>
    <p:extLst>
      <p:ext uri="{BB962C8B-B14F-4D97-AF65-F5344CB8AC3E}">
        <p14:creationId xmlns:p14="http://schemas.microsoft.com/office/powerpoint/2010/main" val="570711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4327-E688-EADE-6AF2-4154D1177AEB}"/>
              </a:ext>
            </a:extLst>
          </p:cNvPr>
          <p:cNvSpPr>
            <a:spLocks noGrp="1"/>
          </p:cNvSpPr>
          <p:nvPr>
            <p:ph type="title"/>
          </p:nvPr>
        </p:nvSpPr>
        <p:spPr/>
        <p:txBody>
          <a:bodyPr/>
          <a:lstStyle/>
          <a:p>
            <a:r>
              <a:rPr lang="en-IN" dirty="0"/>
              <a:t>Instruction Execution in a Pipeline</a:t>
            </a:r>
          </a:p>
        </p:txBody>
      </p:sp>
      <p:graphicFrame>
        <p:nvGraphicFramePr>
          <p:cNvPr id="6" name="Table 6">
            <a:extLst>
              <a:ext uri="{FF2B5EF4-FFF2-40B4-BE49-F238E27FC236}">
                <a16:creationId xmlns:a16="http://schemas.microsoft.com/office/drawing/2014/main" id="{42529DA6-FAA4-63FC-D0A9-66079C114870}"/>
              </a:ext>
            </a:extLst>
          </p:cNvPr>
          <p:cNvGraphicFramePr>
            <a:graphicFrameLocks noGrp="1"/>
          </p:cNvGraphicFramePr>
          <p:nvPr>
            <p:ph idx="1"/>
          </p:nvPr>
        </p:nvGraphicFramePr>
        <p:xfrm>
          <a:off x="838200" y="1825625"/>
          <a:ext cx="10001034" cy="486060"/>
        </p:xfrm>
        <a:graphic>
          <a:graphicData uri="http://schemas.openxmlformats.org/drawingml/2006/table">
            <a:tbl>
              <a:tblPr firstRow="1" bandRow="1">
                <a:tableStyleId>{5C22544A-7EE6-4342-B048-85BDC9FD1C3A}</a:tableStyleId>
              </a:tblPr>
              <a:tblGrid>
                <a:gridCol w="1111226">
                  <a:extLst>
                    <a:ext uri="{9D8B030D-6E8A-4147-A177-3AD203B41FA5}">
                      <a16:colId xmlns:a16="http://schemas.microsoft.com/office/drawing/2014/main" val="85490757"/>
                    </a:ext>
                  </a:extLst>
                </a:gridCol>
                <a:gridCol w="1111226">
                  <a:extLst>
                    <a:ext uri="{9D8B030D-6E8A-4147-A177-3AD203B41FA5}">
                      <a16:colId xmlns:a16="http://schemas.microsoft.com/office/drawing/2014/main" val="2281539978"/>
                    </a:ext>
                  </a:extLst>
                </a:gridCol>
                <a:gridCol w="1111226">
                  <a:extLst>
                    <a:ext uri="{9D8B030D-6E8A-4147-A177-3AD203B41FA5}">
                      <a16:colId xmlns:a16="http://schemas.microsoft.com/office/drawing/2014/main" val="949009583"/>
                    </a:ext>
                  </a:extLst>
                </a:gridCol>
                <a:gridCol w="1111226">
                  <a:extLst>
                    <a:ext uri="{9D8B030D-6E8A-4147-A177-3AD203B41FA5}">
                      <a16:colId xmlns:a16="http://schemas.microsoft.com/office/drawing/2014/main" val="1626565258"/>
                    </a:ext>
                  </a:extLst>
                </a:gridCol>
                <a:gridCol w="1111226">
                  <a:extLst>
                    <a:ext uri="{9D8B030D-6E8A-4147-A177-3AD203B41FA5}">
                      <a16:colId xmlns:a16="http://schemas.microsoft.com/office/drawing/2014/main" val="1515965939"/>
                    </a:ext>
                  </a:extLst>
                </a:gridCol>
                <a:gridCol w="1111226">
                  <a:extLst>
                    <a:ext uri="{9D8B030D-6E8A-4147-A177-3AD203B41FA5}">
                      <a16:colId xmlns:a16="http://schemas.microsoft.com/office/drawing/2014/main" val="1439634414"/>
                    </a:ext>
                  </a:extLst>
                </a:gridCol>
                <a:gridCol w="1111226">
                  <a:extLst>
                    <a:ext uri="{9D8B030D-6E8A-4147-A177-3AD203B41FA5}">
                      <a16:colId xmlns:a16="http://schemas.microsoft.com/office/drawing/2014/main" val="951708606"/>
                    </a:ext>
                  </a:extLst>
                </a:gridCol>
                <a:gridCol w="1111226">
                  <a:extLst>
                    <a:ext uri="{9D8B030D-6E8A-4147-A177-3AD203B41FA5}">
                      <a16:colId xmlns:a16="http://schemas.microsoft.com/office/drawing/2014/main" val="4279505585"/>
                    </a:ext>
                  </a:extLst>
                </a:gridCol>
                <a:gridCol w="1111226">
                  <a:extLst>
                    <a:ext uri="{9D8B030D-6E8A-4147-A177-3AD203B41FA5}">
                      <a16:colId xmlns:a16="http://schemas.microsoft.com/office/drawing/2014/main" val="3946637511"/>
                    </a:ext>
                  </a:extLst>
                </a:gridCol>
              </a:tblGrid>
              <a:tr h="486060">
                <a:tc>
                  <a:txBody>
                    <a:bodyPr/>
                    <a:lstStyle/>
                    <a:p>
                      <a:pPr algn="ctr"/>
                      <a:r>
                        <a:rPr lang="en-IN" dirty="0"/>
                        <a:t>T1</a:t>
                      </a:r>
                    </a:p>
                  </a:txBody>
                  <a:tcPr>
                    <a:solidFill>
                      <a:schemeClr val="accent1"/>
                    </a:solidFill>
                  </a:tcPr>
                </a:tc>
                <a:tc>
                  <a:txBody>
                    <a:bodyPr/>
                    <a:lstStyle/>
                    <a:p>
                      <a:pPr algn="ctr"/>
                      <a:r>
                        <a:rPr lang="en-IN" dirty="0"/>
                        <a:t>T2</a:t>
                      </a:r>
                    </a:p>
                  </a:txBody>
                  <a:tcPr>
                    <a:solidFill>
                      <a:schemeClr val="accent1"/>
                    </a:solidFill>
                  </a:tcPr>
                </a:tc>
                <a:tc>
                  <a:txBody>
                    <a:bodyPr/>
                    <a:lstStyle/>
                    <a:p>
                      <a:pPr algn="ctr"/>
                      <a:r>
                        <a:rPr lang="en-IN" dirty="0"/>
                        <a:t>T3</a:t>
                      </a:r>
                    </a:p>
                  </a:txBody>
                  <a:tcPr>
                    <a:solidFill>
                      <a:schemeClr val="accent1"/>
                    </a:solidFill>
                  </a:tcPr>
                </a:tc>
                <a:tc>
                  <a:txBody>
                    <a:bodyPr/>
                    <a:lstStyle/>
                    <a:p>
                      <a:pPr algn="ctr"/>
                      <a:r>
                        <a:rPr lang="en-IN" dirty="0"/>
                        <a:t>T4</a:t>
                      </a:r>
                    </a:p>
                  </a:txBody>
                  <a:tcPr>
                    <a:solidFill>
                      <a:schemeClr val="accent1"/>
                    </a:solidFill>
                  </a:tcPr>
                </a:tc>
                <a:tc>
                  <a:txBody>
                    <a:bodyPr/>
                    <a:lstStyle/>
                    <a:p>
                      <a:pPr algn="ctr"/>
                      <a:r>
                        <a:rPr lang="en-IN" dirty="0"/>
                        <a:t>T5</a:t>
                      </a:r>
                    </a:p>
                  </a:txBody>
                  <a:tcPr>
                    <a:solidFill>
                      <a:schemeClr val="accent1"/>
                    </a:solidFill>
                  </a:tcPr>
                </a:tc>
                <a:tc>
                  <a:txBody>
                    <a:bodyPr/>
                    <a:lstStyle/>
                    <a:p>
                      <a:pPr algn="ctr"/>
                      <a:r>
                        <a:rPr lang="en-IN" dirty="0"/>
                        <a:t>T6</a:t>
                      </a:r>
                    </a:p>
                  </a:txBody>
                  <a:tcPr>
                    <a:solidFill>
                      <a:schemeClr val="accent1"/>
                    </a:solidFill>
                  </a:tcPr>
                </a:tc>
                <a:tc>
                  <a:txBody>
                    <a:bodyPr/>
                    <a:lstStyle/>
                    <a:p>
                      <a:pPr algn="ctr"/>
                      <a:r>
                        <a:rPr lang="en-IN" dirty="0"/>
                        <a:t>T7</a:t>
                      </a:r>
                    </a:p>
                  </a:txBody>
                  <a:tcPr>
                    <a:solidFill>
                      <a:schemeClr val="accent1"/>
                    </a:solidFill>
                  </a:tcPr>
                </a:tc>
                <a:tc>
                  <a:txBody>
                    <a:bodyPr/>
                    <a:lstStyle/>
                    <a:p>
                      <a:pPr algn="ctr"/>
                      <a:r>
                        <a:rPr lang="en-IN" dirty="0"/>
                        <a:t>T8</a:t>
                      </a:r>
                    </a:p>
                  </a:txBody>
                  <a:tcPr>
                    <a:solidFill>
                      <a:schemeClr val="accent1"/>
                    </a:solidFill>
                  </a:tcPr>
                </a:tc>
                <a:tc>
                  <a:txBody>
                    <a:bodyPr/>
                    <a:lstStyle/>
                    <a:p>
                      <a:pPr algn="ctr"/>
                      <a:r>
                        <a:rPr lang="en-IN" dirty="0"/>
                        <a:t>T9</a:t>
                      </a:r>
                    </a:p>
                  </a:txBody>
                  <a:tcPr>
                    <a:solidFill>
                      <a:schemeClr val="accent1"/>
                    </a:solidFill>
                  </a:tcPr>
                </a:tc>
                <a:extLst>
                  <a:ext uri="{0D108BD9-81ED-4DB2-BD59-A6C34878D82A}">
                    <a16:rowId xmlns:a16="http://schemas.microsoft.com/office/drawing/2014/main" val="241049942"/>
                  </a:ext>
                </a:extLst>
              </a:tr>
            </a:tbl>
          </a:graphicData>
        </a:graphic>
      </p:graphicFrame>
      <p:graphicFrame>
        <p:nvGraphicFramePr>
          <p:cNvPr id="8" name="Table 6">
            <a:extLst>
              <a:ext uri="{FF2B5EF4-FFF2-40B4-BE49-F238E27FC236}">
                <a16:creationId xmlns:a16="http://schemas.microsoft.com/office/drawing/2014/main" id="{D03BF755-99D5-C49E-39F7-EC9324FC856C}"/>
              </a:ext>
            </a:extLst>
          </p:cNvPr>
          <p:cNvGraphicFramePr>
            <a:graphicFrameLocks/>
          </p:cNvGraphicFramePr>
          <p:nvPr/>
        </p:nvGraphicFramePr>
        <p:xfrm>
          <a:off x="838200" y="2311685"/>
          <a:ext cx="6667356" cy="486060"/>
        </p:xfrm>
        <a:graphic>
          <a:graphicData uri="http://schemas.openxmlformats.org/drawingml/2006/table">
            <a:tbl>
              <a:tblPr firstRow="1" bandRow="1">
                <a:tableStyleId>{5C22544A-7EE6-4342-B048-85BDC9FD1C3A}</a:tableStyleId>
              </a:tblPr>
              <a:tblGrid>
                <a:gridCol w="1111226">
                  <a:extLst>
                    <a:ext uri="{9D8B030D-6E8A-4147-A177-3AD203B41FA5}">
                      <a16:colId xmlns:a16="http://schemas.microsoft.com/office/drawing/2014/main" val="85490757"/>
                    </a:ext>
                  </a:extLst>
                </a:gridCol>
                <a:gridCol w="1111226">
                  <a:extLst>
                    <a:ext uri="{9D8B030D-6E8A-4147-A177-3AD203B41FA5}">
                      <a16:colId xmlns:a16="http://schemas.microsoft.com/office/drawing/2014/main" val="2281539978"/>
                    </a:ext>
                  </a:extLst>
                </a:gridCol>
                <a:gridCol w="1111226">
                  <a:extLst>
                    <a:ext uri="{9D8B030D-6E8A-4147-A177-3AD203B41FA5}">
                      <a16:colId xmlns:a16="http://schemas.microsoft.com/office/drawing/2014/main" val="949009583"/>
                    </a:ext>
                  </a:extLst>
                </a:gridCol>
                <a:gridCol w="1111226">
                  <a:extLst>
                    <a:ext uri="{9D8B030D-6E8A-4147-A177-3AD203B41FA5}">
                      <a16:colId xmlns:a16="http://schemas.microsoft.com/office/drawing/2014/main" val="1626565258"/>
                    </a:ext>
                  </a:extLst>
                </a:gridCol>
                <a:gridCol w="1111226">
                  <a:extLst>
                    <a:ext uri="{9D8B030D-6E8A-4147-A177-3AD203B41FA5}">
                      <a16:colId xmlns:a16="http://schemas.microsoft.com/office/drawing/2014/main" val="1515965939"/>
                    </a:ext>
                  </a:extLst>
                </a:gridCol>
                <a:gridCol w="1111226">
                  <a:extLst>
                    <a:ext uri="{9D8B030D-6E8A-4147-A177-3AD203B41FA5}">
                      <a16:colId xmlns:a16="http://schemas.microsoft.com/office/drawing/2014/main" val="1439634414"/>
                    </a:ext>
                  </a:extLst>
                </a:gridCol>
              </a:tblGrid>
              <a:tr h="486060">
                <a:tc>
                  <a:txBody>
                    <a:bodyPr/>
                    <a:lstStyle/>
                    <a:p>
                      <a:pPr algn="ctr"/>
                      <a:r>
                        <a:rPr lang="en-IN" dirty="0"/>
                        <a:t>Opcode</a:t>
                      </a:r>
                    </a:p>
                  </a:txBody>
                  <a:tcPr>
                    <a:solidFill>
                      <a:schemeClr val="accent2"/>
                    </a:solidFill>
                  </a:tcPr>
                </a:tc>
                <a:tc>
                  <a:txBody>
                    <a:bodyPr/>
                    <a:lstStyle/>
                    <a:p>
                      <a:pPr algn="ctr"/>
                      <a:r>
                        <a:rPr lang="en-IN" dirty="0"/>
                        <a:t>Decode</a:t>
                      </a:r>
                    </a:p>
                  </a:txBody>
                  <a:tcPr>
                    <a:solidFill>
                      <a:schemeClr val="accent2"/>
                    </a:solidFill>
                  </a:tcPr>
                </a:tc>
                <a:tc>
                  <a:txBody>
                    <a:bodyPr/>
                    <a:lstStyle/>
                    <a:p>
                      <a:pPr algn="ctr"/>
                      <a:r>
                        <a:rPr lang="en-IN" dirty="0"/>
                        <a:t>Address</a:t>
                      </a:r>
                    </a:p>
                  </a:txBody>
                  <a:tcPr>
                    <a:solidFill>
                      <a:schemeClr val="accent2"/>
                    </a:solidFill>
                  </a:tcPr>
                </a:tc>
                <a:tc>
                  <a:txBody>
                    <a:bodyPr/>
                    <a:lstStyle/>
                    <a:p>
                      <a:pPr algn="ctr"/>
                      <a:r>
                        <a:rPr lang="en-IN" dirty="0"/>
                        <a:t>Values</a:t>
                      </a:r>
                    </a:p>
                  </a:txBody>
                  <a:tcPr>
                    <a:solidFill>
                      <a:schemeClr val="accent2"/>
                    </a:solidFill>
                  </a:tcPr>
                </a:tc>
                <a:tc>
                  <a:txBody>
                    <a:bodyPr/>
                    <a:lstStyle/>
                    <a:p>
                      <a:pPr algn="ctr"/>
                      <a:r>
                        <a:rPr lang="en-IN" dirty="0"/>
                        <a:t>Compute</a:t>
                      </a:r>
                    </a:p>
                  </a:txBody>
                  <a:tcPr>
                    <a:solidFill>
                      <a:schemeClr val="accent2"/>
                    </a:solidFill>
                  </a:tcPr>
                </a:tc>
                <a:tc>
                  <a:txBody>
                    <a:bodyPr/>
                    <a:lstStyle/>
                    <a:p>
                      <a:pPr algn="ctr"/>
                      <a:r>
                        <a:rPr lang="en-IN" dirty="0"/>
                        <a:t>Store</a:t>
                      </a:r>
                    </a:p>
                  </a:txBody>
                  <a:tcPr>
                    <a:solidFill>
                      <a:schemeClr val="accent2"/>
                    </a:solidFill>
                  </a:tcPr>
                </a:tc>
                <a:extLst>
                  <a:ext uri="{0D108BD9-81ED-4DB2-BD59-A6C34878D82A}">
                    <a16:rowId xmlns:a16="http://schemas.microsoft.com/office/drawing/2014/main" val="241049942"/>
                  </a:ext>
                </a:extLst>
              </a:tr>
            </a:tbl>
          </a:graphicData>
        </a:graphic>
      </p:graphicFrame>
      <p:sp>
        <p:nvSpPr>
          <p:cNvPr id="9" name="TextBox 8">
            <a:extLst>
              <a:ext uri="{FF2B5EF4-FFF2-40B4-BE49-F238E27FC236}">
                <a16:creationId xmlns:a16="http://schemas.microsoft.com/office/drawing/2014/main" id="{AB801061-DAD8-10B6-B8E7-8B7394913A9D}"/>
              </a:ext>
            </a:extLst>
          </p:cNvPr>
          <p:cNvSpPr txBox="1"/>
          <p:nvPr/>
        </p:nvSpPr>
        <p:spPr>
          <a:xfrm>
            <a:off x="10941978" y="1825625"/>
            <a:ext cx="616449" cy="369332"/>
          </a:xfrm>
          <a:prstGeom prst="rect">
            <a:avLst/>
          </a:prstGeom>
          <a:noFill/>
        </p:spPr>
        <p:txBody>
          <a:bodyPr wrap="square" rtlCol="0">
            <a:spAutoFit/>
          </a:bodyPr>
          <a:lstStyle/>
          <a:p>
            <a:pPr algn="ctr"/>
            <a:r>
              <a:rPr lang="en-IN" b="1" dirty="0"/>
              <a:t>…</a:t>
            </a:r>
          </a:p>
        </p:txBody>
      </p:sp>
      <p:sp>
        <p:nvSpPr>
          <p:cNvPr id="10" name="TextBox 9">
            <a:extLst>
              <a:ext uri="{FF2B5EF4-FFF2-40B4-BE49-F238E27FC236}">
                <a16:creationId xmlns:a16="http://schemas.microsoft.com/office/drawing/2014/main" id="{71D2444F-00D7-1B15-665E-62E8C8AFE060}"/>
              </a:ext>
            </a:extLst>
          </p:cNvPr>
          <p:cNvSpPr txBox="1"/>
          <p:nvPr/>
        </p:nvSpPr>
        <p:spPr>
          <a:xfrm>
            <a:off x="7631987" y="2370049"/>
            <a:ext cx="844192" cy="369332"/>
          </a:xfrm>
          <a:prstGeom prst="rect">
            <a:avLst/>
          </a:prstGeom>
          <a:noFill/>
        </p:spPr>
        <p:txBody>
          <a:bodyPr wrap="square" rtlCol="0">
            <a:spAutoFit/>
          </a:bodyPr>
          <a:lstStyle/>
          <a:p>
            <a:pPr algn="ctr"/>
            <a:r>
              <a:rPr lang="en-IN" b="1" dirty="0" err="1"/>
              <a:t>Instr</a:t>
            </a:r>
            <a:r>
              <a:rPr lang="en-IN" b="1" dirty="0"/>
              <a:t> 1</a:t>
            </a:r>
          </a:p>
        </p:txBody>
      </p:sp>
      <p:graphicFrame>
        <p:nvGraphicFramePr>
          <p:cNvPr id="12" name="Table 6">
            <a:extLst>
              <a:ext uri="{FF2B5EF4-FFF2-40B4-BE49-F238E27FC236}">
                <a16:creationId xmlns:a16="http://schemas.microsoft.com/office/drawing/2014/main" id="{C32A7FB6-3CEE-B890-6402-628D09C03DEB}"/>
              </a:ext>
            </a:extLst>
          </p:cNvPr>
          <p:cNvGraphicFramePr>
            <a:graphicFrameLocks/>
          </p:cNvGraphicFramePr>
          <p:nvPr/>
        </p:nvGraphicFramePr>
        <p:xfrm>
          <a:off x="1966645" y="2836933"/>
          <a:ext cx="6667356" cy="486060"/>
        </p:xfrm>
        <a:graphic>
          <a:graphicData uri="http://schemas.openxmlformats.org/drawingml/2006/table">
            <a:tbl>
              <a:tblPr firstRow="1" bandRow="1">
                <a:tableStyleId>{5C22544A-7EE6-4342-B048-85BDC9FD1C3A}</a:tableStyleId>
              </a:tblPr>
              <a:tblGrid>
                <a:gridCol w="1111226">
                  <a:extLst>
                    <a:ext uri="{9D8B030D-6E8A-4147-A177-3AD203B41FA5}">
                      <a16:colId xmlns:a16="http://schemas.microsoft.com/office/drawing/2014/main" val="85490757"/>
                    </a:ext>
                  </a:extLst>
                </a:gridCol>
                <a:gridCol w="1111226">
                  <a:extLst>
                    <a:ext uri="{9D8B030D-6E8A-4147-A177-3AD203B41FA5}">
                      <a16:colId xmlns:a16="http://schemas.microsoft.com/office/drawing/2014/main" val="2281539978"/>
                    </a:ext>
                  </a:extLst>
                </a:gridCol>
                <a:gridCol w="1111226">
                  <a:extLst>
                    <a:ext uri="{9D8B030D-6E8A-4147-A177-3AD203B41FA5}">
                      <a16:colId xmlns:a16="http://schemas.microsoft.com/office/drawing/2014/main" val="949009583"/>
                    </a:ext>
                  </a:extLst>
                </a:gridCol>
                <a:gridCol w="1111226">
                  <a:extLst>
                    <a:ext uri="{9D8B030D-6E8A-4147-A177-3AD203B41FA5}">
                      <a16:colId xmlns:a16="http://schemas.microsoft.com/office/drawing/2014/main" val="1626565258"/>
                    </a:ext>
                  </a:extLst>
                </a:gridCol>
                <a:gridCol w="1111226">
                  <a:extLst>
                    <a:ext uri="{9D8B030D-6E8A-4147-A177-3AD203B41FA5}">
                      <a16:colId xmlns:a16="http://schemas.microsoft.com/office/drawing/2014/main" val="1515965939"/>
                    </a:ext>
                  </a:extLst>
                </a:gridCol>
                <a:gridCol w="1111226">
                  <a:extLst>
                    <a:ext uri="{9D8B030D-6E8A-4147-A177-3AD203B41FA5}">
                      <a16:colId xmlns:a16="http://schemas.microsoft.com/office/drawing/2014/main" val="1439634414"/>
                    </a:ext>
                  </a:extLst>
                </a:gridCol>
              </a:tblGrid>
              <a:tr h="486060">
                <a:tc>
                  <a:txBody>
                    <a:bodyPr/>
                    <a:lstStyle/>
                    <a:p>
                      <a:pPr algn="ctr"/>
                      <a:r>
                        <a:rPr lang="en-IN" dirty="0"/>
                        <a:t>Opcode</a:t>
                      </a:r>
                    </a:p>
                  </a:txBody>
                  <a:tcPr>
                    <a:solidFill>
                      <a:srgbClr val="92D050"/>
                    </a:solidFill>
                  </a:tcPr>
                </a:tc>
                <a:tc>
                  <a:txBody>
                    <a:bodyPr/>
                    <a:lstStyle/>
                    <a:p>
                      <a:pPr algn="ctr"/>
                      <a:r>
                        <a:rPr lang="en-IN" dirty="0"/>
                        <a:t>Decode</a:t>
                      </a:r>
                    </a:p>
                  </a:txBody>
                  <a:tcPr>
                    <a:solidFill>
                      <a:srgbClr val="92D050"/>
                    </a:solidFill>
                  </a:tcPr>
                </a:tc>
                <a:tc>
                  <a:txBody>
                    <a:bodyPr/>
                    <a:lstStyle/>
                    <a:p>
                      <a:pPr algn="ctr"/>
                      <a:r>
                        <a:rPr lang="en-IN" dirty="0"/>
                        <a:t>Address</a:t>
                      </a:r>
                    </a:p>
                  </a:txBody>
                  <a:tcPr>
                    <a:solidFill>
                      <a:srgbClr val="92D050"/>
                    </a:solidFill>
                  </a:tcPr>
                </a:tc>
                <a:tc>
                  <a:txBody>
                    <a:bodyPr/>
                    <a:lstStyle/>
                    <a:p>
                      <a:pPr algn="ctr"/>
                      <a:r>
                        <a:rPr lang="en-IN" dirty="0"/>
                        <a:t>Values</a:t>
                      </a:r>
                    </a:p>
                  </a:txBody>
                  <a:tcPr>
                    <a:solidFill>
                      <a:srgbClr val="92D050"/>
                    </a:solidFill>
                  </a:tcPr>
                </a:tc>
                <a:tc>
                  <a:txBody>
                    <a:bodyPr/>
                    <a:lstStyle/>
                    <a:p>
                      <a:pPr algn="ctr"/>
                      <a:r>
                        <a:rPr lang="en-IN" dirty="0"/>
                        <a:t>Compute</a:t>
                      </a:r>
                    </a:p>
                  </a:txBody>
                  <a:tcPr>
                    <a:solidFill>
                      <a:srgbClr val="92D050"/>
                    </a:solidFill>
                  </a:tcPr>
                </a:tc>
                <a:tc>
                  <a:txBody>
                    <a:bodyPr/>
                    <a:lstStyle/>
                    <a:p>
                      <a:pPr algn="ctr"/>
                      <a:r>
                        <a:rPr lang="en-IN" dirty="0"/>
                        <a:t>Store</a:t>
                      </a:r>
                    </a:p>
                  </a:txBody>
                  <a:tcPr>
                    <a:solidFill>
                      <a:srgbClr val="92D050"/>
                    </a:solidFill>
                  </a:tcPr>
                </a:tc>
                <a:extLst>
                  <a:ext uri="{0D108BD9-81ED-4DB2-BD59-A6C34878D82A}">
                    <a16:rowId xmlns:a16="http://schemas.microsoft.com/office/drawing/2014/main" val="241049942"/>
                  </a:ext>
                </a:extLst>
              </a:tr>
            </a:tbl>
          </a:graphicData>
        </a:graphic>
      </p:graphicFrame>
      <p:sp>
        <p:nvSpPr>
          <p:cNvPr id="13" name="TextBox 12">
            <a:extLst>
              <a:ext uri="{FF2B5EF4-FFF2-40B4-BE49-F238E27FC236}">
                <a16:creationId xmlns:a16="http://schemas.microsoft.com/office/drawing/2014/main" id="{62285CE0-97A5-4612-6A3F-339CD527BDC4}"/>
              </a:ext>
            </a:extLst>
          </p:cNvPr>
          <p:cNvSpPr txBox="1"/>
          <p:nvPr/>
        </p:nvSpPr>
        <p:spPr>
          <a:xfrm>
            <a:off x="8832351" y="2836933"/>
            <a:ext cx="844192" cy="369332"/>
          </a:xfrm>
          <a:prstGeom prst="rect">
            <a:avLst/>
          </a:prstGeom>
          <a:noFill/>
        </p:spPr>
        <p:txBody>
          <a:bodyPr wrap="square" rtlCol="0">
            <a:spAutoFit/>
          </a:bodyPr>
          <a:lstStyle/>
          <a:p>
            <a:pPr algn="ctr"/>
            <a:r>
              <a:rPr lang="en-IN" b="1" dirty="0" err="1"/>
              <a:t>Instr</a:t>
            </a:r>
            <a:r>
              <a:rPr lang="en-IN" b="1" dirty="0"/>
              <a:t> 2</a:t>
            </a:r>
          </a:p>
        </p:txBody>
      </p:sp>
      <p:graphicFrame>
        <p:nvGraphicFramePr>
          <p:cNvPr id="15" name="Table 6">
            <a:extLst>
              <a:ext uri="{FF2B5EF4-FFF2-40B4-BE49-F238E27FC236}">
                <a16:creationId xmlns:a16="http://schemas.microsoft.com/office/drawing/2014/main" id="{4D8A3D88-0428-B243-A226-E4406D13448E}"/>
              </a:ext>
            </a:extLst>
          </p:cNvPr>
          <p:cNvGraphicFramePr>
            <a:graphicFrameLocks/>
          </p:cNvGraphicFramePr>
          <p:nvPr/>
        </p:nvGraphicFramePr>
        <p:xfrm>
          <a:off x="3050283" y="3404274"/>
          <a:ext cx="6667356" cy="486060"/>
        </p:xfrm>
        <a:graphic>
          <a:graphicData uri="http://schemas.openxmlformats.org/drawingml/2006/table">
            <a:tbl>
              <a:tblPr firstRow="1" bandRow="1">
                <a:tableStyleId>{5C22544A-7EE6-4342-B048-85BDC9FD1C3A}</a:tableStyleId>
              </a:tblPr>
              <a:tblGrid>
                <a:gridCol w="1111226">
                  <a:extLst>
                    <a:ext uri="{9D8B030D-6E8A-4147-A177-3AD203B41FA5}">
                      <a16:colId xmlns:a16="http://schemas.microsoft.com/office/drawing/2014/main" val="85490757"/>
                    </a:ext>
                  </a:extLst>
                </a:gridCol>
                <a:gridCol w="1111226">
                  <a:extLst>
                    <a:ext uri="{9D8B030D-6E8A-4147-A177-3AD203B41FA5}">
                      <a16:colId xmlns:a16="http://schemas.microsoft.com/office/drawing/2014/main" val="2281539978"/>
                    </a:ext>
                  </a:extLst>
                </a:gridCol>
                <a:gridCol w="1111226">
                  <a:extLst>
                    <a:ext uri="{9D8B030D-6E8A-4147-A177-3AD203B41FA5}">
                      <a16:colId xmlns:a16="http://schemas.microsoft.com/office/drawing/2014/main" val="949009583"/>
                    </a:ext>
                  </a:extLst>
                </a:gridCol>
                <a:gridCol w="1111226">
                  <a:extLst>
                    <a:ext uri="{9D8B030D-6E8A-4147-A177-3AD203B41FA5}">
                      <a16:colId xmlns:a16="http://schemas.microsoft.com/office/drawing/2014/main" val="1626565258"/>
                    </a:ext>
                  </a:extLst>
                </a:gridCol>
                <a:gridCol w="1111226">
                  <a:extLst>
                    <a:ext uri="{9D8B030D-6E8A-4147-A177-3AD203B41FA5}">
                      <a16:colId xmlns:a16="http://schemas.microsoft.com/office/drawing/2014/main" val="1515965939"/>
                    </a:ext>
                  </a:extLst>
                </a:gridCol>
                <a:gridCol w="1111226">
                  <a:extLst>
                    <a:ext uri="{9D8B030D-6E8A-4147-A177-3AD203B41FA5}">
                      <a16:colId xmlns:a16="http://schemas.microsoft.com/office/drawing/2014/main" val="1439634414"/>
                    </a:ext>
                  </a:extLst>
                </a:gridCol>
              </a:tblGrid>
              <a:tr h="486060">
                <a:tc>
                  <a:txBody>
                    <a:bodyPr/>
                    <a:lstStyle/>
                    <a:p>
                      <a:pPr algn="ctr"/>
                      <a:r>
                        <a:rPr lang="en-IN" dirty="0"/>
                        <a:t>Opcode</a:t>
                      </a:r>
                    </a:p>
                  </a:txBody>
                  <a:tcPr>
                    <a:solidFill>
                      <a:srgbClr val="7030A0"/>
                    </a:solidFill>
                  </a:tcPr>
                </a:tc>
                <a:tc>
                  <a:txBody>
                    <a:bodyPr/>
                    <a:lstStyle/>
                    <a:p>
                      <a:pPr algn="ctr"/>
                      <a:r>
                        <a:rPr lang="en-IN" dirty="0"/>
                        <a:t>Decode</a:t>
                      </a:r>
                    </a:p>
                  </a:txBody>
                  <a:tcPr>
                    <a:solidFill>
                      <a:srgbClr val="7030A0"/>
                    </a:solidFill>
                  </a:tcPr>
                </a:tc>
                <a:tc>
                  <a:txBody>
                    <a:bodyPr/>
                    <a:lstStyle/>
                    <a:p>
                      <a:pPr algn="ctr"/>
                      <a:r>
                        <a:rPr lang="en-IN" dirty="0"/>
                        <a:t>Address</a:t>
                      </a:r>
                    </a:p>
                  </a:txBody>
                  <a:tcPr>
                    <a:solidFill>
                      <a:srgbClr val="7030A0"/>
                    </a:solidFill>
                  </a:tcPr>
                </a:tc>
                <a:tc>
                  <a:txBody>
                    <a:bodyPr/>
                    <a:lstStyle/>
                    <a:p>
                      <a:pPr algn="ctr"/>
                      <a:r>
                        <a:rPr lang="en-IN" dirty="0"/>
                        <a:t>Values</a:t>
                      </a:r>
                    </a:p>
                  </a:txBody>
                  <a:tcPr>
                    <a:solidFill>
                      <a:srgbClr val="7030A0"/>
                    </a:solidFill>
                  </a:tcPr>
                </a:tc>
                <a:tc>
                  <a:txBody>
                    <a:bodyPr/>
                    <a:lstStyle/>
                    <a:p>
                      <a:pPr algn="ctr"/>
                      <a:r>
                        <a:rPr lang="en-IN" dirty="0"/>
                        <a:t>Compute</a:t>
                      </a:r>
                    </a:p>
                  </a:txBody>
                  <a:tcPr>
                    <a:solidFill>
                      <a:srgbClr val="7030A0"/>
                    </a:solidFill>
                  </a:tcPr>
                </a:tc>
                <a:tc>
                  <a:txBody>
                    <a:bodyPr/>
                    <a:lstStyle/>
                    <a:p>
                      <a:pPr algn="ctr"/>
                      <a:r>
                        <a:rPr lang="en-IN" dirty="0"/>
                        <a:t>Store</a:t>
                      </a:r>
                    </a:p>
                  </a:txBody>
                  <a:tcPr>
                    <a:solidFill>
                      <a:srgbClr val="7030A0"/>
                    </a:solidFill>
                  </a:tcPr>
                </a:tc>
                <a:extLst>
                  <a:ext uri="{0D108BD9-81ED-4DB2-BD59-A6C34878D82A}">
                    <a16:rowId xmlns:a16="http://schemas.microsoft.com/office/drawing/2014/main" val="241049942"/>
                  </a:ext>
                </a:extLst>
              </a:tr>
            </a:tbl>
          </a:graphicData>
        </a:graphic>
      </p:graphicFrame>
      <p:sp>
        <p:nvSpPr>
          <p:cNvPr id="16" name="TextBox 15">
            <a:extLst>
              <a:ext uri="{FF2B5EF4-FFF2-40B4-BE49-F238E27FC236}">
                <a16:creationId xmlns:a16="http://schemas.microsoft.com/office/drawing/2014/main" id="{F46A177C-914A-C9CE-C86D-A7899B5BF0B9}"/>
              </a:ext>
            </a:extLst>
          </p:cNvPr>
          <p:cNvSpPr txBox="1"/>
          <p:nvPr/>
        </p:nvSpPr>
        <p:spPr>
          <a:xfrm>
            <a:off x="9868328" y="3429000"/>
            <a:ext cx="844192" cy="369332"/>
          </a:xfrm>
          <a:prstGeom prst="rect">
            <a:avLst/>
          </a:prstGeom>
          <a:noFill/>
        </p:spPr>
        <p:txBody>
          <a:bodyPr wrap="square" rtlCol="0">
            <a:spAutoFit/>
          </a:bodyPr>
          <a:lstStyle/>
          <a:p>
            <a:pPr algn="ctr"/>
            <a:r>
              <a:rPr lang="en-IN" b="1" dirty="0" err="1"/>
              <a:t>Instr</a:t>
            </a:r>
            <a:r>
              <a:rPr lang="en-IN" b="1" dirty="0"/>
              <a:t> 3</a:t>
            </a:r>
          </a:p>
        </p:txBody>
      </p:sp>
      <p:graphicFrame>
        <p:nvGraphicFramePr>
          <p:cNvPr id="17" name="Table 6">
            <a:extLst>
              <a:ext uri="{FF2B5EF4-FFF2-40B4-BE49-F238E27FC236}">
                <a16:creationId xmlns:a16="http://schemas.microsoft.com/office/drawing/2014/main" id="{AC42CB46-61FC-456A-449D-190FFC7B6C29}"/>
              </a:ext>
            </a:extLst>
          </p:cNvPr>
          <p:cNvGraphicFramePr>
            <a:graphicFrameLocks/>
          </p:cNvGraphicFramePr>
          <p:nvPr/>
        </p:nvGraphicFramePr>
        <p:xfrm>
          <a:off x="4171878" y="3941398"/>
          <a:ext cx="6667356" cy="486060"/>
        </p:xfrm>
        <a:graphic>
          <a:graphicData uri="http://schemas.openxmlformats.org/drawingml/2006/table">
            <a:tbl>
              <a:tblPr firstRow="1" bandRow="1">
                <a:tableStyleId>{5C22544A-7EE6-4342-B048-85BDC9FD1C3A}</a:tableStyleId>
              </a:tblPr>
              <a:tblGrid>
                <a:gridCol w="1111226">
                  <a:extLst>
                    <a:ext uri="{9D8B030D-6E8A-4147-A177-3AD203B41FA5}">
                      <a16:colId xmlns:a16="http://schemas.microsoft.com/office/drawing/2014/main" val="85490757"/>
                    </a:ext>
                  </a:extLst>
                </a:gridCol>
                <a:gridCol w="1111226">
                  <a:extLst>
                    <a:ext uri="{9D8B030D-6E8A-4147-A177-3AD203B41FA5}">
                      <a16:colId xmlns:a16="http://schemas.microsoft.com/office/drawing/2014/main" val="2281539978"/>
                    </a:ext>
                  </a:extLst>
                </a:gridCol>
                <a:gridCol w="1111226">
                  <a:extLst>
                    <a:ext uri="{9D8B030D-6E8A-4147-A177-3AD203B41FA5}">
                      <a16:colId xmlns:a16="http://schemas.microsoft.com/office/drawing/2014/main" val="949009583"/>
                    </a:ext>
                  </a:extLst>
                </a:gridCol>
                <a:gridCol w="1111226">
                  <a:extLst>
                    <a:ext uri="{9D8B030D-6E8A-4147-A177-3AD203B41FA5}">
                      <a16:colId xmlns:a16="http://schemas.microsoft.com/office/drawing/2014/main" val="1626565258"/>
                    </a:ext>
                  </a:extLst>
                </a:gridCol>
                <a:gridCol w="1111226">
                  <a:extLst>
                    <a:ext uri="{9D8B030D-6E8A-4147-A177-3AD203B41FA5}">
                      <a16:colId xmlns:a16="http://schemas.microsoft.com/office/drawing/2014/main" val="1515965939"/>
                    </a:ext>
                  </a:extLst>
                </a:gridCol>
                <a:gridCol w="1111226">
                  <a:extLst>
                    <a:ext uri="{9D8B030D-6E8A-4147-A177-3AD203B41FA5}">
                      <a16:colId xmlns:a16="http://schemas.microsoft.com/office/drawing/2014/main" val="1439634414"/>
                    </a:ext>
                  </a:extLst>
                </a:gridCol>
              </a:tblGrid>
              <a:tr h="486060">
                <a:tc>
                  <a:txBody>
                    <a:bodyPr/>
                    <a:lstStyle/>
                    <a:p>
                      <a:pPr algn="ctr"/>
                      <a:r>
                        <a:rPr lang="en-IN" dirty="0"/>
                        <a:t>Etc</a:t>
                      </a:r>
                    </a:p>
                  </a:txBody>
                  <a:tcPr>
                    <a:solidFill>
                      <a:srgbClr val="FF0000"/>
                    </a:solidFill>
                  </a:tcPr>
                </a:tc>
                <a:tc>
                  <a:txBody>
                    <a:bodyPr/>
                    <a:lstStyle/>
                    <a:p>
                      <a:pPr algn="ctr"/>
                      <a:endParaRPr lang="en-IN" dirty="0"/>
                    </a:p>
                  </a:txBody>
                  <a:tcPr>
                    <a:solidFill>
                      <a:srgbClr val="FF0000"/>
                    </a:solidFill>
                  </a:tcPr>
                </a:tc>
                <a:tc>
                  <a:txBody>
                    <a:bodyPr/>
                    <a:lstStyle/>
                    <a:p>
                      <a:pPr algn="ctr"/>
                      <a:endParaRPr lang="en-IN" dirty="0"/>
                    </a:p>
                  </a:txBody>
                  <a:tcPr>
                    <a:solidFill>
                      <a:srgbClr val="FF0000"/>
                    </a:solidFill>
                  </a:tcPr>
                </a:tc>
                <a:tc>
                  <a:txBody>
                    <a:bodyPr/>
                    <a:lstStyle/>
                    <a:p>
                      <a:pPr algn="ctr"/>
                      <a:endParaRPr lang="en-IN" dirty="0"/>
                    </a:p>
                  </a:txBody>
                  <a:tcPr>
                    <a:solidFill>
                      <a:srgbClr val="FF0000"/>
                    </a:solidFill>
                  </a:tcPr>
                </a:tc>
                <a:tc>
                  <a:txBody>
                    <a:bodyPr/>
                    <a:lstStyle/>
                    <a:p>
                      <a:pPr algn="ctr"/>
                      <a:endParaRPr lang="en-IN" dirty="0"/>
                    </a:p>
                  </a:txBody>
                  <a:tcPr>
                    <a:solidFill>
                      <a:srgbClr val="FF0000"/>
                    </a:solidFill>
                  </a:tcPr>
                </a:tc>
                <a:tc>
                  <a:txBody>
                    <a:bodyPr/>
                    <a:lstStyle/>
                    <a:p>
                      <a:pPr algn="ctr"/>
                      <a:endParaRPr lang="en-IN" dirty="0"/>
                    </a:p>
                  </a:txBody>
                  <a:tcPr>
                    <a:solidFill>
                      <a:srgbClr val="FF0000"/>
                    </a:solidFill>
                  </a:tcPr>
                </a:tc>
                <a:extLst>
                  <a:ext uri="{0D108BD9-81ED-4DB2-BD59-A6C34878D82A}">
                    <a16:rowId xmlns:a16="http://schemas.microsoft.com/office/drawing/2014/main" val="241049942"/>
                  </a:ext>
                </a:extLst>
              </a:tr>
            </a:tbl>
          </a:graphicData>
        </a:graphic>
      </p:graphicFrame>
    </p:spTree>
    <p:extLst>
      <p:ext uri="{BB962C8B-B14F-4D97-AF65-F5344CB8AC3E}">
        <p14:creationId xmlns:p14="http://schemas.microsoft.com/office/powerpoint/2010/main" val="140033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BF74E6-BC39-2991-070A-A63069267E4F}"/>
              </a:ext>
            </a:extLst>
          </p:cNvPr>
          <p:cNvSpPr>
            <a:spLocks noGrp="1"/>
          </p:cNvSpPr>
          <p:nvPr>
            <p:ph type="title"/>
          </p:nvPr>
        </p:nvSpPr>
        <p:spPr/>
        <p:txBody>
          <a:bodyPr/>
          <a:lstStyle/>
          <a:p>
            <a:r>
              <a:rPr lang="en-IN" dirty="0"/>
              <a:t>Main Point</a:t>
            </a:r>
          </a:p>
        </p:txBody>
      </p:sp>
      <p:sp>
        <p:nvSpPr>
          <p:cNvPr id="5" name="Content Placeholder 4">
            <a:extLst>
              <a:ext uri="{FF2B5EF4-FFF2-40B4-BE49-F238E27FC236}">
                <a16:creationId xmlns:a16="http://schemas.microsoft.com/office/drawing/2014/main" id="{7426EA78-C1B7-F092-2DC2-446E4AACB554}"/>
              </a:ext>
            </a:extLst>
          </p:cNvPr>
          <p:cNvSpPr>
            <a:spLocks noGrp="1"/>
          </p:cNvSpPr>
          <p:nvPr>
            <p:ph idx="1"/>
          </p:nvPr>
        </p:nvSpPr>
        <p:spPr/>
        <p:txBody>
          <a:bodyPr/>
          <a:lstStyle/>
          <a:p>
            <a:r>
              <a:rPr lang="en-IN" dirty="0">
                <a:solidFill>
                  <a:srgbClr val="FF0000"/>
                </a:solidFill>
              </a:rPr>
              <a:t>How many instructions we can start at the same time</a:t>
            </a:r>
            <a:r>
              <a:rPr lang="en-IN" dirty="0"/>
              <a:t> is more important than </a:t>
            </a:r>
            <a:r>
              <a:rPr lang="en-IN" dirty="0">
                <a:solidFill>
                  <a:srgbClr val="FF0000"/>
                </a:solidFill>
              </a:rPr>
              <a:t>how much time a single instruction requires</a:t>
            </a:r>
          </a:p>
        </p:txBody>
      </p:sp>
    </p:spTree>
    <p:extLst>
      <p:ext uri="{BB962C8B-B14F-4D97-AF65-F5344CB8AC3E}">
        <p14:creationId xmlns:p14="http://schemas.microsoft.com/office/powerpoint/2010/main" val="2609662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7E5C-E4F3-AC63-78B2-BBBDADFC96F8}"/>
              </a:ext>
            </a:extLst>
          </p:cNvPr>
          <p:cNvSpPr>
            <a:spLocks noGrp="1"/>
          </p:cNvSpPr>
          <p:nvPr>
            <p:ph type="title"/>
          </p:nvPr>
        </p:nvSpPr>
        <p:spPr/>
        <p:txBody>
          <a:bodyPr/>
          <a:lstStyle/>
          <a:p>
            <a:r>
              <a:rPr lang="en-IN" dirty="0"/>
              <a:t>Understanding Pipeline Execution</a:t>
            </a:r>
          </a:p>
        </p:txBody>
      </p:sp>
      <p:sp>
        <p:nvSpPr>
          <p:cNvPr id="3" name="Content Placeholder 2">
            <a:extLst>
              <a:ext uri="{FF2B5EF4-FFF2-40B4-BE49-F238E27FC236}">
                <a16:creationId xmlns:a16="http://schemas.microsoft.com/office/drawing/2014/main" id="{EE2B6CE9-2FB1-6E23-46B8-455ABF30F79A}"/>
              </a:ext>
            </a:extLst>
          </p:cNvPr>
          <p:cNvSpPr>
            <a:spLocks noGrp="1"/>
          </p:cNvSpPr>
          <p:nvPr>
            <p:ph idx="1"/>
          </p:nvPr>
        </p:nvSpPr>
        <p:spPr/>
        <p:txBody>
          <a:bodyPr>
            <a:normAutofit fontScale="62500" lnSpcReduction="20000"/>
          </a:bodyPr>
          <a:lstStyle/>
          <a:p>
            <a:r>
              <a:rPr lang="en-US" dirty="0"/>
              <a:t>T1, T2, T3, etc., represent consecutive "ticks" of the system clock</a:t>
            </a:r>
          </a:p>
          <a:p>
            <a:r>
              <a:rPr lang="en-US" dirty="0"/>
              <a:t>At T=T1 the CPU fetches the opcode byte for the first instruction.</a:t>
            </a:r>
          </a:p>
          <a:p>
            <a:r>
              <a:rPr lang="en-US" dirty="0"/>
              <a:t>At T=T2, the CPU begins decoding the opcode for the first instruction. In parallel, it fetches 16-bits from the prefetch queue in the event the instruction has an operand. Since the first instruction no longer needs the opcode fetching circuitry, the CPU instructs it to fetch the opcode of the second instruction in parallel with the decoding of the first instruction. </a:t>
            </a:r>
          </a:p>
          <a:p>
            <a:r>
              <a:rPr lang="en-US" dirty="0"/>
              <a:t>At T=T3, the CPU computes an operand address for the first instruction, if any. The CPU does nothing on the first instruction if it does not use the [</a:t>
            </a:r>
            <a:r>
              <a:rPr lang="en-US" dirty="0" err="1"/>
              <a:t>nnnn+bx</a:t>
            </a:r>
            <a:r>
              <a:rPr lang="en-US" dirty="0"/>
              <a:t>] addressing mode. During T3, the CPU also decodes the opcode of the second instruction and fetches any necessary operand. Finally the CPU also fetches the opcode for the third instruction. With each advancing tick of the clock, another step in the execution of each instruction in the pipeline completes, and the CPU fetches yet another instruction from memory.</a:t>
            </a:r>
          </a:p>
          <a:p>
            <a:r>
              <a:rPr lang="en-US" dirty="0"/>
              <a:t>At T=T6 the CPU completes the execution of the first instruction, computes the result for the second, etc., and, finally, fetches the opcode for the sixth instruction in the pipeline. </a:t>
            </a:r>
          </a:p>
          <a:p>
            <a:r>
              <a:rPr lang="en-US" dirty="0"/>
              <a:t>The important thing to see is that after T=T5 the CPU completes an instruction on every clock cycle. Once the CPU fills the pipeline, it completes one instruction on each cycle. Note that this is true even if there are complex addressing modes to be computed, memory operands to fetch, or other operations which use cycles on a non-pipelined processor. All we need to do is add more stages to the pipeline, and we can still effectively process each instruction in one clock cycle.</a:t>
            </a:r>
            <a:endParaRPr lang="en-IN" dirty="0"/>
          </a:p>
        </p:txBody>
      </p:sp>
    </p:spTree>
    <p:extLst>
      <p:ext uri="{BB962C8B-B14F-4D97-AF65-F5344CB8AC3E}">
        <p14:creationId xmlns:p14="http://schemas.microsoft.com/office/powerpoint/2010/main" val="205102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FE8F56-CA2C-49EF-2E9F-E496DE654A4A}"/>
              </a:ext>
            </a:extLst>
          </p:cNvPr>
          <p:cNvSpPr>
            <a:spLocks noGrp="1"/>
          </p:cNvSpPr>
          <p:nvPr>
            <p:ph type="title"/>
          </p:nvPr>
        </p:nvSpPr>
        <p:spPr/>
        <p:txBody>
          <a:bodyPr/>
          <a:lstStyle/>
          <a:p>
            <a:r>
              <a:rPr lang="en-IN" dirty="0"/>
              <a:t>Multi-Processor Architecture</a:t>
            </a:r>
          </a:p>
        </p:txBody>
      </p:sp>
      <p:sp>
        <p:nvSpPr>
          <p:cNvPr id="5" name="Text Placeholder 4">
            <a:extLst>
              <a:ext uri="{FF2B5EF4-FFF2-40B4-BE49-F238E27FC236}">
                <a16:creationId xmlns:a16="http://schemas.microsoft.com/office/drawing/2014/main" id="{07BDCEAD-2354-747F-1E36-AADF10C29A4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36832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1025-D46E-A937-0861-49383D62037B}"/>
              </a:ext>
            </a:extLst>
          </p:cNvPr>
          <p:cNvSpPr>
            <a:spLocks noGrp="1"/>
          </p:cNvSpPr>
          <p:nvPr>
            <p:ph type="title"/>
          </p:nvPr>
        </p:nvSpPr>
        <p:spPr/>
        <p:txBody>
          <a:bodyPr/>
          <a:lstStyle/>
          <a:p>
            <a:r>
              <a:rPr lang="en-IN" dirty="0"/>
              <a:t>Parallel Processing</a:t>
            </a:r>
          </a:p>
        </p:txBody>
      </p:sp>
      <p:sp>
        <p:nvSpPr>
          <p:cNvPr id="3" name="Content Placeholder 2">
            <a:extLst>
              <a:ext uri="{FF2B5EF4-FFF2-40B4-BE49-F238E27FC236}">
                <a16:creationId xmlns:a16="http://schemas.microsoft.com/office/drawing/2014/main" id="{FEAC97A0-8208-4F45-37D4-F88EC57D587B}"/>
              </a:ext>
            </a:extLst>
          </p:cNvPr>
          <p:cNvSpPr>
            <a:spLocks noGrp="1"/>
          </p:cNvSpPr>
          <p:nvPr>
            <p:ph idx="1"/>
          </p:nvPr>
        </p:nvSpPr>
        <p:spPr/>
        <p:txBody>
          <a:bodyPr>
            <a:normAutofit/>
          </a:bodyPr>
          <a:lstStyle/>
          <a:p>
            <a:r>
              <a:rPr lang="en-US" dirty="0">
                <a:solidFill>
                  <a:srgbClr val="FF0000"/>
                </a:solidFill>
              </a:rPr>
              <a:t>Parallel processing</a:t>
            </a:r>
            <a:r>
              <a:rPr lang="en-US" dirty="0"/>
              <a:t> is a computing approach that involves the </a:t>
            </a:r>
            <a:r>
              <a:rPr lang="en-US" u="sng" dirty="0"/>
              <a:t>simultaneous execution of multiple tasks or instructions</a:t>
            </a:r>
            <a:r>
              <a:rPr lang="en-US" dirty="0"/>
              <a:t> to achieve (a) </a:t>
            </a:r>
            <a:r>
              <a:rPr lang="en-US" dirty="0">
                <a:solidFill>
                  <a:srgbClr val="7030A0"/>
                </a:solidFill>
              </a:rPr>
              <a:t>improved performance</a:t>
            </a:r>
            <a:r>
              <a:rPr lang="en-US" dirty="0"/>
              <a:t>, (b) </a:t>
            </a:r>
            <a:r>
              <a:rPr lang="en-US" dirty="0">
                <a:solidFill>
                  <a:srgbClr val="7030A0"/>
                </a:solidFill>
              </a:rPr>
              <a:t>increased throughput</a:t>
            </a:r>
            <a:r>
              <a:rPr lang="en-US" dirty="0"/>
              <a:t>, and (c) </a:t>
            </a:r>
            <a:r>
              <a:rPr lang="en-US" dirty="0">
                <a:solidFill>
                  <a:srgbClr val="7030A0"/>
                </a:solidFill>
              </a:rPr>
              <a:t>reduced execution time</a:t>
            </a:r>
          </a:p>
          <a:p>
            <a:r>
              <a:rPr lang="en-IN" dirty="0"/>
              <a:t>Key concepts in parallel processing</a:t>
            </a:r>
          </a:p>
          <a:p>
            <a:pPr lvl="1"/>
            <a:r>
              <a:rPr lang="en-IN" dirty="0"/>
              <a:t>Task/Instruction-level parallelism</a:t>
            </a:r>
          </a:p>
          <a:p>
            <a:pPr lvl="1"/>
            <a:r>
              <a:rPr lang="en-IN" dirty="0"/>
              <a:t>Concurrency</a:t>
            </a:r>
          </a:p>
          <a:p>
            <a:pPr lvl="1"/>
            <a:r>
              <a:rPr lang="en-IN" dirty="0"/>
              <a:t>Parallelism types: Task parallelism, Data parallelism</a:t>
            </a:r>
          </a:p>
          <a:p>
            <a:pPr lvl="1"/>
            <a:r>
              <a:rPr lang="en-IN" dirty="0"/>
              <a:t>Parallel architectures: Shared memory, Distributed memory, SIMD and MIMD</a:t>
            </a:r>
          </a:p>
        </p:txBody>
      </p:sp>
    </p:spTree>
    <p:extLst>
      <p:ext uri="{BB962C8B-B14F-4D97-AF65-F5344CB8AC3E}">
        <p14:creationId xmlns:p14="http://schemas.microsoft.com/office/powerpoint/2010/main" val="1547865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851-B86C-72B3-79A1-D9EA6335314C}"/>
              </a:ext>
            </a:extLst>
          </p:cNvPr>
          <p:cNvSpPr>
            <a:spLocks noGrp="1"/>
          </p:cNvSpPr>
          <p:nvPr>
            <p:ph type="title"/>
          </p:nvPr>
        </p:nvSpPr>
        <p:spPr/>
        <p:txBody>
          <a:bodyPr/>
          <a:lstStyle/>
          <a:p>
            <a:r>
              <a:rPr lang="en-IN" dirty="0"/>
              <a:t>Task/Instruction Level Parallelism</a:t>
            </a:r>
          </a:p>
        </p:txBody>
      </p:sp>
      <p:sp>
        <p:nvSpPr>
          <p:cNvPr id="3" name="Content Placeholder 2">
            <a:extLst>
              <a:ext uri="{FF2B5EF4-FFF2-40B4-BE49-F238E27FC236}">
                <a16:creationId xmlns:a16="http://schemas.microsoft.com/office/drawing/2014/main" id="{751C834D-332E-C757-4BD5-8627C0B89492}"/>
              </a:ext>
            </a:extLst>
          </p:cNvPr>
          <p:cNvSpPr>
            <a:spLocks noGrp="1"/>
          </p:cNvSpPr>
          <p:nvPr>
            <p:ph idx="1"/>
          </p:nvPr>
        </p:nvSpPr>
        <p:spPr/>
        <p:txBody>
          <a:bodyPr/>
          <a:lstStyle/>
          <a:p>
            <a:r>
              <a:rPr lang="en-US" dirty="0"/>
              <a:t>Parallel processing is based on the principle of breaking down a task or a set of instructions into smaller, independent sub-tasks that can be executed concurrently</a:t>
            </a:r>
          </a:p>
          <a:p>
            <a:r>
              <a:rPr lang="en-US" dirty="0"/>
              <a:t>These sub-tasks can be executed by multiple processing units or </a:t>
            </a:r>
            <a:r>
              <a:rPr lang="en-US" b="1" dirty="0"/>
              <a:t>cores</a:t>
            </a:r>
          </a:p>
          <a:p>
            <a:r>
              <a:rPr lang="en-US" dirty="0"/>
              <a:t>Need is to identify dependency among instructions, types:</a:t>
            </a:r>
          </a:p>
          <a:p>
            <a:pPr lvl="1"/>
            <a:r>
              <a:rPr lang="en-US" b="1" dirty="0"/>
              <a:t>Data dependencies</a:t>
            </a:r>
            <a:r>
              <a:rPr lang="en-US" dirty="0"/>
              <a:t>: One instruction depends on the result of a previous instruction (See next slide)</a:t>
            </a:r>
          </a:p>
          <a:p>
            <a:pPr lvl="1"/>
            <a:r>
              <a:rPr lang="en-US" b="1" dirty="0"/>
              <a:t>Control dependencies</a:t>
            </a:r>
            <a:r>
              <a:rPr lang="en-US" dirty="0"/>
              <a:t>: Based on conditional branches</a:t>
            </a:r>
          </a:p>
          <a:p>
            <a:endParaRPr lang="en-IN" dirty="0"/>
          </a:p>
        </p:txBody>
      </p:sp>
    </p:spTree>
    <p:extLst>
      <p:ext uri="{BB962C8B-B14F-4D97-AF65-F5344CB8AC3E}">
        <p14:creationId xmlns:p14="http://schemas.microsoft.com/office/powerpoint/2010/main" val="916844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91DA-F773-3C44-1472-87FEA95AC3B6}"/>
              </a:ext>
            </a:extLst>
          </p:cNvPr>
          <p:cNvSpPr>
            <a:spLocks noGrp="1"/>
          </p:cNvSpPr>
          <p:nvPr>
            <p:ph type="title"/>
          </p:nvPr>
        </p:nvSpPr>
        <p:spPr/>
        <p:txBody>
          <a:bodyPr/>
          <a:lstStyle/>
          <a:p>
            <a:r>
              <a:rPr lang="en-IN" dirty="0"/>
              <a:t>Data Dependencies</a:t>
            </a:r>
          </a:p>
        </p:txBody>
      </p:sp>
      <p:sp>
        <p:nvSpPr>
          <p:cNvPr id="3" name="Content Placeholder 2">
            <a:extLst>
              <a:ext uri="{FF2B5EF4-FFF2-40B4-BE49-F238E27FC236}">
                <a16:creationId xmlns:a16="http://schemas.microsoft.com/office/drawing/2014/main" id="{947E8DDB-21D1-0E86-799B-C5BEA8BD0485}"/>
              </a:ext>
            </a:extLst>
          </p:cNvPr>
          <p:cNvSpPr>
            <a:spLocks noGrp="1"/>
          </p:cNvSpPr>
          <p:nvPr>
            <p:ph idx="1"/>
          </p:nvPr>
        </p:nvSpPr>
        <p:spPr/>
        <p:txBody>
          <a:bodyPr>
            <a:normAutofit fontScale="92500" lnSpcReduction="10000"/>
          </a:bodyPr>
          <a:lstStyle/>
          <a:p>
            <a:r>
              <a:rPr lang="en-US" b="1" dirty="0"/>
              <a:t>Read-after-Write (RAW) Dependency</a:t>
            </a:r>
            <a:r>
              <a:rPr lang="en-US" dirty="0"/>
              <a:t>: One instruction reads a data item that another instruction writes. The second instruction cannot execute until the first instruction has completed its write operation.</a:t>
            </a:r>
          </a:p>
          <a:p>
            <a:pPr lvl="1"/>
            <a:r>
              <a:rPr lang="en-US" dirty="0"/>
              <a:t>Example:</a:t>
            </a:r>
          </a:p>
          <a:p>
            <a:pPr lvl="1"/>
            <a:r>
              <a:rPr lang="pt-BR" dirty="0"/>
              <a:t>ADD R1, R2</a:t>
            </a:r>
          </a:p>
          <a:p>
            <a:pPr lvl="1"/>
            <a:r>
              <a:rPr lang="pt-BR" dirty="0"/>
              <a:t>SUB R3, R1 (RAW dependency on R1)</a:t>
            </a:r>
          </a:p>
          <a:p>
            <a:r>
              <a:rPr lang="en-US" b="1" dirty="0"/>
              <a:t>Write-after-Read (WAR) Dependency</a:t>
            </a:r>
            <a:r>
              <a:rPr lang="en-US" dirty="0"/>
              <a:t>: One instruction writes to a data item that another instruction reads. The first instruction cannot write until the second instruction has completed its read operation.</a:t>
            </a:r>
          </a:p>
          <a:p>
            <a:pPr lvl="1"/>
            <a:r>
              <a:rPr lang="en-US" dirty="0"/>
              <a:t>Example: </a:t>
            </a:r>
          </a:p>
          <a:p>
            <a:pPr lvl="1"/>
            <a:r>
              <a:rPr lang="pt-BR" dirty="0"/>
              <a:t>MUL R3, R4</a:t>
            </a:r>
          </a:p>
          <a:p>
            <a:pPr lvl="1"/>
            <a:r>
              <a:rPr lang="pt-BR" dirty="0"/>
              <a:t>ADD R5, R3 (WAR dependency on R3)</a:t>
            </a:r>
          </a:p>
          <a:p>
            <a:pPr lvl="1"/>
            <a:endParaRPr lang="en-IN" dirty="0"/>
          </a:p>
        </p:txBody>
      </p:sp>
      <p:sp>
        <p:nvSpPr>
          <p:cNvPr id="4" name="TextBox 3">
            <a:extLst>
              <a:ext uri="{FF2B5EF4-FFF2-40B4-BE49-F238E27FC236}">
                <a16:creationId xmlns:a16="http://schemas.microsoft.com/office/drawing/2014/main" id="{F8847D45-EF01-F794-1CBC-2ABE4D46001D}"/>
              </a:ext>
            </a:extLst>
          </p:cNvPr>
          <p:cNvSpPr txBox="1"/>
          <p:nvPr/>
        </p:nvSpPr>
        <p:spPr>
          <a:xfrm>
            <a:off x="5928189" y="2828835"/>
            <a:ext cx="6082301" cy="1077218"/>
          </a:xfrm>
          <a:prstGeom prst="rect">
            <a:avLst/>
          </a:prstGeom>
          <a:solidFill>
            <a:schemeClr val="accent4">
              <a:lumMod val="40000"/>
              <a:lumOff val="60000"/>
            </a:schemeClr>
          </a:solidFill>
        </p:spPr>
        <p:txBody>
          <a:bodyPr wrap="square" rtlCol="0">
            <a:spAutoFit/>
          </a:bodyPr>
          <a:lstStyle/>
          <a:p>
            <a:r>
              <a:rPr lang="en-US" sz="1600" dirty="0"/>
              <a:t>In this example, Instruction 2 depends on the result of Instruction 1 because it reads the value of R1, which is written by Instruction 1. Instruction 2 cannot execute until Instruction 1 has finished writing to R1.</a:t>
            </a:r>
            <a:endParaRPr lang="en-IN" sz="1600" dirty="0"/>
          </a:p>
        </p:txBody>
      </p:sp>
      <p:sp>
        <p:nvSpPr>
          <p:cNvPr id="5" name="TextBox 4">
            <a:extLst>
              <a:ext uri="{FF2B5EF4-FFF2-40B4-BE49-F238E27FC236}">
                <a16:creationId xmlns:a16="http://schemas.microsoft.com/office/drawing/2014/main" id="{A21D64A4-A0FB-8C30-39BF-1E33A6FB80C5}"/>
              </a:ext>
            </a:extLst>
          </p:cNvPr>
          <p:cNvSpPr txBox="1"/>
          <p:nvPr/>
        </p:nvSpPr>
        <p:spPr>
          <a:xfrm>
            <a:off x="6018944" y="5099745"/>
            <a:ext cx="6082301" cy="830997"/>
          </a:xfrm>
          <a:prstGeom prst="rect">
            <a:avLst/>
          </a:prstGeom>
          <a:solidFill>
            <a:schemeClr val="accent4">
              <a:lumMod val="40000"/>
              <a:lumOff val="60000"/>
            </a:schemeClr>
          </a:solidFill>
        </p:spPr>
        <p:txBody>
          <a:bodyPr wrap="square" rtlCol="0">
            <a:spAutoFit/>
          </a:bodyPr>
          <a:lstStyle/>
          <a:p>
            <a:r>
              <a:rPr lang="en-US" sz="1600" dirty="0"/>
              <a:t>In this example, Instruction 2 depends on the value of R3 as produced by Instruction 1. Instruction 2 must wait for Instruction 1 to complete its read operation of R3 before it can safely read R3 itself.</a:t>
            </a:r>
            <a:endParaRPr lang="en-IN" sz="1600" dirty="0"/>
          </a:p>
        </p:txBody>
      </p:sp>
    </p:spTree>
    <p:extLst>
      <p:ext uri="{BB962C8B-B14F-4D97-AF65-F5344CB8AC3E}">
        <p14:creationId xmlns:p14="http://schemas.microsoft.com/office/powerpoint/2010/main" val="3042526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91DA-F773-3C44-1472-87FEA95AC3B6}"/>
              </a:ext>
            </a:extLst>
          </p:cNvPr>
          <p:cNvSpPr>
            <a:spLocks noGrp="1"/>
          </p:cNvSpPr>
          <p:nvPr>
            <p:ph type="title"/>
          </p:nvPr>
        </p:nvSpPr>
        <p:spPr/>
        <p:txBody>
          <a:bodyPr/>
          <a:lstStyle/>
          <a:p>
            <a:r>
              <a:rPr lang="en-IN" dirty="0"/>
              <a:t>Data Dependencies</a:t>
            </a:r>
          </a:p>
        </p:txBody>
      </p:sp>
      <p:sp>
        <p:nvSpPr>
          <p:cNvPr id="3" name="Content Placeholder 2">
            <a:extLst>
              <a:ext uri="{FF2B5EF4-FFF2-40B4-BE49-F238E27FC236}">
                <a16:creationId xmlns:a16="http://schemas.microsoft.com/office/drawing/2014/main" id="{947E8DDB-21D1-0E86-799B-C5BEA8BD0485}"/>
              </a:ext>
            </a:extLst>
          </p:cNvPr>
          <p:cNvSpPr>
            <a:spLocks noGrp="1"/>
          </p:cNvSpPr>
          <p:nvPr>
            <p:ph idx="1"/>
          </p:nvPr>
        </p:nvSpPr>
        <p:spPr/>
        <p:txBody>
          <a:bodyPr>
            <a:normAutofit/>
          </a:bodyPr>
          <a:lstStyle/>
          <a:p>
            <a:r>
              <a:rPr lang="en-US" b="1" dirty="0"/>
              <a:t>Write-after-Write (WAW) Dependency: </a:t>
            </a:r>
            <a:r>
              <a:rPr lang="en-US" dirty="0"/>
              <a:t>In a WAW dependency, two instructions write to the same data item. The second instruction cannot write until the first instruction has completed its write operation.</a:t>
            </a:r>
          </a:p>
          <a:p>
            <a:pPr lvl="1"/>
            <a:r>
              <a:rPr lang="en-US" dirty="0"/>
              <a:t>Example:</a:t>
            </a:r>
          </a:p>
          <a:p>
            <a:pPr lvl="1"/>
            <a:r>
              <a:rPr lang="pt-BR" dirty="0"/>
              <a:t>ADD R1, R2</a:t>
            </a:r>
          </a:p>
          <a:p>
            <a:pPr lvl="1"/>
            <a:r>
              <a:rPr lang="pt-BR" dirty="0"/>
              <a:t>SUB R1, R4 (WAW dependency on R1)</a:t>
            </a:r>
          </a:p>
          <a:p>
            <a:pPr lvl="1"/>
            <a:endParaRPr lang="pt-BR" dirty="0"/>
          </a:p>
        </p:txBody>
      </p:sp>
      <p:sp>
        <p:nvSpPr>
          <p:cNvPr id="4" name="TextBox 3">
            <a:extLst>
              <a:ext uri="{FF2B5EF4-FFF2-40B4-BE49-F238E27FC236}">
                <a16:creationId xmlns:a16="http://schemas.microsoft.com/office/drawing/2014/main" id="{F8847D45-EF01-F794-1CBC-2ABE4D46001D}"/>
              </a:ext>
            </a:extLst>
          </p:cNvPr>
          <p:cNvSpPr txBox="1"/>
          <p:nvPr/>
        </p:nvSpPr>
        <p:spPr>
          <a:xfrm>
            <a:off x="5198724" y="3170297"/>
            <a:ext cx="6082301" cy="830997"/>
          </a:xfrm>
          <a:prstGeom prst="rect">
            <a:avLst/>
          </a:prstGeom>
          <a:solidFill>
            <a:schemeClr val="accent4">
              <a:lumMod val="40000"/>
              <a:lumOff val="60000"/>
            </a:schemeClr>
          </a:solidFill>
        </p:spPr>
        <p:txBody>
          <a:bodyPr wrap="square" rtlCol="0">
            <a:spAutoFit/>
          </a:bodyPr>
          <a:lstStyle/>
          <a:p>
            <a:r>
              <a:rPr lang="en-US" sz="1600" dirty="0"/>
              <a:t>In this example, both Instruction 1 and Instruction 2 write to the same register, R1. There's a conflict because Instruction 2 attempts to write to R1 before Instruction 1 has finished writing to it.</a:t>
            </a:r>
            <a:endParaRPr lang="en-IN" sz="1600" dirty="0"/>
          </a:p>
        </p:txBody>
      </p:sp>
    </p:spTree>
    <p:extLst>
      <p:ext uri="{BB962C8B-B14F-4D97-AF65-F5344CB8AC3E}">
        <p14:creationId xmlns:p14="http://schemas.microsoft.com/office/powerpoint/2010/main" val="2313423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C203-8E0A-F2E6-80F5-B1C3761AE233}"/>
              </a:ext>
            </a:extLst>
          </p:cNvPr>
          <p:cNvSpPr>
            <a:spLocks noGrp="1"/>
          </p:cNvSpPr>
          <p:nvPr>
            <p:ph type="title"/>
          </p:nvPr>
        </p:nvSpPr>
        <p:spPr/>
        <p:txBody>
          <a:bodyPr/>
          <a:lstStyle/>
          <a:p>
            <a:r>
              <a:rPr lang="en-IN" dirty="0"/>
              <a:t>Control Dependencies</a:t>
            </a:r>
          </a:p>
        </p:txBody>
      </p:sp>
      <p:sp>
        <p:nvSpPr>
          <p:cNvPr id="3" name="Content Placeholder 2">
            <a:extLst>
              <a:ext uri="{FF2B5EF4-FFF2-40B4-BE49-F238E27FC236}">
                <a16:creationId xmlns:a16="http://schemas.microsoft.com/office/drawing/2014/main" id="{A05B7DAB-C4A2-E168-374F-559AE0014959}"/>
              </a:ext>
            </a:extLst>
          </p:cNvPr>
          <p:cNvSpPr>
            <a:spLocks noGrp="1"/>
          </p:cNvSpPr>
          <p:nvPr>
            <p:ph idx="1"/>
          </p:nvPr>
        </p:nvSpPr>
        <p:spPr/>
        <p:txBody>
          <a:bodyPr/>
          <a:lstStyle/>
          <a:p>
            <a:r>
              <a:rPr lang="en-US" b="1" dirty="0"/>
              <a:t>Control dependencies </a:t>
            </a:r>
            <a:r>
              <a:rPr lang="en-US" dirty="0"/>
              <a:t>specify the order in which operations or tasks should be executed to ensure correct program behavior</a:t>
            </a:r>
          </a:p>
          <a:p>
            <a:r>
              <a:rPr lang="en-US" dirty="0"/>
              <a:t>Example: Parallel Matrix Multiplication algorithm </a:t>
            </a:r>
          </a:p>
          <a:p>
            <a:pPr marL="971550" lvl="1" indent="-514350">
              <a:buFont typeface="+mj-lt"/>
              <a:buAutoNum type="arabicPeriod"/>
            </a:pPr>
            <a:r>
              <a:rPr lang="en-US" dirty="0"/>
              <a:t>Divide the matrices A and B into smaller submatrices for parallel processing</a:t>
            </a:r>
          </a:p>
          <a:p>
            <a:pPr marL="971550" lvl="1" indent="-514350">
              <a:buFont typeface="+mj-lt"/>
              <a:buAutoNum type="arabicPeriod"/>
            </a:pPr>
            <a:r>
              <a:rPr lang="en-US" dirty="0"/>
              <a:t>Multiply the corresponding submatrices in parallel to produce intermediate results</a:t>
            </a:r>
          </a:p>
          <a:p>
            <a:pPr marL="971550" lvl="1" indent="-514350">
              <a:buFont typeface="+mj-lt"/>
              <a:buAutoNum type="arabicPeriod"/>
            </a:pPr>
            <a:r>
              <a:rPr lang="en-US" dirty="0"/>
              <a:t>Sum up these intermediate results to obtain the final result matrix C</a:t>
            </a:r>
          </a:p>
          <a:p>
            <a:r>
              <a:rPr lang="en-US" dirty="0"/>
              <a:t>What will be the control dependencies in this?</a:t>
            </a:r>
            <a:endParaRPr lang="en-IN" dirty="0"/>
          </a:p>
        </p:txBody>
      </p:sp>
    </p:spTree>
    <p:extLst>
      <p:ext uri="{BB962C8B-B14F-4D97-AF65-F5344CB8AC3E}">
        <p14:creationId xmlns:p14="http://schemas.microsoft.com/office/powerpoint/2010/main" val="2077565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C203-8E0A-F2E6-80F5-B1C3761AE233}"/>
              </a:ext>
            </a:extLst>
          </p:cNvPr>
          <p:cNvSpPr>
            <a:spLocks noGrp="1"/>
          </p:cNvSpPr>
          <p:nvPr>
            <p:ph type="title"/>
          </p:nvPr>
        </p:nvSpPr>
        <p:spPr/>
        <p:txBody>
          <a:bodyPr/>
          <a:lstStyle/>
          <a:p>
            <a:r>
              <a:rPr lang="en-IN" dirty="0"/>
              <a:t>Control Dependencies</a:t>
            </a:r>
          </a:p>
        </p:txBody>
      </p:sp>
      <p:sp>
        <p:nvSpPr>
          <p:cNvPr id="3" name="Content Placeholder 2">
            <a:extLst>
              <a:ext uri="{FF2B5EF4-FFF2-40B4-BE49-F238E27FC236}">
                <a16:creationId xmlns:a16="http://schemas.microsoft.com/office/drawing/2014/main" id="{A05B7DAB-C4A2-E168-374F-559AE0014959}"/>
              </a:ext>
            </a:extLst>
          </p:cNvPr>
          <p:cNvSpPr>
            <a:spLocks noGrp="1"/>
          </p:cNvSpPr>
          <p:nvPr>
            <p:ph idx="1"/>
          </p:nvPr>
        </p:nvSpPr>
        <p:spPr/>
        <p:txBody>
          <a:bodyPr/>
          <a:lstStyle/>
          <a:p>
            <a:r>
              <a:rPr lang="en-US" dirty="0"/>
              <a:t>Control Dependency 1</a:t>
            </a:r>
          </a:p>
          <a:p>
            <a:pPr lvl="1"/>
            <a:r>
              <a:rPr lang="en-US" dirty="0"/>
              <a:t>Before you can multiply submatrices in parallel, you must ensure that all submatrices are correctly divided. For example, submatrix [</a:t>
            </a:r>
            <a:r>
              <a:rPr lang="en-US" dirty="0" err="1"/>
              <a:t>i</a:t>
            </a:r>
            <a:r>
              <a:rPr lang="en-US" dirty="0"/>
              <a:t>, j] of A must be available before you can multiply it with its counterpart in matrix B. This ensures proper data dependencies.</a:t>
            </a:r>
          </a:p>
          <a:p>
            <a:r>
              <a:rPr lang="en-US" dirty="0"/>
              <a:t>Control Dependency 2</a:t>
            </a:r>
          </a:p>
          <a:p>
            <a:pPr lvl="1"/>
            <a:r>
              <a:rPr lang="en-US" dirty="0"/>
              <a:t>After multiplying submatrices, you must wait until all multiplications are complete before summing up the intermediate results to get matrix C. This ensures that you're adding valid values to compute C.</a:t>
            </a:r>
          </a:p>
          <a:p>
            <a:pPr lvl="1"/>
            <a:endParaRPr lang="en-US" dirty="0"/>
          </a:p>
          <a:p>
            <a:r>
              <a:rPr lang="en-US" dirty="0"/>
              <a:t>See next slide</a:t>
            </a:r>
            <a:endParaRPr lang="en-IN" dirty="0"/>
          </a:p>
        </p:txBody>
      </p:sp>
    </p:spTree>
    <p:extLst>
      <p:ext uri="{BB962C8B-B14F-4D97-AF65-F5344CB8AC3E}">
        <p14:creationId xmlns:p14="http://schemas.microsoft.com/office/powerpoint/2010/main" val="1758879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C203-8E0A-F2E6-80F5-B1C3761AE233}"/>
              </a:ext>
            </a:extLst>
          </p:cNvPr>
          <p:cNvSpPr>
            <a:spLocks noGrp="1"/>
          </p:cNvSpPr>
          <p:nvPr>
            <p:ph type="title"/>
          </p:nvPr>
        </p:nvSpPr>
        <p:spPr/>
        <p:txBody>
          <a:bodyPr/>
          <a:lstStyle/>
          <a:p>
            <a:r>
              <a:rPr lang="en-IN" dirty="0"/>
              <a:t>Control Dependencies</a:t>
            </a:r>
          </a:p>
        </p:txBody>
      </p:sp>
      <p:sp>
        <p:nvSpPr>
          <p:cNvPr id="3" name="Content Placeholder 2">
            <a:extLst>
              <a:ext uri="{FF2B5EF4-FFF2-40B4-BE49-F238E27FC236}">
                <a16:creationId xmlns:a16="http://schemas.microsoft.com/office/drawing/2014/main" id="{A05B7DAB-C4A2-E168-374F-559AE0014959}"/>
              </a:ext>
            </a:extLst>
          </p:cNvPr>
          <p:cNvSpPr>
            <a:spLocks noGrp="1"/>
          </p:cNvSpPr>
          <p:nvPr>
            <p:ph idx="1"/>
          </p:nvPr>
        </p:nvSpPr>
        <p:spPr/>
        <p:txBody>
          <a:bodyPr>
            <a:normAutofit fontScale="62500" lnSpcReduction="20000"/>
          </a:bodyPr>
          <a:lstStyle/>
          <a:p>
            <a:r>
              <a:rPr lang="en-IN" dirty="0"/>
              <a:t># Pseudocode for Parallel Matrix Multiplication</a:t>
            </a:r>
          </a:p>
          <a:p>
            <a:r>
              <a:rPr lang="en-IN" dirty="0"/>
              <a:t>for </a:t>
            </a:r>
            <a:r>
              <a:rPr lang="en-IN" dirty="0" err="1"/>
              <a:t>i</a:t>
            </a:r>
            <a:r>
              <a:rPr lang="en-IN" dirty="0"/>
              <a:t> in range(</a:t>
            </a:r>
            <a:r>
              <a:rPr lang="en-IN" dirty="0" err="1"/>
              <a:t>rows_A</a:t>
            </a:r>
            <a:r>
              <a:rPr lang="en-IN" dirty="0"/>
              <a:t>):</a:t>
            </a:r>
          </a:p>
          <a:p>
            <a:r>
              <a:rPr lang="en-IN" dirty="0"/>
              <a:t>    for j in range(</a:t>
            </a:r>
            <a:r>
              <a:rPr lang="en-IN" dirty="0" err="1"/>
              <a:t>cols_B</a:t>
            </a:r>
            <a:r>
              <a:rPr lang="en-IN" dirty="0"/>
              <a:t>):</a:t>
            </a:r>
          </a:p>
          <a:p>
            <a:r>
              <a:rPr lang="en-IN" dirty="0"/>
              <a:t>        # Control Dependency 1: Divide matrices A and B into submatrices</a:t>
            </a:r>
          </a:p>
          <a:p>
            <a:r>
              <a:rPr lang="en-IN" dirty="0"/>
              <a:t>        </a:t>
            </a:r>
            <a:r>
              <a:rPr lang="en-IN" dirty="0" err="1"/>
              <a:t>submatrix_A</a:t>
            </a:r>
            <a:r>
              <a:rPr lang="en-IN" dirty="0"/>
              <a:t> = </a:t>
            </a:r>
            <a:r>
              <a:rPr lang="en-IN" dirty="0" err="1"/>
              <a:t>get_submatrix_A</a:t>
            </a:r>
            <a:r>
              <a:rPr lang="en-IN" dirty="0"/>
              <a:t>(</a:t>
            </a:r>
            <a:r>
              <a:rPr lang="en-IN" dirty="0" err="1"/>
              <a:t>i</a:t>
            </a:r>
            <a:r>
              <a:rPr lang="en-IN" dirty="0"/>
              <a:t>)</a:t>
            </a:r>
          </a:p>
          <a:p>
            <a:r>
              <a:rPr lang="en-IN" dirty="0"/>
              <a:t>        </a:t>
            </a:r>
            <a:r>
              <a:rPr lang="en-IN" dirty="0" err="1"/>
              <a:t>submatrix_B</a:t>
            </a:r>
            <a:r>
              <a:rPr lang="en-IN" dirty="0"/>
              <a:t> = </a:t>
            </a:r>
            <a:r>
              <a:rPr lang="en-IN" dirty="0" err="1"/>
              <a:t>get_submatrix_B</a:t>
            </a:r>
            <a:r>
              <a:rPr lang="en-IN" dirty="0"/>
              <a:t>(j)</a:t>
            </a:r>
          </a:p>
          <a:p>
            <a:endParaRPr lang="en-IN" dirty="0"/>
          </a:p>
          <a:p>
            <a:r>
              <a:rPr lang="en-IN" dirty="0"/>
              <a:t>        # Control Dependency 2: Multiply submatrices in parallel</a:t>
            </a:r>
          </a:p>
          <a:p>
            <a:r>
              <a:rPr lang="en-IN" dirty="0"/>
              <a:t>        result = multiply(</a:t>
            </a:r>
            <a:r>
              <a:rPr lang="en-IN" dirty="0" err="1"/>
              <a:t>submatrix_A</a:t>
            </a:r>
            <a:r>
              <a:rPr lang="en-IN" dirty="0"/>
              <a:t>, </a:t>
            </a:r>
            <a:r>
              <a:rPr lang="en-IN" dirty="0" err="1"/>
              <a:t>submatrix_B</a:t>
            </a:r>
            <a:r>
              <a:rPr lang="en-IN" dirty="0"/>
              <a:t>)</a:t>
            </a:r>
          </a:p>
          <a:p>
            <a:r>
              <a:rPr lang="en-IN" dirty="0"/>
              <a:t>        </a:t>
            </a:r>
            <a:r>
              <a:rPr lang="en-IN" dirty="0" err="1"/>
              <a:t>store_result</a:t>
            </a:r>
            <a:r>
              <a:rPr lang="en-IN" dirty="0"/>
              <a:t>(result, </a:t>
            </a:r>
            <a:r>
              <a:rPr lang="en-IN" dirty="0" err="1"/>
              <a:t>i</a:t>
            </a:r>
            <a:r>
              <a:rPr lang="en-IN" dirty="0"/>
              <a:t>, j)</a:t>
            </a:r>
          </a:p>
          <a:p>
            <a:endParaRPr lang="en-IN" dirty="0"/>
          </a:p>
          <a:p>
            <a:r>
              <a:rPr lang="en-IN" dirty="0"/>
              <a:t># Control Dependency 2: Sum up intermediate results to get C</a:t>
            </a:r>
          </a:p>
          <a:p>
            <a:r>
              <a:rPr lang="en-IN" dirty="0"/>
              <a:t>C = </a:t>
            </a:r>
            <a:r>
              <a:rPr lang="en-IN" dirty="0" err="1"/>
              <a:t>sum_intermediate_results</a:t>
            </a:r>
            <a:r>
              <a:rPr lang="en-IN" dirty="0"/>
              <a:t>()</a:t>
            </a:r>
          </a:p>
        </p:txBody>
      </p:sp>
    </p:spTree>
    <p:extLst>
      <p:ext uri="{BB962C8B-B14F-4D97-AF65-F5344CB8AC3E}">
        <p14:creationId xmlns:p14="http://schemas.microsoft.com/office/powerpoint/2010/main" val="365316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E5F1-7410-5DD0-C6CB-61D65885DE27}"/>
              </a:ext>
            </a:extLst>
          </p:cNvPr>
          <p:cNvSpPr>
            <a:spLocks noGrp="1"/>
          </p:cNvSpPr>
          <p:nvPr>
            <p:ph type="title"/>
          </p:nvPr>
        </p:nvSpPr>
        <p:spPr/>
        <p:txBody>
          <a:bodyPr/>
          <a:lstStyle/>
          <a:p>
            <a:r>
              <a:rPr lang="en-IN" dirty="0"/>
              <a:t>Concurrency</a:t>
            </a:r>
          </a:p>
        </p:txBody>
      </p:sp>
      <p:sp>
        <p:nvSpPr>
          <p:cNvPr id="3" name="Content Placeholder 2">
            <a:extLst>
              <a:ext uri="{FF2B5EF4-FFF2-40B4-BE49-F238E27FC236}">
                <a16:creationId xmlns:a16="http://schemas.microsoft.com/office/drawing/2014/main" id="{86EC9805-7146-D006-0ED0-A812823955A6}"/>
              </a:ext>
            </a:extLst>
          </p:cNvPr>
          <p:cNvSpPr>
            <a:spLocks noGrp="1"/>
          </p:cNvSpPr>
          <p:nvPr>
            <p:ph idx="1"/>
          </p:nvPr>
        </p:nvSpPr>
        <p:spPr/>
        <p:txBody>
          <a:bodyPr>
            <a:normAutofit lnSpcReduction="10000"/>
          </a:bodyPr>
          <a:lstStyle/>
          <a:p>
            <a:r>
              <a:rPr lang="en-IN" b="1" dirty="0"/>
              <a:t>Concurrency</a:t>
            </a:r>
            <a:r>
              <a:rPr lang="en-IN" dirty="0"/>
              <a:t> and </a:t>
            </a:r>
            <a:r>
              <a:rPr lang="en-IN" b="1" dirty="0"/>
              <a:t>parallel processing</a:t>
            </a:r>
            <a:r>
              <a:rPr lang="en-IN" dirty="0"/>
              <a:t> are related, but different</a:t>
            </a:r>
          </a:p>
          <a:p>
            <a:r>
              <a:rPr lang="en-US" dirty="0">
                <a:solidFill>
                  <a:srgbClr val="FF0000"/>
                </a:solidFill>
              </a:rPr>
              <a:t>Concurrency</a:t>
            </a:r>
          </a:p>
          <a:p>
            <a:pPr lvl="1"/>
            <a:r>
              <a:rPr lang="en-US" dirty="0"/>
              <a:t>Ability of a system or program to manage multiple tasks or processes simultaneously, without necessarily executing them in parallel </a:t>
            </a:r>
          </a:p>
          <a:p>
            <a:pPr lvl="1"/>
            <a:r>
              <a:rPr lang="en-US" dirty="0"/>
              <a:t>Concurrency can be achieved in various ways, such as through multitasking, multithreading, or asynchronous programming</a:t>
            </a:r>
          </a:p>
          <a:p>
            <a:r>
              <a:rPr lang="en-US" dirty="0">
                <a:solidFill>
                  <a:srgbClr val="FF0000"/>
                </a:solidFill>
              </a:rPr>
              <a:t>Parallel processing</a:t>
            </a:r>
          </a:p>
          <a:p>
            <a:pPr lvl="1"/>
            <a:r>
              <a:rPr lang="en-US" dirty="0"/>
              <a:t>Simultaneous execution of multiple tasks or processes to achieve improved performance and throughput</a:t>
            </a:r>
          </a:p>
          <a:p>
            <a:pPr lvl="1"/>
            <a:r>
              <a:rPr lang="en-US" dirty="0"/>
              <a:t>Used when we have computationally intensive tasks that can be divided into smaller subtasks that can be executed </a:t>
            </a:r>
            <a:r>
              <a:rPr lang="en-US" dirty="0" err="1"/>
              <a:t>parallely</a:t>
            </a:r>
            <a:endParaRPr lang="en-IN" dirty="0"/>
          </a:p>
        </p:txBody>
      </p:sp>
    </p:spTree>
    <p:extLst>
      <p:ext uri="{BB962C8B-B14F-4D97-AF65-F5344CB8AC3E}">
        <p14:creationId xmlns:p14="http://schemas.microsoft.com/office/powerpoint/2010/main" val="201527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CC8FFB-0012-8C5D-C326-390D3CB73780}"/>
              </a:ext>
            </a:extLst>
          </p:cNvPr>
          <p:cNvSpPr>
            <a:spLocks noGrp="1"/>
          </p:cNvSpPr>
          <p:nvPr>
            <p:ph type="title"/>
          </p:nvPr>
        </p:nvSpPr>
        <p:spPr/>
        <p:txBody>
          <a:bodyPr/>
          <a:lstStyle/>
          <a:p>
            <a:r>
              <a:rPr lang="en-IN" dirty="0"/>
              <a:t>CISC versus RISC</a:t>
            </a:r>
          </a:p>
        </p:txBody>
      </p:sp>
      <p:sp>
        <p:nvSpPr>
          <p:cNvPr id="2" name="Content Placeholder 1">
            <a:extLst>
              <a:ext uri="{FF2B5EF4-FFF2-40B4-BE49-F238E27FC236}">
                <a16:creationId xmlns:a16="http://schemas.microsoft.com/office/drawing/2014/main" id="{358AEB62-7AB0-D827-752C-CD1FE4BD27C9}"/>
              </a:ext>
            </a:extLst>
          </p:cNvPr>
          <p:cNvSpPr>
            <a:spLocks noGrp="1"/>
          </p:cNvSpPr>
          <p:nvPr>
            <p:ph sz="half" idx="1"/>
          </p:nvPr>
        </p:nvSpPr>
        <p:spPr/>
        <p:txBody>
          <a:bodyPr>
            <a:normAutofit fontScale="92500" lnSpcReduction="10000"/>
          </a:bodyPr>
          <a:lstStyle/>
          <a:p>
            <a:r>
              <a:rPr lang="it-IT" dirty="0">
                <a:solidFill>
                  <a:srgbClr val="FF0000"/>
                </a:solidFill>
              </a:rPr>
              <a:t>ADD [BX+SI+10], AX</a:t>
            </a:r>
          </a:p>
          <a:p>
            <a:endParaRPr lang="en-IN" dirty="0"/>
          </a:p>
          <a:p>
            <a:r>
              <a:rPr lang="en-US" dirty="0"/>
              <a:t>Here, [BX+SI+10] specifies the memory address where the operand is located</a:t>
            </a:r>
          </a:p>
          <a:p>
            <a:r>
              <a:rPr lang="en-US" dirty="0"/>
              <a:t>This expression involves complex addressing modes, including base registers (BX and SI) and a constant offset (10)</a:t>
            </a:r>
          </a:p>
          <a:p>
            <a:r>
              <a:rPr lang="en-US" dirty="0"/>
              <a:t>Memory access and arithmetic are combined into a single instruction</a:t>
            </a:r>
            <a:endParaRPr lang="en-IN" dirty="0"/>
          </a:p>
        </p:txBody>
      </p:sp>
      <p:sp>
        <p:nvSpPr>
          <p:cNvPr id="4" name="Content Placeholder 3">
            <a:extLst>
              <a:ext uri="{FF2B5EF4-FFF2-40B4-BE49-F238E27FC236}">
                <a16:creationId xmlns:a16="http://schemas.microsoft.com/office/drawing/2014/main" id="{6D286B95-27BA-9045-7356-F3392F6B86CB}"/>
              </a:ext>
            </a:extLst>
          </p:cNvPr>
          <p:cNvSpPr>
            <a:spLocks noGrp="1"/>
          </p:cNvSpPr>
          <p:nvPr>
            <p:ph sz="half" idx="2"/>
          </p:nvPr>
        </p:nvSpPr>
        <p:spPr/>
        <p:txBody>
          <a:bodyPr>
            <a:normAutofit fontScale="92500" lnSpcReduction="10000"/>
          </a:bodyPr>
          <a:lstStyle/>
          <a:p>
            <a:r>
              <a:rPr lang="en-US" dirty="0">
                <a:solidFill>
                  <a:srgbClr val="FF0000"/>
                </a:solidFill>
              </a:rPr>
              <a:t>LOAD R1, 10(R2)</a:t>
            </a:r>
            <a:r>
              <a:rPr lang="en-US" dirty="0"/>
              <a:t>   ; Load the value at memory address R2+10 into R1</a:t>
            </a:r>
          </a:p>
          <a:p>
            <a:r>
              <a:rPr lang="en-US" dirty="0">
                <a:solidFill>
                  <a:srgbClr val="FF0000"/>
                </a:solidFill>
              </a:rPr>
              <a:t>LOAD R3, 20(R4)</a:t>
            </a:r>
            <a:r>
              <a:rPr lang="en-US" dirty="0"/>
              <a:t>   ; Load another value from memory into R3</a:t>
            </a:r>
          </a:p>
          <a:p>
            <a:r>
              <a:rPr lang="en-US" dirty="0">
                <a:solidFill>
                  <a:srgbClr val="FF0000"/>
                </a:solidFill>
              </a:rPr>
              <a:t>ADD R5, R1, R3</a:t>
            </a:r>
            <a:r>
              <a:rPr lang="en-US" dirty="0"/>
              <a:t>   ; Add the values in R1 and R3 and store the result in R5</a:t>
            </a:r>
          </a:p>
          <a:p>
            <a:r>
              <a:rPr lang="en-US" dirty="0"/>
              <a:t>Also, memory instructions are separate from arithmetic instructions</a:t>
            </a:r>
          </a:p>
          <a:p>
            <a:endParaRPr lang="en-IN" dirty="0"/>
          </a:p>
        </p:txBody>
      </p:sp>
    </p:spTree>
    <p:extLst>
      <p:ext uri="{BB962C8B-B14F-4D97-AF65-F5344CB8AC3E}">
        <p14:creationId xmlns:p14="http://schemas.microsoft.com/office/powerpoint/2010/main" val="109832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5DF4-09AC-BF6B-4707-6EDFEE99D652}"/>
              </a:ext>
            </a:extLst>
          </p:cNvPr>
          <p:cNvSpPr>
            <a:spLocks noGrp="1"/>
          </p:cNvSpPr>
          <p:nvPr>
            <p:ph type="title"/>
          </p:nvPr>
        </p:nvSpPr>
        <p:spPr/>
        <p:txBody>
          <a:bodyPr/>
          <a:lstStyle/>
          <a:p>
            <a:r>
              <a:rPr lang="en-IN" dirty="0"/>
              <a:t>Concurrency versus Parallel Processing</a:t>
            </a:r>
          </a:p>
        </p:txBody>
      </p:sp>
      <p:sp>
        <p:nvSpPr>
          <p:cNvPr id="3" name="Content Placeholder 2">
            <a:extLst>
              <a:ext uri="{FF2B5EF4-FFF2-40B4-BE49-F238E27FC236}">
                <a16:creationId xmlns:a16="http://schemas.microsoft.com/office/drawing/2014/main" id="{21C44237-E843-B6BB-14B5-B51DEEAF8272}"/>
              </a:ext>
            </a:extLst>
          </p:cNvPr>
          <p:cNvSpPr>
            <a:spLocks noGrp="1"/>
          </p:cNvSpPr>
          <p:nvPr>
            <p:ph idx="1"/>
          </p:nvPr>
        </p:nvSpPr>
        <p:spPr/>
        <p:txBody>
          <a:bodyPr/>
          <a:lstStyle/>
          <a:p>
            <a:r>
              <a:rPr lang="en-IN" dirty="0"/>
              <a:t>Concurrency example: A web server handling multiple requests</a:t>
            </a:r>
          </a:p>
          <a:p>
            <a:pPr lvl="1"/>
            <a:r>
              <a:rPr lang="en-US" dirty="0"/>
              <a:t>It does not necessarily execute all the request-handling code simultaneously but can switch between handling different requests, allowing it to serve multiple clients simultaneously</a:t>
            </a:r>
          </a:p>
          <a:p>
            <a:r>
              <a:rPr lang="en-US" dirty="0"/>
              <a:t>Parallel processing example: Image processing</a:t>
            </a:r>
          </a:p>
          <a:p>
            <a:pPr lvl="1"/>
            <a:r>
              <a:rPr lang="en-US" dirty="0"/>
              <a:t>When we want to apply the same image filter to multiple images, we can divide the images among multiple CPU cores or processors, allowing them to process the images in parallel</a:t>
            </a:r>
          </a:p>
          <a:p>
            <a:pPr lvl="1"/>
            <a:r>
              <a:rPr lang="en-US" dirty="0"/>
              <a:t>Each core processes a different image, significantly reducing the time it takes to complete the task</a:t>
            </a:r>
            <a:endParaRPr lang="en-IN" dirty="0"/>
          </a:p>
        </p:txBody>
      </p:sp>
    </p:spTree>
    <p:extLst>
      <p:ext uri="{BB962C8B-B14F-4D97-AF65-F5344CB8AC3E}">
        <p14:creationId xmlns:p14="http://schemas.microsoft.com/office/powerpoint/2010/main" val="3800496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BD86-5617-DB53-227B-AFD83191D888}"/>
              </a:ext>
            </a:extLst>
          </p:cNvPr>
          <p:cNvSpPr>
            <a:spLocks noGrp="1"/>
          </p:cNvSpPr>
          <p:nvPr>
            <p:ph type="title"/>
          </p:nvPr>
        </p:nvSpPr>
        <p:spPr/>
        <p:txBody>
          <a:bodyPr/>
          <a:lstStyle/>
          <a:p>
            <a:r>
              <a:rPr lang="en-IN" dirty="0"/>
              <a:t>Task Parallelism</a:t>
            </a:r>
          </a:p>
        </p:txBody>
      </p:sp>
      <p:sp>
        <p:nvSpPr>
          <p:cNvPr id="3" name="Content Placeholder 2">
            <a:extLst>
              <a:ext uri="{FF2B5EF4-FFF2-40B4-BE49-F238E27FC236}">
                <a16:creationId xmlns:a16="http://schemas.microsoft.com/office/drawing/2014/main" id="{B72ABB77-D718-9388-EC4D-182D2DD9A538}"/>
              </a:ext>
            </a:extLst>
          </p:cNvPr>
          <p:cNvSpPr>
            <a:spLocks noGrp="1"/>
          </p:cNvSpPr>
          <p:nvPr>
            <p:ph idx="1"/>
          </p:nvPr>
        </p:nvSpPr>
        <p:spPr/>
        <p:txBody>
          <a:bodyPr>
            <a:normAutofit fontScale="85000" lnSpcReduction="20000"/>
          </a:bodyPr>
          <a:lstStyle/>
          <a:p>
            <a:r>
              <a:rPr lang="en-US" dirty="0"/>
              <a:t>In </a:t>
            </a:r>
            <a:r>
              <a:rPr lang="en-US" b="1" dirty="0"/>
              <a:t>task parallelism</a:t>
            </a:r>
            <a:r>
              <a:rPr lang="en-US" dirty="0"/>
              <a:t>, different tasks or functions are executed in parallel, and each task may have its own independent set of data</a:t>
            </a:r>
          </a:p>
          <a:p>
            <a:r>
              <a:rPr lang="en-US" dirty="0"/>
              <a:t>Used when tasks are inherently distinct and can be executed concurrently without significant data sharing or dependencies</a:t>
            </a:r>
          </a:p>
          <a:p>
            <a:r>
              <a:rPr lang="en-US" dirty="0"/>
              <a:t>Example: Video Processing Pipeline</a:t>
            </a:r>
          </a:p>
          <a:p>
            <a:pPr lvl="1"/>
            <a:r>
              <a:rPr lang="en-US" dirty="0"/>
              <a:t>Video Frame Capture: Capture individual frames from a video file</a:t>
            </a:r>
          </a:p>
          <a:p>
            <a:pPr lvl="1"/>
            <a:r>
              <a:rPr lang="en-US" dirty="0"/>
              <a:t>Frame Enhancement: Enhance the quality of each frame</a:t>
            </a:r>
          </a:p>
          <a:p>
            <a:pPr lvl="1"/>
            <a:r>
              <a:rPr lang="en-US" dirty="0"/>
              <a:t>Object Detection: Detect objects within each frame</a:t>
            </a:r>
          </a:p>
          <a:p>
            <a:pPr lvl="1"/>
            <a:r>
              <a:rPr lang="en-US" dirty="0"/>
              <a:t>Object Tracking: Track the movement of detected objects</a:t>
            </a:r>
          </a:p>
          <a:p>
            <a:pPr lvl="1"/>
            <a:r>
              <a:rPr lang="en-US" dirty="0"/>
              <a:t>Frame Rendering: Render the processed frames to create the final output video</a:t>
            </a:r>
          </a:p>
          <a:p>
            <a:r>
              <a:rPr lang="en-US" dirty="0"/>
              <a:t>We can assign each of these tasks to separate threads or processes, allowing them to execute concurrently</a:t>
            </a:r>
          </a:p>
          <a:p>
            <a:r>
              <a:rPr lang="en-US" dirty="0"/>
              <a:t>Each task operates on its own data (video frames), and they can be performed independently, making it an ideal scenario for task parallelism</a:t>
            </a:r>
            <a:endParaRPr lang="en-IN" dirty="0"/>
          </a:p>
        </p:txBody>
      </p:sp>
    </p:spTree>
    <p:extLst>
      <p:ext uri="{BB962C8B-B14F-4D97-AF65-F5344CB8AC3E}">
        <p14:creationId xmlns:p14="http://schemas.microsoft.com/office/powerpoint/2010/main" val="1514292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BD86-5617-DB53-227B-AFD83191D888}"/>
              </a:ext>
            </a:extLst>
          </p:cNvPr>
          <p:cNvSpPr>
            <a:spLocks noGrp="1"/>
          </p:cNvSpPr>
          <p:nvPr>
            <p:ph type="title"/>
          </p:nvPr>
        </p:nvSpPr>
        <p:spPr/>
        <p:txBody>
          <a:bodyPr/>
          <a:lstStyle/>
          <a:p>
            <a:r>
              <a:rPr lang="en-IN" dirty="0"/>
              <a:t>Data Parallelism</a:t>
            </a:r>
          </a:p>
        </p:txBody>
      </p:sp>
      <p:sp>
        <p:nvSpPr>
          <p:cNvPr id="3" name="Content Placeholder 2">
            <a:extLst>
              <a:ext uri="{FF2B5EF4-FFF2-40B4-BE49-F238E27FC236}">
                <a16:creationId xmlns:a16="http://schemas.microsoft.com/office/drawing/2014/main" id="{B72ABB77-D718-9388-EC4D-182D2DD9A538}"/>
              </a:ext>
            </a:extLst>
          </p:cNvPr>
          <p:cNvSpPr>
            <a:spLocks noGrp="1"/>
          </p:cNvSpPr>
          <p:nvPr>
            <p:ph idx="1"/>
          </p:nvPr>
        </p:nvSpPr>
        <p:spPr/>
        <p:txBody>
          <a:bodyPr>
            <a:normAutofit fontScale="85000" lnSpcReduction="20000"/>
          </a:bodyPr>
          <a:lstStyle/>
          <a:p>
            <a:r>
              <a:rPr lang="en-US" b="1" dirty="0"/>
              <a:t>Data parallelism </a:t>
            </a:r>
            <a:r>
              <a:rPr lang="en-US" dirty="0"/>
              <a:t>divides a large dataset into smaller parts and processes these concurrently using the same task or function</a:t>
            </a:r>
          </a:p>
          <a:p>
            <a:r>
              <a:rPr lang="en-US" dirty="0"/>
              <a:t>Used when the same operation needs to be applied to different parts of a dataset</a:t>
            </a:r>
          </a:p>
          <a:p>
            <a:r>
              <a:rPr lang="en-US" dirty="0"/>
              <a:t>Associated with parallel processing frameworks like </a:t>
            </a:r>
            <a:r>
              <a:rPr lang="en-US" b="1" dirty="0"/>
              <a:t>MapReduce </a:t>
            </a:r>
            <a:r>
              <a:rPr lang="en-US" dirty="0"/>
              <a:t>or </a:t>
            </a:r>
            <a:r>
              <a:rPr lang="en-US" b="1" dirty="0"/>
              <a:t>SIMD (Single Instruction, Multiple Data)</a:t>
            </a:r>
            <a:r>
              <a:rPr lang="en-US" dirty="0"/>
              <a:t> </a:t>
            </a:r>
          </a:p>
          <a:p>
            <a:r>
              <a:rPr lang="en-US" dirty="0"/>
              <a:t>Example: Image Filtering on Multiple Cores</a:t>
            </a:r>
          </a:p>
          <a:p>
            <a:pPr lvl="1"/>
            <a:r>
              <a:rPr lang="en-US" dirty="0"/>
              <a:t>Suppose we have a large image, and we want to apply a blur filter to it</a:t>
            </a:r>
          </a:p>
          <a:p>
            <a:pPr lvl="1"/>
            <a:r>
              <a:rPr lang="en-US" dirty="0"/>
              <a:t>Instead of processing each pixel sequentially, e can divide the image into smaller blocks or sections and apply the same blur filter to each block concurrently using multiple CPU cores</a:t>
            </a:r>
          </a:p>
          <a:p>
            <a:pPr lvl="1"/>
            <a:r>
              <a:rPr lang="en-US" dirty="0"/>
              <a:t>Each core works on a different section of the image, applying the filter in parallel</a:t>
            </a:r>
          </a:p>
          <a:p>
            <a:pPr lvl="1"/>
            <a:r>
              <a:rPr lang="en-US" dirty="0"/>
              <a:t>Finally, we combine the filtered blocks to obtain the fully processed image</a:t>
            </a:r>
          </a:p>
          <a:p>
            <a:r>
              <a:rPr lang="en-US" dirty="0"/>
              <a:t>In this data parallelism example, the same operation (blur) is applied to different parts of the data (image blocks) concurrently, resulting in a significant speedup compared to sequential processing</a:t>
            </a:r>
            <a:endParaRPr lang="en-IN" dirty="0"/>
          </a:p>
        </p:txBody>
      </p:sp>
    </p:spTree>
    <p:extLst>
      <p:ext uri="{BB962C8B-B14F-4D97-AF65-F5344CB8AC3E}">
        <p14:creationId xmlns:p14="http://schemas.microsoft.com/office/powerpoint/2010/main" val="137596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6065-D1E6-B5A2-4ADA-9C022DB312EC}"/>
              </a:ext>
            </a:extLst>
          </p:cNvPr>
          <p:cNvSpPr>
            <a:spLocks noGrp="1"/>
          </p:cNvSpPr>
          <p:nvPr>
            <p:ph type="title"/>
          </p:nvPr>
        </p:nvSpPr>
        <p:spPr/>
        <p:txBody>
          <a:bodyPr/>
          <a:lstStyle/>
          <a:p>
            <a:r>
              <a:rPr lang="en-IN" dirty="0"/>
              <a:t>Parallel Architectures – Shared Memory</a:t>
            </a:r>
          </a:p>
        </p:txBody>
      </p:sp>
      <p:sp>
        <p:nvSpPr>
          <p:cNvPr id="3" name="Content Placeholder 2">
            <a:extLst>
              <a:ext uri="{FF2B5EF4-FFF2-40B4-BE49-F238E27FC236}">
                <a16:creationId xmlns:a16="http://schemas.microsoft.com/office/drawing/2014/main" id="{150957BF-AA87-BC12-9D6A-CD6FFF4705E9}"/>
              </a:ext>
            </a:extLst>
          </p:cNvPr>
          <p:cNvSpPr>
            <a:spLocks noGrp="1"/>
          </p:cNvSpPr>
          <p:nvPr>
            <p:ph idx="1"/>
          </p:nvPr>
        </p:nvSpPr>
        <p:spPr/>
        <p:txBody>
          <a:bodyPr>
            <a:normAutofit fontScale="77500" lnSpcReduction="20000"/>
          </a:bodyPr>
          <a:lstStyle/>
          <a:p>
            <a:r>
              <a:rPr lang="en-US" b="1" dirty="0"/>
              <a:t>Shared memory architecture </a:t>
            </a:r>
            <a:r>
              <a:rPr lang="en-US" dirty="0"/>
              <a:t>has multiple processors or cores in a multiprocessor system that share access to a common global physical memory address space</a:t>
            </a:r>
          </a:p>
          <a:p>
            <a:r>
              <a:rPr lang="en-US" dirty="0"/>
              <a:t>All processors can read from and write to the same memory space, which simplifies communication between processors and enables them to work together on parallel tasks</a:t>
            </a:r>
          </a:p>
          <a:p>
            <a:r>
              <a:rPr lang="en-US" dirty="0"/>
              <a:t>In </a:t>
            </a:r>
            <a:r>
              <a:rPr lang="en-US" b="1" dirty="0"/>
              <a:t>Uniform Memory Access (UMA)</a:t>
            </a:r>
            <a:r>
              <a:rPr lang="en-US" dirty="0"/>
              <a:t> systems, all memory locations have roughly the same access time for all processors</a:t>
            </a:r>
          </a:p>
          <a:p>
            <a:pPr lvl="1"/>
            <a:r>
              <a:rPr lang="en-US" dirty="0"/>
              <a:t>This means that accessing any part of the shared memory has similar latency, making memory access predictable</a:t>
            </a:r>
          </a:p>
          <a:p>
            <a:r>
              <a:rPr lang="en-US" dirty="0"/>
              <a:t>In </a:t>
            </a:r>
            <a:r>
              <a:rPr lang="en-US" b="1" dirty="0"/>
              <a:t>Non-Uniform Memory Access (NUMA)</a:t>
            </a:r>
            <a:r>
              <a:rPr lang="en-US" dirty="0"/>
              <a:t> systems, memory is divided into banks or nodes, and the access time may vary depending on which processor is accessing which part of the memory</a:t>
            </a:r>
          </a:p>
          <a:p>
            <a:pPr lvl="1"/>
            <a:r>
              <a:rPr lang="en-US" dirty="0"/>
              <a:t>NUMA architectures are designed to handle larger numbers of processors and memory banks efficiently</a:t>
            </a:r>
          </a:p>
          <a:p>
            <a:r>
              <a:rPr lang="en-US" dirty="0"/>
              <a:t>Examples: Modern multicore processors, Symmetric multiprocessor (SMP)</a:t>
            </a:r>
          </a:p>
          <a:p>
            <a:endParaRPr lang="en-IN" dirty="0"/>
          </a:p>
        </p:txBody>
      </p:sp>
    </p:spTree>
    <p:extLst>
      <p:ext uri="{BB962C8B-B14F-4D97-AF65-F5344CB8AC3E}">
        <p14:creationId xmlns:p14="http://schemas.microsoft.com/office/powerpoint/2010/main" val="2541934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6065-D1E6-B5A2-4ADA-9C022DB312EC}"/>
              </a:ext>
            </a:extLst>
          </p:cNvPr>
          <p:cNvSpPr>
            <a:spLocks noGrp="1"/>
          </p:cNvSpPr>
          <p:nvPr>
            <p:ph type="title"/>
          </p:nvPr>
        </p:nvSpPr>
        <p:spPr/>
        <p:txBody>
          <a:bodyPr/>
          <a:lstStyle/>
          <a:p>
            <a:r>
              <a:rPr lang="en-IN" dirty="0"/>
              <a:t>Parallel Architectures – Distributed Memory</a:t>
            </a:r>
          </a:p>
        </p:txBody>
      </p:sp>
      <p:sp>
        <p:nvSpPr>
          <p:cNvPr id="3" name="Content Placeholder 2">
            <a:extLst>
              <a:ext uri="{FF2B5EF4-FFF2-40B4-BE49-F238E27FC236}">
                <a16:creationId xmlns:a16="http://schemas.microsoft.com/office/drawing/2014/main" id="{150957BF-AA87-BC12-9D6A-CD6FFF4705E9}"/>
              </a:ext>
            </a:extLst>
          </p:cNvPr>
          <p:cNvSpPr>
            <a:spLocks noGrp="1"/>
          </p:cNvSpPr>
          <p:nvPr>
            <p:ph idx="1"/>
          </p:nvPr>
        </p:nvSpPr>
        <p:spPr/>
        <p:txBody>
          <a:bodyPr>
            <a:normAutofit fontScale="92500"/>
          </a:bodyPr>
          <a:lstStyle/>
          <a:p>
            <a:r>
              <a:rPr lang="en-US" b="1" dirty="0"/>
              <a:t>Distributed memory </a:t>
            </a:r>
            <a:r>
              <a:rPr lang="en-US" dirty="0"/>
              <a:t>has multiple processors/nodes connected in a network, and each node has its own separate private memory</a:t>
            </a:r>
          </a:p>
          <a:p>
            <a:r>
              <a:rPr lang="en-US" dirty="0"/>
              <a:t>Memory that is physically distributed across the nodes</a:t>
            </a:r>
          </a:p>
          <a:p>
            <a:r>
              <a:rPr lang="en-US" dirty="0"/>
              <a:t>Nodes communicate with each other explicitly by sending messages over the network to share data and coordinate their activities</a:t>
            </a:r>
          </a:p>
          <a:p>
            <a:r>
              <a:rPr lang="en-US" dirty="0"/>
              <a:t>Highly scalable, because new nodes can be added without major architectural changes – suitable for </a:t>
            </a:r>
            <a:r>
              <a:rPr lang="en-US" b="1" dirty="0"/>
              <a:t>High Performance Computing (HPC)</a:t>
            </a:r>
            <a:endParaRPr lang="en-US" dirty="0"/>
          </a:p>
          <a:p>
            <a:r>
              <a:rPr lang="en-US" dirty="0"/>
              <a:t>Latency is higher and bandwidth is lower</a:t>
            </a:r>
          </a:p>
          <a:p>
            <a:r>
              <a:rPr lang="en-US" dirty="0"/>
              <a:t>Examples: HPC, Super computers, Grid computers, Programming using Hadoop or MPI (Message Passing Interface)</a:t>
            </a:r>
          </a:p>
          <a:p>
            <a:endParaRPr lang="en-US" dirty="0"/>
          </a:p>
        </p:txBody>
      </p:sp>
    </p:spTree>
    <p:extLst>
      <p:ext uri="{BB962C8B-B14F-4D97-AF65-F5344CB8AC3E}">
        <p14:creationId xmlns:p14="http://schemas.microsoft.com/office/powerpoint/2010/main" val="2081307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B831-DB9F-7EC2-DF71-F1CB295F31B9}"/>
              </a:ext>
            </a:extLst>
          </p:cNvPr>
          <p:cNvSpPr>
            <a:spLocks noGrp="1"/>
          </p:cNvSpPr>
          <p:nvPr>
            <p:ph type="title"/>
          </p:nvPr>
        </p:nvSpPr>
        <p:spPr/>
        <p:txBody>
          <a:bodyPr/>
          <a:lstStyle/>
          <a:p>
            <a:r>
              <a:rPr lang="en-IN" dirty="0"/>
              <a:t>Parallel Architectures - SIMD</a:t>
            </a:r>
          </a:p>
        </p:txBody>
      </p:sp>
      <p:sp>
        <p:nvSpPr>
          <p:cNvPr id="3" name="Content Placeholder 2">
            <a:extLst>
              <a:ext uri="{FF2B5EF4-FFF2-40B4-BE49-F238E27FC236}">
                <a16:creationId xmlns:a16="http://schemas.microsoft.com/office/drawing/2014/main" id="{FFDECDE7-247F-2ACA-8E8F-019DD468F929}"/>
              </a:ext>
            </a:extLst>
          </p:cNvPr>
          <p:cNvSpPr>
            <a:spLocks noGrp="1"/>
          </p:cNvSpPr>
          <p:nvPr>
            <p:ph idx="1"/>
          </p:nvPr>
        </p:nvSpPr>
        <p:spPr/>
        <p:txBody>
          <a:bodyPr>
            <a:normAutofit fontScale="92500" lnSpcReduction="20000"/>
          </a:bodyPr>
          <a:lstStyle/>
          <a:p>
            <a:r>
              <a:rPr lang="en-US" b="1" dirty="0"/>
              <a:t>SIMD (Single Instruction, Multiple Data)</a:t>
            </a:r>
            <a:r>
              <a:rPr lang="en-US" dirty="0"/>
              <a:t> allows a single instruction to be applied to multiple data elements simultaneously</a:t>
            </a:r>
          </a:p>
          <a:p>
            <a:r>
              <a:rPr lang="en-US" dirty="0"/>
              <a:t>Related to </a:t>
            </a:r>
            <a:r>
              <a:rPr lang="en-US" u="sng" dirty="0"/>
              <a:t>data parallelism</a:t>
            </a:r>
          </a:p>
          <a:p>
            <a:r>
              <a:rPr lang="en-US" dirty="0"/>
              <a:t>Commonly found in modern CPUs and GPUs</a:t>
            </a:r>
          </a:p>
          <a:p>
            <a:r>
              <a:rPr lang="en-US" dirty="0"/>
              <a:t>Used in multimedia processing, scientific simulations, and graphics rendering</a:t>
            </a:r>
          </a:p>
          <a:p>
            <a:r>
              <a:rPr lang="en-US" b="1" dirty="0"/>
              <a:t>Vectorization </a:t>
            </a:r>
            <a:r>
              <a:rPr lang="en-US" dirty="0"/>
              <a:t>concept is used</a:t>
            </a:r>
          </a:p>
          <a:p>
            <a:pPr lvl="1"/>
            <a:r>
              <a:rPr lang="en-US" dirty="0"/>
              <a:t>Operations are performed on vectors or arrays of data elements in a single instruction</a:t>
            </a:r>
          </a:p>
          <a:p>
            <a:pPr lvl="1"/>
            <a:r>
              <a:rPr lang="en-US" dirty="0"/>
              <a:t>Example: We can add two arrays of numbers element-wise with a single SIMD instruction, which is much faster than doing it sequentially</a:t>
            </a:r>
          </a:p>
          <a:p>
            <a:r>
              <a:rPr lang="en-US" dirty="0"/>
              <a:t>SIMD ISA examples: Intel’s SSE (Streaming SIMD Extensions), AVX (Advanced Vector Extensions), ARM NEON</a:t>
            </a:r>
          </a:p>
          <a:p>
            <a:endParaRPr lang="en-IN" dirty="0"/>
          </a:p>
        </p:txBody>
      </p:sp>
    </p:spTree>
    <p:extLst>
      <p:ext uri="{BB962C8B-B14F-4D97-AF65-F5344CB8AC3E}">
        <p14:creationId xmlns:p14="http://schemas.microsoft.com/office/powerpoint/2010/main" val="2670346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CA71AD-62C3-BB44-D741-0AA27A2DD921}"/>
              </a:ext>
            </a:extLst>
          </p:cNvPr>
          <p:cNvSpPr>
            <a:spLocks noGrp="1"/>
          </p:cNvSpPr>
          <p:nvPr>
            <p:ph type="title"/>
          </p:nvPr>
        </p:nvSpPr>
        <p:spPr/>
        <p:txBody>
          <a:bodyPr/>
          <a:lstStyle/>
          <a:p>
            <a:r>
              <a:rPr lang="en-IN" dirty="0"/>
              <a:t>SIMD Example</a:t>
            </a:r>
          </a:p>
        </p:txBody>
      </p:sp>
      <p:sp>
        <p:nvSpPr>
          <p:cNvPr id="5" name="Content Placeholder 4">
            <a:extLst>
              <a:ext uri="{FF2B5EF4-FFF2-40B4-BE49-F238E27FC236}">
                <a16:creationId xmlns:a16="http://schemas.microsoft.com/office/drawing/2014/main" id="{1FA99ED6-0287-CA8B-2B7F-E47B88341CB2}"/>
              </a:ext>
            </a:extLst>
          </p:cNvPr>
          <p:cNvSpPr>
            <a:spLocks noGrp="1"/>
          </p:cNvSpPr>
          <p:nvPr>
            <p:ph idx="1"/>
          </p:nvPr>
        </p:nvSpPr>
        <p:spPr/>
        <p:txBody>
          <a:bodyPr>
            <a:normAutofit fontScale="25000" lnSpcReduction="20000"/>
          </a:bodyPr>
          <a:lstStyle/>
          <a:p>
            <a:r>
              <a:rPr lang="en-IN" dirty="0"/>
              <a:t>#include &lt;</a:t>
            </a:r>
            <a:r>
              <a:rPr lang="en-IN" dirty="0" err="1"/>
              <a:t>immintrin.h</a:t>
            </a:r>
            <a:r>
              <a:rPr lang="en-IN" dirty="0"/>
              <a:t>&gt;  // Include the header for SSE </a:t>
            </a:r>
            <a:r>
              <a:rPr lang="en-IN" dirty="0" err="1"/>
              <a:t>intrinsics</a:t>
            </a:r>
            <a:endParaRPr lang="en-IN" dirty="0"/>
          </a:p>
          <a:p>
            <a:endParaRPr lang="en-IN" dirty="0"/>
          </a:p>
          <a:p>
            <a:r>
              <a:rPr lang="en-IN" dirty="0"/>
              <a:t>void </a:t>
            </a:r>
            <a:r>
              <a:rPr lang="en-IN" dirty="0" err="1"/>
              <a:t>vector_add</a:t>
            </a:r>
            <a:r>
              <a:rPr lang="en-IN" dirty="0"/>
              <a:t>(float* a, float* b, float* result, int size) {</a:t>
            </a:r>
          </a:p>
          <a:p>
            <a:r>
              <a:rPr lang="en-IN" dirty="0"/>
              <a:t>    // Process the vectors in chunks of 4 (SSE supports 4 single-precision floats per instruction)</a:t>
            </a:r>
          </a:p>
          <a:p>
            <a:r>
              <a:rPr lang="en-IN" dirty="0"/>
              <a:t>    for (int </a:t>
            </a:r>
            <a:r>
              <a:rPr lang="en-IN" dirty="0" err="1"/>
              <a:t>i</a:t>
            </a:r>
            <a:r>
              <a:rPr lang="en-IN" dirty="0"/>
              <a:t> = 0; </a:t>
            </a:r>
            <a:r>
              <a:rPr lang="en-IN" dirty="0" err="1"/>
              <a:t>i</a:t>
            </a:r>
            <a:r>
              <a:rPr lang="en-IN" dirty="0"/>
              <a:t> &lt; size; </a:t>
            </a:r>
            <a:r>
              <a:rPr lang="en-IN" dirty="0" err="1"/>
              <a:t>i</a:t>
            </a:r>
            <a:r>
              <a:rPr lang="en-IN" dirty="0"/>
              <a:t> += 4) {</a:t>
            </a:r>
          </a:p>
          <a:p>
            <a:r>
              <a:rPr lang="en-IN" dirty="0"/>
              <a:t>        // Load 4 floats from arrays 'a' and 'b' into SSE registers</a:t>
            </a:r>
          </a:p>
          <a:p>
            <a:r>
              <a:rPr lang="en-IN" dirty="0"/>
              <a:t>        __m128 </a:t>
            </a:r>
            <a:r>
              <a:rPr lang="en-IN" dirty="0" err="1"/>
              <a:t>vec_a</a:t>
            </a:r>
            <a:r>
              <a:rPr lang="en-IN" dirty="0"/>
              <a:t> = _</a:t>
            </a:r>
            <a:r>
              <a:rPr lang="en-IN" dirty="0" err="1"/>
              <a:t>mm_load_ps</a:t>
            </a:r>
            <a:r>
              <a:rPr lang="en-IN" dirty="0"/>
              <a:t>(&amp;a[</a:t>
            </a:r>
            <a:r>
              <a:rPr lang="en-IN" dirty="0" err="1"/>
              <a:t>i</a:t>
            </a:r>
            <a:r>
              <a:rPr lang="en-IN" dirty="0"/>
              <a:t>]);</a:t>
            </a:r>
          </a:p>
          <a:p>
            <a:r>
              <a:rPr lang="en-IN" dirty="0"/>
              <a:t>        __m128 </a:t>
            </a:r>
            <a:r>
              <a:rPr lang="en-IN" dirty="0" err="1"/>
              <a:t>vec_b</a:t>
            </a:r>
            <a:r>
              <a:rPr lang="en-IN" dirty="0"/>
              <a:t> = _</a:t>
            </a:r>
            <a:r>
              <a:rPr lang="en-IN" dirty="0" err="1"/>
              <a:t>mm_load_ps</a:t>
            </a:r>
            <a:r>
              <a:rPr lang="en-IN" dirty="0"/>
              <a:t>(&amp;b[</a:t>
            </a:r>
            <a:r>
              <a:rPr lang="en-IN" dirty="0" err="1"/>
              <a:t>i</a:t>
            </a:r>
            <a:r>
              <a:rPr lang="en-IN" dirty="0"/>
              <a:t>]);</a:t>
            </a:r>
          </a:p>
          <a:p>
            <a:r>
              <a:rPr lang="en-IN" dirty="0"/>
              <a:t>        </a:t>
            </a:r>
          </a:p>
          <a:p>
            <a:r>
              <a:rPr lang="en-IN" dirty="0"/>
              <a:t>        // Perform vector addition</a:t>
            </a:r>
          </a:p>
          <a:p>
            <a:r>
              <a:rPr lang="en-IN" dirty="0"/>
              <a:t>        __m128 </a:t>
            </a:r>
            <a:r>
              <a:rPr lang="en-IN" dirty="0" err="1"/>
              <a:t>vec_result</a:t>
            </a:r>
            <a:r>
              <a:rPr lang="en-IN" dirty="0"/>
              <a:t> = _</a:t>
            </a:r>
            <a:r>
              <a:rPr lang="en-IN" dirty="0" err="1"/>
              <a:t>mm_add_ps</a:t>
            </a:r>
            <a:r>
              <a:rPr lang="en-IN" dirty="0"/>
              <a:t>(</a:t>
            </a:r>
            <a:r>
              <a:rPr lang="en-IN" dirty="0" err="1"/>
              <a:t>vec_a</a:t>
            </a:r>
            <a:r>
              <a:rPr lang="en-IN" dirty="0"/>
              <a:t>, </a:t>
            </a:r>
            <a:r>
              <a:rPr lang="en-IN" dirty="0" err="1"/>
              <a:t>vec_b</a:t>
            </a:r>
            <a:r>
              <a:rPr lang="en-IN" dirty="0"/>
              <a:t>);</a:t>
            </a:r>
          </a:p>
          <a:p>
            <a:r>
              <a:rPr lang="en-IN" dirty="0"/>
              <a:t>        </a:t>
            </a:r>
          </a:p>
          <a:p>
            <a:r>
              <a:rPr lang="en-IN" dirty="0"/>
              <a:t>        // Store the result back into the 'result' array</a:t>
            </a:r>
          </a:p>
          <a:p>
            <a:r>
              <a:rPr lang="en-IN" dirty="0"/>
              <a:t>        _</a:t>
            </a:r>
            <a:r>
              <a:rPr lang="en-IN" dirty="0" err="1"/>
              <a:t>mm_store_ps</a:t>
            </a:r>
            <a:r>
              <a:rPr lang="en-IN" dirty="0"/>
              <a:t>(&amp;result[</a:t>
            </a:r>
            <a:r>
              <a:rPr lang="en-IN" dirty="0" err="1"/>
              <a:t>i</a:t>
            </a:r>
            <a:r>
              <a:rPr lang="en-IN" dirty="0"/>
              <a:t>], </a:t>
            </a:r>
            <a:r>
              <a:rPr lang="en-IN" dirty="0" err="1"/>
              <a:t>vec_result</a:t>
            </a:r>
            <a:r>
              <a:rPr lang="en-IN" dirty="0"/>
              <a:t>);</a:t>
            </a:r>
          </a:p>
          <a:p>
            <a:r>
              <a:rPr lang="en-IN" dirty="0"/>
              <a:t>    }</a:t>
            </a:r>
          </a:p>
          <a:p>
            <a:r>
              <a:rPr lang="en-IN" dirty="0"/>
              <a:t>}</a:t>
            </a:r>
          </a:p>
          <a:p>
            <a:endParaRPr lang="en-IN" dirty="0"/>
          </a:p>
          <a:p>
            <a:r>
              <a:rPr lang="en-IN" dirty="0"/>
              <a:t>int main() {</a:t>
            </a:r>
          </a:p>
          <a:p>
            <a:r>
              <a:rPr lang="en-IN" dirty="0"/>
              <a:t>    int size = 8;  // Number of elements in the arrays</a:t>
            </a:r>
          </a:p>
          <a:p>
            <a:r>
              <a:rPr lang="en-IN" dirty="0"/>
              <a:t>    float a[] = {1.0, 2.0, 3.0, 4.0, 5.0, 6.0, 7.0, 8.0};</a:t>
            </a:r>
          </a:p>
          <a:p>
            <a:r>
              <a:rPr lang="en-IN" dirty="0"/>
              <a:t>    float b[] = {8.0, 7.0, 6.0, 5.0, 4.0, 3.0, 2.0, 1.0};</a:t>
            </a:r>
          </a:p>
          <a:p>
            <a:r>
              <a:rPr lang="en-IN" dirty="0"/>
              <a:t>    float result[size];</a:t>
            </a:r>
          </a:p>
          <a:p>
            <a:endParaRPr lang="en-IN" dirty="0"/>
          </a:p>
          <a:p>
            <a:r>
              <a:rPr lang="en-IN" dirty="0"/>
              <a:t>    // Call the vector addition function</a:t>
            </a:r>
          </a:p>
          <a:p>
            <a:r>
              <a:rPr lang="en-IN" dirty="0"/>
              <a:t>    </a:t>
            </a:r>
            <a:r>
              <a:rPr lang="en-IN" dirty="0" err="1"/>
              <a:t>vector_add</a:t>
            </a:r>
            <a:r>
              <a:rPr lang="en-IN" dirty="0"/>
              <a:t>(a, b, result, size);</a:t>
            </a:r>
          </a:p>
          <a:p>
            <a:endParaRPr lang="en-IN" dirty="0"/>
          </a:p>
          <a:p>
            <a:r>
              <a:rPr lang="en-IN" dirty="0"/>
              <a:t>    // Print the result</a:t>
            </a:r>
          </a:p>
          <a:p>
            <a:r>
              <a:rPr lang="en-IN" dirty="0"/>
              <a:t>    for (int </a:t>
            </a:r>
            <a:r>
              <a:rPr lang="en-IN" dirty="0" err="1"/>
              <a:t>i</a:t>
            </a:r>
            <a:r>
              <a:rPr lang="en-IN" dirty="0"/>
              <a:t> = 0; </a:t>
            </a:r>
            <a:r>
              <a:rPr lang="en-IN" dirty="0" err="1"/>
              <a:t>i</a:t>
            </a:r>
            <a:r>
              <a:rPr lang="en-IN" dirty="0"/>
              <a:t> &lt; size; </a:t>
            </a:r>
            <a:r>
              <a:rPr lang="en-IN" dirty="0" err="1"/>
              <a:t>i</a:t>
            </a:r>
            <a:r>
              <a:rPr lang="en-IN" dirty="0"/>
              <a:t>++) {</a:t>
            </a:r>
          </a:p>
          <a:p>
            <a:r>
              <a:rPr lang="en-IN" dirty="0"/>
              <a:t>        </a:t>
            </a:r>
            <a:r>
              <a:rPr lang="en-IN" dirty="0" err="1"/>
              <a:t>printf</a:t>
            </a:r>
            <a:r>
              <a:rPr lang="en-IN" dirty="0"/>
              <a:t>("%.2f ", result[</a:t>
            </a:r>
            <a:r>
              <a:rPr lang="en-IN" dirty="0" err="1"/>
              <a:t>i</a:t>
            </a:r>
            <a:r>
              <a:rPr lang="en-IN" dirty="0"/>
              <a:t>]);</a:t>
            </a:r>
          </a:p>
          <a:p>
            <a:r>
              <a:rPr lang="en-IN" dirty="0"/>
              <a:t>    }</a:t>
            </a:r>
          </a:p>
          <a:p>
            <a:r>
              <a:rPr lang="en-IN" dirty="0"/>
              <a:t>    </a:t>
            </a:r>
            <a:r>
              <a:rPr lang="en-IN" dirty="0" err="1"/>
              <a:t>printf</a:t>
            </a:r>
            <a:r>
              <a:rPr lang="en-IN" dirty="0"/>
              <a:t>("\n");</a:t>
            </a:r>
          </a:p>
          <a:p>
            <a:endParaRPr lang="en-IN" dirty="0"/>
          </a:p>
          <a:p>
            <a:r>
              <a:rPr lang="en-IN" dirty="0"/>
              <a:t>    return 0;</a:t>
            </a:r>
          </a:p>
          <a:p>
            <a:r>
              <a:rPr lang="en-IN" dirty="0"/>
              <a:t>}</a:t>
            </a:r>
          </a:p>
          <a:p>
            <a:endParaRPr lang="en-IN" dirty="0"/>
          </a:p>
        </p:txBody>
      </p:sp>
    </p:spTree>
    <p:extLst>
      <p:ext uri="{BB962C8B-B14F-4D97-AF65-F5344CB8AC3E}">
        <p14:creationId xmlns:p14="http://schemas.microsoft.com/office/powerpoint/2010/main" val="60768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CA71AD-62C3-BB44-D741-0AA27A2DD921}"/>
              </a:ext>
            </a:extLst>
          </p:cNvPr>
          <p:cNvSpPr>
            <a:spLocks noGrp="1"/>
          </p:cNvSpPr>
          <p:nvPr>
            <p:ph type="title"/>
          </p:nvPr>
        </p:nvSpPr>
        <p:spPr/>
        <p:txBody>
          <a:bodyPr/>
          <a:lstStyle/>
          <a:p>
            <a:r>
              <a:rPr lang="en-IN" dirty="0"/>
              <a:t>SIMD Example – Explanation</a:t>
            </a:r>
          </a:p>
        </p:txBody>
      </p:sp>
      <p:sp>
        <p:nvSpPr>
          <p:cNvPr id="5" name="Content Placeholder 4">
            <a:extLst>
              <a:ext uri="{FF2B5EF4-FFF2-40B4-BE49-F238E27FC236}">
                <a16:creationId xmlns:a16="http://schemas.microsoft.com/office/drawing/2014/main" id="{1FA99ED6-0287-CA8B-2B7F-E47B88341CB2}"/>
              </a:ext>
            </a:extLst>
          </p:cNvPr>
          <p:cNvSpPr>
            <a:spLocks noGrp="1"/>
          </p:cNvSpPr>
          <p:nvPr>
            <p:ph idx="1"/>
          </p:nvPr>
        </p:nvSpPr>
        <p:spPr/>
        <p:txBody>
          <a:bodyPr>
            <a:normAutofit fontScale="92500" lnSpcReduction="10000"/>
          </a:bodyPr>
          <a:lstStyle/>
          <a:p>
            <a:r>
              <a:rPr lang="en-US" dirty="0"/>
              <a:t>The &lt;</a:t>
            </a:r>
            <a:r>
              <a:rPr lang="en-US" dirty="0" err="1"/>
              <a:t>immintrin.h</a:t>
            </a:r>
            <a:r>
              <a:rPr lang="en-US" dirty="0"/>
              <a:t>&gt; header file provides access to SSE </a:t>
            </a:r>
            <a:r>
              <a:rPr lang="en-US" dirty="0" err="1"/>
              <a:t>intrinsics</a:t>
            </a:r>
            <a:r>
              <a:rPr lang="en-US" dirty="0"/>
              <a:t> (SIMD instructions) in Intel-compatible processors</a:t>
            </a:r>
          </a:p>
          <a:p>
            <a:r>
              <a:rPr lang="en-US" dirty="0"/>
              <a:t>The </a:t>
            </a:r>
            <a:r>
              <a:rPr lang="en-US" dirty="0" err="1"/>
              <a:t>vector_add</a:t>
            </a:r>
            <a:r>
              <a:rPr lang="en-US" dirty="0"/>
              <a:t> function takes three arrays (a, b, and result) and the number of elements to process (size)</a:t>
            </a:r>
          </a:p>
          <a:p>
            <a:r>
              <a:rPr lang="en-US" dirty="0"/>
              <a:t>It performs vector addition on chunks of 4 elements at a time using SSE instructions</a:t>
            </a:r>
          </a:p>
          <a:p>
            <a:r>
              <a:rPr lang="en-US" dirty="0"/>
              <a:t>Inside the loop, we load 4 single-precision floating-point values from arrays a and b into SSE registers using _</a:t>
            </a:r>
            <a:r>
              <a:rPr lang="en-US" dirty="0" err="1"/>
              <a:t>mm_load_ps</a:t>
            </a:r>
            <a:endParaRPr lang="en-US" dirty="0"/>
          </a:p>
          <a:p>
            <a:r>
              <a:rPr lang="en-US" dirty="0"/>
              <a:t>We then use _</a:t>
            </a:r>
            <a:r>
              <a:rPr lang="en-US" dirty="0" err="1"/>
              <a:t>mm_add_ps</a:t>
            </a:r>
            <a:r>
              <a:rPr lang="en-US" dirty="0"/>
              <a:t> to add the values element-wise in parallel and store the result in another SSE register</a:t>
            </a:r>
          </a:p>
          <a:p>
            <a:r>
              <a:rPr lang="en-US" dirty="0"/>
              <a:t>Finally, we store the result back into the result array using _</a:t>
            </a:r>
            <a:r>
              <a:rPr lang="en-US" dirty="0" err="1"/>
              <a:t>mm_store_ps</a:t>
            </a:r>
            <a:endParaRPr lang="en-IN" dirty="0"/>
          </a:p>
        </p:txBody>
      </p:sp>
    </p:spTree>
    <p:extLst>
      <p:ext uri="{BB962C8B-B14F-4D97-AF65-F5344CB8AC3E}">
        <p14:creationId xmlns:p14="http://schemas.microsoft.com/office/powerpoint/2010/main" val="943230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7C61-D34D-0AB7-C8D5-0F692F421A29}"/>
              </a:ext>
            </a:extLst>
          </p:cNvPr>
          <p:cNvSpPr>
            <a:spLocks noGrp="1"/>
          </p:cNvSpPr>
          <p:nvPr>
            <p:ph type="title"/>
          </p:nvPr>
        </p:nvSpPr>
        <p:spPr/>
        <p:txBody>
          <a:bodyPr/>
          <a:lstStyle/>
          <a:p>
            <a:r>
              <a:rPr lang="en-IN" dirty="0"/>
              <a:t>Parallel Architecture - MIMD</a:t>
            </a:r>
          </a:p>
        </p:txBody>
      </p:sp>
      <p:sp>
        <p:nvSpPr>
          <p:cNvPr id="3" name="Content Placeholder 2">
            <a:extLst>
              <a:ext uri="{FF2B5EF4-FFF2-40B4-BE49-F238E27FC236}">
                <a16:creationId xmlns:a16="http://schemas.microsoft.com/office/drawing/2014/main" id="{011A13DE-3F83-ABB3-C926-F0AFD446325F}"/>
              </a:ext>
            </a:extLst>
          </p:cNvPr>
          <p:cNvSpPr>
            <a:spLocks noGrp="1"/>
          </p:cNvSpPr>
          <p:nvPr>
            <p:ph idx="1"/>
          </p:nvPr>
        </p:nvSpPr>
        <p:spPr/>
        <p:txBody>
          <a:bodyPr/>
          <a:lstStyle/>
          <a:p>
            <a:r>
              <a:rPr lang="en-US" b="1" dirty="0"/>
              <a:t>MIMD (Multiple Instruction, Multiple Data)</a:t>
            </a:r>
            <a:r>
              <a:rPr lang="en-US" dirty="0"/>
              <a:t> has multiple processors executing different instructions on different sets of data</a:t>
            </a:r>
          </a:p>
          <a:p>
            <a:r>
              <a:rPr lang="en-US" dirty="0"/>
              <a:t>Each processor has its own program counter and instruction stream, allowing it to execute instructions independently of the other processors</a:t>
            </a:r>
          </a:p>
          <a:p>
            <a:r>
              <a:rPr lang="en-IN" dirty="0"/>
              <a:t>More suitable for task parallelism</a:t>
            </a:r>
          </a:p>
          <a:p>
            <a:r>
              <a:rPr lang="en-IN" dirty="0"/>
              <a:t>More complex than SIMD</a:t>
            </a:r>
          </a:p>
          <a:p>
            <a:r>
              <a:rPr lang="en-IN" dirty="0"/>
              <a:t>Processors may need to communicate with each other</a:t>
            </a:r>
          </a:p>
        </p:txBody>
      </p:sp>
    </p:spTree>
    <p:extLst>
      <p:ext uri="{BB962C8B-B14F-4D97-AF65-F5344CB8AC3E}">
        <p14:creationId xmlns:p14="http://schemas.microsoft.com/office/powerpoint/2010/main" val="275258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7C61-D34D-0AB7-C8D5-0F692F421A29}"/>
              </a:ext>
            </a:extLst>
          </p:cNvPr>
          <p:cNvSpPr>
            <a:spLocks noGrp="1"/>
          </p:cNvSpPr>
          <p:nvPr>
            <p:ph type="title"/>
          </p:nvPr>
        </p:nvSpPr>
        <p:spPr/>
        <p:txBody>
          <a:bodyPr/>
          <a:lstStyle/>
          <a:p>
            <a:r>
              <a:rPr lang="en-IN" dirty="0"/>
              <a:t>MIMD Example</a:t>
            </a:r>
          </a:p>
        </p:txBody>
      </p:sp>
      <p:sp>
        <p:nvSpPr>
          <p:cNvPr id="3" name="Content Placeholder 2">
            <a:extLst>
              <a:ext uri="{FF2B5EF4-FFF2-40B4-BE49-F238E27FC236}">
                <a16:creationId xmlns:a16="http://schemas.microsoft.com/office/drawing/2014/main" id="{011A13DE-3F83-ABB3-C926-F0AFD446325F}"/>
              </a:ext>
            </a:extLst>
          </p:cNvPr>
          <p:cNvSpPr>
            <a:spLocks noGrp="1"/>
          </p:cNvSpPr>
          <p:nvPr>
            <p:ph idx="1"/>
          </p:nvPr>
        </p:nvSpPr>
        <p:spPr/>
        <p:txBody>
          <a:bodyPr>
            <a:normAutofit/>
          </a:bodyPr>
          <a:lstStyle/>
          <a:p>
            <a:r>
              <a:rPr lang="en-US" dirty="0"/>
              <a:t>Suppose we have a cluster of computers, each with its own CPU and memory and we want to perform a distributed search on a large dataset</a:t>
            </a:r>
          </a:p>
          <a:p>
            <a:r>
              <a:rPr lang="en-US" dirty="0"/>
              <a:t>Each computer in the cluster can independently execute a search algorithm on a different portion of the dataset</a:t>
            </a:r>
          </a:p>
          <a:p>
            <a:r>
              <a:rPr lang="en-US" dirty="0"/>
              <a:t>The computers can use message-passing or other communication mechanisms to share information about their search results or coordinate their efforts</a:t>
            </a:r>
          </a:p>
          <a:p>
            <a:r>
              <a:rPr lang="en-US" dirty="0"/>
              <a:t>As each computer executes its search algorithm concurrently, the entire search operation becomes faster and more efficient</a:t>
            </a:r>
            <a:endParaRPr lang="en-IN" dirty="0"/>
          </a:p>
        </p:txBody>
      </p:sp>
    </p:spTree>
    <p:extLst>
      <p:ext uri="{BB962C8B-B14F-4D97-AF65-F5344CB8AC3E}">
        <p14:creationId xmlns:p14="http://schemas.microsoft.com/office/powerpoint/2010/main" val="133874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204C-8DDC-EC48-054D-0158EED8F881}"/>
              </a:ext>
            </a:extLst>
          </p:cNvPr>
          <p:cNvSpPr>
            <a:spLocks noGrp="1"/>
          </p:cNvSpPr>
          <p:nvPr>
            <p:ph type="title"/>
          </p:nvPr>
        </p:nvSpPr>
        <p:spPr/>
        <p:txBody>
          <a:bodyPr/>
          <a:lstStyle/>
          <a:p>
            <a:r>
              <a:rPr lang="en-IN" dirty="0"/>
              <a:t>RISC Philosophy</a:t>
            </a:r>
          </a:p>
        </p:txBody>
      </p:sp>
      <p:sp>
        <p:nvSpPr>
          <p:cNvPr id="3" name="Content Placeholder 2">
            <a:extLst>
              <a:ext uri="{FF2B5EF4-FFF2-40B4-BE49-F238E27FC236}">
                <a16:creationId xmlns:a16="http://schemas.microsoft.com/office/drawing/2014/main" id="{19FD64FA-853F-FEFB-BD37-AE4374D684BA}"/>
              </a:ext>
            </a:extLst>
          </p:cNvPr>
          <p:cNvSpPr>
            <a:spLocks noGrp="1"/>
          </p:cNvSpPr>
          <p:nvPr>
            <p:ph idx="1"/>
          </p:nvPr>
        </p:nvSpPr>
        <p:spPr>
          <a:xfrm>
            <a:off x="838200" y="1805077"/>
            <a:ext cx="10515600" cy="4351338"/>
          </a:xfrm>
        </p:spPr>
        <p:txBody>
          <a:bodyPr>
            <a:normAutofit fontScale="85000" lnSpcReduction="20000"/>
          </a:bodyPr>
          <a:lstStyle/>
          <a:p>
            <a:r>
              <a:rPr lang="en-US" sz="3200" b="1" dirty="0"/>
              <a:t>Simplicity</a:t>
            </a:r>
            <a:r>
              <a:rPr lang="en-US" sz="3200" dirty="0"/>
              <a:t>: Simple instruction set to minimize the number of instructions, addressing modes, and instruction formats, making it easier to design, implement, and optimize CPU hardware</a:t>
            </a:r>
          </a:p>
          <a:p>
            <a:r>
              <a:rPr lang="en-US" sz="3200" b="1" dirty="0"/>
              <a:t>Fixed-Length Instructions</a:t>
            </a:r>
            <a:r>
              <a:rPr lang="en-US" sz="3200" dirty="0"/>
              <a:t>: Fixed-length instructions, typically 32 or 64 bits in length to simplify instruction decoding and execution, leading to more predictable performance</a:t>
            </a:r>
          </a:p>
          <a:p>
            <a:r>
              <a:rPr lang="en-US" sz="3200" b="1" dirty="0"/>
              <a:t>Single-Cycle Execution</a:t>
            </a:r>
            <a:r>
              <a:rPr lang="en-US" sz="3200" dirty="0"/>
              <a:t>: Designed to be executed in a single clock cycle to simplify the CPU's control unit and pipeline stages, resulting in faster instruction throughput</a:t>
            </a:r>
          </a:p>
          <a:p>
            <a:r>
              <a:rPr lang="en-US" sz="3200" b="1" dirty="0"/>
              <a:t>Load-Store Architecture</a:t>
            </a:r>
            <a:r>
              <a:rPr lang="en-US" sz="3200" dirty="0"/>
              <a:t>: Follow a load-store architecture, where memory operations (loads and stores) are separated from arithmetic and logic operations to reduce complexity and allow for more efficient memory access</a:t>
            </a:r>
          </a:p>
        </p:txBody>
      </p:sp>
    </p:spTree>
    <p:extLst>
      <p:ext uri="{BB962C8B-B14F-4D97-AF65-F5344CB8AC3E}">
        <p14:creationId xmlns:p14="http://schemas.microsoft.com/office/powerpoint/2010/main" val="1577665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068B-3618-DB49-6A7D-E4A19FD9AEFA}"/>
              </a:ext>
            </a:extLst>
          </p:cNvPr>
          <p:cNvSpPr>
            <a:spLocks noGrp="1"/>
          </p:cNvSpPr>
          <p:nvPr>
            <p:ph type="title"/>
          </p:nvPr>
        </p:nvSpPr>
        <p:spPr/>
        <p:txBody>
          <a:bodyPr/>
          <a:lstStyle/>
          <a:p>
            <a:r>
              <a:rPr lang="en-IN" dirty="0"/>
              <a:t>Hardware Multithreading</a:t>
            </a:r>
          </a:p>
        </p:txBody>
      </p:sp>
      <p:sp>
        <p:nvSpPr>
          <p:cNvPr id="3" name="Content Placeholder 2">
            <a:extLst>
              <a:ext uri="{FF2B5EF4-FFF2-40B4-BE49-F238E27FC236}">
                <a16:creationId xmlns:a16="http://schemas.microsoft.com/office/drawing/2014/main" id="{C52F4B58-6B72-4BBC-7466-CD00AF8398AD}"/>
              </a:ext>
            </a:extLst>
          </p:cNvPr>
          <p:cNvSpPr>
            <a:spLocks noGrp="1"/>
          </p:cNvSpPr>
          <p:nvPr>
            <p:ph idx="1"/>
          </p:nvPr>
        </p:nvSpPr>
        <p:spPr/>
        <p:txBody>
          <a:bodyPr>
            <a:normAutofit fontScale="92500"/>
          </a:bodyPr>
          <a:lstStyle/>
          <a:p>
            <a:r>
              <a:rPr lang="en-US" b="1" dirty="0"/>
              <a:t>Hardware multithreading </a:t>
            </a:r>
            <a:r>
              <a:rPr lang="en-US" dirty="0"/>
              <a:t>allows multiple threads to execute concurrently</a:t>
            </a:r>
          </a:p>
          <a:p>
            <a:r>
              <a:rPr lang="en-US" dirty="0"/>
              <a:t>Main types: </a:t>
            </a:r>
            <a:r>
              <a:rPr lang="en-US" b="1" dirty="0"/>
              <a:t>Simultaneous Multithreading (SMT)</a:t>
            </a:r>
            <a:r>
              <a:rPr lang="en-US" dirty="0"/>
              <a:t> and </a:t>
            </a:r>
            <a:r>
              <a:rPr lang="en-US" b="1" dirty="0"/>
              <a:t>Chip Multithreading (CMT)</a:t>
            </a:r>
          </a:p>
          <a:p>
            <a:r>
              <a:rPr lang="en-US" dirty="0"/>
              <a:t>SMT</a:t>
            </a:r>
          </a:p>
          <a:p>
            <a:pPr lvl="1"/>
            <a:r>
              <a:rPr lang="en-US" dirty="0"/>
              <a:t>A single CPU core is designed to execute multiple threads simultaneously by interleaving the execution of instructions from different thread</a:t>
            </a:r>
          </a:p>
          <a:p>
            <a:pPr lvl="1"/>
            <a:r>
              <a:rPr lang="en-US" dirty="0"/>
              <a:t>Each thread is assigned a separate set of registers, program counter, and execution resources, but they share the same execution pipelines and functional units</a:t>
            </a:r>
          </a:p>
          <a:p>
            <a:r>
              <a:rPr lang="en-US" dirty="0"/>
              <a:t>CMT</a:t>
            </a:r>
          </a:p>
          <a:p>
            <a:pPr lvl="1"/>
            <a:r>
              <a:rPr lang="en-US" dirty="0"/>
              <a:t>Multiple CPU cores or processor modules are integrated onto a single chip</a:t>
            </a:r>
          </a:p>
          <a:p>
            <a:pPr lvl="1"/>
            <a:r>
              <a:rPr lang="en-US" dirty="0"/>
              <a:t>Each CPU core in a CMT chip is designed to run a separate thread independently</a:t>
            </a:r>
          </a:p>
        </p:txBody>
      </p:sp>
    </p:spTree>
    <p:extLst>
      <p:ext uri="{BB962C8B-B14F-4D97-AF65-F5344CB8AC3E}">
        <p14:creationId xmlns:p14="http://schemas.microsoft.com/office/powerpoint/2010/main" val="1978144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A7524-799B-D920-48B3-DCB7E6455973}"/>
              </a:ext>
            </a:extLst>
          </p:cNvPr>
          <p:cNvSpPr>
            <a:spLocks noGrp="1"/>
          </p:cNvSpPr>
          <p:nvPr>
            <p:ph type="title"/>
          </p:nvPr>
        </p:nvSpPr>
        <p:spPr/>
        <p:txBody>
          <a:bodyPr/>
          <a:lstStyle/>
          <a:p>
            <a:r>
              <a:rPr lang="en-IN" dirty="0"/>
              <a:t>Graphics Processing Unit (GPU)</a:t>
            </a:r>
          </a:p>
        </p:txBody>
      </p:sp>
      <p:sp>
        <p:nvSpPr>
          <p:cNvPr id="3" name="Content Placeholder 2">
            <a:extLst>
              <a:ext uri="{FF2B5EF4-FFF2-40B4-BE49-F238E27FC236}">
                <a16:creationId xmlns:a16="http://schemas.microsoft.com/office/drawing/2014/main" id="{20C52D27-507A-21AB-B69B-4B17E0C631ED}"/>
              </a:ext>
            </a:extLst>
          </p:cNvPr>
          <p:cNvSpPr>
            <a:spLocks noGrp="1"/>
          </p:cNvSpPr>
          <p:nvPr>
            <p:ph idx="1"/>
          </p:nvPr>
        </p:nvSpPr>
        <p:spPr/>
        <p:txBody>
          <a:bodyPr/>
          <a:lstStyle/>
          <a:p>
            <a:r>
              <a:rPr lang="en-US" dirty="0"/>
              <a:t>A </a:t>
            </a:r>
            <a:r>
              <a:rPr lang="en-US" b="1" dirty="0"/>
              <a:t>Graphics Processing Unit (GPU)</a:t>
            </a:r>
            <a:r>
              <a:rPr lang="en-US" dirty="0"/>
              <a:t> is a specialized electronic circuit designed to accelerate the processing of images and videos, as well as general-purpose computational tasks</a:t>
            </a:r>
          </a:p>
          <a:p>
            <a:r>
              <a:rPr lang="en-US" dirty="0"/>
              <a:t>Excel in parallel processing, unlike CPUs</a:t>
            </a:r>
          </a:p>
          <a:p>
            <a:r>
              <a:rPr lang="en-US" dirty="0"/>
              <a:t>A GPU has hundreds or thousands of </a:t>
            </a:r>
            <a:r>
              <a:rPr lang="en-US" b="1" dirty="0"/>
              <a:t>shader cores</a:t>
            </a:r>
            <a:endParaRPr lang="en-US" dirty="0"/>
          </a:p>
          <a:p>
            <a:pPr lvl="1"/>
            <a:r>
              <a:rPr lang="en-US" dirty="0"/>
              <a:t>Primary processing unit in a GPU – called CUDA cores in NVIDIA GPUs</a:t>
            </a:r>
          </a:p>
          <a:p>
            <a:pPr lvl="1"/>
            <a:r>
              <a:rPr lang="en-US" dirty="0"/>
              <a:t>Perform mathematical calculations and graphics-related work</a:t>
            </a:r>
          </a:p>
          <a:p>
            <a:r>
              <a:rPr lang="en-US" dirty="0"/>
              <a:t>To program, we need special APIs such as CUDA (NVIDIA), OpenCL, or DirectX</a:t>
            </a:r>
          </a:p>
        </p:txBody>
      </p:sp>
    </p:spTree>
    <p:extLst>
      <p:ext uri="{BB962C8B-B14F-4D97-AF65-F5344CB8AC3E}">
        <p14:creationId xmlns:p14="http://schemas.microsoft.com/office/powerpoint/2010/main" val="427601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0573-6A5B-190C-C3FA-73B3AD3F58FC}"/>
              </a:ext>
            </a:extLst>
          </p:cNvPr>
          <p:cNvSpPr>
            <a:spLocks noGrp="1"/>
          </p:cNvSpPr>
          <p:nvPr>
            <p:ph type="title"/>
          </p:nvPr>
        </p:nvSpPr>
        <p:spPr/>
        <p:txBody>
          <a:bodyPr/>
          <a:lstStyle/>
          <a:p>
            <a:r>
              <a:rPr lang="en-IN" dirty="0" err="1"/>
              <a:t>NVLink</a:t>
            </a:r>
            <a:endParaRPr lang="en-IN" dirty="0"/>
          </a:p>
        </p:txBody>
      </p:sp>
      <p:sp>
        <p:nvSpPr>
          <p:cNvPr id="3" name="Content Placeholder 2">
            <a:extLst>
              <a:ext uri="{FF2B5EF4-FFF2-40B4-BE49-F238E27FC236}">
                <a16:creationId xmlns:a16="http://schemas.microsoft.com/office/drawing/2014/main" id="{48000000-C420-96BA-8698-F236CEF2C8B5}"/>
              </a:ext>
            </a:extLst>
          </p:cNvPr>
          <p:cNvSpPr>
            <a:spLocks noGrp="1"/>
          </p:cNvSpPr>
          <p:nvPr>
            <p:ph idx="1"/>
          </p:nvPr>
        </p:nvSpPr>
        <p:spPr/>
        <p:txBody>
          <a:bodyPr/>
          <a:lstStyle/>
          <a:p>
            <a:r>
              <a:rPr lang="en-US" b="1" dirty="0" err="1"/>
              <a:t>NVLink</a:t>
            </a:r>
            <a:r>
              <a:rPr lang="en-US" b="1" dirty="0"/>
              <a:t> (NVIDIA Link) </a:t>
            </a:r>
            <a:r>
              <a:rPr lang="en-US" dirty="0"/>
              <a:t>is a high-speed, high-bandwidth interconnect technology developed by NVIDIA for connecting various components within a computer system, particularly in data center and high-performance computing (HPC) environments</a:t>
            </a:r>
          </a:p>
          <a:p>
            <a:r>
              <a:rPr lang="en-US" dirty="0"/>
              <a:t>Provides faster and more efficient communication between GPUs, GPUs and CPUs, and GPUs and other system components compared to traditional PCI Express (PCIe) connections</a:t>
            </a:r>
          </a:p>
          <a:p>
            <a:r>
              <a:rPr lang="en-IN" dirty="0"/>
              <a:t>High bandwidth, low latency, GPU-to-GPU or CPU-to-GPU communication etc</a:t>
            </a:r>
          </a:p>
        </p:txBody>
      </p:sp>
    </p:spTree>
    <p:extLst>
      <p:ext uri="{BB962C8B-B14F-4D97-AF65-F5344CB8AC3E}">
        <p14:creationId xmlns:p14="http://schemas.microsoft.com/office/powerpoint/2010/main" val="221186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204C-8DDC-EC48-054D-0158EED8F881}"/>
              </a:ext>
            </a:extLst>
          </p:cNvPr>
          <p:cNvSpPr>
            <a:spLocks noGrp="1"/>
          </p:cNvSpPr>
          <p:nvPr>
            <p:ph type="title"/>
          </p:nvPr>
        </p:nvSpPr>
        <p:spPr/>
        <p:txBody>
          <a:bodyPr/>
          <a:lstStyle/>
          <a:p>
            <a:r>
              <a:rPr lang="en-IN" dirty="0"/>
              <a:t>RISC Philosophy</a:t>
            </a:r>
          </a:p>
        </p:txBody>
      </p:sp>
      <p:sp>
        <p:nvSpPr>
          <p:cNvPr id="3" name="Content Placeholder 2">
            <a:extLst>
              <a:ext uri="{FF2B5EF4-FFF2-40B4-BE49-F238E27FC236}">
                <a16:creationId xmlns:a16="http://schemas.microsoft.com/office/drawing/2014/main" id="{19FD64FA-853F-FEFB-BD37-AE4374D684BA}"/>
              </a:ext>
            </a:extLst>
          </p:cNvPr>
          <p:cNvSpPr>
            <a:spLocks noGrp="1"/>
          </p:cNvSpPr>
          <p:nvPr>
            <p:ph idx="1"/>
          </p:nvPr>
        </p:nvSpPr>
        <p:spPr>
          <a:xfrm>
            <a:off x="838200" y="1805077"/>
            <a:ext cx="10515600" cy="4351338"/>
          </a:xfrm>
        </p:spPr>
        <p:txBody>
          <a:bodyPr>
            <a:normAutofit fontScale="92500" lnSpcReduction="20000"/>
          </a:bodyPr>
          <a:lstStyle/>
          <a:p>
            <a:r>
              <a:rPr lang="en-US" sz="3200" b="1" dirty="0"/>
              <a:t>Register-Register Operations</a:t>
            </a:r>
            <a:r>
              <a:rPr lang="en-US" sz="3200" dirty="0"/>
              <a:t>: Mainly perform operations between registers, promoting efficient use of CPU registers for temporary storage of data and operands</a:t>
            </a:r>
          </a:p>
          <a:p>
            <a:r>
              <a:rPr lang="en-US" sz="3200" b="1" dirty="0"/>
              <a:t>Compiler-Friendly</a:t>
            </a:r>
            <a:r>
              <a:rPr lang="en-US" sz="3200" dirty="0"/>
              <a:t>: Designed to be compiler-friendly that allows compilers to generate optimized code more easily, which can lead to better performance</a:t>
            </a:r>
          </a:p>
          <a:p>
            <a:r>
              <a:rPr lang="en-US" sz="3200" b="1" dirty="0"/>
              <a:t>Reduced Addressing Modes</a:t>
            </a:r>
            <a:r>
              <a:rPr lang="en-US" sz="3200" dirty="0"/>
              <a:t>: Offer a limited set of addressing modes, reducing complexity and promoting regularity in instruction formats</a:t>
            </a:r>
          </a:p>
          <a:p>
            <a:r>
              <a:rPr lang="en-US" sz="3200" b="1" dirty="0"/>
              <a:t>Pipelining</a:t>
            </a:r>
            <a:r>
              <a:rPr lang="en-US" sz="3200" dirty="0"/>
              <a:t>: Employ pipeline architectures, where the execution of multiple instructions is overlapped to improve throughput</a:t>
            </a:r>
            <a:endParaRPr lang="en-US" sz="3200" b="1" dirty="0"/>
          </a:p>
        </p:txBody>
      </p:sp>
    </p:spTree>
    <p:extLst>
      <p:ext uri="{BB962C8B-B14F-4D97-AF65-F5344CB8AC3E}">
        <p14:creationId xmlns:p14="http://schemas.microsoft.com/office/powerpoint/2010/main" val="138689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204C-8DDC-EC48-054D-0158EED8F881}"/>
              </a:ext>
            </a:extLst>
          </p:cNvPr>
          <p:cNvSpPr>
            <a:spLocks noGrp="1"/>
          </p:cNvSpPr>
          <p:nvPr>
            <p:ph type="title"/>
          </p:nvPr>
        </p:nvSpPr>
        <p:spPr/>
        <p:txBody>
          <a:bodyPr/>
          <a:lstStyle/>
          <a:p>
            <a:r>
              <a:rPr lang="en-IN" dirty="0"/>
              <a:t>RISC Philosophy</a:t>
            </a:r>
          </a:p>
        </p:txBody>
      </p:sp>
      <p:sp>
        <p:nvSpPr>
          <p:cNvPr id="3" name="Content Placeholder 2">
            <a:extLst>
              <a:ext uri="{FF2B5EF4-FFF2-40B4-BE49-F238E27FC236}">
                <a16:creationId xmlns:a16="http://schemas.microsoft.com/office/drawing/2014/main" id="{19FD64FA-853F-FEFB-BD37-AE4374D684BA}"/>
              </a:ext>
            </a:extLst>
          </p:cNvPr>
          <p:cNvSpPr>
            <a:spLocks noGrp="1"/>
          </p:cNvSpPr>
          <p:nvPr>
            <p:ph idx="1"/>
          </p:nvPr>
        </p:nvSpPr>
        <p:spPr>
          <a:xfrm>
            <a:off x="838200" y="1805077"/>
            <a:ext cx="10515600" cy="4351338"/>
          </a:xfrm>
        </p:spPr>
        <p:txBody>
          <a:bodyPr>
            <a:normAutofit fontScale="92500" lnSpcReduction="10000"/>
          </a:bodyPr>
          <a:lstStyle/>
          <a:p>
            <a:r>
              <a:rPr lang="en-US" sz="3200" b="1" dirty="0"/>
              <a:t>Hardwired Control</a:t>
            </a:r>
            <a:r>
              <a:rPr lang="en-US" sz="3200" dirty="0"/>
              <a:t>: Use hardwired control logic for instruction decoding and execution, which can result in faster operation compared to </a:t>
            </a:r>
            <a:r>
              <a:rPr lang="en-US" sz="3200" dirty="0" err="1"/>
              <a:t>microcoded</a:t>
            </a:r>
            <a:r>
              <a:rPr lang="en-US" sz="3200" dirty="0"/>
              <a:t> control</a:t>
            </a:r>
          </a:p>
          <a:p>
            <a:r>
              <a:rPr lang="en-US" sz="3200" b="1" dirty="0"/>
              <a:t>Efficiency</a:t>
            </a:r>
            <a:r>
              <a:rPr lang="en-US" sz="3200" dirty="0"/>
              <a:t>: Prioritize efficiency in terms of power consumption and performance using less number of transistors</a:t>
            </a:r>
          </a:p>
          <a:p>
            <a:r>
              <a:rPr lang="en-US" sz="3200" b="1" dirty="0"/>
              <a:t>Parallelism</a:t>
            </a:r>
            <a:r>
              <a:rPr lang="en-US" sz="3200" dirty="0"/>
              <a:t>: Encourage instruction-level parallelism (ILP), where multiple instructions are executed concurrently</a:t>
            </a:r>
          </a:p>
          <a:p>
            <a:r>
              <a:rPr lang="en-US" sz="3200" b="1" dirty="0"/>
              <a:t>Scalability</a:t>
            </a:r>
            <a:r>
              <a:rPr lang="en-US" sz="3200" dirty="0"/>
              <a:t>: Scalable, allowing for the creation of CPUs with different levels of performance by adding more execution units or cache memory</a:t>
            </a:r>
          </a:p>
        </p:txBody>
      </p:sp>
    </p:spTree>
    <p:extLst>
      <p:ext uri="{BB962C8B-B14F-4D97-AF65-F5344CB8AC3E}">
        <p14:creationId xmlns:p14="http://schemas.microsoft.com/office/powerpoint/2010/main" val="235923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5AE2B-0310-432B-42C2-D126DA181E00}"/>
              </a:ext>
            </a:extLst>
          </p:cNvPr>
          <p:cNvSpPr>
            <a:spLocks noGrp="1"/>
          </p:cNvSpPr>
          <p:nvPr>
            <p:ph type="title"/>
          </p:nvPr>
        </p:nvSpPr>
        <p:spPr/>
        <p:txBody>
          <a:bodyPr/>
          <a:lstStyle/>
          <a:p>
            <a:r>
              <a:rPr lang="en-IN" dirty="0"/>
              <a:t>The ARM Architecture</a:t>
            </a:r>
          </a:p>
        </p:txBody>
      </p:sp>
      <p:sp>
        <p:nvSpPr>
          <p:cNvPr id="3" name="Content Placeholder 2">
            <a:extLst>
              <a:ext uri="{FF2B5EF4-FFF2-40B4-BE49-F238E27FC236}">
                <a16:creationId xmlns:a16="http://schemas.microsoft.com/office/drawing/2014/main" id="{82107BCF-1A78-A06F-0759-074007E549D3}"/>
              </a:ext>
            </a:extLst>
          </p:cNvPr>
          <p:cNvSpPr>
            <a:spLocks noGrp="1"/>
          </p:cNvSpPr>
          <p:nvPr>
            <p:ph idx="1"/>
          </p:nvPr>
        </p:nvSpPr>
        <p:spPr/>
        <p:txBody>
          <a:bodyPr>
            <a:normAutofit/>
          </a:bodyPr>
          <a:lstStyle/>
          <a:p>
            <a:r>
              <a:rPr lang="en-US" dirty="0">
                <a:solidFill>
                  <a:srgbClr val="FF0000"/>
                </a:solidFill>
              </a:rPr>
              <a:t>ARM = Advanced RISC Machine  … </a:t>
            </a:r>
            <a:r>
              <a:rPr lang="en-US" dirty="0"/>
              <a:t>Now </a:t>
            </a:r>
            <a:endParaRPr lang="en-US" dirty="0">
              <a:solidFill>
                <a:srgbClr val="FF0000"/>
              </a:solidFill>
            </a:endParaRPr>
          </a:p>
          <a:p>
            <a:r>
              <a:rPr lang="en-US" dirty="0">
                <a:solidFill>
                  <a:srgbClr val="FF0000"/>
                </a:solidFill>
              </a:rPr>
              <a:t>ARM = Acorn RISC Machine … </a:t>
            </a:r>
            <a:r>
              <a:rPr lang="en-US" dirty="0"/>
              <a:t>Earlier</a:t>
            </a:r>
          </a:p>
          <a:p>
            <a:r>
              <a:rPr lang="en-US" dirty="0"/>
              <a:t>In 1985, the U.K.-based company Acorn Computer, created the Acorn  Archimedes personal computer</a:t>
            </a:r>
          </a:p>
          <a:p>
            <a:r>
              <a:rPr lang="en-US" dirty="0"/>
              <a:t>They called their design the Acorn RISC Machine </a:t>
            </a:r>
          </a:p>
          <a:p>
            <a:r>
              <a:rPr lang="en-US" dirty="0"/>
              <a:t>Other RISC architecture examples: MIPS, PowerPC, and RISC-V</a:t>
            </a:r>
          </a:p>
        </p:txBody>
      </p:sp>
    </p:spTree>
    <p:extLst>
      <p:ext uri="{BB962C8B-B14F-4D97-AF65-F5344CB8AC3E}">
        <p14:creationId xmlns:p14="http://schemas.microsoft.com/office/powerpoint/2010/main" val="321655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3278-C69A-7E11-B686-70F38C344536}"/>
              </a:ext>
            </a:extLst>
          </p:cNvPr>
          <p:cNvSpPr>
            <a:spLocks noGrp="1"/>
          </p:cNvSpPr>
          <p:nvPr>
            <p:ph type="title"/>
          </p:nvPr>
        </p:nvSpPr>
        <p:spPr/>
        <p:txBody>
          <a:bodyPr/>
          <a:lstStyle/>
          <a:p>
            <a:r>
              <a:rPr lang="en-IN" dirty="0"/>
              <a:t>Intel versus ARM</a:t>
            </a:r>
          </a:p>
        </p:txBody>
      </p:sp>
      <p:graphicFrame>
        <p:nvGraphicFramePr>
          <p:cNvPr id="4" name="Table 4">
            <a:extLst>
              <a:ext uri="{FF2B5EF4-FFF2-40B4-BE49-F238E27FC236}">
                <a16:creationId xmlns:a16="http://schemas.microsoft.com/office/drawing/2014/main" id="{3D270DF0-4130-7763-330E-A5DB33736C15}"/>
              </a:ext>
            </a:extLst>
          </p:cNvPr>
          <p:cNvGraphicFramePr>
            <a:graphicFrameLocks noGrp="1"/>
          </p:cNvGraphicFramePr>
          <p:nvPr>
            <p:ph idx="1"/>
          </p:nvPr>
        </p:nvGraphicFramePr>
        <p:xfrm>
          <a:off x="756007" y="1808797"/>
          <a:ext cx="10515600" cy="4511040"/>
        </p:xfrm>
        <a:graphic>
          <a:graphicData uri="http://schemas.openxmlformats.org/drawingml/2006/table">
            <a:tbl>
              <a:tblPr firstRow="1" bandRow="1">
                <a:tableStyleId>{5202B0CA-FC54-4496-8BCA-5EF66A818D29}</a:tableStyleId>
              </a:tblPr>
              <a:tblGrid>
                <a:gridCol w="5257800">
                  <a:extLst>
                    <a:ext uri="{9D8B030D-6E8A-4147-A177-3AD203B41FA5}">
                      <a16:colId xmlns:a16="http://schemas.microsoft.com/office/drawing/2014/main" val="3819902975"/>
                    </a:ext>
                  </a:extLst>
                </a:gridCol>
                <a:gridCol w="5257800">
                  <a:extLst>
                    <a:ext uri="{9D8B030D-6E8A-4147-A177-3AD203B41FA5}">
                      <a16:colId xmlns:a16="http://schemas.microsoft.com/office/drawing/2014/main" val="4170394699"/>
                    </a:ext>
                  </a:extLst>
                </a:gridCol>
              </a:tblGrid>
              <a:tr h="370840">
                <a:tc>
                  <a:txBody>
                    <a:bodyPr/>
                    <a:lstStyle/>
                    <a:p>
                      <a:r>
                        <a:rPr lang="en-IN" sz="2000" dirty="0"/>
                        <a:t>Intel</a:t>
                      </a:r>
                    </a:p>
                  </a:txBody>
                  <a:tcPr/>
                </a:tc>
                <a:tc>
                  <a:txBody>
                    <a:bodyPr/>
                    <a:lstStyle/>
                    <a:p>
                      <a:r>
                        <a:rPr lang="en-IN" sz="2000" dirty="0"/>
                        <a:t>ARM</a:t>
                      </a:r>
                    </a:p>
                  </a:txBody>
                  <a:tcPr/>
                </a:tc>
                <a:extLst>
                  <a:ext uri="{0D108BD9-81ED-4DB2-BD59-A6C34878D82A}">
                    <a16:rowId xmlns:a16="http://schemas.microsoft.com/office/drawing/2014/main" val="4040932223"/>
                  </a:ext>
                </a:extLst>
              </a:tr>
              <a:tr h="370840">
                <a:tc>
                  <a:txBody>
                    <a:bodyPr/>
                    <a:lstStyle/>
                    <a:p>
                      <a:r>
                        <a:rPr lang="en-IN" sz="2000" dirty="0"/>
                        <a:t>CISC-based</a:t>
                      </a:r>
                    </a:p>
                  </a:txBody>
                  <a:tcPr/>
                </a:tc>
                <a:tc>
                  <a:txBody>
                    <a:bodyPr/>
                    <a:lstStyle/>
                    <a:p>
                      <a:r>
                        <a:rPr lang="en-IN" sz="2000" dirty="0"/>
                        <a:t>RISC-based</a:t>
                      </a:r>
                    </a:p>
                  </a:txBody>
                  <a:tcPr/>
                </a:tc>
                <a:extLst>
                  <a:ext uri="{0D108BD9-81ED-4DB2-BD59-A6C34878D82A}">
                    <a16:rowId xmlns:a16="http://schemas.microsoft.com/office/drawing/2014/main" val="2002361349"/>
                  </a:ext>
                </a:extLst>
              </a:tr>
              <a:tr h="370840">
                <a:tc>
                  <a:txBody>
                    <a:bodyPr/>
                    <a:lstStyle/>
                    <a:p>
                      <a:r>
                        <a:rPr lang="en-IN" sz="2000" dirty="0"/>
                        <a:t>Mainly used in PC and laptop devices</a:t>
                      </a:r>
                    </a:p>
                  </a:txBody>
                  <a:tcPr/>
                </a:tc>
                <a:tc>
                  <a:txBody>
                    <a:bodyPr/>
                    <a:lstStyle/>
                    <a:p>
                      <a:r>
                        <a:rPr lang="en-IN" sz="2000" dirty="0"/>
                        <a:t>Mainly used in low-power devices such as smartphones, tablets, wearables, smart home devices, etc</a:t>
                      </a:r>
                    </a:p>
                  </a:txBody>
                  <a:tcPr/>
                </a:tc>
                <a:extLst>
                  <a:ext uri="{0D108BD9-81ED-4DB2-BD59-A6C34878D82A}">
                    <a16:rowId xmlns:a16="http://schemas.microsoft.com/office/drawing/2014/main" val="3319036727"/>
                  </a:ext>
                </a:extLst>
              </a:tr>
              <a:tr h="370840">
                <a:tc>
                  <a:txBody>
                    <a:bodyPr/>
                    <a:lstStyle/>
                    <a:p>
                      <a:r>
                        <a:rPr lang="en-IN" sz="2000" dirty="0"/>
                        <a:t>Designs and manufactures chips</a:t>
                      </a:r>
                    </a:p>
                  </a:txBody>
                  <a:tcPr/>
                </a:tc>
                <a:tc>
                  <a:txBody>
                    <a:bodyPr/>
                    <a:lstStyle/>
                    <a:p>
                      <a:r>
                        <a:rPr lang="en-IN" sz="2000" dirty="0"/>
                        <a:t>Only designs chips and licenses the designs to other companies for manufacturing the chips</a:t>
                      </a:r>
                    </a:p>
                  </a:txBody>
                  <a:tcPr/>
                </a:tc>
                <a:extLst>
                  <a:ext uri="{0D108BD9-81ED-4DB2-BD59-A6C34878D82A}">
                    <a16:rowId xmlns:a16="http://schemas.microsoft.com/office/drawing/2014/main" val="1336010807"/>
                  </a:ext>
                </a:extLst>
              </a:tr>
              <a:tr h="370840">
                <a:tc>
                  <a:txBody>
                    <a:bodyPr/>
                    <a:lstStyle/>
                    <a:p>
                      <a:r>
                        <a:rPr lang="en-IN" sz="2000" dirty="0"/>
                        <a:t>Designed to perform complex tasks simultaneously, so need high clock speed</a:t>
                      </a:r>
                    </a:p>
                  </a:txBody>
                  <a:tcPr/>
                </a:tc>
                <a:tc>
                  <a:txBody>
                    <a:bodyPr/>
                    <a:lstStyle/>
                    <a:p>
                      <a:r>
                        <a:rPr lang="en-IN" sz="2000" dirty="0"/>
                        <a:t>Designed to perform a series of simple tasks, so do not need high clock speed</a:t>
                      </a:r>
                    </a:p>
                  </a:txBody>
                  <a:tcPr/>
                </a:tc>
                <a:extLst>
                  <a:ext uri="{0D108BD9-81ED-4DB2-BD59-A6C34878D82A}">
                    <a16:rowId xmlns:a16="http://schemas.microsoft.com/office/drawing/2014/main" val="4263942497"/>
                  </a:ext>
                </a:extLst>
              </a:tr>
              <a:tr h="370840">
                <a:tc>
                  <a:txBody>
                    <a:bodyPr/>
                    <a:lstStyle/>
                    <a:p>
                      <a:r>
                        <a:rPr lang="en-IN" sz="2000" dirty="0"/>
                        <a:t>Rely on hardware to perform complex tasks, so need complex manufacturing, high power, cooling equipment </a:t>
                      </a:r>
                    </a:p>
                  </a:txBody>
                  <a:tcPr/>
                </a:tc>
                <a:tc>
                  <a:txBody>
                    <a:bodyPr/>
                    <a:lstStyle/>
                    <a:p>
                      <a:r>
                        <a:rPr lang="en-IN" sz="2000" dirty="0"/>
                        <a:t>Optimized on both hardware and software, hence need less power, produce lesser heat, allowing these chips to be embedded in a System on a Chip (SoC)*</a:t>
                      </a:r>
                    </a:p>
                  </a:txBody>
                  <a:tcPr/>
                </a:tc>
                <a:extLst>
                  <a:ext uri="{0D108BD9-81ED-4DB2-BD59-A6C34878D82A}">
                    <a16:rowId xmlns:a16="http://schemas.microsoft.com/office/drawing/2014/main" val="83713231"/>
                  </a:ext>
                </a:extLst>
              </a:tr>
            </a:tbl>
          </a:graphicData>
        </a:graphic>
      </p:graphicFrame>
      <p:sp>
        <p:nvSpPr>
          <p:cNvPr id="6" name="TextBox 5">
            <a:extLst>
              <a:ext uri="{FF2B5EF4-FFF2-40B4-BE49-F238E27FC236}">
                <a16:creationId xmlns:a16="http://schemas.microsoft.com/office/drawing/2014/main" id="{1DD9B565-3DA5-963F-0A07-1F451B0B7670}"/>
              </a:ext>
            </a:extLst>
          </p:cNvPr>
          <p:cNvSpPr txBox="1"/>
          <p:nvPr/>
        </p:nvSpPr>
        <p:spPr>
          <a:xfrm>
            <a:off x="6473147" y="367249"/>
            <a:ext cx="4253502" cy="1323439"/>
          </a:xfrm>
          <a:prstGeom prst="rect">
            <a:avLst/>
          </a:prstGeom>
          <a:solidFill>
            <a:srgbClr val="7030A0"/>
          </a:solidFill>
        </p:spPr>
        <p:txBody>
          <a:bodyPr wrap="square" rtlCol="0">
            <a:spAutoFit/>
          </a:bodyPr>
          <a:lstStyle/>
          <a:p>
            <a:r>
              <a:rPr lang="en-IN" sz="2000" dirty="0">
                <a:solidFill>
                  <a:schemeClr val="bg1"/>
                </a:solidFill>
              </a:rPr>
              <a:t>*SoC combines CPU, GPU, RAM, DSP, modems on a single chip. So, data does not have to travel much, making it faster.</a:t>
            </a:r>
          </a:p>
        </p:txBody>
      </p:sp>
    </p:spTree>
    <p:extLst>
      <p:ext uri="{BB962C8B-B14F-4D97-AF65-F5344CB8AC3E}">
        <p14:creationId xmlns:p14="http://schemas.microsoft.com/office/powerpoint/2010/main" val="54763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02C-445F-6B97-D9CD-2A0D9A9DB26C}"/>
              </a:ext>
            </a:extLst>
          </p:cNvPr>
          <p:cNvSpPr>
            <a:spLocks noGrp="1"/>
          </p:cNvSpPr>
          <p:nvPr>
            <p:ph type="title"/>
          </p:nvPr>
        </p:nvSpPr>
        <p:spPr/>
        <p:txBody>
          <a:bodyPr/>
          <a:lstStyle/>
          <a:p>
            <a:r>
              <a:rPr lang="en-IN" dirty="0"/>
              <a:t>RISC/CISC Evolution Cycle</a:t>
            </a:r>
          </a:p>
        </p:txBody>
      </p:sp>
      <p:sp>
        <p:nvSpPr>
          <p:cNvPr id="3" name="Content Placeholder 2">
            <a:extLst>
              <a:ext uri="{FF2B5EF4-FFF2-40B4-BE49-F238E27FC236}">
                <a16:creationId xmlns:a16="http://schemas.microsoft.com/office/drawing/2014/main" id="{63BCA763-C642-5208-3986-F3C07D8A96CD}"/>
              </a:ext>
            </a:extLst>
          </p:cNvPr>
          <p:cNvSpPr>
            <a:spLocks noGrp="1"/>
          </p:cNvSpPr>
          <p:nvPr>
            <p:ph idx="1"/>
          </p:nvPr>
        </p:nvSpPr>
        <p:spPr/>
        <p:txBody>
          <a:bodyPr>
            <a:normAutofit fontScale="92500" lnSpcReduction="10000"/>
          </a:bodyPr>
          <a:lstStyle/>
          <a:p>
            <a:r>
              <a:rPr lang="en-US" b="1" dirty="0"/>
              <a:t>Early Days (1940s - 1970s)</a:t>
            </a:r>
          </a:p>
          <a:p>
            <a:pPr lvl="1"/>
            <a:r>
              <a:rPr lang="en-US" dirty="0"/>
              <a:t>Use of simple instruction sets with a limited number of instructions</a:t>
            </a:r>
          </a:p>
          <a:p>
            <a:pPr lvl="1"/>
            <a:r>
              <a:rPr lang="en-US" dirty="0"/>
              <a:t>Similar to RISC due to hardware constraints and the need for simplicity</a:t>
            </a:r>
          </a:p>
          <a:p>
            <a:pPr lvl="1"/>
            <a:r>
              <a:rPr lang="en-US" dirty="0"/>
              <a:t>Examples: IBM 701 (vacuum tube-based) and early minicomputers</a:t>
            </a:r>
          </a:p>
          <a:p>
            <a:r>
              <a:rPr lang="en-US" b="1" dirty="0"/>
              <a:t>Mainframe Era (1960s - 1970s)</a:t>
            </a:r>
          </a:p>
          <a:p>
            <a:pPr lvl="1"/>
            <a:r>
              <a:rPr lang="en-US" dirty="0"/>
              <a:t>As computers became larger and more complex, CISC architectures emerged</a:t>
            </a:r>
          </a:p>
          <a:p>
            <a:pPr lvl="1"/>
            <a:r>
              <a:rPr lang="en-US" dirty="0"/>
              <a:t>A large number of complex and versatile instructions</a:t>
            </a:r>
          </a:p>
          <a:p>
            <a:pPr lvl="1"/>
            <a:r>
              <a:rPr lang="en-US" dirty="0"/>
              <a:t>Example: IBM's System/360 architecture</a:t>
            </a:r>
          </a:p>
          <a:p>
            <a:r>
              <a:rPr lang="en-US" b="1" dirty="0"/>
              <a:t>Microprocessor Revolution (1970s - 1980s)</a:t>
            </a:r>
          </a:p>
          <a:p>
            <a:pPr lvl="1"/>
            <a:r>
              <a:rPr lang="en-US" dirty="0"/>
              <a:t>Emergence of early RISC architectures</a:t>
            </a:r>
          </a:p>
          <a:p>
            <a:pPr lvl="1"/>
            <a:r>
              <a:rPr lang="en-US" dirty="0"/>
              <a:t>Goal: Simplify CPU design to fit on a single chip and achieve higher clock speeds</a:t>
            </a:r>
          </a:p>
          <a:p>
            <a:pPr lvl="1"/>
            <a:r>
              <a:rPr lang="en-US" dirty="0"/>
              <a:t>Example: The MIPS architecture</a:t>
            </a:r>
          </a:p>
          <a:p>
            <a:endParaRPr lang="en-IN" dirty="0"/>
          </a:p>
        </p:txBody>
      </p:sp>
    </p:spTree>
    <p:extLst>
      <p:ext uri="{BB962C8B-B14F-4D97-AF65-F5344CB8AC3E}">
        <p14:creationId xmlns:p14="http://schemas.microsoft.com/office/powerpoint/2010/main" val="2806446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4098</Words>
  <Application>Microsoft Office PowerPoint</Application>
  <PresentationFormat>Widescreen</PresentationFormat>
  <Paragraphs>353</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CISC (Complex Instruction Set Computer) versus RISC (Reduced Instruction Set Computer)</vt:lpstr>
      <vt:lpstr>Main Point</vt:lpstr>
      <vt:lpstr>CISC versus RISC</vt:lpstr>
      <vt:lpstr>RISC Philosophy</vt:lpstr>
      <vt:lpstr>RISC Philosophy</vt:lpstr>
      <vt:lpstr>RISC Philosophy</vt:lpstr>
      <vt:lpstr>The ARM Architecture</vt:lpstr>
      <vt:lpstr>Intel versus ARM</vt:lpstr>
      <vt:lpstr>RISC/CISC Evolution Cycle</vt:lpstr>
      <vt:lpstr>RISC/CISC Evolution Cycle</vt:lpstr>
      <vt:lpstr>RISC/CISC Evolution Cycle</vt:lpstr>
      <vt:lpstr>Fetch-Decode-Execute Cycle</vt:lpstr>
      <vt:lpstr>Instruction Execution Step-by-Step</vt:lpstr>
      <vt:lpstr>CPU Actions: Fetch-Decode-Execute</vt:lpstr>
      <vt:lpstr>CPU Cycles and Instructions – Just an Example</vt:lpstr>
      <vt:lpstr>Pipelining</vt:lpstr>
      <vt:lpstr>Steps in a General Instruction</vt:lpstr>
      <vt:lpstr>Writing the Steps in a General Instruction as Stages</vt:lpstr>
      <vt:lpstr>Instruction Execution in a Pipeline</vt:lpstr>
      <vt:lpstr>Understanding Pipeline Execution</vt:lpstr>
      <vt:lpstr>Multi-Processor Architecture</vt:lpstr>
      <vt:lpstr>Parallel Processing</vt:lpstr>
      <vt:lpstr>Task/Instruction Level Parallelism</vt:lpstr>
      <vt:lpstr>Data Dependencies</vt:lpstr>
      <vt:lpstr>Data Dependencies</vt:lpstr>
      <vt:lpstr>Control Dependencies</vt:lpstr>
      <vt:lpstr>Control Dependencies</vt:lpstr>
      <vt:lpstr>Control Dependencies</vt:lpstr>
      <vt:lpstr>Concurrency</vt:lpstr>
      <vt:lpstr>Concurrency versus Parallel Processing</vt:lpstr>
      <vt:lpstr>Task Parallelism</vt:lpstr>
      <vt:lpstr>Data Parallelism</vt:lpstr>
      <vt:lpstr>Parallel Architectures – Shared Memory</vt:lpstr>
      <vt:lpstr>Parallel Architectures – Distributed Memory</vt:lpstr>
      <vt:lpstr>Parallel Architectures - SIMD</vt:lpstr>
      <vt:lpstr>SIMD Example</vt:lpstr>
      <vt:lpstr>SIMD Example – Explanation</vt:lpstr>
      <vt:lpstr>Parallel Architecture - MIMD</vt:lpstr>
      <vt:lpstr>MIMD Example</vt:lpstr>
      <vt:lpstr>Hardware Multithreading</vt:lpstr>
      <vt:lpstr>Graphics Processing Unit (GPU)</vt:lpstr>
      <vt:lpstr>NVLink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 (Complex Instruction Set Computer) versus RISC (Reduced Instruction Set Computer)</dc:title>
  <dc:creator>Atul Kahate</dc:creator>
  <cp:lastModifiedBy>chandan10949@gmail.com</cp:lastModifiedBy>
  <cp:revision>2</cp:revision>
  <dcterms:created xsi:type="dcterms:W3CDTF">2023-09-20T06:06:50Z</dcterms:created>
  <dcterms:modified xsi:type="dcterms:W3CDTF">2023-09-21T05:33:56Z</dcterms:modified>
</cp:coreProperties>
</file>