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78" r:id="rId2"/>
    <p:sldId id="573" r:id="rId3"/>
    <p:sldId id="574" r:id="rId4"/>
    <p:sldId id="1002" r:id="rId5"/>
    <p:sldId id="779" r:id="rId6"/>
    <p:sldId id="780" r:id="rId7"/>
    <p:sldId id="781" r:id="rId8"/>
    <p:sldId id="784" r:id="rId9"/>
    <p:sldId id="1042" r:id="rId10"/>
    <p:sldId id="1043" r:id="rId11"/>
    <p:sldId id="1041" r:id="rId12"/>
    <p:sldId id="1044" r:id="rId13"/>
    <p:sldId id="1045" r:id="rId14"/>
    <p:sldId id="997" r:id="rId15"/>
    <p:sldId id="792" r:id="rId16"/>
    <p:sldId id="793" r:id="rId17"/>
    <p:sldId id="1003" r:id="rId18"/>
    <p:sldId id="1004" r:id="rId19"/>
    <p:sldId id="796" r:id="rId20"/>
    <p:sldId id="797" r:id="rId21"/>
    <p:sldId id="800" r:id="rId22"/>
    <p:sldId id="801" r:id="rId23"/>
    <p:sldId id="1046" r:id="rId24"/>
    <p:sldId id="1047" r:id="rId25"/>
    <p:sldId id="1048" r:id="rId26"/>
    <p:sldId id="1050" r:id="rId27"/>
    <p:sldId id="1051" r:id="rId28"/>
    <p:sldId id="1052" r:id="rId29"/>
    <p:sldId id="809" r:id="rId30"/>
    <p:sldId id="1053" r:id="rId31"/>
    <p:sldId id="1054" r:id="rId32"/>
    <p:sldId id="1055" r:id="rId33"/>
    <p:sldId id="1056" r:id="rId34"/>
    <p:sldId id="1058" r:id="rId35"/>
    <p:sldId id="1059" r:id="rId36"/>
    <p:sldId id="1057" r:id="rId37"/>
    <p:sldId id="815" r:id="rId38"/>
    <p:sldId id="816" r:id="rId39"/>
    <p:sldId id="873" r:id="rId40"/>
    <p:sldId id="874" r:id="rId41"/>
    <p:sldId id="875" r:id="rId42"/>
    <p:sldId id="1060" r:id="rId43"/>
    <p:sldId id="877" r:id="rId44"/>
    <p:sldId id="882" r:id="rId45"/>
    <p:sldId id="879" r:id="rId46"/>
    <p:sldId id="880" r:id="rId47"/>
    <p:sldId id="883" r:id="rId48"/>
    <p:sldId id="1061" r:id="rId49"/>
    <p:sldId id="1072" r:id="rId50"/>
    <p:sldId id="1073" r:id="rId51"/>
    <p:sldId id="1074" r:id="rId52"/>
    <p:sldId id="1075" r:id="rId53"/>
    <p:sldId id="1076" r:id="rId54"/>
    <p:sldId id="107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7:55.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88 0,'-22'701,"12"-593,-34 312,35-321,6 176,6-138,-4-55,2 90,1-158,1-1,0 0,1 0,0 0,1 0,0-1,9 13,-5-6,-1-1,7 22,82 235,-80-230,6 8,2 0,2-2,2-2,3 0,62 74,-77-104,-12-14,0 0,0 0,-1 1,1 0,-1 0,-1 0,1 0,-1 0,0 1,0-1,-1 1,2 10,1 35,-2 1,-6 78,0-33,4-17,-3 73,-2-131,-1-1,-1 0,-1-1,0 1,-2-1,-15 27,6-12,15-28,-1-1,0 1,-1-1,0 0,-8 10,12-15,-1-1,0 1,1-1,-1 1,0-1,0 0,0 0,1 0,-1 0,-1 0,1 0,0 0,0-1,0 1,0-1,0 1,-1-1,1 0,0 0,0 0,0 0,-1 0,1-1,0 1,0-1,-4-1,-5-2,1-2,-1 1,1-1,0-1,0 0,-12-12,16 14,0-1,1 0,0 0,0 0,0 0,1-1,0 0,0 0,1 0,-5-14,-2-22,1 0,3-1,-1-59,7 88,1-205,2 156,16-87,-4 61,2-107,-13-90,-5-253,2 524,0 0,2 0,0 0,1 0,11-29,4-15,-1-50,-11 60,-3 16,29-141,-22 135,-2 0,-2-1,-1 0,-1-67,-8-208,2 293,-1 0,-9-38,5 34,-2-36,6 35,1 1,1-1,2 0,0 1,11-46,50-130,-56 175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5T10:18:25.119"/>
    </inkml:context>
    <inkml:brush xml:id="br0">
      <inkml:brushProperty name="width" value="0.025" units="cm"/>
      <inkml:brushProperty name="height" value="0.025" units="cm"/>
      <inkml:brushProperty name="color" value="#AB008B"/>
    </inkml:brush>
  </inkml:definitions>
  <inkml:trace contextRef="#ctx0" brushRef="#br0">33 430 24575,'1'2'0,"-1"0"0,1 1 0,-1-1 0,1 1 0,0-1 0,0 0 0,0 0 0,2 3 0,6 17 0,3 33 0,3-1 0,2-1 0,2 0 0,27 51 0,-15-44 0,52 72 0,-5-10 0,-69-104 0,0 0 0,-2 0 0,0 0 0,-1 1 0,5 25 0,-7-23 0,1-1 0,1 1 0,0-1 0,13 26 0,-17-42 0,-1 0 0,0 0 0,0-1 0,0 1 0,-1 0 0,1 0 0,-1 0 0,0 1 0,0-1 0,0 0 0,-1 4 0,-13 47 0,8-32 0,-5 18 0,-2-1 0,-21 46 0,26-68 0,-2 0 0,0-1 0,-1 0 0,0-1 0,-2 0 0,-25 26 0,20-23 0,1 1 0,1 1 0,1 0 0,-20 38 0,-15 19 0,19-37 0,14-18 0,-19 29 0,32-44 0,0 0 0,0 0 0,0 0 0,1 1 0,0 0 0,1 0 0,-3 17 0,2 24 0,2 0 0,8 75 0,25 98 0,-29-203 0,33 173 0,10 69 0,-32-136 0,-3 167 0,-12 333 0,1-613 0,1-1 0,0 0 0,0 0 0,1 1 0,7 19 0,-8-27 0,2 0 0,-1 0 0,0 0 0,1 0 0,0 0 0,0 0 0,1-1 0,-1 1 0,1-1 0,0 0 0,0 0 0,0 0 0,1-1 0,9 6 0,-3-3 0,1-1 0,0 0 0,0-1 0,1 0 0,0-1 0,-1 0 0,22 1 0,93-3 0,-85-2 0,-21 1 0,1-1 0,-1-1 0,0-1 0,0 0 0,20-8 0,-34 9 0,-1 0 0,0 0 0,0-1 0,0 0 0,0-1 0,0 1 0,-1-1 0,1 0 0,-1 0 0,0-1 0,0 1 0,-1-1 0,1-1 0,-1 1 0,0 0 0,-1-1 0,1 0 0,-1 0 0,4-11 0,-1-5 0,0 0 0,-2-1 0,-1 0 0,0 0 0,-2 0 0,-1 0 0,0 0 0,-8-43 0,4 50 0,-1 1 0,-1-1 0,-1 1 0,0 0 0,0 1 0,-2 0 0,0 0 0,-14-17 0,-23-38 0,19 21 0,2 0 0,-21-61 0,37 83 0,1-1 0,1 1 0,2-2 0,1 1 0,1 0 0,0-38 0,3 33 0,0 13 0,0-1 0,6-33 0,-5 47 0,1 0 0,0 0 0,0 0 0,0 1 0,0-1 0,1 0 0,0 1 0,0 0 0,1 0 0,-1 0 0,1 0 0,9-8 0,-7 7 0,-1 0 0,1 0 0,-2 0 0,1-1 0,-1 0 0,1 1 0,-2-2 0,1 1 0,-1 0 0,0-1 0,2-8 0,1-11 0,5-52 0,-5 27 0,5-29 0,0-87 0,-10 159 0,0-1 0,1 1 0,0 0 0,0 0 0,1 0 0,0 0 0,9-15 0,-7 13 0,0 0 0,-1 0 0,0-1 0,4-18 0,17-105 0,-12 72 0,-2-1 0,4-118 0,-15 178 0,1-14 0,-2 0 0,0 0 0,-1-1 0,-8-31 0,3 23 0,-5-36 0,8 38 0,0 1 0,-11-29 0,-26-48 0,25 66 0,2-2 0,-18-65 0,25 54 0,2-1 0,1-73 0,-2-21 0,-16-340 0,21 459 0,-1 0 0,-9-38 0,6 34 0,-3-35 0,7 43 0,-1 1 0,0 0 0,-1 0 0,-2 0 0,1 1 0,-2-1 0,-1 1 0,-11-24 0,14 37 0,0-1 0,-1 1 0,1 0 0,-1 0 0,0 1 0,-1-1 0,1 1 0,-8-4 0,-22-19 0,-5-15 0,31 30 0,-1 1 0,-1 0 0,0 1 0,0 0 0,-1 1 0,0 0 0,-1 1 0,-17-9 0,19 12 0,-1 0 0,0 0 0,0 1 0,-1 0 0,-18-3 0,28 6 0,0 1 0,0 0 0,0 0 0,0 0 0,1 0 0,-1 0 0,0 1 0,0-1 0,0 1 0,0 0 0,1 0 0,-1 0 0,0 0 0,1 0 0,-1 1 0,1-1 0,-1 1 0,1-1 0,0 1 0,0 0 0,0 0 0,0 0 0,0 0 0,0 1 0,-3 3 0,0 5 0,-1 0 0,2 0 0,-1 0 0,1 1 0,1-1 0,0 1 0,1 0 0,-2 19 0,2 13 0,4 46 0,0-33 0,-2-35-273,0 1 0,-2-1 0,0 0 0,-11 42 0,8-45-6553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8:36.1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1,'1'20,"1"0,6 28,-2-14,108 523,-107-536,0 0,1 0,19 35,41 52,-41-69,36 73,-43-65,43 83,-18-62,-22-31,-16-27,0 1,-1-1,0 1,-1 0,0 1,-1-1,0 1,0 0,1 12,-1 36,-5 89,-1-68,1-26,-2 0,-3 0,-2-1,-25 88,-108 239,135-368,-1 0,-9 13,11-19,0 0,1 0,0 0,0 1,1 0,0 0,0-1,-2 17,1 32,4 87,2-60,-2-8,-16 115,8-98,4 150,5-137,-1-97,0 0,1 1,0-1,0 0,0 0,1 0,1 0,-1 0,1 0,0 0,1-1,0 0,0 1,1-1,9 11,-5-6,-1 0,0 0,6 16,9 14,-11-20,-2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5T10:18:47.240"/>
    </inkml:context>
    <inkml:brush xml:id="br0">
      <inkml:brushProperty name="width" value="0.025" units="cm"/>
      <inkml:brushProperty name="height" value="0.025" units="cm"/>
      <inkml:brushProperty name="color" value="#AB008B"/>
    </inkml:brush>
  </inkml:definitions>
  <inkml:trace contextRef="#ctx0" brushRef="#br0">150 262 24575,'2'3'0,"0"1"0,-1-1 0,0 0 0,0 1 0,0-1 0,0 1 0,0-1 0,0 5 0,2 14 0,19 84 0,29 169 0,-39-197 0,-5-33 0,4 76 0,-11-117 0,10 292 0,8 14 0,-5-214 0,-7-56 0,3 51 0,-9-80 0,-2 282 0,-12-195 0,8-67 0,-3 52 0,8-46 0,-1-13 0,1 0 0,2 0 0,0 0 0,7 31 0,-1-32 0,2 0 0,0 0 0,18 28 0,-8-14 0,-15-29 0,2 1 0,-1-1 0,1 0 0,0 0 0,1-1 0,0 0 0,0 0 0,9 6 0,11 6 0,30 17 0,-52-33 0,0 1 0,1 0 0,-1 1 0,0-1 0,0 1 0,-1 0 0,1 1 0,-1-1 0,7 12 0,-6-8 0,1 0 0,13 14 0,0-6 0,32 22 0,-32-25 0,32 29 0,-47-37 0,1 0 0,-1 0 0,0 0 0,0 1 0,0-1 0,-1 1 0,0 0 0,-1 0 0,1 0 0,-1 0 0,-1 0 0,1 1 0,0 10 0,-1 12 0,-1 0 0,-3 32 0,0-12 0,2 71 0,2-63 0,-2 0 0,-3 1 0,-15 77 0,2-49 0,9-42 0,-15 47 0,15-71 0,-1 0 0,-17 28 0,17-34 0,0 0 0,2 1 0,0 0 0,1 1 0,-6 19 0,9-22 0,1 0 0,0 1 0,0-1 0,2 1 0,-1-1 0,2 1 0,0-1 0,1 0 0,0 0 0,1 1 0,1-1 0,0-1 0,7 16 0,-1-9 0,0-1 0,1-1 0,1 0 0,0-1 0,31 32 0,-32-39 0,1 1 0,0-2 0,1 1 0,0-2 0,0 0 0,1 0 0,0-1 0,28 9 0,6-2 0,-23-7 0,-1 0 0,0 2 0,36 18 0,-41-17 0,0-1 0,1-1 0,1-1 0,-1-1 0,1 0 0,0-2 0,35 4 0,13-5 0,72-5 0,-50 0 0,-86 2 0,-1 0 0,1 0 0,-1-1 0,1 1 0,-1-1 0,0 0 0,1 0 0,-1-1 0,6-2 0,-8 3 0,0-1 0,0 1 0,0-1 0,0 0 0,0 0 0,0 0 0,0 0 0,-1 0 0,1 0 0,-1 0 0,0 0 0,1-1 0,-1 1 0,0-1 0,-1 1 0,1-1 0,1-3 0,-1-2 0,0 1 0,0 0 0,0-1 0,-1 1 0,0-1 0,-1 1 0,1 0 0,-1-1 0,-1 1 0,-2-9 0,-4-6 0,-20-41 0,20 48 0,1 0 0,0-1 0,1 0 0,1 0 0,-5-27 0,6 19 0,-1 1 0,0 1 0,-2-1 0,-1 1 0,0 0 0,-2 1 0,0 0 0,-2 1 0,0 0 0,-1 0 0,-16-18 0,13 16 0,1-1 0,1-1 0,2 0 0,0-1 0,2 0 0,-10-34 0,3 10 0,11 33 0,2-1 0,0 1 0,1-1 0,-1-34 0,7-68 0,0 101 0,1 1 0,0-1 0,2 0 0,0 1 0,1 0 0,15-27 0,3-8 0,-13 29 0,1 0 0,30-41 0,11-17 0,-49 71 0,0 0 0,0-1 0,-1 1 0,0-1 0,-1-1 0,3-16 0,-3-17 0,-1 0 0,-6-58 0,1 4 0,2 72 0,-1 1 0,-1-1 0,-1 1 0,-15-51 0,5 38 0,-1 0 0,-31-53 0,-29-70 0,25 40 0,41 95 0,-1 1 0,-1 0 0,-2 0 0,0 1 0,-24-33 0,20 36 0,2-2 0,0 1 0,-17-41 0,23 46 0,-1 2 0,-19-26 0,21 33 0,1-1 0,0 0 0,1 0 0,0 0 0,0-1 0,1 0 0,0 0 0,1-1 0,-4-17 0,4-6 0,1-1 0,2 1 0,1-1 0,2 0 0,1 0 0,2 1 0,2 0 0,14-45 0,-13 50 0,-2 0 0,5-56 0,-8 53 0,1 1 0,13-50 0,56-110 0,-28 82 0,-40 97 0,-1 1 0,0-1 0,-1 1 0,0-1 0,-1 0 0,-1 0 0,1-15 0,-3 20 0,0 0 0,0 0 0,0 1 0,-1-1 0,0 0 0,-1 1 0,0-1 0,0 1 0,0 0 0,-1 0 0,0 0 0,-9-11 0,-3-1 0,-25-24 0,26 30 0,1-2 0,0 0 0,-14-21 0,22 28 0,-1 0 0,1 1 0,-2 0 0,1 0 0,-1 0 0,0 1 0,0 1 0,-15-8 0,12 6 0,1 1 0,-1-1 0,1-1 0,1 1 0,-13-14 0,-15-28 0,24 30 0,-20-21 0,27 34 0,0 1 0,0-1 0,0 1 0,0 1 0,-1-1 0,0 1 0,-11-5 0,-2 1 0,-1 0 0,1 2 0,-2 0 0,1 1 0,0 2 0,-34-3 0,42 6 0,1 0 0,0 1 0,-1 0 0,1 1 0,0 0 0,0 1 0,0 0 0,0 1 0,1 1 0,-1-1 0,1 2 0,-20 12 0,20-9 0,1 0 0,-1 0 0,1 2 0,1-1 0,0 1 0,-9 13 0,-40 78 0,17-29 0,-41 52 0,-53 91 0,125-199 0,7-14 0,3-11 0,1 5 0,0-1 0,1 0 0,-1 1 0,1 0 0,0-1 0,0 1 0,0 0 0,0 0 0,1 0 0,2-3 0,34-28 0,-18 16 0,-7 2-1365,-2 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8:54.9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1,'43'60,"148"171,-25-34,-76-88,30 39,-109-131,0 0,-1 1,15 35,13 61,-31-92,-2-6,2-1,0 0,11 17,-9-17,-1 1,8 21,-9-19,18 63,-22-71,-1 1,-1-1,0 1,0-1,-2 21,-9 28,-3-1,-25 74,8-31,-56 237,79-312,0-1,-2 0,-15 31,-43 66,62-112,-18 25,18-27,0-1,0 1,0 0,1 0,0 0,0 0,1 1,1-1,-1 1,1 0,1 0,-2 10,4 5,1 1,0-1,2 0,1 0,1-1,1 0,1 0,1 0,16 29,-20-44,0 0,1 0,0-1,1 1,0-1,0-1,0 1,1-1,15 9,-20-12,1-1,0 2,-1-1,1 0,-1 1,0 0,0-1,-1 1,1 0,-1 0,0 1,0-1,0 0,0 1,1 8,0 5,0 1,-1 34,-2-33,5 30,1-20,2-1,1 0,23 48,-27-62,-1 1,0-1,-1 1,0 0,-1-1,-1 31,-1-30,1 0,0-1,1 1,0-1,1 0,1 1,7 17,29 77,-7-14,-28-82,-1 1,0 0,3 22,4 22,23 47,-34-105,1 0,-1 0,0-1,1 1,-1 0,0 0,0 0,0 0,0-1,0 1,0 0,0 0,0 0,0 0,0 0,0-1,0 1,-1 1,1-1,-1-1,1 0,0 0,-1 0,1 0,-1 0,1 0,0 0,-1 0,1 0,-1 0,1 0,-1 0,1 0,0 0,-1 0,1 0,-1 0,1 0,0 0,-1-1,1 1,-1 0,1 0,-1-1,-32-24,26 19,-9-6,-27-14,29 19,0-1,1-1,-21-17,-3-10,1-1,-54-74,83 100,-1 2,-15-17,11 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8:57.0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306 0,'-93'211,"44"-93,30-80,-26 39,26-46,2 0,-16 38,25-46,1 1,-4 35,9-48,1-7,0 0,1 1,0-1,-1 0,2 0,-1 0,0 0,1 0,0 0,0 0,0 0,0 0,1 0,-1 0,1-1,0 1,0-1,3 5,0-4,-1 1,1-1,-1 0,1 0,1-1,-1 1,0-1,1 0,-1 0,1-1,11 3,5 1,-1-2,1 0,39 1,69-7,-53 0,-42 1,-3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8:59.9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0,'0'0,"-1"0,1 0,0 0,0 0,0 0,-1 0,1 0,0 0,0 0,0 0,-1 0,1 1,0-1,0 0,0 0,0 0,-1 0,1 0,0 0,0 0,0 0,0 1,-1-1,1 0,0 0,0 0,0 0,0 0,0 1,0-1,0 0,0 0,0 0,-1 0,1 1,0-1,0 0,0 0,0 0,0 1,0-1,0 0,0 0,0 0,0 1,0-1,0 0,1 0,-1 0,0 0,0 1,0-1,0 0,8 13,-6-10,14 22,2-2,1 0,32 29,73 54,28 29,-26 3,-123-133,1-1,-1 1,0 0,0 0,0 0,-1 0,0 1,0-1,0 0,-1 1,0 0,0-1,0 1,-1 0,0 0,0-1,0 1,-2 7,-1 10,-2 0,-1-1,-9 25,8-26,-14 40,-2 6,-20 97,32-107,-33 159,40-202,-2 9,-5 32,11-49,-1 1,1-1,0 0,0 0,0 1,1-1,0 0,1 0,-1 0,4 8,23 38,-20-40,-1 1,-1 0,0 0,0 1,5 23,2 35,-9-43,1-1,1 0,2 0,0-1,18 37,-11-34,-2 1,-1 1,-1 0,12 58,-20-69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5T10:19:01.3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 1,'-2'96,"-29"187,16-168,6 1,10 222,6-272,2-1,4 0,32 98,-27-109,1 0,3-2,3 0,56 89,-50-88,-21-29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8111-E311-19D1-6306-7D78918FA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85DF0E-C4AD-13F8-94B9-C9B7A34AD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E08431-7F1D-B353-6E77-89E048C5D09F}"/>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63CCC012-7759-EB68-2F87-A222D3FFC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45D8C-6191-FBD5-F536-3DA5C9C61423}"/>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321528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B18E-4939-8C86-C2B9-5BD1DF4F9C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B8E922-C054-A406-D7F1-05D506130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D3C6C-3718-8B02-A4EE-9909139A3963}"/>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007D08A6-24AC-8454-F3DF-1FE54CAEE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4E28E-34CF-3C51-5FE6-E4243806D13C}"/>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426141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5B024-4693-0C39-6A2B-88F4BF7C4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335B49-9716-BE7F-BF6B-794BF3967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63443-786F-BB33-B150-A306F34EE6BE}"/>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46297999-0302-D6E2-B414-9B892B0F0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6196D-7508-5C49-A572-F7742825BABB}"/>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355349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C52A-B0B6-2904-6634-FE5261DC1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049E3-78EB-50FF-99FE-481FB8A84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4E086-B0D2-E73E-EAEA-F4D0FB5EF056}"/>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68272828-FFD9-7879-B285-112C1736A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E76A0-5209-8BAB-FB95-E3AAC4AA1FE2}"/>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183708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F619-7A5D-979F-0255-AE71EDDBC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369885-3CF2-D02B-2565-B8A705ABF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9FDB6-2387-305C-CFFA-3BC7A407BEE7}"/>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E8C50A41-A6FC-BCB1-7347-F527CDC9A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487BF-2E60-3F71-F918-E1A138FD46D6}"/>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309489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062F-AE1C-91C7-4EE8-5F0DFEF91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0BA3D-3EDF-A46A-2781-00032618E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7FE95E-CF4A-8EF1-609E-00A038A38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C17AC9-9E67-2DAF-1BCC-5F55259F7A7E}"/>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6" name="Footer Placeholder 5">
            <a:extLst>
              <a:ext uri="{FF2B5EF4-FFF2-40B4-BE49-F238E27FC236}">
                <a16:creationId xmlns:a16="http://schemas.microsoft.com/office/drawing/2014/main" id="{ED2A6909-32ED-7AF3-C19A-B0C02F8B01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0B5AD-02D5-06BF-9D5F-6E247B1A99F0}"/>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135246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5032-BF2E-B6B2-E5D7-A0112347E1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9CBF7-A42D-C047-2A18-0FCD810F9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7A5A14-0616-0043-5AA0-223A85C20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84C7A6-FF1B-1E84-81E1-46811065F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8BAE-0204-7F7C-7934-477C8B0C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3E905D-6665-F04E-238A-C885EF508A27}"/>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8" name="Footer Placeholder 7">
            <a:extLst>
              <a:ext uri="{FF2B5EF4-FFF2-40B4-BE49-F238E27FC236}">
                <a16:creationId xmlns:a16="http://schemas.microsoft.com/office/drawing/2014/main" id="{671766FE-BE24-3B71-136D-39D445BC35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F23072-BF38-D6AE-DA1A-206F11F9E0FD}"/>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2857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E37B-D205-87FC-F19A-02E886585E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9DF4C3-00D6-4B9B-2847-B84C60133AC0}"/>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4" name="Footer Placeholder 3">
            <a:extLst>
              <a:ext uri="{FF2B5EF4-FFF2-40B4-BE49-F238E27FC236}">
                <a16:creationId xmlns:a16="http://schemas.microsoft.com/office/drawing/2014/main" id="{5B4CA838-278E-64B0-A918-EED28F5A21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EE3D8B-E25C-3615-3F95-112D00F84753}"/>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21821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5B155-8449-E673-2DA4-4D09F48242B0}"/>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3" name="Footer Placeholder 2">
            <a:extLst>
              <a:ext uri="{FF2B5EF4-FFF2-40B4-BE49-F238E27FC236}">
                <a16:creationId xmlns:a16="http://schemas.microsoft.com/office/drawing/2014/main" id="{B47D12E7-30F3-EA18-F086-B61BD59D18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351C56-7CA2-02BC-5CB6-14F4DC5BDC76}"/>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340957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C362-D461-F874-D1C8-289C1CDED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313BB9-A4C7-4882-DF1B-99D5C8704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C9EA92-F016-48D7-A1F7-C52611A5E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DEA47-B4A8-0727-1703-7CA705775ECD}"/>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6" name="Footer Placeholder 5">
            <a:extLst>
              <a:ext uri="{FF2B5EF4-FFF2-40B4-BE49-F238E27FC236}">
                <a16:creationId xmlns:a16="http://schemas.microsoft.com/office/drawing/2014/main" id="{F48E2D56-62DC-9360-8940-7F1F62341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CD978-C3EF-0F57-4B2D-5EB7B791A041}"/>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426213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4FE-AD91-259A-5D49-450165485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2BEC4-F807-73AE-1257-4E4D15C6B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DD2DA4-1A32-BDCC-3C18-DCE50FF88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B9234-EFA3-A2BA-73BC-D821907353FB}"/>
              </a:ext>
            </a:extLst>
          </p:cNvPr>
          <p:cNvSpPr>
            <a:spLocks noGrp="1"/>
          </p:cNvSpPr>
          <p:nvPr>
            <p:ph type="dt" sz="half" idx="10"/>
          </p:nvPr>
        </p:nvSpPr>
        <p:spPr/>
        <p:txBody>
          <a:bodyPr/>
          <a:lstStyle/>
          <a:p>
            <a:fld id="{6B057360-55D2-4836-9241-B2FCFD0319A5}" type="datetimeFigureOut">
              <a:rPr lang="en-IN" smtClean="0"/>
              <a:t>21-09-2023</a:t>
            </a:fld>
            <a:endParaRPr lang="en-IN"/>
          </a:p>
        </p:txBody>
      </p:sp>
      <p:sp>
        <p:nvSpPr>
          <p:cNvPr id="6" name="Footer Placeholder 5">
            <a:extLst>
              <a:ext uri="{FF2B5EF4-FFF2-40B4-BE49-F238E27FC236}">
                <a16:creationId xmlns:a16="http://schemas.microsoft.com/office/drawing/2014/main" id="{0CDFC1B8-3503-BCDE-14CB-70A16EF34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A2966-A6F7-590E-548C-E27DD3F53B5D}"/>
              </a:ext>
            </a:extLst>
          </p:cNvPr>
          <p:cNvSpPr>
            <a:spLocks noGrp="1"/>
          </p:cNvSpPr>
          <p:nvPr>
            <p:ph type="sldNum" sz="quarter" idx="12"/>
          </p:nvPr>
        </p:nvSpPr>
        <p:spPr/>
        <p:txBody>
          <a:bodyPr/>
          <a:lstStyle/>
          <a:p>
            <a:fld id="{122663D0-2B15-4641-A504-A1F5CE4F0D25}" type="slidenum">
              <a:rPr lang="en-IN" smtClean="0"/>
              <a:t>‹#›</a:t>
            </a:fld>
            <a:endParaRPr lang="en-IN"/>
          </a:p>
        </p:txBody>
      </p:sp>
    </p:spTree>
    <p:extLst>
      <p:ext uri="{BB962C8B-B14F-4D97-AF65-F5344CB8AC3E}">
        <p14:creationId xmlns:p14="http://schemas.microsoft.com/office/powerpoint/2010/main" val="379220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D6426-289C-8C22-7D90-B028C4904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00C0C-D8E5-9A9F-6656-CF0DB769F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3E7CA-DC0D-BC3C-83D3-2FBD4FD48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57360-55D2-4836-9241-B2FCFD0319A5}" type="datetimeFigureOut">
              <a:rPr lang="en-IN" smtClean="0"/>
              <a:t>21-09-2023</a:t>
            </a:fld>
            <a:endParaRPr lang="en-IN"/>
          </a:p>
        </p:txBody>
      </p:sp>
      <p:sp>
        <p:nvSpPr>
          <p:cNvPr id="5" name="Footer Placeholder 4">
            <a:extLst>
              <a:ext uri="{FF2B5EF4-FFF2-40B4-BE49-F238E27FC236}">
                <a16:creationId xmlns:a16="http://schemas.microsoft.com/office/drawing/2014/main" id="{B6CCA5A5-BD4D-5482-553B-0704233A4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348F65-6FD4-DB5F-8E13-0E5948112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663D0-2B15-4641-A504-A1F5CE4F0D25}" type="slidenum">
              <a:rPr lang="en-IN" smtClean="0"/>
              <a:t>‹#›</a:t>
            </a:fld>
            <a:endParaRPr lang="en-IN"/>
          </a:p>
        </p:txBody>
      </p:sp>
    </p:spTree>
    <p:extLst>
      <p:ext uri="{BB962C8B-B14F-4D97-AF65-F5344CB8AC3E}">
        <p14:creationId xmlns:p14="http://schemas.microsoft.com/office/powerpoint/2010/main" val="176640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8" Type="http://schemas.openxmlformats.org/officeDocument/2006/relationships/customXml" Target="../ink/ink4.xml" /><Relationship Id="rId13" Type="http://schemas.openxmlformats.org/officeDocument/2006/relationships/image" Target="../media/image610.png" /><Relationship Id="rId3" Type="http://schemas.openxmlformats.org/officeDocument/2006/relationships/image" Target="../media/image560.png" /><Relationship Id="rId7" Type="http://schemas.openxmlformats.org/officeDocument/2006/relationships/image" Target="../media/image580.png" /><Relationship Id="rId12" Type="http://schemas.openxmlformats.org/officeDocument/2006/relationships/customXml" Target="../ink/ink6.xml" /><Relationship Id="rId17" Type="http://schemas.openxmlformats.org/officeDocument/2006/relationships/image" Target="../media/image630.png" /><Relationship Id="rId2" Type="http://schemas.openxmlformats.org/officeDocument/2006/relationships/customXml" Target="../ink/ink1.xml" /><Relationship Id="rId16" Type="http://schemas.openxmlformats.org/officeDocument/2006/relationships/customXml" Target="../ink/ink8.xml" /><Relationship Id="rId1" Type="http://schemas.openxmlformats.org/officeDocument/2006/relationships/slideLayout" Target="../slideLayouts/slideLayout2.xml" /><Relationship Id="rId6" Type="http://schemas.openxmlformats.org/officeDocument/2006/relationships/customXml" Target="../ink/ink3.xml" /><Relationship Id="rId11" Type="http://schemas.openxmlformats.org/officeDocument/2006/relationships/image" Target="../media/image600.png" /><Relationship Id="rId5" Type="http://schemas.openxmlformats.org/officeDocument/2006/relationships/image" Target="../media/image570.png" /><Relationship Id="rId15" Type="http://schemas.openxmlformats.org/officeDocument/2006/relationships/image" Target="../media/image620.png" /><Relationship Id="rId10" Type="http://schemas.openxmlformats.org/officeDocument/2006/relationships/customXml" Target="../ink/ink5.xml" /><Relationship Id="rId4" Type="http://schemas.openxmlformats.org/officeDocument/2006/relationships/customXml" Target="../ink/ink2.xml" /><Relationship Id="rId9" Type="http://schemas.openxmlformats.org/officeDocument/2006/relationships/image" Target="../media/image590.png" /><Relationship Id="rId14" Type="http://schemas.openxmlformats.org/officeDocument/2006/relationships/customXml" Target="../ink/ink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C99227-CB0D-C7B0-8C79-3CA717662823}"/>
              </a:ext>
            </a:extLst>
          </p:cNvPr>
          <p:cNvSpPr>
            <a:spLocks noGrp="1"/>
          </p:cNvSpPr>
          <p:nvPr>
            <p:ph type="title"/>
          </p:nvPr>
        </p:nvSpPr>
        <p:spPr/>
        <p:txBody>
          <a:bodyPr/>
          <a:lstStyle/>
          <a:p>
            <a:r>
              <a:rPr lang="en-IN" dirty="0"/>
              <a:t>Memory</a:t>
            </a:r>
          </a:p>
        </p:txBody>
      </p:sp>
      <p:sp>
        <p:nvSpPr>
          <p:cNvPr id="5" name="Text Placeholder 4">
            <a:extLst>
              <a:ext uri="{FF2B5EF4-FFF2-40B4-BE49-F238E27FC236}">
                <a16:creationId xmlns:a16="http://schemas.microsoft.com/office/drawing/2014/main" id="{48CECC2E-2AD9-882F-A4EC-EE9A0F9B567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342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15B7-580D-E3D1-431A-D5E7C3B282BF}"/>
              </a:ext>
            </a:extLst>
          </p:cNvPr>
          <p:cNvSpPr>
            <a:spLocks noGrp="1"/>
          </p:cNvSpPr>
          <p:nvPr>
            <p:ph type="title"/>
          </p:nvPr>
        </p:nvSpPr>
        <p:spPr/>
        <p:txBody>
          <a:bodyPr/>
          <a:lstStyle/>
          <a:p>
            <a:r>
              <a:rPr lang="en-IN" dirty="0"/>
              <a:t>Hard Disk Drive (HDD)</a:t>
            </a:r>
          </a:p>
        </p:txBody>
      </p:sp>
      <p:sp>
        <p:nvSpPr>
          <p:cNvPr id="3" name="Content Placeholder 2">
            <a:extLst>
              <a:ext uri="{FF2B5EF4-FFF2-40B4-BE49-F238E27FC236}">
                <a16:creationId xmlns:a16="http://schemas.microsoft.com/office/drawing/2014/main" id="{F3BE5C94-BDDA-222A-B6F5-4C64E72FFC41}"/>
              </a:ext>
            </a:extLst>
          </p:cNvPr>
          <p:cNvSpPr>
            <a:spLocks noGrp="1"/>
          </p:cNvSpPr>
          <p:nvPr>
            <p:ph idx="1"/>
          </p:nvPr>
        </p:nvSpPr>
        <p:spPr/>
        <p:txBody>
          <a:bodyPr/>
          <a:lstStyle/>
          <a:p>
            <a:r>
              <a:rPr lang="en-IN" dirty="0"/>
              <a:t>Mechanical storage devices</a:t>
            </a:r>
          </a:p>
          <a:p>
            <a:r>
              <a:rPr lang="en-IN" dirty="0"/>
              <a:t>Use magnetic material to store data</a:t>
            </a:r>
          </a:p>
          <a:p>
            <a:r>
              <a:rPr lang="en-IN" dirty="0"/>
              <a:t>High capacity, low cost</a:t>
            </a:r>
          </a:p>
          <a:p>
            <a:r>
              <a:rPr lang="en-IN" dirty="0"/>
              <a:t>These days replaced by SSD</a:t>
            </a:r>
          </a:p>
        </p:txBody>
      </p:sp>
    </p:spTree>
    <p:extLst>
      <p:ext uri="{BB962C8B-B14F-4D97-AF65-F5344CB8AC3E}">
        <p14:creationId xmlns:p14="http://schemas.microsoft.com/office/powerpoint/2010/main" val="321522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CC51-8F5E-782E-39DB-D401958B3664}"/>
              </a:ext>
            </a:extLst>
          </p:cNvPr>
          <p:cNvSpPr>
            <a:spLocks noGrp="1"/>
          </p:cNvSpPr>
          <p:nvPr>
            <p:ph type="title"/>
          </p:nvPr>
        </p:nvSpPr>
        <p:spPr/>
        <p:txBody>
          <a:bodyPr/>
          <a:lstStyle/>
          <a:p>
            <a:r>
              <a:rPr lang="en-IN" dirty="0"/>
              <a:t>Flash Memory</a:t>
            </a:r>
          </a:p>
        </p:txBody>
      </p:sp>
      <p:sp>
        <p:nvSpPr>
          <p:cNvPr id="3" name="Content Placeholder 2">
            <a:extLst>
              <a:ext uri="{FF2B5EF4-FFF2-40B4-BE49-F238E27FC236}">
                <a16:creationId xmlns:a16="http://schemas.microsoft.com/office/drawing/2014/main" id="{8A8C3D4A-D803-D7E0-7D6E-440C20529D12}"/>
              </a:ext>
            </a:extLst>
          </p:cNvPr>
          <p:cNvSpPr>
            <a:spLocks noGrp="1"/>
          </p:cNvSpPr>
          <p:nvPr>
            <p:ph idx="1"/>
          </p:nvPr>
        </p:nvSpPr>
        <p:spPr/>
        <p:txBody>
          <a:bodyPr>
            <a:normAutofit/>
          </a:bodyPr>
          <a:lstStyle/>
          <a:p>
            <a:r>
              <a:rPr lang="en-US" dirty="0"/>
              <a:t>Non-volatile memory</a:t>
            </a:r>
          </a:p>
          <a:p>
            <a:r>
              <a:rPr lang="en-US" dirty="0"/>
              <a:t>Retains data even when there is no power supply</a:t>
            </a:r>
          </a:p>
          <a:p>
            <a:r>
              <a:rPr lang="en-US" dirty="0"/>
              <a:t>Used in Solid State Drives (SSD), USB drives, memory cards</a:t>
            </a:r>
          </a:p>
          <a:p>
            <a:r>
              <a:rPr lang="en-US" dirty="0"/>
              <a:t>Low power consumption and durable</a:t>
            </a:r>
          </a:p>
          <a:p>
            <a:r>
              <a:rPr lang="en-US" dirty="0"/>
              <a:t>Other varieties: NAND flash memory or NOR flash memory</a:t>
            </a:r>
          </a:p>
          <a:p>
            <a:endParaRPr lang="en-IN" dirty="0"/>
          </a:p>
        </p:txBody>
      </p:sp>
    </p:spTree>
    <p:extLst>
      <p:ext uri="{BB962C8B-B14F-4D97-AF65-F5344CB8AC3E}">
        <p14:creationId xmlns:p14="http://schemas.microsoft.com/office/powerpoint/2010/main" val="230630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15B7-580D-E3D1-431A-D5E7C3B282BF}"/>
              </a:ext>
            </a:extLst>
          </p:cNvPr>
          <p:cNvSpPr>
            <a:spLocks noGrp="1"/>
          </p:cNvSpPr>
          <p:nvPr>
            <p:ph type="title"/>
          </p:nvPr>
        </p:nvSpPr>
        <p:spPr/>
        <p:txBody>
          <a:bodyPr/>
          <a:lstStyle/>
          <a:p>
            <a:r>
              <a:rPr lang="en-IN" dirty="0"/>
              <a:t>Solid State Drive (SSD)</a:t>
            </a:r>
          </a:p>
        </p:txBody>
      </p:sp>
      <p:sp>
        <p:nvSpPr>
          <p:cNvPr id="3" name="Content Placeholder 2">
            <a:extLst>
              <a:ext uri="{FF2B5EF4-FFF2-40B4-BE49-F238E27FC236}">
                <a16:creationId xmlns:a16="http://schemas.microsoft.com/office/drawing/2014/main" id="{F3BE5C94-BDDA-222A-B6F5-4C64E72FFC41}"/>
              </a:ext>
            </a:extLst>
          </p:cNvPr>
          <p:cNvSpPr>
            <a:spLocks noGrp="1"/>
          </p:cNvSpPr>
          <p:nvPr>
            <p:ph idx="1"/>
          </p:nvPr>
        </p:nvSpPr>
        <p:spPr/>
        <p:txBody>
          <a:bodyPr/>
          <a:lstStyle/>
          <a:p>
            <a:r>
              <a:rPr lang="en-IN" dirty="0"/>
              <a:t>Use NAND flash memory</a:t>
            </a:r>
          </a:p>
          <a:p>
            <a:r>
              <a:rPr lang="en-IN" dirty="0"/>
              <a:t>Faster, more durable</a:t>
            </a:r>
          </a:p>
          <a:p>
            <a:endParaRPr lang="en-IN" dirty="0"/>
          </a:p>
        </p:txBody>
      </p:sp>
    </p:spTree>
    <p:extLst>
      <p:ext uri="{BB962C8B-B14F-4D97-AF65-F5344CB8AC3E}">
        <p14:creationId xmlns:p14="http://schemas.microsoft.com/office/powerpoint/2010/main" val="67262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15B7-580D-E3D1-431A-D5E7C3B282BF}"/>
              </a:ext>
            </a:extLst>
          </p:cNvPr>
          <p:cNvSpPr>
            <a:spLocks noGrp="1"/>
          </p:cNvSpPr>
          <p:nvPr>
            <p:ph type="title"/>
          </p:nvPr>
        </p:nvSpPr>
        <p:spPr/>
        <p:txBody>
          <a:bodyPr/>
          <a:lstStyle/>
          <a:p>
            <a:r>
              <a:rPr lang="en-IN" dirty="0"/>
              <a:t>Optical Storage</a:t>
            </a:r>
          </a:p>
        </p:txBody>
      </p:sp>
      <p:sp>
        <p:nvSpPr>
          <p:cNvPr id="3" name="Content Placeholder 2">
            <a:extLst>
              <a:ext uri="{FF2B5EF4-FFF2-40B4-BE49-F238E27FC236}">
                <a16:creationId xmlns:a16="http://schemas.microsoft.com/office/drawing/2014/main" id="{F3BE5C94-BDDA-222A-B6F5-4C64E72FFC41}"/>
              </a:ext>
            </a:extLst>
          </p:cNvPr>
          <p:cNvSpPr>
            <a:spLocks noGrp="1"/>
          </p:cNvSpPr>
          <p:nvPr>
            <p:ph idx="1"/>
          </p:nvPr>
        </p:nvSpPr>
        <p:spPr/>
        <p:txBody>
          <a:bodyPr/>
          <a:lstStyle/>
          <a:p>
            <a:r>
              <a:rPr lang="en-IN" dirty="0"/>
              <a:t>CD-ROM, DVD, </a:t>
            </a:r>
            <a:r>
              <a:rPr lang="en-IN" dirty="0" err="1"/>
              <a:t>Bluray</a:t>
            </a:r>
            <a:r>
              <a:rPr lang="en-IN" dirty="0"/>
              <a:t> disks</a:t>
            </a:r>
          </a:p>
          <a:p>
            <a:r>
              <a:rPr lang="en-IN" dirty="0"/>
              <a:t>Magnetic disk contains information</a:t>
            </a:r>
          </a:p>
          <a:p>
            <a:r>
              <a:rPr lang="en-IN" dirty="0"/>
              <a:t>Used more for music, movies, etc</a:t>
            </a:r>
          </a:p>
          <a:p>
            <a:endParaRPr lang="en-IN" dirty="0"/>
          </a:p>
        </p:txBody>
      </p:sp>
    </p:spTree>
    <p:extLst>
      <p:ext uri="{BB962C8B-B14F-4D97-AF65-F5344CB8AC3E}">
        <p14:creationId xmlns:p14="http://schemas.microsoft.com/office/powerpoint/2010/main" val="101824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E566C-0632-17B6-56C3-9ADF5B01179C}"/>
              </a:ext>
            </a:extLst>
          </p:cNvPr>
          <p:cNvSpPr>
            <a:spLocks noGrp="1"/>
          </p:cNvSpPr>
          <p:nvPr>
            <p:ph type="title"/>
          </p:nvPr>
        </p:nvSpPr>
        <p:spPr/>
        <p:txBody>
          <a:bodyPr/>
          <a:lstStyle/>
          <a:p>
            <a:r>
              <a:rPr lang="en-IN" dirty="0"/>
              <a:t>Cache Memory</a:t>
            </a:r>
          </a:p>
        </p:txBody>
      </p:sp>
      <p:sp>
        <p:nvSpPr>
          <p:cNvPr id="5" name="Text Placeholder 4">
            <a:extLst>
              <a:ext uri="{FF2B5EF4-FFF2-40B4-BE49-F238E27FC236}">
                <a16:creationId xmlns:a16="http://schemas.microsoft.com/office/drawing/2014/main" id="{C80E77CB-728D-0CC5-08F3-5E0CDBBC43A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3250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F055-04C6-A35A-1C1D-AC5782EF780C}"/>
              </a:ext>
            </a:extLst>
          </p:cNvPr>
          <p:cNvSpPr>
            <a:spLocks noGrp="1"/>
          </p:cNvSpPr>
          <p:nvPr>
            <p:ph type="title"/>
          </p:nvPr>
        </p:nvSpPr>
        <p:spPr/>
        <p:txBody>
          <a:bodyPr/>
          <a:lstStyle/>
          <a:p>
            <a:r>
              <a:rPr lang="en-IN" dirty="0"/>
              <a:t>Cache Memory</a:t>
            </a:r>
          </a:p>
        </p:txBody>
      </p:sp>
      <p:sp>
        <p:nvSpPr>
          <p:cNvPr id="3" name="Content Placeholder 2">
            <a:extLst>
              <a:ext uri="{FF2B5EF4-FFF2-40B4-BE49-F238E27FC236}">
                <a16:creationId xmlns:a16="http://schemas.microsoft.com/office/drawing/2014/main" id="{2759DE1D-6F6E-E0C2-95D1-BCE6E3ADD656}"/>
              </a:ext>
            </a:extLst>
          </p:cNvPr>
          <p:cNvSpPr>
            <a:spLocks noGrp="1"/>
          </p:cNvSpPr>
          <p:nvPr>
            <p:ph idx="1"/>
          </p:nvPr>
        </p:nvSpPr>
        <p:spPr/>
        <p:txBody>
          <a:bodyPr/>
          <a:lstStyle/>
          <a:p>
            <a:endParaRPr lang="en-IN"/>
          </a:p>
        </p:txBody>
      </p:sp>
      <p:pic>
        <p:nvPicPr>
          <p:cNvPr id="1026" name="Picture 2" descr="Reducing Memory Access Times with Caches | Red Hat Developer">
            <a:extLst>
              <a:ext uri="{FF2B5EF4-FFF2-40B4-BE49-F238E27FC236}">
                <a16:creationId xmlns:a16="http://schemas.microsoft.com/office/drawing/2014/main" id="{90EC7802-278E-D300-E885-E718EC1F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7" y="1258424"/>
            <a:ext cx="5144570" cy="51445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4AD1745-7B00-CB92-FCC8-C7A145CD14AB}"/>
              </a:ext>
            </a:extLst>
          </p:cNvPr>
          <p:cNvPicPr>
            <a:picLocks noChangeAspect="1"/>
          </p:cNvPicPr>
          <p:nvPr/>
        </p:nvPicPr>
        <p:blipFill>
          <a:blip r:embed="rId3"/>
          <a:stretch>
            <a:fillRect/>
          </a:stretch>
        </p:blipFill>
        <p:spPr>
          <a:xfrm>
            <a:off x="5941887" y="1825625"/>
            <a:ext cx="6036313" cy="3208712"/>
          </a:xfrm>
          <a:prstGeom prst="rect">
            <a:avLst/>
          </a:prstGeom>
        </p:spPr>
      </p:pic>
      <p:sp>
        <p:nvSpPr>
          <p:cNvPr id="6" name="TextBox 5">
            <a:extLst>
              <a:ext uri="{FF2B5EF4-FFF2-40B4-BE49-F238E27FC236}">
                <a16:creationId xmlns:a16="http://schemas.microsoft.com/office/drawing/2014/main" id="{E3AD6009-B925-3B17-0CB5-A7D66BC4CC3E}"/>
              </a:ext>
            </a:extLst>
          </p:cNvPr>
          <p:cNvSpPr txBox="1"/>
          <p:nvPr/>
        </p:nvSpPr>
        <p:spPr>
          <a:xfrm>
            <a:off x="7880279" y="5013789"/>
            <a:ext cx="2219218" cy="369332"/>
          </a:xfrm>
          <a:prstGeom prst="rect">
            <a:avLst/>
          </a:prstGeom>
          <a:solidFill>
            <a:schemeClr val="accent4">
              <a:lumMod val="20000"/>
              <a:lumOff val="80000"/>
            </a:schemeClr>
          </a:solidFill>
        </p:spPr>
        <p:txBody>
          <a:bodyPr wrap="square" rtlCol="0">
            <a:spAutoFit/>
          </a:bodyPr>
          <a:lstStyle/>
          <a:p>
            <a:pPr algn="ctr"/>
            <a:r>
              <a:rPr lang="en-IN" b="1" dirty="0"/>
              <a:t>Two-level cache</a:t>
            </a:r>
          </a:p>
        </p:txBody>
      </p:sp>
    </p:spTree>
    <p:extLst>
      <p:ext uri="{BB962C8B-B14F-4D97-AF65-F5344CB8AC3E}">
        <p14:creationId xmlns:p14="http://schemas.microsoft.com/office/powerpoint/2010/main" val="271206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560C-50B2-D920-8716-D2AF54C93B98}"/>
              </a:ext>
            </a:extLst>
          </p:cNvPr>
          <p:cNvSpPr>
            <a:spLocks noGrp="1"/>
          </p:cNvSpPr>
          <p:nvPr>
            <p:ph type="title"/>
          </p:nvPr>
        </p:nvSpPr>
        <p:spPr/>
        <p:txBody>
          <a:bodyPr/>
          <a:lstStyle/>
          <a:p>
            <a:r>
              <a:rPr lang="en-IN" dirty="0"/>
              <a:t>Cache Memory</a:t>
            </a:r>
          </a:p>
        </p:txBody>
      </p:sp>
      <p:sp>
        <p:nvSpPr>
          <p:cNvPr id="3" name="Content Placeholder 2">
            <a:extLst>
              <a:ext uri="{FF2B5EF4-FFF2-40B4-BE49-F238E27FC236}">
                <a16:creationId xmlns:a16="http://schemas.microsoft.com/office/drawing/2014/main" id="{2EBA85C1-DBF3-A4F1-D4CA-8C4C517D3F2B}"/>
              </a:ext>
            </a:extLst>
          </p:cNvPr>
          <p:cNvSpPr>
            <a:spLocks noGrp="1"/>
          </p:cNvSpPr>
          <p:nvPr>
            <p:ph idx="1"/>
          </p:nvPr>
        </p:nvSpPr>
        <p:spPr/>
        <p:txBody>
          <a:bodyPr>
            <a:normAutofit/>
          </a:bodyPr>
          <a:lstStyle/>
          <a:p>
            <a:r>
              <a:rPr lang="en-US" dirty="0"/>
              <a:t>CPU registers are limited in number (cost, CPU chip size are key factors)</a:t>
            </a:r>
          </a:p>
          <a:p>
            <a:r>
              <a:rPr lang="en-US" dirty="0"/>
              <a:t>More small,  fast memory called </a:t>
            </a:r>
            <a:r>
              <a:rPr lang="en-US" b="1" dirty="0"/>
              <a:t>cache memory</a:t>
            </a:r>
            <a:r>
              <a:rPr lang="en-US" dirty="0"/>
              <a:t> is used</a:t>
            </a:r>
            <a:r>
              <a:rPr lang="en-US" b="1" dirty="0"/>
              <a:t> </a:t>
            </a:r>
            <a:r>
              <a:rPr lang="en-US" dirty="0"/>
              <a:t>(</a:t>
            </a:r>
            <a:r>
              <a:rPr lang="en-US" i="1" dirty="0" err="1"/>
              <a:t>cacher</a:t>
            </a:r>
            <a:r>
              <a:rPr lang="en-US" dirty="0"/>
              <a:t>: </a:t>
            </a:r>
            <a:r>
              <a:rPr lang="en-US" i="1" dirty="0"/>
              <a:t>to hide</a:t>
            </a:r>
            <a:r>
              <a:rPr lang="en-US" dirty="0"/>
              <a:t> in French, and pronounced ‘cash’)</a:t>
            </a:r>
          </a:p>
          <a:p>
            <a:r>
              <a:rPr lang="en-US" dirty="0"/>
              <a:t>The most heavily used memory words  are copied in the cache – CPU first checks cache, if data is not in cache, it goes to main memory</a:t>
            </a:r>
          </a:p>
          <a:p>
            <a:endParaRPr lang="en-US" dirty="0"/>
          </a:p>
          <a:p>
            <a:endParaRPr lang="en-IN" dirty="0"/>
          </a:p>
        </p:txBody>
      </p:sp>
      <p:pic>
        <p:nvPicPr>
          <p:cNvPr id="4" name="Picture 3">
            <a:extLst>
              <a:ext uri="{FF2B5EF4-FFF2-40B4-BE49-F238E27FC236}">
                <a16:creationId xmlns:a16="http://schemas.microsoft.com/office/drawing/2014/main" id="{8E92A4B1-E535-125A-E24C-DB8B1EE6C199}"/>
              </a:ext>
            </a:extLst>
          </p:cNvPr>
          <p:cNvPicPr>
            <a:picLocks noChangeAspect="1"/>
          </p:cNvPicPr>
          <p:nvPr/>
        </p:nvPicPr>
        <p:blipFill>
          <a:blip r:embed="rId2"/>
          <a:stretch>
            <a:fillRect/>
          </a:stretch>
        </p:blipFill>
        <p:spPr>
          <a:xfrm>
            <a:off x="5436320" y="69260"/>
            <a:ext cx="3441407" cy="1756365"/>
          </a:xfrm>
          <a:prstGeom prst="rect">
            <a:avLst/>
          </a:prstGeom>
        </p:spPr>
      </p:pic>
    </p:spTree>
    <p:extLst>
      <p:ext uri="{BB962C8B-B14F-4D97-AF65-F5344CB8AC3E}">
        <p14:creationId xmlns:p14="http://schemas.microsoft.com/office/powerpoint/2010/main" val="145999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165D-6D93-9536-0445-E641242332AE}"/>
              </a:ext>
            </a:extLst>
          </p:cNvPr>
          <p:cNvSpPr>
            <a:spLocks noGrp="1"/>
          </p:cNvSpPr>
          <p:nvPr>
            <p:ph type="title"/>
          </p:nvPr>
        </p:nvSpPr>
        <p:spPr/>
        <p:txBody>
          <a:bodyPr/>
          <a:lstStyle/>
          <a:p>
            <a:r>
              <a:rPr lang="en-IN" dirty="0"/>
              <a:t>Principle of Locality</a:t>
            </a:r>
          </a:p>
        </p:txBody>
      </p:sp>
      <p:sp>
        <p:nvSpPr>
          <p:cNvPr id="3" name="Content Placeholder 2">
            <a:extLst>
              <a:ext uri="{FF2B5EF4-FFF2-40B4-BE49-F238E27FC236}">
                <a16:creationId xmlns:a16="http://schemas.microsoft.com/office/drawing/2014/main" id="{D31B3887-F937-1761-AC84-8E7D148C2EE1}"/>
              </a:ext>
            </a:extLst>
          </p:cNvPr>
          <p:cNvSpPr>
            <a:spLocks noGrp="1"/>
          </p:cNvSpPr>
          <p:nvPr>
            <p:ph idx="1"/>
          </p:nvPr>
        </p:nvSpPr>
        <p:spPr/>
        <p:txBody>
          <a:bodyPr/>
          <a:lstStyle/>
          <a:p>
            <a:r>
              <a:rPr lang="en-IN" dirty="0"/>
              <a:t>A program accesses a relatively small portion of address space at any given time</a:t>
            </a:r>
          </a:p>
          <a:p>
            <a:r>
              <a:rPr lang="en-IN" dirty="0"/>
              <a:t>Two types of </a:t>
            </a:r>
            <a:r>
              <a:rPr lang="en-IN" b="1" dirty="0"/>
              <a:t>principle of locality</a:t>
            </a:r>
          </a:p>
          <a:p>
            <a:pPr lvl="1"/>
            <a:r>
              <a:rPr lang="en-IN" b="1" dirty="0"/>
              <a:t>Temporal locality</a:t>
            </a:r>
            <a:r>
              <a:rPr lang="en-IN" dirty="0"/>
              <a:t> (Locality in time): If some data is referenced, it will be referenced again soon</a:t>
            </a:r>
          </a:p>
          <a:p>
            <a:pPr lvl="1"/>
            <a:endParaRPr lang="en-IN" dirty="0"/>
          </a:p>
          <a:p>
            <a:pPr lvl="1"/>
            <a:endParaRPr lang="en-IN" dirty="0"/>
          </a:p>
          <a:p>
            <a:pPr lvl="1"/>
            <a:r>
              <a:rPr lang="en-IN" b="1" dirty="0"/>
              <a:t>Spatial locality </a:t>
            </a:r>
            <a:r>
              <a:rPr lang="en-IN" dirty="0"/>
              <a:t>(Locality in space): If some data is referenced, data near it will also be referenced</a:t>
            </a:r>
          </a:p>
        </p:txBody>
      </p:sp>
      <p:pic>
        <p:nvPicPr>
          <p:cNvPr id="5" name="Picture 4">
            <a:extLst>
              <a:ext uri="{FF2B5EF4-FFF2-40B4-BE49-F238E27FC236}">
                <a16:creationId xmlns:a16="http://schemas.microsoft.com/office/drawing/2014/main" id="{79CE5BA6-28F6-749B-AF07-0382BF96DF07}"/>
              </a:ext>
            </a:extLst>
          </p:cNvPr>
          <p:cNvPicPr>
            <a:picLocks noChangeAspect="1"/>
          </p:cNvPicPr>
          <p:nvPr/>
        </p:nvPicPr>
        <p:blipFill>
          <a:blip r:embed="rId2"/>
          <a:stretch>
            <a:fillRect/>
          </a:stretch>
        </p:blipFill>
        <p:spPr>
          <a:xfrm>
            <a:off x="6096000" y="3524659"/>
            <a:ext cx="2441837" cy="985696"/>
          </a:xfrm>
          <a:prstGeom prst="rect">
            <a:avLst/>
          </a:prstGeom>
        </p:spPr>
      </p:pic>
      <p:pic>
        <p:nvPicPr>
          <p:cNvPr id="7" name="Picture 6">
            <a:extLst>
              <a:ext uri="{FF2B5EF4-FFF2-40B4-BE49-F238E27FC236}">
                <a16:creationId xmlns:a16="http://schemas.microsoft.com/office/drawing/2014/main" id="{0EB51E5C-43E9-9009-DCD8-A197CA6BF30B}"/>
              </a:ext>
            </a:extLst>
          </p:cNvPr>
          <p:cNvPicPr>
            <a:picLocks noChangeAspect="1"/>
          </p:cNvPicPr>
          <p:nvPr/>
        </p:nvPicPr>
        <p:blipFill>
          <a:blip r:embed="rId3"/>
          <a:stretch>
            <a:fillRect/>
          </a:stretch>
        </p:blipFill>
        <p:spPr>
          <a:xfrm>
            <a:off x="6095999" y="5053607"/>
            <a:ext cx="2486641" cy="985696"/>
          </a:xfrm>
          <a:prstGeom prst="rect">
            <a:avLst/>
          </a:prstGeom>
        </p:spPr>
      </p:pic>
    </p:spTree>
    <p:extLst>
      <p:ext uri="{BB962C8B-B14F-4D97-AF65-F5344CB8AC3E}">
        <p14:creationId xmlns:p14="http://schemas.microsoft.com/office/powerpoint/2010/main" val="26009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28E6-613C-C9B1-8C72-1BB3D99919E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8F08EBF-77F0-DF6C-551B-E2E0F3A1AE88}"/>
              </a:ext>
            </a:extLst>
          </p:cNvPr>
          <p:cNvSpPr>
            <a:spLocks noGrp="1"/>
          </p:cNvSpPr>
          <p:nvPr>
            <p:ph sz="half" idx="1"/>
          </p:nvPr>
        </p:nvSpPr>
        <p:spPr/>
        <p:txBody>
          <a:bodyPr/>
          <a:lstStyle/>
          <a:p>
            <a:r>
              <a:rPr lang="en-IN" dirty="0"/>
              <a:t>sum = 0;</a:t>
            </a:r>
          </a:p>
          <a:p>
            <a:r>
              <a:rPr lang="en-IN" dirty="0"/>
              <a:t>for (</a:t>
            </a:r>
            <a:r>
              <a:rPr lang="en-IN" dirty="0" err="1"/>
              <a:t>i</a:t>
            </a:r>
            <a:r>
              <a:rPr lang="en-IN" dirty="0"/>
              <a:t> = 0; </a:t>
            </a:r>
            <a:r>
              <a:rPr lang="en-IN" dirty="0" err="1"/>
              <a:t>i</a:t>
            </a:r>
            <a:r>
              <a:rPr lang="en-IN" dirty="0"/>
              <a:t> &lt; n; </a:t>
            </a:r>
            <a:r>
              <a:rPr lang="en-IN" dirty="0" err="1"/>
              <a:t>i</a:t>
            </a:r>
            <a:r>
              <a:rPr lang="en-IN" dirty="0"/>
              <a:t>++)</a:t>
            </a:r>
          </a:p>
          <a:p>
            <a:pPr lvl="1"/>
            <a:r>
              <a:rPr lang="en-IN" dirty="0"/>
              <a:t>sum += a[</a:t>
            </a:r>
            <a:r>
              <a:rPr lang="en-IN" dirty="0" err="1"/>
              <a:t>i</a:t>
            </a:r>
            <a:r>
              <a:rPr lang="en-IN" dirty="0"/>
              <a:t>];</a:t>
            </a:r>
          </a:p>
          <a:p>
            <a:r>
              <a:rPr lang="en-IN" dirty="0"/>
              <a:t>return sum;</a:t>
            </a:r>
          </a:p>
        </p:txBody>
      </p:sp>
      <p:sp>
        <p:nvSpPr>
          <p:cNvPr id="4" name="Content Placeholder 3">
            <a:extLst>
              <a:ext uri="{FF2B5EF4-FFF2-40B4-BE49-F238E27FC236}">
                <a16:creationId xmlns:a16="http://schemas.microsoft.com/office/drawing/2014/main" id="{BC9B45BC-95F9-9359-50CC-E83E39F6967E}"/>
              </a:ext>
            </a:extLst>
          </p:cNvPr>
          <p:cNvSpPr>
            <a:spLocks noGrp="1"/>
          </p:cNvSpPr>
          <p:nvPr>
            <p:ph sz="half" idx="2"/>
          </p:nvPr>
        </p:nvSpPr>
        <p:spPr/>
        <p:txBody>
          <a:bodyPr/>
          <a:lstStyle/>
          <a:p>
            <a:r>
              <a:rPr lang="en-IN" dirty="0"/>
              <a:t>Data</a:t>
            </a:r>
          </a:p>
          <a:p>
            <a:pPr lvl="1"/>
            <a:r>
              <a:rPr lang="en-IN" dirty="0"/>
              <a:t>Temporal: Variable </a:t>
            </a:r>
            <a:r>
              <a:rPr lang="en-IN" i="1" dirty="0"/>
              <a:t>sum</a:t>
            </a:r>
            <a:r>
              <a:rPr lang="en-IN" dirty="0"/>
              <a:t> is referenced in each iteration</a:t>
            </a:r>
          </a:p>
          <a:p>
            <a:pPr lvl="1"/>
            <a:r>
              <a:rPr lang="en-IN" dirty="0"/>
              <a:t>Spatial: array a[] is accessed</a:t>
            </a:r>
          </a:p>
          <a:p>
            <a:endParaRPr lang="en-IN" dirty="0"/>
          </a:p>
          <a:p>
            <a:r>
              <a:rPr lang="en-IN" dirty="0"/>
              <a:t>Instructions</a:t>
            </a:r>
          </a:p>
          <a:p>
            <a:pPr lvl="1"/>
            <a:r>
              <a:rPr lang="en-IN" dirty="0"/>
              <a:t>Temporal: Cycle through the loop repeatedly</a:t>
            </a:r>
          </a:p>
          <a:p>
            <a:pPr lvl="1"/>
            <a:r>
              <a:rPr lang="en-IN" dirty="0"/>
              <a:t>Spatial: Reference instructions in sequence</a:t>
            </a:r>
          </a:p>
        </p:txBody>
      </p:sp>
    </p:spTree>
    <p:extLst>
      <p:ext uri="{BB962C8B-B14F-4D97-AF65-F5344CB8AC3E}">
        <p14:creationId xmlns:p14="http://schemas.microsoft.com/office/powerpoint/2010/main" val="109309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7442-A90A-A15E-2ADA-634AEE00C596}"/>
              </a:ext>
            </a:extLst>
          </p:cNvPr>
          <p:cNvSpPr>
            <a:spLocks noGrp="1"/>
          </p:cNvSpPr>
          <p:nvPr>
            <p:ph type="title"/>
          </p:nvPr>
        </p:nvSpPr>
        <p:spPr/>
        <p:txBody>
          <a:bodyPr/>
          <a:lstStyle/>
          <a:p>
            <a:r>
              <a:rPr lang="en-IN" dirty="0"/>
              <a:t>Hit Ratio, Miss Ratio</a:t>
            </a:r>
          </a:p>
        </p:txBody>
      </p:sp>
      <p:sp>
        <p:nvSpPr>
          <p:cNvPr id="3" name="Content Placeholder 2">
            <a:extLst>
              <a:ext uri="{FF2B5EF4-FFF2-40B4-BE49-F238E27FC236}">
                <a16:creationId xmlns:a16="http://schemas.microsoft.com/office/drawing/2014/main" id="{0A7A6C5A-B393-4262-08C7-E28AD8692F23}"/>
              </a:ext>
            </a:extLst>
          </p:cNvPr>
          <p:cNvSpPr>
            <a:spLocks noGrp="1"/>
          </p:cNvSpPr>
          <p:nvPr>
            <p:ph idx="1"/>
          </p:nvPr>
        </p:nvSpPr>
        <p:spPr/>
        <p:txBody>
          <a:bodyPr>
            <a:normAutofit/>
          </a:bodyPr>
          <a:lstStyle/>
          <a:p>
            <a:r>
              <a:rPr lang="en-US" b="1" dirty="0"/>
              <a:t>Hit Ratio (%)</a:t>
            </a:r>
            <a:r>
              <a:rPr lang="en-US" dirty="0"/>
              <a:t> = (Number of Cache Hits / Total Memory Accesses) × 100%</a:t>
            </a:r>
          </a:p>
          <a:p>
            <a:r>
              <a:rPr lang="en-US" b="1" dirty="0"/>
              <a:t>Miss Ratio </a:t>
            </a:r>
            <a:r>
              <a:rPr lang="en-US" dirty="0"/>
              <a:t>= 100% - Hit Ratio</a:t>
            </a:r>
          </a:p>
          <a:p>
            <a:r>
              <a:rPr lang="en-US" dirty="0"/>
              <a:t>Example: Suppose you have a cache system in a web server that receives 1,000 requests for web pages, and the cache is able to serve 800 of those requests from the cache (cache hits), while the remaining 200 requests had to be fetched from the main server (cache misses)</a:t>
            </a:r>
          </a:p>
          <a:p>
            <a:r>
              <a:rPr lang="en-US" dirty="0"/>
              <a:t>Hit Ratio = (800/1000) x 100 = 80% and Miss Ratio = 100% - 80% = 20%</a:t>
            </a:r>
            <a:endParaRPr lang="en-IN" dirty="0"/>
          </a:p>
        </p:txBody>
      </p:sp>
    </p:spTree>
    <p:extLst>
      <p:ext uri="{BB962C8B-B14F-4D97-AF65-F5344CB8AC3E}">
        <p14:creationId xmlns:p14="http://schemas.microsoft.com/office/powerpoint/2010/main" val="241823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3FE2-7820-69A5-5536-CCF83800FAFB}"/>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6C1C2C2B-0462-9653-717D-2C081A3F5635}"/>
              </a:ext>
            </a:extLst>
          </p:cNvPr>
          <p:cNvSpPr>
            <a:spLocks noGrp="1"/>
          </p:cNvSpPr>
          <p:nvPr>
            <p:ph idx="1"/>
          </p:nvPr>
        </p:nvSpPr>
        <p:spPr/>
        <p:txBody>
          <a:bodyPr/>
          <a:lstStyle/>
          <a:p>
            <a:r>
              <a:rPr lang="en-US" dirty="0"/>
              <a:t>The </a:t>
            </a:r>
            <a:r>
              <a:rPr lang="en-US" b="1" dirty="0"/>
              <a:t>memory </a:t>
            </a:r>
            <a:r>
              <a:rPr lang="en-US" dirty="0"/>
              <a:t>is that part of the computer where programs and data are stored</a:t>
            </a:r>
          </a:p>
          <a:p>
            <a:r>
              <a:rPr lang="en-US" dirty="0"/>
              <a:t>Memories consist of a number of </a:t>
            </a:r>
            <a:r>
              <a:rPr lang="en-US" b="1" dirty="0"/>
              <a:t>cells </a:t>
            </a:r>
            <a:r>
              <a:rPr lang="en-US" dirty="0"/>
              <a:t>(or locations), each of which can store a  piece of information</a:t>
            </a:r>
          </a:p>
          <a:p>
            <a:r>
              <a:rPr lang="en-US" dirty="0"/>
              <a:t>Each cell has a number, called its </a:t>
            </a:r>
            <a:r>
              <a:rPr lang="en-US" b="1" dirty="0"/>
              <a:t>address</a:t>
            </a:r>
            <a:r>
              <a:rPr lang="en-US" dirty="0"/>
              <a:t>, by which programs can refer to it</a:t>
            </a:r>
          </a:p>
          <a:p>
            <a:r>
              <a:rPr lang="en-US" dirty="0"/>
              <a:t>If a memory has n cells, they will have addresses 0 to n − 1</a:t>
            </a:r>
          </a:p>
          <a:p>
            <a:r>
              <a:rPr lang="en-US" dirty="0"/>
              <a:t>All cells in a memory contain the same number of bits</a:t>
            </a:r>
            <a:endParaRPr lang="en-IN" dirty="0"/>
          </a:p>
        </p:txBody>
      </p:sp>
    </p:spTree>
    <p:extLst>
      <p:ext uri="{BB962C8B-B14F-4D97-AF65-F5344CB8AC3E}">
        <p14:creationId xmlns:p14="http://schemas.microsoft.com/office/powerpoint/2010/main" val="95654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15FA-EC34-EF91-7DD2-11E9C73FDCBD}"/>
              </a:ext>
            </a:extLst>
          </p:cNvPr>
          <p:cNvSpPr>
            <a:spLocks noGrp="1"/>
          </p:cNvSpPr>
          <p:nvPr>
            <p:ph type="title"/>
          </p:nvPr>
        </p:nvSpPr>
        <p:spPr/>
        <p:txBody>
          <a:bodyPr/>
          <a:lstStyle/>
          <a:p>
            <a:r>
              <a:rPr lang="en-IN" dirty="0"/>
              <a:t>Cache Optimizing Techniques</a:t>
            </a:r>
          </a:p>
        </p:txBody>
      </p:sp>
      <p:sp>
        <p:nvSpPr>
          <p:cNvPr id="3" name="Content Placeholder 2">
            <a:extLst>
              <a:ext uri="{FF2B5EF4-FFF2-40B4-BE49-F238E27FC236}">
                <a16:creationId xmlns:a16="http://schemas.microsoft.com/office/drawing/2014/main" id="{9DA3EF4E-0B18-22B4-6594-3A3055CB95F6}"/>
              </a:ext>
            </a:extLst>
          </p:cNvPr>
          <p:cNvSpPr>
            <a:spLocks noGrp="1"/>
          </p:cNvSpPr>
          <p:nvPr>
            <p:ph idx="1"/>
          </p:nvPr>
        </p:nvSpPr>
        <p:spPr/>
        <p:txBody>
          <a:bodyPr>
            <a:normAutofit fontScale="92500" lnSpcReduction="20000"/>
          </a:bodyPr>
          <a:lstStyle/>
          <a:p>
            <a:r>
              <a:rPr lang="en-US" b="1" dirty="0"/>
              <a:t>Cache size optimization</a:t>
            </a:r>
            <a:r>
              <a:rPr lang="en-US" dirty="0"/>
              <a:t>: Increase cache size (but cost will increase)</a:t>
            </a:r>
          </a:p>
          <a:p>
            <a:r>
              <a:rPr lang="en-US" b="1" dirty="0"/>
              <a:t>Cache replacement policies</a:t>
            </a:r>
            <a:r>
              <a:rPr lang="en-US" dirty="0"/>
              <a:t>: </a:t>
            </a:r>
            <a:r>
              <a:rPr lang="en-US" b="1" dirty="0"/>
              <a:t>Least Recently Used (LRU), Most Recently Used (MRU), Random</a:t>
            </a:r>
          </a:p>
          <a:p>
            <a:r>
              <a:rPr lang="en-US" b="1" dirty="0"/>
              <a:t>Cache associativity</a:t>
            </a:r>
            <a:r>
              <a:rPr lang="en-US" dirty="0"/>
              <a:t>: Mapping of cache lines to cache sets (Discussed separately)</a:t>
            </a:r>
          </a:p>
          <a:p>
            <a:r>
              <a:rPr lang="en-US" b="1" dirty="0"/>
              <a:t>Prefetching</a:t>
            </a:r>
            <a:r>
              <a:rPr lang="en-US" dirty="0"/>
              <a:t>: Cache anticipates and fetches data before it is actually demanded</a:t>
            </a:r>
          </a:p>
          <a:p>
            <a:r>
              <a:rPr lang="en-US" b="1" dirty="0"/>
              <a:t>Write policies</a:t>
            </a:r>
            <a:r>
              <a:rPr lang="en-US" dirty="0"/>
              <a:t>: </a:t>
            </a:r>
            <a:r>
              <a:rPr lang="en-US" b="1" dirty="0"/>
              <a:t>Write-back</a:t>
            </a:r>
            <a:r>
              <a:rPr lang="en-US" dirty="0"/>
              <a:t> (Write only in cache and update main memory only when necessary) or </a:t>
            </a:r>
            <a:r>
              <a:rPr lang="en-US" b="1" dirty="0"/>
              <a:t>Write-through</a:t>
            </a:r>
            <a:r>
              <a:rPr lang="en-US" dirty="0"/>
              <a:t> (Write to cache and to main memory)</a:t>
            </a:r>
          </a:p>
          <a:p>
            <a:r>
              <a:rPr lang="en-US" b="1" dirty="0"/>
              <a:t>Data locality</a:t>
            </a:r>
            <a:r>
              <a:rPr lang="en-US" dirty="0"/>
              <a:t>: Repeated access to same instructions/data</a:t>
            </a:r>
            <a:endParaRPr lang="en-US" b="1" dirty="0"/>
          </a:p>
          <a:p>
            <a:r>
              <a:rPr lang="en-US" b="1" dirty="0"/>
              <a:t>Multi-level cache</a:t>
            </a:r>
            <a:r>
              <a:rPr lang="en-US" dirty="0"/>
              <a:t>: L1 (Fastest) to L3 (Slowest) – See next slide</a:t>
            </a:r>
          </a:p>
        </p:txBody>
      </p:sp>
    </p:spTree>
    <p:extLst>
      <p:ext uri="{BB962C8B-B14F-4D97-AF65-F5344CB8AC3E}">
        <p14:creationId xmlns:p14="http://schemas.microsoft.com/office/powerpoint/2010/main" val="271993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559C-F454-B354-1066-F8926F7D8E0B}"/>
              </a:ext>
            </a:extLst>
          </p:cNvPr>
          <p:cNvSpPr>
            <a:spLocks noGrp="1"/>
          </p:cNvSpPr>
          <p:nvPr>
            <p:ph type="title"/>
          </p:nvPr>
        </p:nvSpPr>
        <p:spPr/>
        <p:txBody>
          <a:bodyPr/>
          <a:lstStyle/>
          <a:p>
            <a:r>
              <a:rPr lang="en-IN" dirty="0"/>
              <a:t>Cache Concept</a:t>
            </a:r>
          </a:p>
        </p:txBody>
      </p:sp>
      <p:sp>
        <p:nvSpPr>
          <p:cNvPr id="3" name="Content Placeholder 2">
            <a:extLst>
              <a:ext uri="{FF2B5EF4-FFF2-40B4-BE49-F238E27FC236}">
                <a16:creationId xmlns:a16="http://schemas.microsoft.com/office/drawing/2014/main" id="{877378E0-8ED2-9E34-8E7B-918485DB84F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00D21E9-99AF-282E-D745-611CC87C34E6}"/>
              </a:ext>
            </a:extLst>
          </p:cNvPr>
          <p:cNvPicPr>
            <a:picLocks noChangeAspect="1"/>
          </p:cNvPicPr>
          <p:nvPr/>
        </p:nvPicPr>
        <p:blipFill>
          <a:blip r:embed="rId2"/>
          <a:stretch>
            <a:fillRect/>
          </a:stretch>
        </p:blipFill>
        <p:spPr>
          <a:xfrm>
            <a:off x="944246" y="1647258"/>
            <a:ext cx="10594439" cy="4156885"/>
          </a:xfrm>
          <a:prstGeom prst="rect">
            <a:avLst/>
          </a:prstGeom>
        </p:spPr>
      </p:pic>
    </p:spTree>
    <p:extLst>
      <p:ext uri="{BB962C8B-B14F-4D97-AF65-F5344CB8AC3E}">
        <p14:creationId xmlns:p14="http://schemas.microsoft.com/office/powerpoint/2010/main" val="366116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9803-2B4A-91A1-737E-8AE774D38022}"/>
              </a:ext>
            </a:extLst>
          </p:cNvPr>
          <p:cNvSpPr>
            <a:spLocks noGrp="1"/>
          </p:cNvSpPr>
          <p:nvPr>
            <p:ph type="title"/>
          </p:nvPr>
        </p:nvSpPr>
        <p:spPr/>
        <p:txBody>
          <a:bodyPr/>
          <a:lstStyle/>
          <a:p>
            <a:r>
              <a:rPr lang="en-IN" dirty="0"/>
              <a:t>Cache Associativity</a:t>
            </a:r>
          </a:p>
        </p:txBody>
      </p:sp>
      <p:sp>
        <p:nvSpPr>
          <p:cNvPr id="3" name="Content Placeholder 2">
            <a:extLst>
              <a:ext uri="{FF2B5EF4-FFF2-40B4-BE49-F238E27FC236}">
                <a16:creationId xmlns:a16="http://schemas.microsoft.com/office/drawing/2014/main" id="{5AFFA0E2-52F8-6EFB-C040-0F2F8211B21B}"/>
              </a:ext>
            </a:extLst>
          </p:cNvPr>
          <p:cNvSpPr>
            <a:spLocks noGrp="1"/>
          </p:cNvSpPr>
          <p:nvPr>
            <p:ph idx="1"/>
          </p:nvPr>
        </p:nvSpPr>
        <p:spPr/>
        <p:txBody>
          <a:bodyPr/>
          <a:lstStyle/>
          <a:p>
            <a:r>
              <a:rPr lang="en-IN" b="1" dirty="0"/>
              <a:t>Direct-mapped cache</a:t>
            </a:r>
            <a:r>
              <a:rPr lang="en-IN" dirty="0"/>
              <a:t>: One memory location -&gt; One cache location</a:t>
            </a:r>
          </a:p>
          <a:p>
            <a:r>
              <a:rPr lang="en-IN" b="1" dirty="0"/>
              <a:t>Set-associative cache</a:t>
            </a:r>
            <a:r>
              <a:rPr lang="en-IN" dirty="0"/>
              <a:t>: Deals with </a:t>
            </a:r>
            <a:r>
              <a:rPr lang="en-IN" b="1" dirty="0"/>
              <a:t>cache conflict</a:t>
            </a:r>
          </a:p>
          <a:p>
            <a:r>
              <a:rPr lang="en-IN" b="1" dirty="0"/>
              <a:t>Fully associative cache</a:t>
            </a:r>
            <a:r>
              <a:rPr lang="en-IN" dirty="0"/>
              <a:t>: No mapping between memory location and cache location, any memory block can be stored anywhere in cache (Not discussed here)</a:t>
            </a:r>
          </a:p>
        </p:txBody>
      </p:sp>
    </p:spTree>
    <p:extLst>
      <p:ext uri="{BB962C8B-B14F-4D97-AF65-F5344CB8AC3E}">
        <p14:creationId xmlns:p14="http://schemas.microsoft.com/office/powerpoint/2010/main" val="128528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E8F6-C0CB-9972-A86A-B7372C58C63E}"/>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BF077C03-5CC5-D32A-7ADD-68C31D211C57}"/>
              </a:ext>
            </a:extLst>
          </p:cNvPr>
          <p:cNvSpPr>
            <a:spLocks noGrp="1"/>
          </p:cNvSpPr>
          <p:nvPr>
            <p:ph idx="1"/>
          </p:nvPr>
        </p:nvSpPr>
        <p:spPr/>
        <p:txBody>
          <a:bodyPr/>
          <a:lstStyle/>
          <a:p>
            <a:r>
              <a:rPr lang="en-IN" dirty="0"/>
              <a:t>Consider 16-bit memory addresses, 128 cache lines, and 32-byte cache blocks</a:t>
            </a:r>
          </a:p>
          <a:p>
            <a:r>
              <a:rPr lang="en-IN" dirty="0"/>
              <a:t>A memory address is divided into three parts:</a:t>
            </a:r>
          </a:p>
          <a:p>
            <a:pPr lvl="1"/>
            <a:r>
              <a:rPr lang="en-IN" b="1" dirty="0"/>
              <a:t>Tag</a:t>
            </a:r>
            <a:r>
              <a:rPr lang="en-IN" dirty="0"/>
              <a:t>: Identifies memory blocks’ location in the main memory</a:t>
            </a:r>
          </a:p>
          <a:p>
            <a:pPr lvl="1"/>
            <a:r>
              <a:rPr lang="en-IN" b="1" dirty="0"/>
              <a:t>Index</a:t>
            </a:r>
            <a:r>
              <a:rPr lang="en-IN" dirty="0"/>
              <a:t>: Which set/slot in cache is used for which memory block?</a:t>
            </a:r>
          </a:p>
          <a:p>
            <a:pPr lvl="1"/>
            <a:r>
              <a:rPr lang="en-IN" b="1" dirty="0"/>
              <a:t>Offset</a:t>
            </a:r>
            <a:r>
              <a:rPr lang="en-IN" dirty="0"/>
              <a:t>: Identifies a specific byte in cache</a:t>
            </a:r>
          </a:p>
          <a:p>
            <a:r>
              <a:rPr lang="en-IN" dirty="0"/>
              <a:t>Example: Suppose our program now wants to read from memory location 1010000001100100</a:t>
            </a:r>
            <a:endParaRPr lang="en-IN"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775519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E8F6-C0CB-9972-A86A-B7372C58C63E}"/>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BF077C03-5CC5-D32A-7ADD-68C31D211C57}"/>
              </a:ext>
            </a:extLst>
          </p:cNvPr>
          <p:cNvSpPr>
            <a:spLocks noGrp="1"/>
          </p:cNvSpPr>
          <p:nvPr>
            <p:ph idx="1"/>
          </p:nvPr>
        </p:nvSpPr>
        <p:spPr/>
        <p:txBody>
          <a:bodyPr/>
          <a:lstStyle/>
          <a:p>
            <a:r>
              <a:rPr lang="en-IN" dirty="0"/>
              <a:t>Example: Suppose our program now wants to read from memory location 1010000001100100 and cache is blank</a:t>
            </a: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r>
              <a:rPr lang="en-IN" dirty="0"/>
              <a:t>This index binary value 0000</a:t>
            </a:r>
            <a:r>
              <a:rPr lang="en-IN" dirty="0">
                <a:solidFill>
                  <a:srgbClr val="FF0000"/>
                </a:solidFill>
              </a:rPr>
              <a:t>011 </a:t>
            </a:r>
            <a:r>
              <a:rPr lang="en-IN" dirty="0"/>
              <a:t>i.e. </a:t>
            </a:r>
            <a:r>
              <a:rPr lang="en-IN" dirty="0">
                <a:solidFill>
                  <a:srgbClr val="FF0000"/>
                </a:solidFill>
              </a:rPr>
              <a:t>3</a:t>
            </a:r>
            <a:r>
              <a:rPr lang="en-IN" dirty="0"/>
              <a:t> in decimal is used to lookup the cache</a:t>
            </a:r>
          </a:p>
          <a:p>
            <a:endParaRPr lang="en-IN" dirty="0"/>
          </a:p>
        </p:txBody>
      </p:sp>
      <p:pic>
        <p:nvPicPr>
          <p:cNvPr id="5" name="Picture 4">
            <a:extLst>
              <a:ext uri="{FF2B5EF4-FFF2-40B4-BE49-F238E27FC236}">
                <a16:creationId xmlns:a16="http://schemas.microsoft.com/office/drawing/2014/main" id="{A3882705-1934-1BEC-3948-EE7545FA2202}"/>
              </a:ext>
            </a:extLst>
          </p:cNvPr>
          <p:cNvPicPr>
            <a:picLocks noChangeAspect="1"/>
          </p:cNvPicPr>
          <p:nvPr/>
        </p:nvPicPr>
        <p:blipFill>
          <a:blip r:embed="rId2"/>
          <a:stretch>
            <a:fillRect/>
          </a:stretch>
        </p:blipFill>
        <p:spPr>
          <a:xfrm>
            <a:off x="2132902" y="2811186"/>
            <a:ext cx="7454968" cy="2007394"/>
          </a:xfrm>
          <a:prstGeom prst="rect">
            <a:avLst/>
          </a:prstGeom>
        </p:spPr>
      </p:pic>
      <p:sp>
        <p:nvSpPr>
          <p:cNvPr id="4" name="TextBox 3">
            <a:extLst>
              <a:ext uri="{FF2B5EF4-FFF2-40B4-BE49-F238E27FC236}">
                <a16:creationId xmlns:a16="http://schemas.microsoft.com/office/drawing/2014/main" id="{DE09B312-54DA-979A-46EB-916EE8C93C5A}"/>
              </a:ext>
            </a:extLst>
          </p:cNvPr>
          <p:cNvSpPr txBox="1"/>
          <p:nvPr/>
        </p:nvSpPr>
        <p:spPr>
          <a:xfrm>
            <a:off x="7140539" y="3729519"/>
            <a:ext cx="636998" cy="565079"/>
          </a:xfrm>
          <a:prstGeom prst="rect">
            <a:avLst/>
          </a:prstGeom>
          <a:solidFill>
            <a:srgbClr val="FF0000">
              <a:alpha val="20000"/>
            </a:srgb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86B46C5F-7ABD-CD61-C6D9-9DFA48E0141D}"/>
              </a:ext>
            </a:extLst>
          </p:cNvPr>
          <p:cNvSpPr txBox="1"/>
          <p:nvPr/>
        </p:nvSpPr>
        <p:spPr>
          <a:xfrm>
            <a:off x="4776996" y="3874664"/>
            <a:ext cx="1058725" cy="317192"/>
          </a:xfrm>
          <a:prstGeom prst="rect">
            <a:avLst/>
          </a:prstGeom>
          <a:solidFill>
            <a:schemeClr val="accent6">
              <a:lumMod val="50000"/>
              <a:alpha val="20000"/>
            </a:schemeClr>
          </a:solidFill>
        </p:spPr>
        <p:txBody>
          <a:bodyPr wrap="square" bIns="36000" rtlCol="0">
            <a:spAutoFit/>
          </a:bodyPr>
          <a:lstStyle/>
          <a:p>
            <a:endParaRPr lang="en-IN" dirty="0"/>
          </a:p>
        </p:txBody>
      </p:sp>
    </p:spTree>
    <p:extLst>
      <p:ext uri="{BB962C8B-B14F-4D97-AF65-F5344CB8AC3E}">
        <p14:creationId xmlns:p14="http://schemas.microsoft.com/office/powerpoint/2010/main" val="23095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E8F6-C0CB-9972-A86A-B7372C58C63E}"/>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BF077C03-5CC5-D32A-7ADD-68C31D211C57}"/>
              </a:ext>
            </a:extLst>
          </p:cNvPr>
          <p:cNvSpPr>
            <a:spLocks noGrp="1"/>
          </p:cNvSpPr>
          <p:nvPr>
            <p:ph idx="1"/>
          </p:nvPr>
        </p:nvSpPr>
        <p:spPr/>
        <p:txBody>
          <a:bodyPr/>
          <a:lstStyle/>
          <a:p>
            <a:endParaRPr lang="en-IN" dirty="0"/>
          </a:p>
        </p:txBody>
      </p:sp>
      <p:pic>
        <p:nvPicPr>
          <p:cNvPr id="1026" name="Picture 2" descr="read from address 1010000001100100">
            <a:extLst>
              <a:ext uri="{FF2B5EF4-FFF2-40B4-BE49-F238E27FC236}">
                <a16:creationId xmlns:a16="http://schemas.microsoft.com/office/drawing/2014/main" id="{4057FE03-A72A-42D3-C3C7-812974F41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39" y="1130729"/>
            <a:ext cx="10895461" cy="3282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1D6A36-227C-954A-9A76-BD19208C37B7}"/>
              </a:ext>
            </a:extLst>
          </p:cNvPr>
          <p:cNvSpPr txBox="1"/>
          <p:nvPr/>
        </p:nvSpPr>
        <p:spPr>
          <a:xfrm>
            <a:off x="604176" y="4548491"/>
            <a:ext cx="10603786" cy="1938992"/>
          </a:xfrm>
          <a:prstGeom prst="rect">
            <a:avLst/>
          </a:prstGeom>
          <a:solidFill>
            <a:schemeClr val="accent4">
              <a:lumMod val="40000"/>
              <a:lumOff val="60000"/>
            </a:schemeClr>
          </a:solidFill>
        </p:spPr>
        <p:txBody>
          <a:bodyPr wrap="square" rtlCol="0">
            <a:spAutoFit/>
          </a:bodyPr>
          <a:lstStyle/>
          <a:p>
            <a:r>
              <a:rPr lang="en-IN" sz="2400" dirty="0"/>
              <a:t>Since the cache line was empty, this was a </a:t>
            </a:r>
            <a:r>
              <a:rPr lang="en-IN" sz="2400" b="1" dirty="0"/>
              <a:t>cache miss</a:t>
            </a:r>
            <a:r>
              <a:rPr lang="en-IN" sz="2400" dirty="0"/>
              <a:t>. We need to go to main memory location 1010, get the 32-byte block from there, write in the cache at index 00000011, update the valid flag to 1 and return the 32-bit block to the program. Next time whenever anyone wants to read the 32-byte block at memory location 1010, we will have a </a:t>
            </a:r>
            <a:r>
              <a:rPr lang="en-IN" sz="2400" b="1" dirty="0"/>
              <a:t>cache hit</a:t>
            </a:r>
            <a:r>
              <a:rPr lang="en-IN" sz="2400" dirty="0"/>
              <a:t>.</a:t>
            </a:r>
          </a:p>
        </p:txBody>
      </p:sp>
      <p:sp>
        <p:nvSpPr>
          <p:cNvPr id="5" name="TextBox 4">
            <a:extLst>
              <a:ext uri="{FF2B5EF4-FFF2-40B4-BE49-F238E27FC236}">
                <a16:creationId xmlns:a16="http://schemas.microsoft.com/office/drawing/2014/main" id="{CECA13B2-A993-438A-9BB4-BAC5BBAF07F0}"/>
              </a:ext>
            </a:extLst>
          </p:cNvPr>
          <p:cNvSpPr txBox="1"/>
          <p:nvPr/>
        </p:nvSpPr>
        <p:spPr>
          <a:xfrm>
            <a:off x="3298005" y="1566000"/>
            <a:ext cx="421240" cy="359517"/>
          </a:xfrm>
          <a:prstGeom prst="rect">
            <a:avLst/>
          </a:prstGeom>
          <a:solidFill>
            <a:srgbClr val="FF0000">
              <a:alpha val="20000"/>
            </a:srgbClr>
          </a:solidFill>
        </p:spPr>
        <p:txBody>
          <a:bodyPr wrap="square" bIns="36000" rtlCol="0">
            <a:spAutoFit/>
          </a:bodyPr>
          <a:lstStyle/>
          <a:p>
            <a:endParaRPr lang="en-IN" dirty="0"/>
          </a:p>
        </p:txBody>
      </p:sp>
      <p:sp>
        <p:nvSpPr>
          <p:cNvPr id="6" name="TextBox 5">
            <a:extLst>
              <a:ext uri="{FF2B5EF4-FFF2-40B4-BE49-F238E27FC236}">
                <a16:creationId xmlns:a16="http://schemas.microsoft.com/office/drawing/2014/main" id="{505A8D29-916A-F6C5-1CEE-7F1D3891DB52}"/>
              </a:ext>
            </a:extLst>
          </p:cNvPr>
          <p:cNvSpPr txBox="1"/>
          <p:nvPr/>
        </p:nvSpPr>
        <p:spPr>
          <a:xfrm>
            <a:off x="7025811" y="2899928"/>
            <a:ext cx="597613" cy="274787"/>
          </a:xfrm>
          <a:prstGeom prst="rect">
            <a:avLst/>
          </a:prstGeom>
          <a:solidFill>
            <a:schemeClr val="accent6">
              <a:lumMod val="50000"/>
              <a:alpha val="20000"/>
            </a:schemeClr>
          </a:solidFill>
        </p:spPr>
        <p:txBody>
          <a:bodyPr wrap="square" bIns="36000" rtlCol="0">
            <a:spAutoFit/>
          </a:bodyPr>
          <a:lstStyle/>
          <a:p>
            <a:endParaRPr lang="en-IN" dirty="0"/>
          </a:p>
        </p:txBody>
      </p:sp>
    </p:spTree>
    <p:extLst>
      <p:ext uri="{BB962C8B-B14F-4D97-AF65-F5344CB8AC3E}">
        <p14:creationId xmlns:p14="http://schemas.microsoft.com/office/powerpoint/2010/main" val="240316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DFAC-0787-C84C-7EBB-46468CFFC073}"/>
              </a:ext>
            </a:extLst>
          </p:cNvPr>
          <p:cNvSpPr>
            <a:spLocks noGrp="1"/>
          </p:cNvSpPr>
          <p:nvPr>
            <p:ph type="title"/>
          </p:nvPr>
        </p:nvSpPr>
        <p:spPr/>
        <p:txBody>
          <a:bodyPr/>
          <a:lstStyle/>
          <a:p>
            <a:r>
              <a:rPr lang="en-IN" dirty="0"/>
              <a:t>Set-Associative Cache</a:t>
            </a:r>
          </a:p>
        </p:txBody>
      </p:sp>
      <p:sp>
        <p:nvSpPr>
          <p:cNvPr id="3" name="Content Placeholder 2">
            <a:extLst>
              <a:ext uri="{FF2B5EF4-FFF2-40B4-BE49-F238E27FC236}">
                <a16:creationId xmlns:a16="http://schemas.microsoft.com/office/drawing/2014/main" id="{63C48368-6225-0335-A8FB-DB1B7998C9C0}"/>
              </a:ext>
            </a:extLst>
          </p:cNvPr>
          <p:cNvSpPr>
            <a:spLocks noGrp="1"/>
          </p:cNvSpPr>
          <p:nvPr>
            <p:ph idx="1"/>
          </p:nvPr>
        </p:nvSpPr>
        <p:spPr/>
        <p:txBody>
          <a:bodyPr>
            <a:normAutofit fontScale="92500" lnSpcReduction="10000"/>
          </a:bodyPr>
          <a:lstStyle/>
          <a:p>
            <a:r>
              <a:rPr lang="en-IN" dirty="0"/>
              <a:t>Direct-mapped cache can cause </a:t>
            </a:r>
            <a:r>
              <a:rPr lang="en-IN" b="1" dirty="0"/>
              <a:t>cache conflict</a:t>
            </a:r>
          </a:p>
          <a:p>
            <a:r>
              <a:rPr lang="en-IN" dirty="0"/>
              <a:t>Example: Suppose cache has 4 slots/sets (indexed with 2 bits) and main memory has 16 blocks (indexed with 4 bits)</a:t>
            </a:r>
          </a:p>
          <a:p>
            <a:r>
              <a:rPr lang="en-IN" dirty="0"/>
              <a:t>With 2 bits for indexing, cache sets are 00, 01, 10, 11</a:t>
            </a:r>
          </a:p>
          <a:p>
            <a:r>
              <a:rPr lang="en-IN" dirty="0"/>
              <a:t>But main memory has 16 blocks from 0000 to 1111</a:t>
            </a:r>
          </a:p>
          <a:p>
            <a:r>
              <a:rPr lang="en-IN" dirty="0"/>
              <a:t>Result:</a:t>
            </a:r>
          </a:p>
          <a:p>
            <a:pPr lvl="1"/>
            <a:r>
              <a:rPr lang="en-US" dirty="0"/>
              <a:t>Memory block 0000 and memory block 0100 both map to set 00 in the cache</a:t>
            </a:r>
          </a:p>
          <a:p>
            <a:pPr lvl="1"/>
            <a:r>
              <a:rPr lang="en-US" dirty="0"/>
              <a:t>Memory block 0001 and memory block 0101 both map to set 01 in the cache</a:t>
            </a:r>
          </a:p>
          <a:p>
            <a:pPr lvl="1"/>
            <a:r>
              <a:rPr lang="en-US" dirty="0"/>
              <a:t>Memory block 0010 and memory block 0110 both map to set 10 in the cache</a:t>
            </a:r>
          </a:p>
          <a:p>
            <a:pPr lvl="1"/>
            <a:r>
              <a:rPr lang="en-US" dirty="0"/>
              <a:t>Memory block 0011 and memory block 0111 both map to set 11 in the cache</a:t>
            </a:r>
          </a:p>
          <a:p>
            <a:r>
              <a:rPr lang="en-US" dirty="0"/>
              <a:t>Which is correct, in each of the four cases? Solution: Set-associative cache</a:t>
            </a:r>
            <a:endParaRPr lang="en-IN" dirty="0"/>
          </a:p>
          <a:p>
            <a:endParaRPr lang="en-IN" b="1" dirty="0"/>
          </a:p>
        </p:txBody>
      </p:sp>
    </p:spTree>
    <p:extLst>
      <p:ext uri="{BB962C8B-B14F-4D97-AF65-F5344CB8AC3E}">
        <p14:creationId xmlns:p14="http://schemas.microsoft.com/office/powerpoint/2010/main" val="291159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7930-0643-5E8B-C6CF-0B09B3E43620}"/>
              </a:ext>
            </a:extLst>
          </p:cNvPr>
          <p:cNvSpPr>
            <a:spLocks noGrp="1"/>
          </p:cNvSpPr>
          <p:nvPr>
            <p:ph type="title"/>
          </p:nvPr>
        </p:nvSpPr>
        <p:spPr/>
        <p:txBody>
          <a:bodyPr/>
          <a:lstStyle/>
          <a:p>
            <a:r>
              <a:rPr lang="en-IN" dirty="0"/>
              <a:t>Set-Associative Cache: Both are Correct!</a:t>
            </a:r>
          </a:p>
        </p:txBody>
      </p:sp>
      <p:sp>
        <p:nvSpPr>
          <p:cNvPr id="3" name="Content Placeholder 2">
            <a:extLst>
              <a:ext uri="{FF2B5EF4-FFF2-40B4-BE49-F238E27FC236}">
                <a16:creationId xmlns:a16="http://schemas.microsoft.com/office/drawing/2014/main" id="{0D909A9E-1916-467D-7117-DB66D7B1321B}"/>
              </a:ext>
            </a:extLst>
          </p:cNvPr>
          <p:cNvSpPr>
            <a:spLocks noGrp="1"/>
          </p:cNvSpPr>
          <p:nvPr>
            <p:ph idx="1"/>
          </p:nvPr>
        </p:nvSpPr>
        <p:spPr/>
        <p:txBody>
          <a:bodyPr>
            <a:normAutofit/>
          </a:bodyPr>
          <a:lstStyle/>
          <a:p>
            <a:r>
              <a:rPr lang="en-US" sz="2000" dirty="0"/>
              <a:t>Memory block 0000 and memory block 0100 both map to set 00 in the cache</a:t>
            </a:r>
          </a:p>
          <a:p>
            <a:r>
              <a:rPr lang="en-US" sz="2000" dirty="0"/>
              <a:t>Memory block 0001 and memory block 0101 both map to set 01 in the cache</a:t>
            </a:r>
          </a:p>
          <a:p>
            <a:r>
              <a:rPr lang="en-US" sz="2000" dirty="0"/>
              <a:t>Memory block 0010 and memory block 0110 both map to set 10 in the cache</a:t>
            </a:r>
          </a:p>
          <a:p>
            <a:r>
              <a:rPr lang="en-US" sz="2000" dirty="0"/>
              <a:t>Memory block 0011 and memory block 0111 both map to set 11 in the cache</a:t>
            </a:r>
          </a:p>
          <a:p>
            <a:r>
              <a:rPr lang="en-US" sz="2000" dirty="0">
                <a:solidFill>
                  <a:srgbClr val="FF0000"/>
                </a:solidFill>
              </a:rPr>
              <a:t>We now create two entries per cache set/slot to map both addresses</a:t>
            </a:r>
            <a:endParaRPr lang="en-IN" sz="2400" dirty="0">
              <a:solidFill>
                <a:srgbClr val="FF0000"/>
              </a:solidFill>
            </a:endParaRPr>
          </a:p>
          <a:p>
            <a:endParaRPr lang="en-IN" sz="2400" dirty="0"/>
          </a:p>
        </p:txBody>
      </p:sp>
      <p:graphicFrame>
        <p:nvGraphicFramePr>
          <p:cNvPr id="4" name="Table 4">
            <a:extLst>
              <a:ext uri="{FF2B5EF4-FFF2-40B4-BE49-F238E27FC236}">
                <a16:creationId xmlns:a16="http://schemas.microsoft.com/office/drawing/2014/main" id="{5667E60C-063E-F4FE-72C5-F94FB7091AEB}"/>
              </a:ext>
            </a:extLst>
          </p:cNvPr>
          <p:cNvGraphicFramePr>
            <a:graphicFrameLocks noGrp="1"/>
          </p:cNvGraphicFramePr>
          <p:nvPr/>
        </p:nvGraphicFramePr>
        <p:xfrm>
          <a:off x="2391596" y="4001294"/>
          <a:ext cx="8127999" cy="185420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28243894"/>
                    </a:ext>
                  </a:extLst>
                </a:gridCol>
                <a:gridCol w="903111">
                  <a:extLst>
                    <a:ext uri="{9D8B030D-6E8A-4147-A177-3AD203B41FA5}">
                      <a16:colId xmlns:a16="http://schemas.microsoft.com/office/drawing/2014/main" val="2916446150"/>
                    </a:ext>
                  </a:extLst>
                </a:gridCol>
                <a:gridCol w="903111">
                  <a:extLst>
                    <a:ext uri="{9D8B030D-6E8A-4147-A177-3AD203B41FA5}">
                      <a16:colId xmlns:a16="http://schemas.microsoft.com/office/drawing/2014/main" val="3869879109"/>
                    </a:ext>
                  </a:extLst>
                </a:gridCol>
                <a:gridCol w="903111">
                  <a:extLst>
                    <a:ext uri="{9D8B030D-6E8A-4147-A177-3AD203B41FA5}">
                      <a16:colId xmlns:a16="http://schemas.microsoft.com/office/drawing/2014/main" val="2863199519"/>
                    </a:ext>
                  </a:extLst>
                </a:gridCol>
                <a:gridCol w="903111">
                  <a:extLst>
                    <a:ext uri="{9D8B030D-6E8A-4147-A177-3AD203B41FA5}">
                      <a16:colId xmlns:a16="http://schemas.microsoft.com/office/drawing/2014/main" val="4162077026"/>
                    </a:ext>
                  </a:extLst>
                </a:gridCol>
                <a:gridCol w="903111">
                  <a:extLst>
                    <a:ext uri="{9D8B030D-6E8A-4147-A177-3AD203B41FA5}">
                      <a16:colId xmlns:a16="http://schemas.microsoft.com/office/drawing/2014/main" val="2019241502"/>
                    </a:ext>
                  </a:extLst>
                </a:gridCol>
                <a:gridCol w="903111">
                  <a:extLst>
                    <a:ext uri="{9D8B030D-6E8A-4147-A177-3AD203B41FA5}">
                      <a16:colId xmlns:a16="http://schemas.microsoft.com/office/drawing/2014/main" val="1259883608"/>
                    </a:ext>
                  </a:extLst>
                </a:gridCol>
                <a:gridCol w="903111">
                  <a:extLst>
                    <a:ext uri="{9D8B030D-6E8A-4147-A177-3AD203B41FA5}">
                      <a16:colId xmlns:a16="http://schemas.microsoft.com/office/drawing/2014/main" val="2475412201"/>
                    </a:ext>
                  </a:extLst>
                </a:gridCol>
                <a:gridCol w="903111">
                  <a:extLst>
                    <a:ext uri="{9D8B030D-6E8A-4147-A177-3AD203B41FA5}">
                      <a16:colId xmlns:a16="http://schemas.microsoft.com/office/drawing/2014/main" val="97861926"/>
                    </a:ext>
                  </a:extLst>
                </a:gridCol>
              </a:tblGrid>
              <a:tr h="370840">
                <a:tc>
                  <a:txBody>
                    <a:bodyPr/>
                    <a:lstStyle/>
                    <a:p>
                      <a:pPr algn="ctr"/>
                      <a:r>
                        <a:rPr lang="en-IN" dirty="0"/>
                        <a:t>LRU</a:t>
                      </a:r>
                    </a:p>
                  </a:txBody>
                  <a:tcPr>
                    <a:solidFill>
                      <a:schemeClr val="accent2">
                        <a:lumMod val="75000"/>
                      </a:schemeClr>
                    </a:solidFill>
                  </a:tcPr>
                </a:tc>
                <a:tc>
                  <a:txBody>
                    <a:bodyPr/>
                    <a:lstStyle/>
                    <a:p>
                      <a:pPr algn="ctr"/>
                      <a:r>
                        <a:rPr lang="en-IN" dirty="0"/>
                        <a:t>V0</a:t>
                      </a:r>
                    </a:p>
                  </a:txBody>
                  <a:tcPr/>
                </a:tc>
                <a:tc>
                  <a:txBody>
                    <a:bodyPr/>
                    <a:lstStyle/>
                    <a:p>
                      <a:pPr algn="ctr"/>
                      <a:r>
                        <a:rPr lang="en-IN" dirty="0"/>
                        <a:t>D0</a:t>
                      </a:r>
                    </a:p>
                  </a:txBody>
                  <a:tcPr/>
                </a:tc>
                <a:tc>
                  <a:txBody>
                    <a:bodyPr/>
                    <a:lstStyle/>
                    <a:p>
                      <a:pPr algn="ctr"/>
                      <a:r>
                        <a:rPr lang="en-IN" dirty="0"/>
                        <a:t>Tag</a:t>
                      </a:r>
                    </a:p>
                  </a:txBody>
                  <a:tcPr/>
                </a:tc>
                <a:tc>
                  <a:txBody>
                    <a:bodyPr/>
                    <a:lstStyle/>
                    <a:p>
                      <a:pPr algn="ctr"/>
                      <a:r>
                        <a:rPr lang="en-IN" dirty="0"/>
                        <a:t>Data</a:t>
                      </a:r>
                    </a:p>
                  </a:txBody>
                  <a:tcPr/>
                </a:tc>
                <a:tc>
                  <a:txBody>
                    <a:bodyPr/>
                    <a:lstStyle/>
                    <a:p>
                      <a:pPr algn="ctr"/>
                      <a:r>
                        <a:rPr lang="en-IN" dirty="0"/>
                        <a:t>V1</a:t>
                      </a:r>
                    </a:p>
                  </a:txBody>
                  <a:tcPr/>
                </a:tc>
                <a:tc>
                  <a:txBody>
                    <a:bodyPr/>
                    <a:lstStyle/>
                    <a:p>
                      <a:pPr algn="ctr"/>
                      <a:r>
                        <a:rPr lang="en-IN" dirty="0"/>
                        <a:t>D1</a:t>
                      </a:r>
                    </a:p>
                  </a:txBody>
                  <a:tcPr/>
                </a:tc>
                <a:tc>
                  <a:txBody>
                    <a:bodyPr/>
                    <a:lstStyle/>
                    <a:p>
                      <a:pPr algn="ctr"/>
                      <a:r>
                        <a:rPr lang="en-IN" dirty="0"/>
                        <a:t>Tag</a:t>
                      </a:r>
                    </a:p>
                  </a:txBody>
                  <a:tcPr/>
                </a:tc>
                <a:tc>
                  <a:txBody>
                    <a:bodyPr/>
                    <a:lstStyle/>
                    <a:p>
                      <a:pPr algn="ctr"/>
                      <a:r>
                        <a:rPr lang="en-IN" dirty="0"/>
                        <a:t>Data</a:t>
                      </a:r>
                    </a:p>
                  </a:txBody>
                  <a:tcPr/>
                </a:tc>
                <a:extLst>
                  <a:ext uri="{0D108BD9-81ED-4DB2-BD59-A6C34878D82A}">
                    <a16:rowId xmlns:a16="http://schemas.microsoft.com/office/drawing/2014/main" val="2265833529"/>
                  </a:ext>
                </a:extLst>
              </a:tr>
              <a:tr h="370840">
                <a:tc>
                  <a:txBody>
                    <a:bodyPr/>
                    <a:lstStyle/>
                    <a:p>
                      <a:pPr algn="ctr"/>
                      <a:r>
                        <a:rPr lang="en-IN" dirty="0">
                          <a:solidFill>
                            <a:schemeClr val="bg1"/>
                          </a:solidFill>
                        </a:rPr>
                        <a:t>0/1</a:t>
                      </a:r>
                    </a:p>
                  </a:txBody>
                  <a:tcPr>
                    <a:solidFill>
                      <a:schemeClr val="accent2">
                        <a:lumMod val="75000"/>
                      </a:schemeClr>
                    </a:solidFill>
                  </a:tcPr>
                </a:tc>
                <a:tc>
                  <a:txBody>
                    <a:bodyPr/>
                    <a:lstStyle/>
                    <a:p>
                      <a:pPr algn="ctr"/>
                      <a:endParaRPr lang="en-IN"/>
                    </a:p>
                  </a:txBody>
                  <a:tcPr/>
                </a:tc>
                <a:tc>
                  <a:txBody>
                    <a:bodyPr/>
                    <a:lstStyle/>
                    <a:p>
                      <a:pPr algn="ctr"/>
                      <a:endParaRPr lang="en-IN" dirty="0"/>
                    </a:p>
                  </a:txBody>
                  <a:tcPr/>
                </a:tc>
                <a:tc>
                  <a:txBody>
                    <a:bodyPr/>
                    <a:lstStyle/>
                    <a:p>
                      <a:pPr algn="ctr"/>
                      <a:r>
                        <a:rPr lang="en-IN" dirty="0"/>
                        <a:t>0000</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0100</a:t>
                      </a:r>
                    </a:p>
                  </a:txBody>
                  <a:tcPr/>
                </a:tc>
                <a:tc>
                  <a:txBody>
                    <a:bodyPr/>
                    <a:lstStyle/>
                    <a:p>
                      <a:pPr algn="ctr"/>
                      <a:endParaRPr lang="en-IN" dirty="0"/>
                    </a:p>
                  </a:txBody>
                  <a:tcPr/>
                </a:tc>
                <a:extLst>
                  <a:ext uri="{0D108BD9-81ED-4DB2-BD59-A6C34878D82A}">
                    <a16:rowId xmlns:a16="http://schemas.microsoft.com/office/drawing/2014/main" val="1542222486"/>
                  </a:ext>
                </a:extLst>
              </a:tr>
              <a:tr h="370840">
                <a:tc>
                  <a:txBody>
                    <a:bodyPr/>
                    <a:lstStyle/>
                    <a:p>
                      <a:pPr algn="ctr"/>
                      <a:r>
                        <a:rPr lang="en-IN" dirty="0">
                          <a:solidFill>
                            <a:schemeClr val="bg1"/>
                          </a:solidFill>
                        </a:rPr>
                        <a:t>0/1</a:t>
                      </a:r>
                    </a:p>
                  </a:txBody>
                  <a:tcPr>
                    <a:solidFill>
                      <a:schemeClr val="accent2">
                        <a:lumMod val="75000"/>
                      </a:schemeClr>
                    </a:solidFill>
                  </a:tcPr>
                </a:tc>
                <a:tc>
                  <a:txBody>
                    <a:bodyPr/>
                    <a:lstStyle/>
                    <a:p>
                      <a:pPr algn="ctr"/>
                      <a:endParaRPr lang="en-IN"/>
                    </a:p>
                  </a:txBody>
                  <a:tcPr/>
                </a:tc>
                <a:tc>
                  <a:txBody>
                    <a:bodyPr/>
                    <a:lstStyle/>
                    <a:p>
                      <a:pPr algn="ctr"/>
                      <a:endParaRPr lang="en-IN" dirty="0"/>
                    </a:p>
                  </a:txBody>
                  <a:tcPr/>
                </a:tc>
                <a:tc>
                  <a:txBody>
                    <a:bodyPr/>
                    <a:lstStyle/>
                    <a:p>
                      <a:pPr algn="ctr"/>
                      <a:r>
                        <a:rPr lang="en-IN" dirty="0"/>
                        <a:t>0001</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0101</a:t>
                      </a:r>
                    </a:p>
                  </a:txBody>
                  <a:tcPr/>
                </a:tc>
                <a:tc>
                  <a:txBody>
                    <a:bodyPr/>
                    <a:lstStyle/>
                    <a:p>
                      <a:pPr algn="ctr"/>
                      <a:endParaRPr lang="en-IN"/>
                    </a:p>
                  </a:txBody>
                  <a:tcPr/>
                </a:tc>
                <a:extLst>
                  <a:ext uri="{0D108BD9-81ED-4DB2-BD59-A6C34878D82A}">
                    <a16:rowId xmlns:a16="http://schemas.microsoft.com/office/drawing/2014/main" val="415036893"/>
                  </a:ext>
                </a:extLst>
              </a:tr>
              <a:tr h="370840">
                <a:tc>
                  <a:txBody>
                    <a:bodyPr/>
                    <a:lstStyle/>
                    <a:p>
                      <a:pPr algn="ctr"/>
                      <a:r>
                        <a:rPr lang="en-IN" dirty="0">
                          <a:solidFill>
                            <a:schemeClr val="bg1"/>
                          </a:solidFill>
                        </a:rPr>
                        <a:t>0/1</a:t>
                      </a:r>
                    </a:p>
                  </a:txBody>
                  <a:tcPr>
                    <a:solidFill>
                      <a:schemeClr val="accent2">
                        <a:lumMod val="75000"/>
                      </a:schemeClr>
                    </a:solidFill>
                  </a:tcPr>
                </a:tc>
                <a:tc>
                  <a:txBody>
                    <a:bodyPr/>
                    <a:lstStyle/>
                    <a:p>
                      <a:pPr algn="ctr"/>
                      <a:endParaRPr lang="en-IN"/>
                    </a:p>
                  </a:txBody>
                  <a:tcPr/>
                </a:tc>
                <a:tc>
                  <a:txBody>
                    <a:bodyPr/>
                    <a:lstStyle/>
                    <a:p>
                      <a:pPr algn="ctr"/>
                      <a:endParaRPr lang="en-IN" dirty="0"/>
                    </a:p>
                  </a:txBody>
                  <a:tcPr/>
                </a:tc>
                <a:tc>
                  <a:txBody>
                    <a:bodyPr/>
                    <a:lstStyle/>
                    <a:p>
                      <a:pPr algn="ctr"/>
                      <a:r>
                        <a:rPr lang="en-IN" dirty="0"/>
                        <a:t>0010</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0110</a:t>
                      </a:r>
                    </a:p>
                  </a:txBody>
                  <a:tcPr/>
                </a:tc>
                <a:tc>
                  <a:txBody>
                    <a:bodyPr/>
                    <a:lstStyle/>
                    <a:p>
                      <a:pPr algn="ctr"/>
                      <a:endParaRPr lang="en-IN"/>
                    </a:p>
                  </a:txBody>
                  <a:tcPr/>
                </a:tc>
                <a:extLst>
                  <a:ext uri="{0D108BD9-81ED-4DB2-BD59-A6C34878D82A}">
                    <a16:rowId xmlns:a16="http://schemas.microsoft.com/office/drawing/2014/main" val="3778731482"/>
                  </a:ext>
                </a:extLst>
              </a:tr>
              <a:tr h="370840">
                <a:tc>
                  <a:txBody>
                    <a:bodyPr/>
                    <a:lstStyle/>
                    <a:p>
                      <a:pPr algn="ctr"/>
                      <a:r>
                        <a:rPr lang="en-IN" dirty="0">
                          <a:solidFill>
                            <a:schemeClr val="bg1"/>
                          </a:solidFill>
                        </a:rPr>
                        <a:t>0/1</a:t>
                      </a:r>
                    </a:p>
                  </a:txBody>
                  <a:tcPr>
                    <a:solidFill>
                      <a:schemeClr val="accent2">
                        <a:lumMod val="75000"/>
                      </a:schemeClr>
                    </a:solidFill>
                  </a:tcPr>
                </a:tc>
                <a:tc>
                  <a:txBody>
                    <a:bodyPr/>
                    <a:lstStyle/>
                    <a:p>
                      <a:pPr algn="ctr"/>
                      <a:endParaRPr lang="en-IN"/>
                    </a:p>
                  </a:txBody>
                  <a:tcPr/>
                </a:tc>
                <a:tc>
                  <a:txBody>
                    <a:bodyPr/>
                    <a:lstStyle/>
                    <a:p>
                      <a:pPr algn="ctr"/>
                      <a:endParaRPr lang="en-IN" dirty="0"/>
                    </a:p>
                  </a:txBody>
                  <a:tcPr/>
                </a:tc>
                <a:tc>
                  <a:txBody>
                    <a:bodyPr/>
                    <a:lstStyle/>
                    <a:p>
                      <a:pPr algn="ctr"/>
                      <a:r>
                        <a:rPr lang="en-IN" dirty="0"/>
                        <a:t>0011</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0111</a:t>
                      </a:r>
                    </a:p>
                  </a:txBody>
                  <a:tcPr/>
                </a:tc>
                <a:tc>
                  <a:txBody>
                    <a:bodyPr/>
                    <a:lstStyle/>
                    <a:p>
                      <a:pPr algn="ctr"/>
                      <a:endParaRPr lang="en-IN" dirty="0"/>
                    </a:p>
                  </a:txBody>
                  <a:tcPr/>
                </a:tc>
                <a:extLst>
                  <a:ext uri="{0D108BD9-81ED-4DB2-BD59-A6C34878D82A}">
                    <a16:rowId xmlns:a16="http://schemas.microsoft.com/office/drawing/2014/main" val="3056697403"/>
                  </a:ext>
                </a:extLst>
              </a:tr>
            </a:tbl>
          </a:graphicData>
        </a:graphic>
      </p:graphicFrame>
      <p:graphicFrame>
        <p:nvGraphicFramePr>
          <p:cNvPr id="6" name="Table 6">
            <a:extLst>
              <a:ext uri="{FF2B5EF4-FFF2-40B4-BE49-F238E27FC236}">
                <a16:creationId xmlns:a16="http://schemas.microsoft.com/office/drawing/2014/main" id="{692C8890-382A-EDCA-190C-84B380AA450D}"/>
              </a:ext>
            </a:extLst>
          </p:cNvPr>
          <p:cNvGraphicFramePr>
            <a:graphicFrameLocks noGrp="1"/>
          </p:cNvGraphicFramePr>
          <p:nvPr/>
        </p:nvGraphicFramePr>
        <p:xfrm>
          <a:off x="885290" y="4001294"/>
          <a:ext cx="1163262" cy="1854200"/>
        </p:xfrm>
        <a:graphic>
          <a:graphicData uri="http://schemas.openxmlformats.org/drawingml/2006/table">
            <a:tbl>
              <a:tblPr firstRow="1" bandRow="1">
                <a:tableStyleId>{93296810-A885-4BE3-A3E7-6D5BEEA58F35}</a:tableStyleId>
              </a:tblPr>
              <a:tblGrid>
                <a:gridCol w="1163262">
                  <a:extLst>
                    <a:ext uri="{9D8B030D-6E8A-4147-A177-3AD203B41FA5}">
                      <a16:colId xmlns:a16="http://schemas.microsoft.com/office/drawing/2014/main" val="1247422475"/>
                    </a:ext>
                  </a:extLst>
                </a:gridCol>
              </a:tblGrid>
              <a:tr h="370840">
                <a:tc>
                  <a:txBody>
                    <a:bodyPr/>
                    <a:lstStyle/>
                    <a:p>
                      <a:r>
                        <a:rPr lang="en-IN" dirty="0"/>
                        <a:t>Cache set</a:t>
                      </a:r>
                    </a:p>
                  </a:txBody>
                  <a:tcPr/>
                </a:tc>
                <a:extLst>
                  <a:ext uri="{0D108BD9-81ED-4DB2-BD59-A6C34878D82A}">
                    <a16:rowId xmlns:a16="http://schemas.microsoft.com/office/drawing/2014/main" val="3739388754"/>
                  </a:ext>
                </a:extLst>
              </a:tr>
              <a:tr h="370840">
                <a:tc>
                  <a:txBody>
                    <a:bodyPr/>
                    <a:lstStyle/>
                    <a:p>
                      <a:pPr algn="ctr"/>
                      <a:r>
                        <a:rPr lang="en-IN" dirty="0"/>
                        <a:t>00</a:t>
                      </a:r>
                    </a:p>
                  </a:txBody>
                  <a:tcPr/>
                </a:tc>
                <a:extLst>
                  <a:ext uri="{0D108BD9-81ED-4DB2-BD59-A6C34878D82A}">
                    <a16:rowId xmlns:a16="http://schemas.microsoft.com/office/drawing/2014/main" val="1343766821"/>
                  </a:ext>
                </a:extLst>
              </a:tr>
              <a:tr h="370840">
                <a:tc>
                  <a:txBody>
                    <a:bodyPr/>
                    <a:lstStyle/>
                    <a:p>
                      <a:pPr algn="ctr"/>
                      <a:r>
                        <a:rPr lang="en-IN" dirty="0"/>
                        <a:t>01</a:t>
                      </a:r>
                    </a:p>
                  </a:txBody>
                  <a:tcPr/>
                </a:tc>
                <a:extLst>
                  <a:ext uri="{0D108BD9-81ED-4DB2-BD59-A6C34878D82A}">
                    <a16:rowId xmlns:a16="http://schemas.microsoft.com/office/drawing/2014/main" val="225082001"/>
                  </a:ext>
                </a:extLst>
              </a:tr>
              <a:tr h="370840">
                <a:tc>
                  <a:txBody>
                    <a:bodyPr/>
                    <a:lstStyle/>
                    <a:p>
                      <a:pPr algn="ctr"/>
                      <a:r>
                        <a:rPr lang="en-IN" dirty="0"/>
                        <a:t>10</a:t>
                      </a:r>
                    </a:p>
                  </a:txBody>
                  <a:tcPr/>
                </a:tc>
                <a:extLst>
                  <a:ext uri="{0D108BD9-81ED-4DB2-BD59-A6C34878D82A}">
                    <a16:rowId xmlns:a16="http://schemas.microsoft.com/office/drawing/2014/main" val="3620008937"/>
                  </a:ext>
                </a:extLst>
              </a:tr>
              <a:tr h="370840">
                <a:tc>
                  <a:txBody>
                    <a:bodyPr/>
                    <a:lstStyle/>
                    <a:p>
                      <a:pPr algn="ctr"/>
                      <a:r>
                        <a:rPr lang="en-IN" dirty="0"/>
                        <a:t>11</a:t>
                      </a:r>
                    </a:p>
                  </a:txBody>
                  <a:tcPr/>
                </a:tc>
                <a:extLst>
                  <a:ext uri="{0D108BD9-81ED-4DB2-BD59-A6C34878D82A}">
                    <a16:rowId xmlns:a16="http://schemas.microsoft.com/office/drawing/2014/main" val="895457593"/>
                  </a:ext>
                </a:extLst>
              </a:tr>
            </a:tbl>
          </a:graphicData>
        </a:graphic>
      </p:graphicFrame>
      <p:cxnSp>
        <p:nvCxnSpPr>
          <p:cNvPr id="8" name="Straight Connector 7">
            <a:extLst>
              <a:ext uri="{FF2B5EF4-FFF2-40B4-BE49-F238E27FC236}">
                <a16:creationId xmlns:a16="http://schemas.microsoft.com/office/drawing/2014/main" id="{713D51FD-6C07-E7A1-7A5F-AC2F288F3FB0}"/>
              </a:ext>
            </a:extLst>
          </p:cNvPr>
          <p:cNvCxnSpPr/>
          <p:nvPr/>
        </p:nvCxnSpPr>
        <p:spPr>
          <a:xfrm>
            <a:off x="6904234" y="3739793"/>
            <a:ext cx="0" cy="235278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32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C45F-842D-D59F-F3A1-86E1B7CF591C}"/>
              </a:ext>
            </a:extLst>
          </p:cNvPr>
          <p:cNvSpPr>
            <a:spLocks noGrp="1"/>
          </p:cNvSpPr>
          <p:nvPr>
            <p:ph type="title"/>
          </p:nvPr>
        </p:nvSpPr>
        <p:spPr/>
        <p:txBody>
          <a:bodyPr/>
          <a:lstStyle/>
          <a:p>
            <a:r>
              <a:rPr lang="en-IN" dirty="0"/>
              <a:t>Set-Associative Cache</a:t>
            </a:r>
          </a:p>
        </p:txBody>
      </p:sp>
      <p:sp>
        <p:nvSpPr>
          <p:cNvPr id="3" name="Content Placeholder 2">
            <a:extLst>
              <a:ext uri="{FF2B5EF4-FFF2-40B4-BE49-F238E27FC236}">
                <a16:creationId xmlns:a16="http://schemas.microsoft.com/office/drawing/2014/main" id="{3BB5C768-48DC-48E1-E599-6E40DC4FC864}"/>
              </a:ext>
            </a:extLst>
          </p:cNvPr>
          <p:cNvSpPr>
            <a:spLocks noGrp="1"/>
          </p:cNvSpPr>
          <p:nvPr>
            <p:ph idx="1"/>
          </p:nvPr>
        </p:nvSpPr>
        <p:spPr/>
        <p:txBody>
          <a:bodyPr/>
          <a:lstStyle/>
          <a:p>
            <a:r>
              <a:rPr lang="en-IN" dirty="0"/>
              <a:t>Suppose our program now wants to read from memory block 00</a:t>
            </a:r>
            <a:r>
              <a:rPr lang="en-IN" dirty="0">
                <a:solidFill>
                  <a:srgbClr val="FF0000"/>
                </a:solidFill>
              </a:rPr>
              <a:t>00</a:t>
            </a:r>
          </a:p>
          <a:p>
            <a:r>
              <a:rPr lang="en-IN" dirty="0"/>
              <a:t>This will map to cache set </a:t>
            </a:r>
            <a:r>
              <a:rPr lang="en-IN" dirty="0">
                <a:solidFill>
                  <a:srgbClr val="FF0000"/>
                </a:solidFill>
              </a:rPr>
              <a:t>00 </a:t>
            </a:r>
            <a:r>
              <a:rPr lang="en-IN" dirty="0"/>
              <a:t>(but the first half), so if the valid bit is set, data will be read from there; else from actual memory block 00</a:t>
            </a:r>
            <a:r>
              <a:rPr lang="en-IN" dirty="0">
                <a:solidFill>
                  <a:srgbClr val="FF0000"/>
                </a:solidFill>
              </a:rPr>
              <a:t>00</a:t>
            </a:r>
            <a:r>
              <a:rPr lang="en-IN" dirty="0"/>
              <a:t>, causing a cache miss</a:t>
            </a:r>
          </a:p>
          <a:p>
            <a:r>
              <a:rPr lang="en-IN" dirty="0"/>
              <a:t>Next, suppose our program now wants to read from memory location 01</a:t>
            </a:r>
            <a:r>
              <a:rPr lang="en-IN" dirty="0">
                <a:solidFill>
                  <a:srgbClr val="FF0000"/>
                </a:solidFill>
              </a:rPr>
              <a:t>00</a:t>
            </a:r>
          </a:p>
          <a:p>
            <a:r>
              <a:rPr lang="en-IN" dirty="0"/>
              <a:t>Even this will map to cache set </a:t>
            </a:r>
            <a:r>
              <a:rPr lang="en-IN" dirty="0">
                <a:solidFill>
                  <a:srgbClr val="FF0000"/>
                </a:solidFill>
              </a:rPr>
              <a:t>00</a:t>
            </a:r>
            <a:r>
              <a:rPr lang="en-IN" dirty="0"/>
              <a:t> (but the second half), so if the valid bit is set, data will be read from there; else from actual memory block 01</a:t>
            </a:r>
            <a:r>
              <a:rPr lang="en-IN" dirty="0">
                <a:solidFill>
                  <a:srgbClr val="FF0000"/>
                </a:solidFill>
              </a:rPr>
              <a:t>00</a:t>
            </a:r>
            <a:r>
              <a:rPr lang="en-IN" dirty="0"/>
              <a:t>, causing a cache miss</a:t>
            </a:r>
          </a:p>
          <a:p>
            <a:endParaRPr lang="en-IN" dirty="0"/>
          </a:p>
        </p:txBody>
      </p:sp>
    </p:spTree>
    <p:extLst>
      <p:ext uri="{BB962C8B-B14F-4D97-AF65-F5344CB8AC3E}">
        <p14:creationId xmlns:p14="http://schemas.microsoft.com/office/powerpoint/2010/main" val="729262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C282-99BC-78EB-BA20-43E9D562F01F}"/>
              </a:ext>
            </a:extLst>
          </p:cNvPr>
          <p:cNvSpPr>
            <a:spLocks noGrp="1"/>
          </p:cNvSpPr>
          <p:nvPr>
            <p:ph type="title"/>
          </p:nvPr>
        </p:nvSpPr>
        <p:spPr/>
        <p:txBody>
          <a:bodyPr/>
          <a:lstStyle/>
          <a:p>
            <a:r>
              <a:rPr lang="en-IN" dirty="0"/>
              <a:t>Cache Coherence</a:t>
            </a:r>
          </a:p>
        </p:txBody>
      </p:sp>
      <p:sp>
        <p:nvSpPr>
          <p:cNvPr id="3" name="Content Placeholder 2">
            <a:extLst>
              <a:ext uri="{FF2B5EF4-FFF2-40B4-BE49-F238E27FC236}">
                <a16:creationId xmlns:a16="http://schemas.microsoft.com/office/drawing/2014/main" id="{1233DEB1-013C-D1C2-33A9-1BF87376BDBE}"/>
              </a:ext>
            </a:extLst>
          </p:cNvPr>
          <p:cNvSpPr>
            <a:spLocks noGrp="1"/>
          </p:cNvSpPr>
          <p:nvPr>
            <p:ph idx="1"/>
          </p:nvPr>
        </p:nvSpPr>
        <p:spPr/>
        <p:txBody>
          <a:bodyPr>
            <a:normAutofit lnSpcReduction="10000"/>
          </a:bodyPr>
          <a:lstStyle/>
          <a:p>
            <a:r>
              <a:rPr lang="en-US" dirty="0"/>
              <a:t>In a multiprocessor/multicore system, multiple processors can access and modify shared data in the main memory</a:t>
            </a:r>
          </a:p>
          <a:p>
            <a:r>
              <a:rPr lang="en-US" dirty="0"/>
              <a:t>Each processor has its own cache for faster access</a:t>
            </a:r>
          </a:p>
          <a:p>
            <a:r>
              <a:rPr lang="en-US" dirty="0"/>
              <a:t>When one processor writes to a memory location, other processors might still have a copy of that data in their caches - This situation can lead to inconsistencies and data corruption if not managed properly</a:t>
            </a:r>
          </a:p>
          <a:p>
            <a:r>
              <a:rPr lang="en-US" b="1" dirty="0"/>
              <a:t>Cache coherence </a:t>
            </a:r>
            <a:r>
              <a:rPr lang="en-US" dirty="0"/>
              <a:t>ensures the consistency and integrity of data stored in multiple caches in a multiprocessor or multicore system</a:t>
            </a:r>
          </a:p>
          <a:p>
            <a:r>
              <a:rPr lang="en-US" dirty="0"/>
              <a:t>Cache coherence protocols: MESI, MOESI, Write-through/Write-behind</a:t>
            </a:r>
          </a:p>
        </p:txBody>
      </p:sp>
    </p:spTree>
    <p:extLst>
      <p:ext uri="{BB962C8B-B14F-4D97-AF65-F5344CB8AC3E}">
        <p14:creationId xmlns:p14="http://schemas.microsoft.com/office/powerpoint/2010/main" val="292869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3FE2-7820-69A5-5536-CCF83800FAFB}"/>
              </a:ext>
            </a:extLst>
          </p:cNvPr>
          <p:cNvSpPr>
            <a:spLocks noGrp="1"/>
          </p:cNvSpPr>
          <p:nvPr>
            <p:ph type="title"/>
          </p:nvPr>
        </p:nvSpPr>
        <p:spPr/>
        <p:txBody>
          <a:bodyPr/>
          <a:lstStyle/>
          <a:p>
            <a:r>
              <a:rPr lang="en-IN" dirty="0"/>
              <a:t>Memory Example</a:t>
            </a:r>
          </a:p>
        </p:txBody>
      </p:sp>
      <p:pic>
        <p:nvPicPr>
          <p:cNvPr id="5" name="Content Placeholder 4">
            <a:extLst>
              <a:ext uri="{FF2B5EF4-FFF2-40B4-BE49-F238E27FC236}">
                <a16:creationId xmlns:a16="http://schemas.microsoft.com/office/drawing/2014/main" id="{662C033D-05D4-977E-FCA6-9C97387B5540}"/>
              </a:ext>
            </a:extLst>
          </p:cNvPr>
          <p:cNvPicPr>
            <a:picLocks noGrp="1" noChangeAspect="1"/>
          </p:cNvPicPr>
          <p:nvPr>
            <p:ph idx="1"/>
          </p:nvPr>
        </p:nvPicPr>
        <p:blipFill>
          <a:blip r:embed="rId2"/>
          <a:stretch>
            <a:fillRect/>
          </a:stretch>
        </p:blipFill>
        <p:spPr>
          <a:xfrm>
            <a:off x="4333626" y="1455317"/>
            <a:ext cx="2182788" cy="4799722"/>
          </a:xfrm>
        </p:spPr>
      </p:pic>
    </p:spTree>
    <p:extLst>
      <p:ext uri="{BB962C8B-B14F-4D97-AF65-F5344CB8AC3E}">
        <p14:creationId xmlns:p14="http://schemas.microsoft.com/office/powerpoint/2010/main" val="239782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78E6-7F77-F089-FB8D-DC364AA202A9}"/>
              </a:ext>
            </a:extLst>
          </p:cNvPr>
          <p:cNvSpPr>
            <a:spLocks noGrp="1"/>
          </p:cNvSpPr>
          <p:nvPr>
            <p:ph type="title"/>
          </p:nvPr>
        </p:nvSpPr>
        <p:spPr/>
        <p:txBody>
          <a:bodyPr/>
          <a:lstStyle/>
          <a:p>
            <a:r>
              <a:rPr lang="en-IN" dirty="0"/>
              <a:t>MESI</a:t>
            </a:r>
          </a:p>
        </p:txBody>
      </p:sp>
      <p:sp>
        <p:nvSpPr>
          <p:cNvPr id="3" name="Content Placeholder 2">
            <a:extLst>
              <a:ext uri="{FF2B5EF4-FFF2-40B4-BE49-F238E27FC236}">
                <a16:creationId xmlns:a16="http://schemas.microsoft.com/office/drawing/2014/main" id="{DF844A74-2CE9-2F0C-F24B-75A4E7972B93}"/>
              </a:ext>
            </a:extLst>
          </p:cNvPr>
          <p:cNvSpPr>
            <a:spLocks noGrp="1"/>
          </p:cNvSpPr>
          <p:nvPr>
            <p:ph idx="1"/>
          </p:nvPr>
        </p:nvSpPr>
        <p:spPr/>
        <p:txBody>
          <a:bodyPr/>
          <a:lstStyle/>
          <a:p>
            <a:r>
              <a:rPr lang="en-US" b="1" dirty="0"/>
              <a:t>MESI (Modified, Exclusive, Shared, and Invalid)</a:t>
            </a:r>
            <a:r>
              <a:rPr lang="en-US" dirty="0"/>
              <a:t> </a:t>
            </a:r>
          </a:p>
          <a:p>
            <a:r>
              <a:rPr lang="en-US" dirty="0"/>
              <a:t>Tracks the state of each cache line (block) in a cache</a:t>
            </a:r>
          </a:p>
          <a:p>
            <a:r>
              <a:rPr lang="en-US" dirty="0"/>
              <a:t>When a processor modifies a cache line, it marks it as "Modified" and ensures that other caches invalidate their copies</a:t>
            </a:r>
          </a:p>
          <a:p>
            <a:r>
              <a:rPr lang="en-US" dirty="0"/>
              <a:t>When a cache line is read but not modified, it can be marked as "Shared" or "Exclusive" depending on whether other caches have copies</a:t>
            </a:r>
            <a:endParaRPr lang="en-IN" dirty="0"/>
          </a:p>
        </p:txBody>
      </p:sp>
    </p:spTree>
    <p:extLst>
      <p:ext uri="{BB962C8B-B14F-4D97-AF65-F5344CB8AC3E}">
        <p14:creationId xmlns:p14="http://schemas.microsoft.com/office/powerpoint/2010/main" val="1737332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78E6-7F77-F089-FB8D-DC364AA202A9}"/>
              </a:ext>
            </a:extLst>
          </p:cNvPr>
          <p:cNvSpPr>
            <a:spLocks noGrp="1"/>
          </p:cNvSpPr>
          <p:nvPr>
            <p:ph type="title"/>
          </p:nvPr>
        </p:nvSpPr>
        <p:spPr/>
        <p:txBody>
          <a:bodyPr/>
          <a:lstStyle/>
          <a:p>
            <a:r>
              <a:rPr lang="en-IN" dirty="0"/>
              <a:t>MOESI</a:t>
            </a:r>
          </a:p>
        </p:txBody>
      </p:sp>
      <p:sp>
        <p:nvSpPr>
          <p:cNvPr id="3" name="Content Placeholder 2">
            <a:extLst>
              <a:ext uri="{FF2B5EF4-FFF2-40B4-BE49-F238E27FC236}">
                <a16:creationId xmlns:a16="http://schemas.microsoft.com/office/drawing/2014/main" id="{DF844A74-2CE9-2F0C-F24B-75A4E7972B93}"/>
              </a:ext>
            </a:extLst>
          </p:cNvPr>
          <p:cNvSpPr>
            <a:spLocks noGrp="1"/>
          </p:cNvSpPr>
          <p:nvPr>
            <p:ph idx="1"/>
          </p:nvPr>
        </p:nvSpPr>
        <p:spPr/>
        <p:txBody>
          <a:bodyPr/>
          <a:lstStyle/>
          <a:p>
            <a:r>
              <a:rPr lang="en-US" b="1" dirty="0"/>
              <a:t>MESI (Modified, Owner, Exclusive, Shared, and Invalid)</a:t>
            </a:r>
            <a:r>
              <a:rPr lang="en-US" dirty="0"/>
              <a:t> </a:t>
            </a:r>
          </a:p>
          <a:p>
            <a:r>
              <a:rPr lang="en-US" dirty="0"/>
              <a:t>Same as before, with an addition</a:t>
            </a:r>
          </a:p>
          <a:p>
            <a:r>
              <a:rPr lang="en-US" dirty="0"/>
              <a:t>The "Owner" state is used to identify which cache has the exclusive right to modify a cache line</a:t>
            </a:r>
          </a:p>
          <a:p>
            <a:r>
              <a:rPr lang="en-US" dirty="0"/>
              <a:t>When a cache line is in the "Owner" state, other caches can read it but cannot modify it</a:t>
            </a:r>
            <a:endParaRPr lang="en-IN" dirty="0"/>
          </a:p>
        </p:txBody>
      </p:sp>
    </p:spTree>
    <p:extLst>
      <p:ext uri="{BB962C8B-B14F-4D97-AF65-F5344CB8AC3E}">
        <p14:creationId xmlns:p14="http://schemas.microsoft.com/office/powerpoint/2010/main" val="2644297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78E6-7F77-F089-FB8D-DC364AA202A9}"/>
              </a:ext>
            </a:extLst>
          </p:cNvPr>
          <p:cNvSpPr>
            <a:spLocks noGrp="1"/>
          </p:cNvSpPr>
          <p:nvPr>
            <p:ph type="title"/>
          </p:nvPr>
        </p:nvSpPr>
        <p:spPr/>
        <p:txBody>
          <a:bodyPr/>
          <a:lstStyle/>
          <a:p>
            <a:r>
              <a:rPr lang="en-IN" dirty="0"/>
              <a:t>Write-Through/Write-Behind Caches</a:t>
            </a:r>
          </a:p>
        </p:txBody>
      </p:sp>
      <p:sp>
        <p:nvSpPr>
          <p:cNvPr id="3" name="Content Placeholder 2">
            <a:extLst>
              <a:ext uri="{FF2B5EF4-FFF2-40B4-BE49-F238E27FC236}">
                <a16:creationId xmlns:a16="http://schemas.microsoft.com/office/drawing/2014/main" id="{DF844A74-2CE9-2F0C-F24B-75A4E7972B93}"/>
              </a:ext>
            </a:extLst>
          </p:cNvPr>
          <p:cNvSpPr>
            <a:spLocks noGrp="1"/>
          </p:cNvSpPr>
          <p:nvPr>
            <p:ph idx="1"/>
          </p:nvPr>
        </p:nvSpPr>
        <p:spPr/>
        <p:txBody>
          <a:bodyPr/>
          <a:lstStyle/>
          <a:p>
            <a:r>
              <a:rPr lang="en-US" b="1" dirty="0"/>
              <a:t>Write-through caches</a:t>
            </a:r>
            <a:r>
              <a:rPr lang="en-US" dirty="0"/>
              <a:t>: All writes are immediately written to main memory, ensuring that all processors see the updated data promptly</a:t>
            </a:r>
          </a:p>
          <a:p>
            <a:r>
              <a:rPr lang="en-US" b="1" dirty="0"/>
              <a:t>Write-behind caches</a:t>
            </a:r>
            <a:r>
              <a:rPr lang="en-US" dirty="0"/>
              <a:t>: Delay writing updates to main memory, which can introduce complexities in maintaining coherence</a:t>
            </a:r>
            <a:endParaRPr lang="en-IN" dirty="0"/>
          </a:p>
        </p:txBody>
      </p:sp>
    </p:spTree>
    <p:extLst>
      <p:ext uri="{BB962C8B-B14F-4D97-AF65-F5344CB8AC3E}">
        <p14:creationId xmlns:p14="http://schemas.microsoft.com/office/powerpoint/2010/main" val="1801779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15CB-EBFD-D3A2-C822-18A84A87D7CF}"/>
              </a:ext>
            </a:extLst>
          </p:cNvPr>
          <p:cNvSpPr>
            <a:spLocks noGrp="1"/>
          </p:cNvSpPr>
          <p:nvPr>
            <p:ph type="title"/>
          </p:nvPr>
        </p:nvSpPr>
        <p:spPr/>
        <p:txBody>
          <a:bodyPr/>
          <a:lstStyle/>
          <a:p>
            <a:r>
              <a:rPr lang="en-IN" dirty="0"/>
              <a:t>Mechanisms to Enforce Cache Coherence Protocols</a:t>
            </a:r>
          </a:p>
        </p:txBody>
      </p:sp>
      <p:sp>
        <p:nvSpPr>
          <p:cNvPr id="3" name="Content Placeholder 2">
            <a:extLst>
              <a:ext uri="{FF2B5EF4-FFF2-40B4-BE49-F238E27FC236}">
                <a16:creationId xmlns:a16="http://schemas.microsoft.com/office/drawing/2014/main" id="{4F0E89B5-7A57-F687-42E3-E81B547E3C23}"/>
              </a:ext>
            </a:extLst>
          </p:cNvPr>
          <p:cNvSpPr>
            <a:spLocks noGrp="1"/>
          </p:cNvSpPr>
          <p:nvPr>
            <p:ph idx="1"/>
          </p:nvPr>
        </p:nvSpPr>
        <p:spPr/>
        <p:txBody>
          <a:bodyPr>
            <a:normAutofit/>
          </a:bodyPr>
          <a:lstStyle/>
          <a:p>
            <a:r>
              <a:rPr lang="en-US" b="1" dirty="0"/>
              <a:t>Invalidation</a:t>
            </a:r>
            <a:r>
              <a:rPr lang="en-US" dirty="0"/>
              <a:t>: When one processor writes to a memory location, it sends an invalidation signal to other caches holding copies of that data, forcing them to invalidate their copies</a:t>
            </a:r>
          </a:p>
          <a:p>
            <a:r>
              <a:rPr lang="en-US" b="1" dirty="0"/>
              <a:t>Broadcast</a:t>
            </a:r>
            <a:r>
              <a:rPr lang="en-US" dirty="0"/>
              <a:t>: Some protocols use broadcast messages to inform other caches of updates, ensuring that all caches are aware of changes to shared data</a:t>
            </a:r>
          </a:p>
          <a:p>
            <a:r>
              <a:rPr lang="en-US" b="1" dirty="0"/>
              <a:t>Snooping</a:t>
            </a:r>
            <a:r>
              <a:rPr lang="en-US" dirty="0"/>
              <a:t>: Caches "snoop" or monitor memory transactions on the memory bus to detect and respond to changes in shared data</a:t>
            </a:r>
            <a:endParaRPr lang="en-IN" dirty="0"/>
          </a:p>
        </p:txBody>
      </p:sp>
    </p:spTree>
    <p:extLst>
      <p:ext uri="{BB962C8B-B14F-4D97-AF65-F5344CB8AC3E}">
        <p14:creationId xmlns:p14="http://schemas.microsoft.com/office/powerpoint/2010/main" val="139724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DBF6-008E-FAA6-1F74-79AFFF1D3915}"/>
              </a:ext>
            </a:extLst>
          </p:cNvPr>
          <p:cNvSpPr>
            <a:spLocks noGrp="1"/>
          </p:cNvSpPr>
          <p:nvPr>
            <p:ph type="title"/>
          </p:nvPr>
        </p:nvSpPr>
        <p:spPr/>
        <p:txBody>
          <a:bodyPr/>
          <a:lstStyle/>
          <a:p>
            <a:r>
              <a:rPr lang="en-US" dirty="0"/>
              <a:t>Using a Finite-State Machine to Control a Simple Cache</a:t>
            </a:r>
            <a:endParaRPr lang="en-IN" dirty="0"/>
          </a:p>
        </p:txBody>
      </p:sp>
      <p:sp>
        <p:nvSpPr>
          <p:cNvPr id="3" name="Content Placeholder 2">
            <a:extLst>
              <a:ext uri="{FF2B5EF4-FFF2-40B4-BE49-F238E27FC236}">
                <a16:creationId xmlns:a16="http://schemas.microsoft.com/office/drawing/2014/main" id="{7250D9D3-FE25-69DC-00A1-59507C5E942C}"/>
              </a:ext>
            </a:extLst>
          </p:cNvPr>
          <p:cNvSpPr>
            <a:spLocks noGrp="1"/>
          </p:cNvSpPr>
          <p:nvPr>
            <p:ph idx="1"/>
          </p:nvPr>
        </p:nvSpPr>
        <p:spPr/>
        <p:txBody>
          <a:bodyPr>
            <a:normAutofit fontScale="85000" lnSpcReduction="20000"/>
          </a:bodyPr>
          <a:lstStyle/>
          <a:p>
            <a:r>
              <a:rPr lang="en-US" dirty="0"/>
              <a:t>Using a </a:t>
            </a:r>
            <a:r>
              <a:rPr lang="en-US" b="1" dirty="0"/>
              <a:t>Finite State Machine (FSM)</a:t>
            </a:r>
            <a:r>
              <a:rPr lang="en-US" dirty="0"/>
              <a:t> to control a simple cache involves designing a set of states and transitions that manage cache operations</a:t>
            </a:r>
          </a:p>
          <a:p>
            <a:r>
              <a:rPr lang="en-US" dirty="0"/>
              <a:t>A cache FSM typically handles read and write operations, cache coherence, cache line replacement, and other control tasks</a:t>
            </a:r>
          </a:p>
          <a:p>
            <a:r>
              <a:rPr lang="en-US" dirty="0"/>
              <a:t>Defines states, inputs (events) and outputs (actions) using transition logic</a:t>
            </a:r>
          </a:p>
          <a:p>
            <a:r>
              <a:rPr lang="en-US" dirty="0"/>
              <a:t>States: Idle, Read, Write, Cache miss, Cache coherence</a:t>
            </a:r>
          </a:p>
          <a:p>
            <a:r>
              <a:rPr lang="en-US" dirty="0"/>
              <a:t>Inputs: External commands that change the state – Read, Write, Cache miss signal, Cache coherence signal</a:t>
            </a:r>
          </a:p>
          <a:p>
            <a:r>
              <a:rPr lang="en-US" dirty="0"/>
              <a:t>Outputs: Read requests to main memory, Updating of cache lines, Notifying the CPU of cache hits/misses, </a:t>
            </a:r>
            <a:r>
              <a:rPr lang="en-US" dirty="0" err="1"/>
              <a:t>etc</a:t>
            </a:r>
            <a:endParaRPr lang="en-US" dirty="0"/>
          </a:p>
          <a:p>
            <a:r>
              <a:rPr lang="en-US" dirty="0"/>
              <a:t>Transition logic: Conditions under which state transitions can occur (Example: When a Read request is received, state might change from </a:t>
            </a:r>
            <a:r>
              <a:rPr lang="en-US" i="1" dirty="0"/>
              <a:t>idle</a:t>
            </a:r>
            <a:r>
              <a:rPr lang="en-US" dirty="0"/>
              <a:t> to </a:t>
            </a:r>
            <a:r>
              <a:rPr lang="en-US" i="1" dirty="0"/>
              <a:t>read</a:t>
            </a:r>
            <a:r>
              <a:rPr lang="en-US" dirty="0"/>
              <a:t>)</a:t>
            </a:r>
            <a:endParaRPr lang="en-IN" dirty="0"/>
          </a:p>
        </p:txBody>
      </p:sp>
    </p:spTree>
    <p:extLst>
      <p:ext uri="{BB962C8B-B14F-4D97-AF65-F5344CB8AC3E}">
        <p14:creationId xmlns:p14="http://schemas.microsoft.com/office/powerpoint/2010/main" val="215618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9829-7761-46BC-1843-A213357A6DE0}"/>
              </a:ext>
            </a:extLst>
          </p:cNvPr>
          <p:cNvSpPr>
            <a:spLocks noGrp="1"/>
          </p:cNvSpPr>
          <p:nvPr>
            <p:ph type="title"/>
          </p:nvPr>
        </p:nvSpPr>
        <p:spPr/>
        <p:txBody>
          <a:bodyPr/>
          <a:lstStyle/>
          <a:p>
            <a:r>
              <a:rPr lang="en-IN" dirty="0"/>
              <a:t>Sample FSM for Cache Operations</a:t>
            </a:r>
          </a:p>
        </p:txBody>
      </p:sp>
      <p:sp>
        <p:nvSpPr>
          <p:cNvPr id="3" name="Content Placeholder 2">
            <a:extLst>
              <a:ext uri="{FF2B5EF4-FFF2-40B4-BE49-F238E27FC236}">
                <a16:creationId xmlns:a16="http://schemas.microsoft.com/office/drawing/2014/main" id="{D57B0F46-FC14-7D83-D3BE-E4380359DB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EBA499-9569-D443-62ED-5D03FD69ADB5}"/>
              </a:ext>
            </a:extLst>
          </p:cNvPr>
          <p:cNvPicPr>
            <a:picLocks noChangeAspect="1"/>
          </p:cNvPicPr>
          <p:nvPr/>
        </p:nvPicPr>
        <p:blipFill>
          <a:blip r:embed="rId2"/>
          <a:stretch>
            <a:fillRect/>
          </a:stretch>
        </p:blipFill>
        <p:spPr>
          <a:xfrm>
            <a:off x="2316641" y="1342738"/>
            <a:ext cx="7330794" cy="5014965"/>
          </a:xfrm>
          <a:prstGeom prst="rect">
            <a:avLst/>
          </a:prstGeom>
        </p:spPr>
      </p:pic>
    </p:spTree>
    <p:extLst>
      <p:ext uri="{BB962C8B-B14F-4D97-AF65-F5344CB8AC3E}">
        <p14:creationId xmlns:p14="http://schemas.microsoft.com/office/powerpoint/2010/main" val="2010110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FC01-7829-8EBB-8ADC-52650B68E365}"/>
              </a:ext>
            </a:extLst>
          </p:cNvPr>
          <p:cNvSpPr>
            <a:spLocks noGrp="1"/>
          </p:cNvSpPr>
          <p:nvPr>
            <p:ph type="title"/>
          </p:nvPr>
        </p:nvSpPr>
        <p:spPr/>
        <p:txBody>
          <a:bodyPr/>
          <a:lstStyle/>
          <a:p>
            <a:r>
              <a:rPr lang="en-IN" dirty="0"/>
              <a:t>AMD Zen Memory and Intel Skylake Memory Hierarchy</a:t>
            </a:r>
          </a:p>
        </p:txBody>
      </p:sp>
      <p:sp>
        <p:nvSpPr>
          <p:cNvPr id="3" name="Content Placeholder 2">
            <a:extLst>
              <a:ext uri="{FF2B5EF4-FFF2-40B4-BE49-F238E27FC236}">
                <a16:creationId xmlns:a16="http://schemas.microsoft.com/office/drawing/2014/main" id="{6DD2681E-CB53-6969-01A3-EBC052027138}"/>
              </a:ext>
            </a:extLst>
          </p:cNvPr>
          <p:cNvSpPr>
            <a:spLocks noGrp="1"/>
          </p:cNvSpPr>
          <p:nvPr>
            <p:ph idx="1"/>
          </p:nvPr>
        </p:nvSpPr>
        <p:spPr/>
        <p:txBody>
          <a:bodyPr/>
          <a:lstStyle/>
          <a:p>
            <a:r>
              <a:rPr lang="en-IN" dirty="0"/>
              <a:t>L1 cache</a:t>
            </a:r>
          </a:p>
          <a:p>
            <a:r>
              <a:rPr lang="en-IN" dirty="0"/>
              <a:t>L2 cache</a:t>
            </a:r>
          </a:p>
          <a:p>
            <a:r>
              <a:rPr lang="en-IN" dirty="0"/>
              <a:t>L3 cache (Last cache)</a:t>
            </a:r>
          </a:p>
          <a:p>
            <a:r>
              <a:rPr lang="en-IN" dirty="0"/>
              <a:t>Main memory (DRAM)</a:t>
            </a:r>
          </a:p>
        </p:txBody>
      </p:sp>
    </p:spTree>
    <p:extLst>
      <p:ext uri="{BB962C8B-B14F-4D97-AF65-F5344CB8AC3E}">
        <p14:creationId xmlns:p14="http://schemas.microsoft.com/office/powerpoint/2010/main" val="55500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335B-0391-78F3-33DD-5D127D1A0938}"/>
              </a:ext>
            </a:extLst>
          </p:cNvPr>
          <p:cNvSpPr>
            <a:spLocks noGrp="1"/>
          </p:cNvSpPr>
          <p:nvPr>
            <p:ph type="title"/>
          </p:nvPr>
        </p:nvSpPr>
        <p:spPr/>
        <p:txBody>
          <a:bodyPr/>
          <a:lstStyle/>
          <a:p>
            <a:r>
              <a:rPr lang="en-IN" dirty="0"/>
              <a:t>Memory Interleaving</a:t>
            </a:r>
          </a:p>
        </p:txBody>
      </p:sp>
      <p:sp>
        <p:nvSpPr>
          <p:cNvPr id="3" name="Content Placeholder 2">
            <a:extLst>
              <a:ext uri="{FF2B5EF4-FFF2-40B4-BE49-F238E27FC236}">
                <a16:creationId xmlns:a16="http://schemas.microsoft.com/office/drawing/2014/main" id="{F2BC4F0A-9B7A-F78F-7357-409A952C9A7E}"/>
              </a:ext>
            </a:extLst>
          </p:cNvPr>
          <p:cNvSpPr>
            <a:spLocks noGrp="1"/>
          </p:cNvSpPr>
          <p:nvPr>
            <p:ph idx="1"/>
          </p:nvPr>
        </p:nvSpPr>
        <p:spPr/>
        <p:txBody>
          <a:bodyPr>
            <a:normAutofit fontScale="85000" lnSpcReduction="20000"/>
          </a:bodyPr>
          <a:lstStyle/>
          <a:p>
            <a:r>
              <a:rPr lang="en-US" b="1" dirty="0"/>
              <a:t>Memory interleaving </a:t>
            </a:r>
            <a:r>
              <a:rPr lang="en-US" dirty="0"/>
              <a:t>is a technique to improve memory access performance by distributing data across multiple memory modules or banks</a:t>
            </a:r>
          </a:p>
          <a:p>
            <a:r>
              <a:rPr lang="en-US" dirty="0"/>
              <a:t>Breaks up memory into smaller segments, or "interleaves," and distributes data evenly among them</a:t>
            </a:r>
          </a:p>
          <a:p>
            <a:r>
              <a:rPr lang="en-US" dirty="0"/>
              <a:t>For example, if we have two memory modules, the memory space might be divided into two interleaves: Interleave 0 and Interleave 1</a:t>
            </a:r>
          </a:p>
          <a:p>
            <a:r>
              <a:rPr lang="en-US" dirty="0"/>
              <a:t>When data is written to or read from memory, it is distributed across the interleaves in a </a:t>
            </a:r>
            <a:r>
              <a:rPr lang="en-US" b="1" dirty="0"/>
              <a:t>round-robin </a:t>
            </a:r>
            <a:r>
              <a:rPr lang="en-US" dirty="0"/>
              <a:t>fashion: For instance, the first data word goes to Interleave 0, the second to Interleave 1, the third to Interleave 0 again, and so on</a:t>
            </a:r>
          </a:p>
          <a:p>
            <a:r>
              <a:rPr lang="en-US" dirty="0"/>
              <a:t>Allows for parallel memory access because multiple interleaves or banks can be accessed simultaneously</a:t>
            </a:r>
          </a:p>
          <a:p>
            <a:r>
              <a:rPr lang="en-US" dirty="0"/>
              <a:t>More useful in multi-core processors where multiple processors may need to access memory concurrently</a:t>
            </a:r>
            <a:endParaRPr lang="en-IN" dirty="0"/>
          </a:p>
        </p:txBody>
      </p:sp>
    </p:spTree>
    <p:extLst>
      <p:ext uri="{BB962C8B-B14F-4D97-AF65-F5344CB8AC3E}">
        <p14:creationId xmlns:p14="http://schemas.microsoft.com/office/powerpoint/2010/main" val="223804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E71E-F555-C696-8501-2B9FC9D23F05}"/>
              </a:ext>
            </a:extLst>
          </p:cNvPr>
          <p:cNvSpPr>
            <a:spLocks noGrp="1"/>
          </p:cNvSpPr>
          <p:nvPr>
            <p:ph type="title"/>
          </p:nvPr>
        </p:nvSpPr>
        <p:spPr/>
        <p:txBody>
          <a:bodyPr/>
          <a:lstStyle/>
          <a:p>
            <a:r>
              <a:rPr lang="en-IN" dirty="0"/>
              <a:t>Memory Interleaving Example</a:t>
            </a:r>
          </a:p>
        </p:txBody>
      </p:sp>
      <p:sp>
        <p:nvSpPr>
          <p:cNvPr id="3" name="Content Placeholder 2">
            <a:extLst>
              <a:ext uri="{FF2B5EF4-FFF2-40B4-BE49-F238E27FC236}">
                <a16:creationId xmlns:a16="http://schemas.microsoft.com/office/drawing/2014/main" id="{2DB4DC6E-D75B-A15E-A3BE-E45D649DE629}"/>
              </a:ext>
            </a:extLst>
          </p:cNvPr>
          <p:cNvSpPr>
            <a:spLocks noGrp="1"/>
          </p:cNvSpPr>
          <p:nvPr>
            <p:ph idx="1"/>
          </p:nvPr>
        </p:nvSpPr>
        <p:spPr/>
        <p:txBody>
          <a:bodyPr>
            <a:normAutofit/>
          </a:bodyPr>
          <a:lstStyle/>
          <a:p>
            <a:r>
              <a:rPr lang="en-IN" dirty="0"/>
              <a:t>Suppose we decide to use 4 interleaved memory modules </a:t>
            </a:r>
          </a:p>
          <a:p>
            <a:pPr lvl="1"/>
            <a:r>
              <a:rPr lang="en-IN" dirty="0"/>
              <a:t>Module 0 will contain memory addresses 0, 4, 8, 12, 16, …</a:t>
            </a:r>
          </a:p>
          <a:p>
            <a:pPr lvl="1"/>
            <a:r>
              <a:rPr lang="en-IN" dirty="0"/>
              <a:t>Module 1 will contain memory addresses 1, 5, 9, 13, 17, …</a:t>
            </a:r>
          </a:p>
          <a:p>
            <a:pPr lvl="1"/>
            <a:r>
              <a:rPr lang="en-IN" dirty="0"/>
              <a:t>Module 2 will contain memory addresses 2, 6, 10, 14, 18, …</a:t>
            </a:r>
          </a:p>
          <a:p>
            <a:pPr lvl="1"/>
            <a:r>
              <a:rPr lang="en-IN" dirty="0"/>
              <a:t>Module 3 will contain memory addresses 3, 7, 11, 15, 19, …</a:t>
            </a:r>
          </a:p>
          <a:p>
            <a:pPr lvl="1"/>
            <a:endParaRPr lang="en-IN" dirty="0"/>
          </a:p>
          <a:p>
            <a:r>
              <a:rPr lang="en-IN" dirty="0"/>
              <a:t>Advantage: The CPU(s) can read memory modules one after the other quickly to access data. For example, suppose an instruction needs data from memory locations 2 to 9. The CPU can quickly go to memory module 2, then to 3, then to 1, then to 2 again, etc.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DCB05DC-C2BB-27A4-069F-4C3EB3CEDC5F}"/>
                  </a:ext>
                </a:extLst>
              </p14:cNvPr>
              <p14:cNvContentPartPr/>
              <p14:nvPr/>
            </p14:nvContentPartPr>
            <p14:xfrm>
              <a:off x="6718449" y="2342213"/>
              <a:ext cx="178200" cy="1385640"/>
            </p14:xfrm>
          </p:contentPart>
        </mc:Choice>
        <mc:Fallback xmlns="">
          <p:pic>
            <p:nvPicPr>
              <p:cNvPr id="4" name="Ink 3">
                <a:extLst>
                  <a:ext uri="{FF2B5EF4-FFF2-40B4-BE49-F238E27FC236}">
                    <a16:creationId xmlns:a16="http://schemas.microsoft.com/office/drawing/2014/main" id="{9DCB05DC-C2BB-27A4-069F-4C3EB3CEDC5F}"/>
                  </a:ext>
                </a:extLst>
              </p:cNvPr>
              <p:cNvPicPr/>
              <p:nvPr/>
            </p:nvPicPr>
            <p:blipFill>
              <a:blip r:embed="rId3"/>
              <a:stretch>
                <a:fillRect/>
              </a:stretch>
            </p:blipFill>
            <p:spPr>
              <a:xfrm>
                <a:off x="6664449" y="2234213"/>
                <a:ext cx="285840" cy="1601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D4BE99E-5194-A021-A7E1-7ECAFCB10445}"/>
                  </a:ext>
                </a:extLst>
              </p14:cNvPr>
              <p14:cNvContentPartPr/>
              <p14:nvPr/>
            </p14:nvContentPartPr>
            <p14:xfrm>
              <a:off x="7005009" y="2198213"/>
              <a:ext cx="281880" cy="1584000"/>
            </p14:xfrm>
          </p:contentPart>
        </mc:Choice>
        <mc:Fallback xmlns="">
          <p:pic>
            <p:nvPicPr>
              <p:cNvPr id="6" name="Ink 5">
                <a:extLst>
                  <a:ext uri="{FF2B5EF4-FFF2-40B4-BE49-F238E27FC236}">
                    <a16:creationId xmlns:a16="http://schemas.microsoft.com/office/drawing/2014/main" id="{6D4BE99E-5194-A021-A7E1-7ECAFCB10445}"/>
                  </a:ext>
                </a:extLst>
              </p:cNvPr>
              <p:cNvPicPr/>
              <p:nvPr/>
            </p:nvPicPr>
            <p:blipFill>
              <a:blip r:embed="rId5"/>
              <a:stretch>
                <a:fillRect/>
              </a:stretch>
            </p:blipFill>
            <p:spPr>
              <a:xfrm>
                <a:off x="7000689" y="2193893"/>
                <a:ext cx="290520" cy="159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CF931D-FE2A-0C3F-AC8A-F36A6FDB9E4E}"/>
                  </a:ext>
                </a:extLst>
              </p14:cNvPr>
              <p14:cNvContentPartPr/>
              <p14:nvPr/>
            </p14:nvContentPartPr>
            <p14:xfrm>
              <a:off x="7366449" y="2280293"/>
              <a:ext cx="196920" cy="1405080"/>
            </p14:xfrm>
          </p:contentPart>
        </mc:Choice>
        <mc:Fallback xmlns="">
          <p:pic>
            <p:nvPicPr>
              <p:cNvPr id="7" name="Ink 6">
                <a:extLst>
                  <a:ext uri="{FF2B5EF4-FFF2-40B4-BE49-F238E27FC236}">
                    <a16:creationId xmlns:a16="http://schemas.microsoft.com/office/drawing/2014/main" id="{79CF931D-FE2A-0C3F-AC8A-F36A6FDB9E4E}"/>
                  </a:ext>
                </a:extLst>
              </p:cNvPr>
              <p:cNvPicPr/>
              <p:nvPr/>
            </p:nvPicPr>
            <p:blipFill>
              <a:blip r:embed="rId7"/>
              <a:stretch>
                <a:fillRect/>
              </a:stretch>
            </p:blipFill>
            <p:spPr>
              <a:xfrm>
                <a:off x="7312449" y="2172653"/>
                <a:ext cx="304560" cy="1620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B44C10E-303D-3852-44CB-F2615701DA7C}"/>
                  </a:ext>
                </a:extLst>
              </p14:cNvPr>
              <p14:cNvContentPartPr/>
              <p14:nvPr/>
            </p14:nvContentPartPr>
            <p14:xfrm>
              <a:off x="7600089" y="2207213"/>
              <a:ext cx="588960" cy="1688760"/>
            </p14:xfrm>
          </p:contentPart>
        </mc:Choice>
        <mc:Fallback xmlns="">
          <p:pic>
            <p:nvPicPr>
              <p:cNvPr id="8" name="Ink 7">
                <a:extLst>
                  <a:ext uri="{FF2B5EF4-FFF2-40B4-BE49-F238E27FC236}">
                    <a16:creationId xmlns:a16="http://schemas.microsoft.com/office/drawing/2014/main" id="{5B44C10E-303D-3852-44CB-F2615701DA7C}"/>
                  </a:ext>
                </a:extLst>
              </p:cNvPr>
              <p:cNvPicPr/>
              <p:nvPr/>
            </p:nvPicPr>
            <p:blipFill>
              <a:blip r:embed="rId9"/>
              <a:stretch>
                <a:fillRect/>
              </a:stretch>
            </p:blipFill>
            <p:spPr>
              <a:xfrm>
                <a:off x="7595769" y="2202893"/>
                <a:ext cx="597600" cy="1697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D4899F4-AA1C-0260-D51B-C13489C77A80}"/>
                  </a:ext>
                </a:extLst>
              </p14:cNvPr>
              <p14:cNvContentPartPr/>
              <p14:nvPr/>
            </p14:nvContentPartPr>
            <p14:xfrm>
              <a:off x="8116689" y="2321693"/>
              <a:ext cx="326160" cy="1407960"/>
            </p14:xfrm>
          </p:contentPart>
        </mc:Choice>
        <mc:Fallback xmlns="">
          <p:pic>
            <p:nvPicPr>
              <p:cNvPr id="9" name="Ink 8">
                <a:extLst>
                  <a:ext uri="{FF2B5EF4-FFF2-40B4-BE49-F238E27FC236}">
                    <a16:creationId xmlns:a16="http://schemas.microsoft.com/office/drawing/2014/main" id="{6D4899F4-AA1C-0260-D51B-C13489C77A80}"/>
                  </a:ext>
                </a:extLst>
              </p:cNvPr>
              <p:cNvPicPr/>
              <p:nvPr/>
            </p:nvPicPr>
            <p:blipFill>
              <a:blip r:embed="rId11"/>
              <a:stretch>
                <a:fillRect/>
              </a:stretch>
            </p:blipFill>
            <p:spPr>
              <a:xfrm>
                <a:off x="8062689" y="2214053"/>
                <a:ext cx="433800" cy="162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86A2946-988C-2127-1379-6BA8D247FDC7}"/>
                  </a:ext>
                </a:extLst>
              </p14:cNvPr>
              <p14:cNvContentPartPr/>
              <p14:nvPr/>
            </p14:nvContentPartPr>
            <p14:xfrm>
              <a:off x="8119569" y="2660813"/>
              <a:ext cx="177840" cy="300240"/>
            </p14:xfrm>
          </p:contentPart>
        </mc:Choice>
        <mc:Fallback xmlns="">
          <p:pic>
            <p:nvPicPr>
              <p:cNvPr id="10" name="Ink 9">
                <a:extLst>
                  <a:ext uri="{FF2B5EF4-FFF2-40B4-BE49-F238E27FC236}">
                    <a16:creationId xmlns:a16="http://schemas.microsoft.com/office/drawing/2014/main" id="{E86A2946-988C-2127-1379-6BA8D247FDC7}"/>
                  </a:ext>
                </a:extLst>
              </p:cNvPr>
              <p:cNvPicPr/>
              <p:nvPr/>
            </p:nvPicPr>
            <p:blipFill>
              <a:blip r:embed="rId13"/>
              <a:stretch>
                <a:fillRect/>
              </a:stretch>
            </p:blipFill>
            <p:spPr>
              <a:xfrm>
                <a:off x="8065569" y="2552813"/>
                <a:ext cx="28548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2292977-BF93-B767-00F9-D71CFAF22A1D}"/>
                  </a:ext>
                </a:extLst>
              </p14:cNvPr>
              <p14:cNvContentPartPr/>
              <p14:nvPr/>
            </p14:nvContentPartPr>
            <p14:xfrm>
              <a:off x="8371569" y="2897333"/>
              <a:ext cx="207360" cy="781200"/>
            </p14:xfrm>
          </p:contentPart>
        </mc:Choice>
        <mc:Fallback xmlns="">
          <p:pic>
            <p:nvPicPr>
              <p:cNvPr id="11" name="Ink 10">
                <a:extLst>
                  <a:ext uri="{FF2B5EF4-FFF2-40B4-BE49-F238E27FC236}">
                    <a16:creationId xmlns:a16="http://schemas.microsoft.com/office/drawing/2014/main" id="{C2292977-BF93-B767-00F9-D71CFAF22A1D}"/>
                  </a:ext>
                </a:extLst>
              </p:cNvPr>
              <p:cNvPicPr/>
              <p:nvPr/>
            </p:nvPicPr>
            <p:blipFill>
              <a:blip r:embed="rId15"/>
              <a:stretch>
                <a:fillRect/>
              </a:stretch>
            </p:blipFill>
            <p:spPr>
              <a:xfrm>
                <a:off x="8317569" y="2789333"/>
                <a:ext cx="315000" cy="99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5397BB7-F4EE-D46B-BF47-A7FAB82E07A7}"/>
                  </a:ext>
                </a:extLst>
              </p14:cNvPr>
              <p14:cNvContentPartPr/>
              <p14:nvPr/>
            </p14:nvContentPartPr>
            <p14:xfrm>
              <a:off x="8301009" y="2640293"/>
              <a:ext cx="101520" cy="625680"/>
            </p14:xfrm>
          </p:contentPart>
        </mc:Choice>
        <mc:Fallback xmlns="">
          <p:pic>
            <p:nvPicPr>
              <p:cNvPr id="12" name="Ink 11">
                <a:extLst>
                  <a:ext uri="{FF2B5EF4-FFF2-40B4-BE49-F238E27FC236}">
                    <a16:creationId xmlns:a16="http://schemas.microsoft.com/office/drawing/2014/main" id="{B5397BB7-F4EE-D46B-BF47-A7FAB82E07A7}"/>
                  </a:ext>
                </a:extLst>
              </p:cNvPr>
              <p:cNvPicPr/>
              <p:nvPr/>
            </p:nvPicPr>
            <p:blipFill>
              <a:blip r:embed="rId17"/>
              <a:stretch>
                <a:fillRect/>
              </a:stretch>
            </p:blipFill>
            <p:spPr>
              <a:xfrm>
                <a:off x="8247369" y="2532653"/>
                <a:ext cx="209160" cy="841320"/>
              </a:xfrm>
              <a:prstGeom prst="rect">
                <a:avLst/>
              </a:prstGeom>
            </p:spPr>
          </p:pic>
        </mc:Fallback>
      </mc:AlternateContent>
    </p:spTree>
    <p:extLst>
      <p:ext uri="{BB962C8B-B14F-4D97-AF65-F5344CB8AC3E}">
        <p14:creationId xmlns:p14="http://schemas.microsoft.com/office/powerpoint/2010/main" val="3462541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0D73-4C4F-5713-6BA8-EB21A0211B80}"/>
              </a:ext>
            </a:extLst>
          </p:cNvPr>
          <p:cNvSpPr>
            <a:spLocks noGrp="1"/>
          </p:cNvSpPr>
          <p:nvPr>
            <p:ph type="title"/>
          </p:nvPr>
        </p:nvSpPr>
        <p:spPr/>
        <p:txBody>
          <a:bodyPr/>
          <a:lstStyle/>
          <a:p>
            <a:r>
              <a:rPr lang="en-IN" dirty="0"/>
              <a:t>Virtual memory – The need</a:t>
            </a:r>
          </a:p>
        </p:txBody>
      </p:sp>
      <p:sp>
        <p:nvSpPr>
          <p:cNvPr id="3" name="Content Placeholder 2">
            <a:extLst>
              <a:ext uri="{FF2B5EF4-FFF2-40B4-BE49-F238E27FC236}">
                <a16:creationId xmlns:a16="http://schemas.microsoft.com/office/drawing/2014/main" id="{BDB94C8F-D606-0E6E-3C92-4E43D9E28A47}"/>
              </a:ext>
            </a:extLst>
          </p:cNvPr>
          <p:cNvSpPr>
            <a:spLocks noGrp="1"/>
          </p:cNvSpPr>
          <p:nvPr>
            <p:ph idx="1"/>
          </p:nvPr>
        </p:nvSpPr>
        <p:spPr/>
        <p:txBody>
          <a:bodyPr/>
          <a:lstStyle/>
          <a:p>
            <a:r>
              <a:rPr lang="en-IN" dirty="0"/>
              <a:t>Consider a computer that has actual physical memory of </a:t>
            </a:r>
            <a:r>
              <a:rPr lang="en-IN" b="1" dirty="0">
                <a:solidFill>
                  <a:srgbClr val="7030A0"/>
                </a:solidFill>
              </a:rPr>
              <a:t>4096 (2</a:t>
            </a:r>
            <a:r>
              <a:rPr lang="en-IN" b="1" baseline="30000" dirty="0">
                <a:solidFill>
                  <a:srgbClr val="7030A0"/>
                </a:solidFill>
              </a:rPr>
              <a:t>12</a:t>
            </a:r>
            <a:r>
              <a:rPr lang="en-IN" b="1" dirty="0">
                <a:solidFill>
                  <a:srgbClr val="7030A0"/>
                </a:solidFill>
              </a:rPr>
              <a:t>)</a:t>
            </a:r>
            <a:r>
              <a:rPr lang="en-IN" dirty="0"/>
              <a:t> words, but </a:t>
            </a:r>
            <a:r>
              <a:rPr lang="en-IN" b="1" dirty="0">
                <a:solidFill>
                  <a:srgbClr val="7030A0"/>
                </a:solidFill>
              </a:rPr>
              <a:t>65536 (2</a:t>
            </a:r>
            <a:r>
              <a:rPr lang="en-IN" b="1" baseline="30000" dirty="0">
                <a:solidFill>
                  <a:srgbClr val="7030A0"/>
                </a:solidFill>
              </a:rPr>
              <a:t>16</a:t>
            </a:r>
            <a:r>
              <a:rPr lang="en-IN" b="1" dirty="0">
                <a:solidFill>
                  <a:srgbClr val="7030A0"/>
                </a:solidFill>
              </a:rPr>
              <a:t>)</a:t>
            </a:r>
            <a:r>
              <a:rPr lang="en-IN" dirty="0"/>
              <a:t> memory addresses</a:t>
            </a:r>
          </a:p>
          <a:p>
            <a:r>
              <a:rPr lang="en-IN" dirty="0"/>
              <a:t>Real memory locations:			Addressable memory locations:</a:t>
            </a:r>
          </a:p>
        </p:txBody>
      </p:sp>
      <p:graphicFrame>
        <p:nvGraphicFramePr>
          <p:cNvPr id="4" name="Table 4">
            <a:extLst>
              <a:ext uri="{FF2B5EF4-FFF2-40B4-BE49-F238E27FC236}">
                <a16:creationId xmlns:a16="http://schemas.microsoft.com/office/drawing/2014/main" id="{9F65529E-408A-517E-933B-597D110BDB1D}"/>
              </a:ext>
            </a:extLst>
          </p:cNvPr>
          <p:cNvGraphicFramePr>
            <a:graphicFrameLocks noGrp="1"/>
          </p:cNvGraphicFramePr>
          <p:nvPr/>
        </p:nvGraphicFramePr>
        <p:xfrm>
          <a:off x="1127873" y="3255881"/>
          <a:ext cx="3998932" cy="2194560"/>
        </p:xfrm>
        <a:graphic>
          <a:graphicData uri="http://schemas.openxmlformats.org/drawingml/2006/table">
            <a:tbl>
              <a:tblPr firstRow="1" bandRow="1">
                <a:tableStyleId>{073A0DAA-6AF3-43AB-8588-CEC1D06C72B9}</a:tableStyleId>
              </a:tblPr>
              <a:tblGrid>
                <a:gridCol w="2334518">
                  <a:extLst>
                    <a:ext uri="{9D8B030D-6E8A-4147-A177-3AD203B41FA5}">
                      <a16:colId xmlns:a16="http://schemas.microsoft.com/office/drawing/2014/main" val="2667489725"/>
                    </a:ext>
                  </a:extLst>
                </a:gridCol>
                <a:gridCol w="1664414">
                  <a:extLst>
                    <a:ext uri="{9D8B030D-6E8A-4147-A177-3AD203B41FA5}">
                      <a16:colId xmlns:a16="http://schemas.microsoft.com/office/drawing/2014/main" val="1418800766"/>
                    </a:ext>
                  </a:extLst>
                </a:gridCol>
              </a:tblGrid>
              <a:tr h="361229">
                <a:tc>
                  <a:txBody>
                    <a:bodyPr/>
                    <a:lstStyle/>
                    <a:p>
                      <a:r>
                        <a:rPr lang="en-IN" dirty="0"/>
                        <a:t>Binary</a:t>
                      </a:r>
                    </a:p>
                  </a:txBody>
                  <a:tcPr/>
                </a:tc>
                <a:tc>
                  <a:txBody>
                    <a:bodyPr/>
                    <a:lstStyle/>
                    <a:p>
                      <a:r>
                        <a:rPr lang="en-IN" dirty="0"/>
                        <a:t>Decimal</a:t>
                      </a:r>
                    </a:p>
                  </a:txBody>
                  <a:tcPr/>
                </a:tc>
                <a:extLst>
                  <a:ext uri="{0D108BD9-81ED-4DB2-BD59-A6C34878D82A}">
                    <a16:rowId xmlns:a16="http://schemas.microsoft.com/office/drawing/2014/main" val="624084883"/>
                  </a:ext>
                </a:extLst>
              </a:tr>
              <a:tr h="361229">
                <a:tc>
                  <a:txBody>
                    <a:bodyPr/>
                    <a:lstStyle/>
                    <a:p>
                      <a:r>
                        <a:rPr lang="en-IN" dirty="0"/>
                        <a:t>000000000000</a:t>
                      </a:r>
                    </a:p>
                  </a:txBody>
                  <a:tcPr/>
                </a:tc>
                <a:tc>
                  <a:txBody>
                    <a:bodyPr/>
                    <a:lstStyle/>
                    <a:p>
                      <a:r>
                        <a:rPr lang="en-IN" dirty="0"/>
                        <a:t>0</a:t>
                      </a:r>
                    </a:p>
                  </a:txBody>
                  <a:tcPr/>
                </a:tc>
                <a:extLst>
                  <a:ext uri="{0D108BD9-81ED-4DB2-BD59-A6C34878D82A}">
                    <a16:rowId xmlns:a16="http://schemas.microsoft.com/office/drawing/2014/main" val="1095495711"/>
                  </a:ext>
                </a:extLst>
              </a:tr>
              <a:tr h="361229">
                <a:tc>
                  <a:txBody>
                    <a:bodyPr/>
                    <a:lstStyle/>
                    <a:p>
                      <a:r>
                        <a:rPr lang="en-IN" dirty="0"/>
                        <a:t>000000000001</a:t>
                      </a:r>
                    </a:p>
                  </a:txBody>
                  <a:tcPr/>
                </a:tc>
                <a:tc>
                  <a:txBody>
                    <a:bodyPr/>
                    <a:lstStyle/>
                    <a:p>
                      <a:r>
                        <a:rPr lang="en-IN" dirty="0"/>
                        <a:t>1</a:t>
                      </a:r>
                    </a:p>
                  </a:txBody>
                  <a:tcPr/>
                </a:tc>
                <a:extLst>
                  <a:ext uri="{0D108BD9-81ED-4DB2-BD59-A6C34878D82A}">
                    <a16:rowId xmlns:a16="http://schemas.microsoft.com/office/drawing/2014/main" val="3327082919"/>
                  </a:ext>
                </a:extLst>
              </a:tr>
              <a:tr h="361229">
                <a:tc>
                  <a:txBody>
                    <a:bodyPr/>
                    <a:lstStyle/>
                    <a:p>
                      <a:r>
                        <a:rPr lang="en-IN" dirty="0"/>
                        <a:t>000000000010</a:t>
                      </a:r>
                    </a:p>
                  </a:txBody>
                  <a:tcPr/>
                </a:tc>
                <a:tc>
                  <a:txBody>
                    <a:bodyPr/>
                    <a:lstStyle/>
                    <a:p>
                      <a:r>
                        <a:rPr lang="en-IN" dirty="0"/>
                        <a:t>2</a:t>
                      </a:r>
                    </a:p>
                  </a:txBody>
                  <a:tcPr/>
                </a:tc>
                <a:extLst>
                  <a:ext uri="{0D108BD9-81ED-4DB2-BD59-A6C34878D82A}">
                    <a16:rowId xmlns:a16="http://schemas.microsoft.com/office/drawing/2014/main" val="135814715"/>
                  </a:ext>
                </a:extLst>
              </a:tr>
              <a:tr h="361229">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649989939"/>
                  </a:ext>
                </a:extLst>
              </a:tr>
              <a:tr h="361229">
                <a:tc>
                  <a:txBody>
                    <a:bodyPr/>
                    <a:lstStyle/>
                    <a:p>
                      <a:r>
                        <a:rPr lang="en-IN" dirty="0"/>
                        <a:t>111111111111</a:t>
                      </a:r>
                    </a:p>
                  </a:txBody>
                  <a:tcPr/>
                </a:tc>
                <a:tc>
                  <a:txBody>
                    <a:bodyPr/>
                    <a:lstStyle/>
                    <a:p>
                      <a:r>
                        <a:rPr lang="en-IN" dirty="0"/>
                        <a:t>4095</a:t>
                      </a:r>
                    </a:p>
                  </a:txBody>
                  <a:tcPr/>
                </a:tc>
                <a:extLst>
                  <a:ext uri="{0D108BD9-81ED-4DB2-BD59-A6C34878D82A}">
                    <a16:rowId xmlns:a16="http://schemas.microsoft.com/office/drawing/2014/main" val="897984389"/>
                  </a:ext>
                </a:extLst>
              </a:tr>
            </a:tbl>
          </a:graphicData>
        </a:graphic>
      </p:graphicFrame>
      <p:graphicFrame>
        <p:nvGraphicFramePr>
          <p:cNvPr id="6" name="Table 4">
            <a:extLst>
              <a:ext uri="{FF2B5EF4-FFF2-40B4-BE49-F238E27FC236}">
                <a16:creationId xmlns:a16="http://schemas.microsoft.com/office/drawing/2014/main" id="{26C58108-20B7-3D61-7B21-8506BB842920}"/>
              </a:ext>
            </a:extLst>
          </p:cNvPr>
          <p:cNvGraphicFramePr>
            <a:graphicFrameLocks noGrp="1"/>
          </p:cNvGraphicFramePr>
          <p:nvPr/>
        </p:nvGraphicFramePr>
        <p:xfrm>
          <a:off x="6417352" y="3255881"/>
          <a:ext cx="3998932" cy="3291840"/>
        </p:xfrm>
        <a:graphic>
          <a:graphicData uri="http://schemas.openxmlformats.org/drawingml/2006/table">
            <a:tbl>
              <a:tblPr firstRow="1" bandRow="1">
                <a:tableStyleId>{17292A2E-F333-43FB-9621-5CBBE7FDCDCB}</a:tableStyleId>
              </a:tblPr>
              <a:tblGrid>
                <a:gridCol w="2334518">
                  <a:extLst>
                    <a:ext uri="{9D8B030D-6E8A-4147-A177-3AD203B41FA5}">
                      <a16:colId xmlns:a16="http://schemas.microsoft.com/office/drawing/2014/main" val="2667489725"/>
                    </a:ext>
                  </a:extLst>
                </a:gridCol>
                <a:gridCol w="1664414">
                  <a:extLst>
                    <a:ext uri="{9D8B030D-6E8A-4147-A177-3AD203B41FA5}">
                      <a16:colId xmlns:a16="http://schemas.microsoft.com/office/drawing/2014/main" val="1418800766"/>
                    </a:ext>
                  </a:extLst>
                </a:gridCol>
              </a:tblGrid>
              <a:tr h="361229">
                <a:tc>
                  <a:txBody>
                    <a:bodyPr/>
                    <a:lstStyle/>
                    <a:p>
                      <a:r>
                        <a:rPr lang="en-IN" dirty="0"/>
                        <a:t>Binary</a:t>
                      </a:r>
                    </a:p>
                  </a:txBody>
                  <a:tcPr/>
                </a:tc>
                <a:tc>
                  <a:txBody>
                    <a:bodyPr/>
                    <a:lstStyle/>
                    <a:p>
                      <a:r>
                        <a:rPr lang="en-IN" dirty="0"/>
                        <a:t>Decimal</a:t>
                      </a:r>
                    </a:p>
                  </a:txBody>
                  <a:tcPr/>
                </a:tc>
                <a:extLst>
                  <a:ext uri="{0D108BD9-81ED-4DB2-BD59-A6C34878D82A}">
                    <a16:rowId xmlns:a16="http://schemas.microsoft.com/office/drawing/2014/main" val="624084883"/>
                  </a:ext>
                </a:extLst>
              </a:tr>
              <a:tr h="361229">
                <a:tc>
                  <a:txBody>
                    <a:bodyPr/>
                    <a:lstStyle/>
                    <a:p>
                      <a:r>
                        <a:rPr lang="en-IN" dirty="0">
                          <a:solidFill>
                            <a:srgbClr val="FF0000"/>
                          </a:solidFill>
                        </a:rPr>
                        <a:t>0000</a:t>
                      </a:r>
                      <a:r>
                        <a:rPr lang="en-IN" dirty="0"/>
                        <a:t>000000000000</a:t>
                      </a:r>
                    </a:p>
                  </a:txBody>
                  <a:tcPr/>
                </a:tc>
                <a:tc>
                  <a:txBody>
                    <a:bodyPr/>
                    <a:lstStyle/>
                    <a:p>
                      <a:r>
                        <a:rPr lang="en-IN" dirty="0"/>
                        <a:t>0</a:t>
                      </a:r>
                    </a:p>
                  </a:txBody>
                  <a:tcPr/>
                </a:tc>
                <a:extLst>
                  <a:ext uri="{0D108BD9-81ED-4DB2-BD59-A6C34878D82A}">
                    <a16:rowId xmlns:a16="http://schemas.microsoft.com/office/drawing/2014/main" val="1095495711"/>
                  </a:ext>
                </a:extLst>
              </a:tr>
              <a:tr h="361229">
                <a:tc>
                  <a:txBody>
                    <a:bodyPr/>
                    <a:lstStyle/>
                    <a:p>
                      <a:r>
                        <a:rPr lang="en-IN" dirty="0">
                          <a:solidFill>
                            <a:srgbClr val="FF0000"/>
                          </a:solidFill>
                        </a:rPr>
                        <a:t>0000</a:t>
                      </a:r>
                      <a:r>
                        <a:rPr lang="en-IN" dirty="0"/>
                        <a:t>000000000001</a:t>
                      </a:r>
                    </a:p>
                  </a:txBody>
                  <a:tcPr/>
                </a:tc>
                <a:tc>
                  <a:txBody>
                    <a:bodyPr/>
                    <a:lstStyle/>
                    <a:p>
                      <a:r>
                        <a:rPr lang="en-IN" dirty="0"/>
                        <a:t>1</a:t>
                      </a:r>
                    </a:p>
                  </a:txBody>
                  <a:tcPr/>
                </a:tc>
                <a:extLst>
                  <a:ext uri="{0D108BD9-81ED-4DB2-BD59-A6C34878D82A}">
                    <a16:rowId xmlns:a16="http://schemas.microsoft.com/office/drawing/2014/main" val="3327082919"/>
                  </a:ext>
                </a:extLst>
              </a:tr>
              <a:tr h="361229">
                <a:tc>
                  <a:txBody>
                    <a:bodyPr/>
                    <a:lstStyle/>
                    <a:p>
                      <a:r>
                        <a:rPr lang="en-IN" dirty="0">
                          <a:solidFill>
                            <a:srgbClr val="FF0000"/>
                          </a:solidFill>
                        </a:rPr>
                        <a:t>0000</a:t>
                      </a:r>
                      <a:r>
                        <a:rPr lang="en-IN" dirty="0"/>
                        <a:t>000000000010</a:t>
                      </a:r>
                    </a:p>
                  </a:txBody>
                  <a:tcPr/>
                </a:tc>
                <a:tc>
                  <a:txBody>
                    <a:bodyPr/>
                    <a:lstStyle/>
                    <a:p>
                      <a:r>
                        <a:rPr lang="en-IN" dirty="0"/>
                        <a:t>2</a:t>
                      </a:r>
                    </a:p>
                  </a:txBody>
                  <a:tcPr/>
                </a:tc>
                <a:extLst>
                  <a:ext uri="{0D108BD9-81ED-4DB2-BD59-A6C34878D82A}">
                    <a16:rowId xmlns:a16="http://schemas.microsoft.com/office/drawing/2014/main" val="135814715"/>
                  </a:ext>
                </a:extLst>
              </a:tr>
              <a:tr h="361229">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261566849"/>
                  </a:ext>
                </a:extLst>
              </a:tr>
              <a:tr h="361229">
                <a:tc>
                  <a:txBody>
                    <a:bodyPr/>
                    <a:lstStyle/>
                    <a:p>
                      <a:r>
                        <a:rPr lang="en-IN" dirty="0">
                          <a:solidFill>
                            <a:srgbClr val="FF0000"/>
                          </a:solidFill>
                        </a:rPr>
                        <a:t>0000</a:t>
                      </a:r>
                      <a:r>
                        <a:rPr lang="en-IN" dirty="0"/>
                        <a:t>111111111111</a:t>
                      </a:r>
                    </a:p>
                  </a:txBody>
                  <a:tcPr/>
                </a:tc>
                <a:tc>
                  <a:txBody>
                    <a:bodyPr/>
                    <a:lstStyle/>
                    <a:p>
                      <a:r>
                        <a:rPr lang="en-IN" dirty="0"/>
                        <a:t>4095</a:t>
                      </a:r>
                    </a:p>
                  </a:txBody>
                  <a:tcPr/>
                </a:tc>
                <a:extLst>
                  <a:ext uri="{0D108BD9-81ED-4DB2-BD59-A6C34878D82A}">
                    <a16:rowId xmlns:a16="http://schemas.microsoft.com/office/drawing/2014/main" val="3552687613"/>
                  </a:ext>
                </a:extLst>
              </a:tr>
              <a:tr h="361229">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2026074766"/>
                  </a:ext>
                </a:extLst>
              </a:tr>
              <a:tr h="361229">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649989939"/>
                  </a:ext>
                </a:extLst>
              </a:tr>
              <a:tr h="361229">
                <a:tc>
                  <a:txBody>
                    <a:bodyPr/>
                    <a:lstStyle/>
                    <a:p>
                      <a:r>
                        <a:rPr lang="en-IN" dirty="0">
                          <a:solidFill>
                            <a:srgbClr val="FF0000"/>
                          </a:solidFill>
                        </a:rPr>
                        <a:t>1111</a:t>
                      </a:r>
                      <a:r>
                        <a:rPr lang="en-IN" dirty="0"/>
                        <a:t>111111111111</a:t>
                      </a:r>
                    </a:p>
                  </a:txBody>
                  <a:tcPr/>
                </a:tc>
                <a:tc>
                  <a:txBody>
                    <a:bodyPr/>
                    <a:lstStyle/>
                    <a:p>
                      <a:r>
                        <a:rPr lang="en-IN" dirty="0"/>
                        <a:t>65535</a:t>
                      </a:r>
                    </a:p>
                  </a:txBody>
                  <a:tcPr/>
                </a:tc>
                <a:extLst>
                  <a:ext uri="{0D108BD9-81ED-4DB2-BD59-A6C34878D82A}">
                    <a16:rowId xmlns:a16="http://schemas.microsoft.com/office/drawing/2014/main" val="897984389"/>
                  </a:ext>
                </a:extLst>
              </a:tr>
            </a:tbl>
          </a:graphicData>
        </a:graphic>
      </p:graphicFrame>
    </p:spTree>
    <p:extLst>
      <p:ext uri="{BB962C8B-B14F-4D97-AF65-F5344CB8AC3E}">
        <p14:creationId xmlns:p14="http://schemas.microsoft.com/office/powerpoint/2010/main" val="360221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A875-8951-6DB5-06C3-2CAD1E37E035}"/>
              </a:ext>
            </a:extLst>
          </p:cNvPr>
          <p:cNvSpPr>
            <a:spLocks noGrp="1"/>
          </p:cNvSpPr>
          <p:nvPr>
            <p:ph type="title"/>
          </p:nvPr>
        </p:nvSpPr>
        <p:spPr/>
        <p:txBody>
          <a:bodyPr/>
          <a:lstStyle/>
          <a:p>
            <a:r>
              <a:rPr lang="en-IN" dirty="0"/>
              <a:t>Use of Various Technologies</a:t>
            </a:r>
          </a:p>
        </p:txBody>
      </p:sp>
      <p:sp>
        <p:nvSpPr>
          <p:cNvPr id="3" name="Content Placeholder 2">
            <a:extLst>
              <a:ext uri="{FF2B5EF4-FFF2-40B4-BE49-F238E27FC236}">
                <a16:creationId xmlns:a16="http://schemas.microsoft.com/office/drawing/2014/main" id="{DCCC7D28-4793-5143-D9A4-6240719EF5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D49ED4E-A523-2706-5037-8A193E793135}"/>
              </a:ext>
            </a:extLst>
          </p:cNvPr>
          <p:cNvPicPr>
            <a:picLocks noChangeAspect="1"/>
          </p:cNvPicPr>
          <p:nvPr/>
        </p:nvPicPr>
        <p:blipFill>
          <a:blip r:embed="rId2"/>
          <a:stretch>
            <a:fillRect/>
          </a:stretch>
        </p:blipFill>
        <p:spPr>
          <a:xfrm>
            <a:off x="1641110" y="1825625"/>
            <a:ext cx="8909779" cy="4574794"/>
          </a:xfrm>
          <a:prstGeom prst="rect">
            <a:avLst/>
          </a:prstGeom>
        </p:spPr>
      </p:pic>
    </p:spTree>
    <p:extLst>
      <p:ext uri="{BB962C8B-B14F-4D97-AF65-F5344CB8AC3E}">
        <p14:creationId xmlns:p14="http://schemas.microsoft.com/office/powerpoint/2010/main" val="2802935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0D73-4C4F-5713-6BA8-EB21A0211B80}"/>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BDB94C8F-D606-0E6E-3C92-4E43D9E28A47}"/>
              </a:ext>
            </a:extLst>
          </p:cNvPr>
          <p:cNvSpPr>
            <a:spLocks noGrp="1"/>
          </p:cNvSpPr>
          <p:nvPr>
            <p:ph idx="1"/>
          </p:nvPr>
        </p:nvSpPr>
        <p:spPr/>
        <p:txBody>
          <a:bodyPr>
            <a:normAutofit/>
          </a:bodyPr>
          <a:lstStyle/>
          <a:p>
            <a:r>
              <a:rPr lang="en-IN" dirty="0"/>
              <a:t>Suppose we have a 16-bit computer </a:t>
            </a:r>
          </a:p>
          <a:p>
            <a:r>
              <a:rPr lang="en-IN" dirty="0"/>
              <a:t>This means that the computer has 16 wires between the CPU and the main memory of the computer, i.e. Address bus is of 16 bits</a:t>
            </a:r>
          </a:p>
          <a:p>
            <a:r>
              <a:rPr lang="en-IN" dirty="0"/>
              <a:t>So, the actual </a:t>
            </a:r>
            <a:r>
              <a:rPr lang="en-IN" i="1" dirty="0"/>
              <a:t>addressable</a:t>
            </a:r>
            <a:r>
              <a:rPr lang="en-IN" dirty="0"/>
              <a:t> addresses (2</a:t>
            </a:r>
            <a:r>
              <a:rPr lang="en-IN" baseline="30000" dirty="0"/>
              <a:t>16</a:t>
            </a:r>
            <a:r>
              <a:rPr lang="en-IN" dirty="0"/>
              <a:t>) are 65,536</a:t>
            </a:r>
          </a:p>
          <a:p>
            <a:r>
              <a:rPr lang="en-IN" dirty="0"/>
              <a:t>But suppose the main memory only has 4096 memory locations</a:t>
            </a:r>
          </a:p>
          <a:p>
            <a:r>
              <a:rPr lang="en-IN" dirty="0"/>
              <a:t>Result: Memory addresses from 4096 to 65,535 are useless for us</a:t>
            </a:r>
          </a:p>
          <a:p>
            <a:r>
              <a:rPr lang="en-IN" dirty="0"/>
              <a:t>See next slide</a:t>
            </a:r>
          </a:p>
          <a:p>
            <a:endParaRPr lang="en-IN" dirty="0"/>
          </a:p>
          <a:p>
            <a:endParaRPr lang="en-IN" dirty="0"/>
          </a:p>
        </p:txBody>
      </p:sp>
    </p:spTree>
    <p:extLst>
      <p:ext uri="{BB962C8B-B14F-4D97-AF65-F5344CB8AC3E}">
        <p14:creationId xmlns:p14="http://schemas.microsoft.com/office/powerpoint/2010/main" val="1859306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5D0F-C1E9-A1EF-416E-C5B73BC206CF}"/>
              </a:ext>
            </a:extLst>
          </p:cNvPr>
          <p:cNvSpPr>
            <a:spLocks noGrp="1"/>
          </p:cNvSpPr>
          <p:nvPr>
            <p:ph type="title"/>
          </p:nvPr>
        </p:nvSpPr>
        <p:spPr/>
        <p:txBody>
          <a:bodyPr/>
          <a:lstStyle/>
          <a:p>
            <a:r>
              <a:rPr lang="en-IN" dirty="0"/>
              <a:t>Main Memory and Addressable Memory</a:t>
            </a:r>
          </a:p>
        </p:txBody>
      </p:sp>
      <p:sp>
        <p:nvSpPr>
          <p:cNvPr id="4" name="TextBox 3">
            <a:extLst>
              <a:ext uri="{FF2B5EF4-FFF2-40B4-BE49-F238E27FC236}">
                <a16:creationId xmlns:a16="http://schemas.microsoft.com/office/drawing/2014/main" id="{B221BE68-C969-481C-1DD6-ACBE9D7E1561}"/>
              </a:ext>
            </a:extLst>
          </p:cNvPr>
          <p:cNvSpPr txBox="1"/>
          <p:nvPr/>
        </p:nvSpPr>
        <p:spPr>
          <a:xfrm>
            <a:off x="1387011" y="3595955"/>
            <a:ext cx="2619910" cy="1754326"/>
          </a:xfrm>
          <a:prstGeom prst="rect">
            <a:avLst/>
          </a:prstGeom>
          <a:solidFill>
            <a:schemeClr val="accent2">
              <a:lumMod val="60000"/>
              <a:lumOff val="40000"/>
            </a:schemeClr>
          </a:solidFill>
        </p:spPr>
        <p:txBody>
          <a:bodyPr wrap="square" rtlCol="0">
            <a:spAutoFit/>
          </a:bodyPr>
          <a:lstStyle/>
          <a:p>
            <a:r>
              <a:rPr lang="en-IN" b="1" dirty="0"/>
              <a:t>Memory address 4095</a:t>
            </a:r>
          </a:p>
          <a:p>
            <a:r>
              <a:rPr lang="en-IN" b="1" dirty="0"/>
              <a:t>Memory address 4094</a:t>
            </a:r>
          </a:p>
          <a:p>
            <a:r>
              <a:rPr lang="en-IN" b="1" dirty="0"/>
              <a:t>…</a:t>
            </a:r>
          </a:p>
          <a:p>
            <a:r>
              <a:rPr lang="en-IN" b="1" dirty="0"/>
              <a:t>…</a:t>
            </a:r>
          </a:p>
          <a:p>
            <a:r>
              <a:rPr lang="en-IN" b="1" dirty="0"/>
              <a:t>…</a:t>
            </a:r>
          </a:p>
          <a:p>
            <a:r>
              <a:rPr lang="en-IN" b="1" dirty="0"/>
              <a:t>Memory address 0</a:t>
            </a:r>
          </a:p>
        </p:txBody>
      </p:sp>
      <p:sp>
        <p:nvSpPr>
          <p:cNvPr id="7" name="Content Placeholder 6">
            <a:extLst>
              <a:ext uri="{FF2B5EF4-FFF2-40B4-BE49-F238E27FC236}">
                <a16:creationId xmlns:a16="http://schemas.microsoft.com/office/drawing/2014/main" id="{DB3C9724-78FB-7D4E-5525-5F0F7A5137EC}"/>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EBC1E1D8-979F-0954-C2EC-E8E8645F05A0}"/>
              </a:ext>
            </a:extLst>
          </p:cNvPr>
          <p:cNvSpPr txBox="1"/>
          <p:nvPr/>
        </p:nvSpPr>
        <p:spPr>
          <a:xfrm>
            <a:off x="5537770" y="1953031"/>
            <a:ext cx="2691830" cy="3416320"/>
          </a:xfrm>
          <a:prstGeom prst="rect">
            <a:avLst/>
          </a:prstGeom>
          <a:solidFill>
            <a:srgbClr val="7030A0"/>
          </a:solidFill>
        </p:spPr>
        <p:txBody>
          <a:bodyPr wrap="square" rtlCol="0">
            <a:spAutoFit/>
          </a:bodyPr>
          <a:lstStyle/>
          <a:p>
            <a:r>
              <a:rPr lang="en-IN" b="1" dirty="0">
                <a:solidFill>
                  <a:schemeClr val="bg1"/>
                </a:solidFill>
              </a:rPr>
              <a:t>Memory address 65535</a:t>
            </a:r>
          </a:p>
          <a:p>
            <a:r>
              <a:rPr lang="en-IN" b="1" dirty="0">
                <a:solidFill>
                  <a:schemeClr val="bg1"/>
                </a:solidFill>
              </a:rPr>
              <a:t>Memory address 65534</a:t>
            </a:r>
          </a:p>
          <a:p>
            <a:r>
              <a:rPr lang="en-IN" b="1" dirty="0">
                <a:solidFill>
                  <a:schemeClr val="bg1"/>
                </a:solidFill>
              </a:rPr>
              <a:t>…</a:t>
            </a:r>
          </a:p>
          <a:p>
            <a:r>
              <a:rPr lang="en-IN" b="1" dirty="0">
                <a:solidFill>
                  <a:schemeClr val="bg1"/>
                </a:solidFill>
              </a:rPr>
              <a:t>…</a:t>
            </a:r>
          </a:p>
          <a:p>
            <a:endParaRPr lang="en-IN" b="1" dirty="0">
              <a:solidFill>
                <a:schemeClr val="bg1"/>
              </a:solidFill>
            </a:endParaRPr>
          </a:p>
          <a:p>
            <a:endParaRPr lang="en-IN" b="1" dirty="0">
              <a:solidFill>
                <a:schemeClr val="bg1"/>
              </a:solidFill>
            </a:endParaRPr>
          </a:p>
          <a:p>
            <a:r>
              <a:rPr lang="en-IN" b="1" dirty="0">
                <a:solidFill>
                  <a:schemeClr val="bg1"/>
                </a:solidFill>
              </a:rPr>
              <a:t>Memory address 4095</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Memory address 0</a:t>
            </a:r>
          </a:p>
        </p:txBody>
      </p:sp>
      <p:sp>
        <p:nvSpPr>
          <p:cNvPr id="9" name="Right Brace 8">
            <a:extLst>
              <a:ext uri="{FF2B5EF4-FFF2-40B4-BE49-F238E27FC236}">
                <a16:creationId xmlns:a16="http://schemas.microsoft.com/office/drawing/2014/main" id="{AEEEF42C-AF7A-B9F3-C710-DFF5994A8CB4}"/>
              </a:ext>
            </a:extLst>
          </p:cNvPr>
          <p:cNvSpPr/>
          <p:nvPr/>
        </p:nvSpPr>
        <p:spPr>
          <a:xfrm>
            <a:off x="8342616" y="1953031"/>
            <a:ext cx="462337" cy="1642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Speech Bubble: Rectangle 9">
            <a:extLst>
              <a:ext uri="{FF2B5EF4-FFF2-40B4-BE49-F238E27FC236}">
                <a16:creationId xmlns:a16="http://schemas.microsoft.com/office/drawing/2014/main" id="{A3F3849B-6ACA-B516-3D1B-5DAE41A6F5B8}"/>
              </a:ext>
            </a:extLst>
          </p:cNvPr>
          <p:cNvSpPr/>
          <p:nvPr/>
        </p:nvSpPr>
        <p:spPr>
          <a:xfrm>
            <a:off x="9719352" y="1953031"/>
            <a:ext cx="1634447" cy="1353620"/>
          </a:xfrm>
          <a:prstGeom prst="wedgeRectCallout">
            <a:avLst>
              <a:gd name="adj1" fmla="val -104437"/>
              <a:gd name="adj2" fmla="val 101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Unusable addresses</a:t>
            </a:r>
          </a:p>
        </p:txBody>
      </p:sp>
      <p:sp>
        <p:nvSpPr>
          <p:cNvPr id="11" name="TextBox 10">
            <a:extLst>
              <a:ext uri="{FF2B5EF4-FFF2-40B4-BE49-F238E27FC236}">
                <a16:creationId xmlns:a16="http://schemas.microsoft.com/office/drawing/2014/main" id="{4CA4E8C4-E3DF-35F0-7277-1B5ECEFF9E72}"/>
              </a:ext>
            </a:extLst>
          </p:cNvPr>
          <p:cNvSpPr txBox="1"/>
          <p:nvPr/>
        </p:nvSpPr>
        <p:spPr>
          <a:xfrm>
            <a:off x="1520575" y="5548045"/>
            <a:ext cx="1962364" cy="369332"/>
          </a:xfrm>
          <a:prstGeom prst="rect">
            <a:avLst/>
          </a:prstGeom>
          <a:noFill/>
        </p:spPr>
        <p:txBody>
          <a:bodyPr wrap="square" rtlCol="0">
            <a:spAutoFit/>
          </a:bodyPr>
          <a:lstStyle/>
          <a:p>
            <a:pPr algn="ctr"/>
            <a:r>
              <a:rPr lang="en-IN" b="1" dirty="0">
                <a:highlight>
                  <a:srgbClr val="FFFF00"/>
                </a:highlight>
              </a:rPr>
              <a:t>Physical memory</a:t>
            </a:r>
          </a:p>
        </p:txBody>
      </p:sp>
      <p:sp>
        <p:nvSpPr>
          <p:cNvPr id="12" name="TextBox 11">
            <a:extLst>
              <a:ext uri="{FF2B5EF4-FFF2-40B4-BE49-F238E27FC236}">
                <a16:creationId xmlns:a16="http://schemas.microsoft.com/office/drawing/2014/main" id="{7125063A-3C4A-CA5F-B035-918DA432109D}"/>
              </a:ext>
            </a:extLst>
          </p:cNvPr>
          <p:cNvSpPr txBox="1"/>
          <p:nvPr/>
        </p:nvSpPr>
        <p:spPr>
          <a:xfrm>
            <a:off x="5762089" y="5588491"/>
            <a:ext cx="2241480" cy="369332"/>
          </a:xfrm>
          <a:prstGeom prst="rect">
            <a:avLst/>
          </a:prstGeom>
          <a:noFill/>
        </p:spPr>
        <p:txBody>
          <a:bodyPr wrap="square" rtlCol="0">
            <a:spAutoFit/>
          </a:bodyPr>
          <a:lstStyle/>
          <a:p>
            <a:pPr algn="ctr"/>
            <a:r>
              <a:rPr lang="en-IN" b="1" dirty="0">
                <a:highlight>
                  <a:srgbClr val="FFFF00"/>
                </a:highlight>
              </a:rPr>
              <a:t>Addressable memory</a:t>
            </a:r>
          </a:p>
        </p:txBody>
      </p:sp>
    </p:spTree>
    <p:extLst>
      <p:ext uri="{BB962C8B-B14F-4D97-AF65-F5344CB8AC3E}">
        <p14:creationId xmlns:p14="http://schemas.microsoft.com/office/powerpoint/2010/main" val="2809328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4421-192D-63C0-B47F-3916EC36AF12}"/>
              </a:ext>
            </a:extLst>
          </p:cNvPr>
          <p:cNvSpPr>
            <a:spLocks noGrp="1"/>
          </p:cNvSpPr>
          <p:nvPr>
            <p:ph type="title"/>
          </p:nvPr>
        </p:nvSpPr>
        <p:spPr/>
        <p:txBody>
          <a:bodyPr/>
          <a:lstStyle/>
          <a:p>
            <a:r>
              <a:rPr lang="en-IN" dirty="0"/>
              <a:t>Virtual Memory Concept – Use of Secondary Storage</a:t>
            </a:r>
          </a:p>
        </p:txBody>
      </p:sp>
      <p:sp>
        <p:nvSpPr>
          <p:cNvPr id="3" name="Content Placeholder 2">
            <a:extLst>
              <a:ext uri="{FF2B5EF4-FFF2-40B4-BE49-F238E27FC236}">
                <a16:creationId xmlns:a16="http://schemas.microsoft.com/office/drawing/2014/main" id="{D5D087CB-8DB4-EC58-D8FD-3673A03A97D7}"/>
              </a:ext>
            </a:extLst>
          </p:cNvPr>
          <p:cNvSpPr>
            <a:spLocks noGrp="1"/>
          </p:cNvSpPr>
          <p:nvPr>
            <p:ph idx="1"/>
          </p:nvPr>
        </p:nvSpPr>
        <p:spPr/>
        <p:txBody>
          <a:bodyPr/>
          <a:lstStyle/>
          <a:p>
            <a:endParaRPr lang="en-IN"/>
          </a:p>
        </p:txBody>
      </p:sp>
      <p:pic>
        <p:nvPicPr>
          <p:cNvPr id="3074" name="Picture 2" descr="Virtual Memory | Computer Architecture">
            <a:extLst>
              <a:ext uri="{FF2B5EF4-FFF2-40B4-BE49-F238E27FC236}">
                <a16:creationId xmlns:a16="http://schemas.microsoft.com/office/drawing/2014/main" id="{942423D4-F542-2656-2C89-2E072EC28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271" y="1301127"/>
            <a:ext cx="56578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435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3997A8-ADCA-30A3-E5EE-776698DCA399}"/>
              </a:ext>
            </a:extLst>
          </p:cNvPr>
          <p:cNvSpPr>
            <a:spLocks noGrp="1"/>
          </p:cNvSpPr>
          <p:nvPr>
            <p:ph type="title"/>
          </p:nvPr>
        </p:nvSpPr>
        <p:spPr/>
        <p:txBody>
          <a:bodyPr/>
          <a:lstStyle/>
          <a:p>
            <a:r>
              <a:rPr lang="en-IN" dirty="0"/>
              <a:t>Virtual Memory – Benefits</a:t>
            </a:r>
          </a:p>
        </p:txBody>
      </p:sp>
      <p:sp>
        <p:nvSpPr>
          <p:cNvPr id="6" name="Content Placeholder 5">
            <a:extLst>
              <a:ext uri="{FF2B5EF4-FFF2-40B4-BE49-F238E27FC236}">
                <a16:creationId xmlns:a16="http://schemas.microsoft.com/office/drawing/2014/main" id="{1477D0E3-1C8B-51C9-30FC-2D4B22E98208}"/>
              </a:ext>
            </a:extLst>
          </p:cNvPr>
          <p:cNvSpPr>
            <a:spLocks noGrp="1"/>
          </p:cNvSpPr>
          <p:nvPr>
            <p:ph idx="1"/>
          </p:nvPr>
        </p:nvSpPr>
        <p:spPr/>
        <p:txBody>
          <a:bodyPr>
            <a:normAutofit fontScale="92500"/>
          </a:bodyPr>
          <a:lstStyle/>
          <a:p>
            <a:r>
              <a:rPr lang="en-IN" dirty="0"/>
              <a:t>In our example, a programmer can write a program, which assumes that there are 65,536 locations in the main memory, and not just 4096</a:t>
            </a:r>
          </a:p>
          <a:p>
            <a:r>
              <a:rPr lang="en-IN" dirty="0"/>
              <a:t>In other words, the programmer can utilize the full 16-bit address space, when in reality there are only 4096 real memory locations</a:t>
            </a:r>
          </a:p>
          <a:p>
            <a:r>
              <a:rPr lang="en-IN" dirty="0"/>
              <a:t>At a time, 4096 memory words would be loaded from virtual memory (i.e. secondary storage) into physical memory</a:t>
            </a:r>
          </a:p>
          <a:p>
            <a:r>
              <a:rPr lang="en-IN" dirty="0"/>
              <a:t>If the program needs a word outside of these currently loaded words, a </a:t>
            </a:r>
            <a:r>
              <a:rPr lang="en-IN" b="1" dirty="0"/>
              <a:t>page fault </a:t>
            </a:r>
            <a:r>
              <a:rPr lang="en-IN" dirty="0"/>
              <a:t>occurs</a:t>
            </a:r>
          </a:p>
          <a:p>
            <a:r>
              <a:rPr lang="en-IN" dirty="0"/>
              <a:t>The operating system will remove the current 4096 words from the physical memory and replace them with the needed words</a:t>
            </a:r>
          </a:p>
        </p:txBody>
      </p:sp>
    </p:spTree>
    <p:extLst>
      <p:ext uri="{BB962C8B-B14F-4D97-AF65-F5344CB8AC3E}">
        <p14:creationId xmlns:p14="http://schemas.microsoft.com/office/powerpoint/2010/main" val="978020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F22D-748E-2293-1713-DF706216537E}"/>
              </a:ext>
            </a:extLst>
          </p:cNvPr>
          <p:cNvSpPr>
            <a:spLocks noGrp="1"/>
          </p:cNvSpPr>
          <p:nvPr>
            <p:ph type="title"/>
          </p:nvPr>
        </p:nvSpPr>
        <p:spPr/>
        <p:txBody>
          <a:bodyPr/>
          <a:lstStyle/>
          <a:p>
            <a:r>
              <a:rPr lang="en-IN" dirty="0"/>
              <a:t>Page Replacement algorithms to Handle Page Faults</a:t>
            </a:r>
          </a:p>
        </p:txBody>
      </p:sp>
      <p:sp>
        <p:nvSpPr>
          <p:cNvPr id="3" name="Content Placeholder 2">
            <a:extLst>
              <a:ext uri="{FF2B5EF4-FFF2-40B4-BE49-F238E27FC236}">
                <a16:creationId xmlns:a16="http://schemas.microsoft.com/office/drawing/2014/main" id="{53FB5A95-0F09-267D-A4BE-FCF53807F7DB}"/>
              </a:ext>
            </a:extLst>
          </p:cNvPr>
          <p:cNvSpPr>
            <a:spLocks noGrp="1"/>
          </p:cNvSpPr>
          <p:nvPr>
            <p:ph idx="1"/>
          </p:nvPr>
        </p:nvSpPr>
        <p:spPr/>
        <p:txBody>
          <a:bodyPr>
            <a:normAutofit lnSpcReduction="10000"/>
          </a:bodyPr>
          <a:lstStyle/>
          <a:p>
            <a:r>
              <a:rPr lang="en-US" b="1" dirty="0"/>
              <a:t>Least Recently Used (LRU) </a:t>
            </a:r>
            <a:r>
              <a:rPr lang="en-US" dirty="0"/>
              <a:t>algorithm: Evicts the page least recently used because of the probability of its not being in the current working set is high</a:t>
            </a:r>
          </a:p>
          <a:p>
            <a:r>
              <a:rPr lang="en-US" b="1" dirty="0"/>
              <a:t>First In First Out (FIFO)</a:t>
            </a:r>
            <a:r>
              <a:rPr lang="en-US" dirty="0"/>
              <a:t>: Removes the least recently loaded page, independent of when this page was last referenced. Associated with each page frame is a counter. Initially, all the counters are  set to 0. After each page fault has been handled, the counter for each page presently in memory is increased by one, and the counter for the page just brought in is  set to 0. When it becomes necessary to choose a page to remove, the page whose  counter is highest is chosen.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2994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D682-8D7E-3766-6F0B-9710BE4CD06C}"/>
              </a:ext>
            </a:extLst>
          </p:cNvPr>
          <p:cNvSpPr>
            <a:spLocks noGrp="1"/>
          </p:cNvSpPr>
          <p:nvPr>
            <p:ph type="title"/>
          </p:nvPr>
        </p:nvSpPr>
        <p:spPr/>
        <p:txBody>
          <a:bodyPr/>
          <a:lstStyle/>
          <a:p>
            <a:r>
              <a:rPr lang="en-IN" dirty="0"/>
              <a:t>Terminology</a:t>
            </a:r>
          </a:p>
        </p:txBody>
      </p:sp>
      <p:sp>
        <p:nvSpPr>
          <p:cNvPr id="3" name="Content Placeholder 2">
            <a:extLst>
              <a:ext uri="{FF2B5EF4-FFF2-40B4-BE49-F238E27FC236}">
                <a16:creationId xmlns:a16="http://schemas.microsoft.com/office/drawing/2014/main" id="{922C777F-20A0-8A7D-6405-04AB443025D6}"/>
              </a:ext>
            </a:extLst>
          </p:cNvPr>
          <p:cNvSpPr>
            <a:spLocks noGrp="1"/>
          </p:cNvSpPr>
          <p:nvPr>
            <p:ph idx="1"/>
          </p:nvPr>
        </p:nvSpPr>
        <p:spPr/>
        <p:txBody>
          <a:bodyPr>
            <a:normAutofit/>
          </a:bodyPr>
          <a:lstStyle/>
          <a:p>
            <a:r>
              <a:rPr lang="en-US" dirty="0"/>
              <a:t>The addresses that the program can refer to are in the </a:t>
            </a:r>
            <a:r>
              <a:rPr lang="en-US" b="1" dirty="0"/>
              <a:t>virtual address space</a:t>
            </a:r>
            <a:r>
              <a:rPr lang="en-US" dirty="0"/>
              <a:t>, and the actual, hardwired (physical) memory locations are in the </a:t>
            </a:r>
            <a:r>
              <a:rPr lang="en-US" b="1" dirty="0"/>
              <a:t>physical address space</a:t>
            </a:r>
          </a:p>
          <a:p>
            <a:r>
              <a:rPr lang="en-US" dirty="0"/>
              <a:t>A </a:t>
            </a:r>
            <a:r>
              <a:rPr lang="en-US" b="1" dirty="0"/>
              <a:t>memory map </a:t>
            </a:r>
            <a:r>
              <a:rPr lang="en-US" dirty="0"/>
              <a:t>or </a:t>
            </a:r>
            <a:r>
              <a:rPr lang="en-US" b="1" dirty="0"/>
              <a:t>page table </a:t>
            </a:r>
            <a:r>
              <a:rPr lang="en-US" dirty="0"/>
              <a:t>specifies for each virtual address what the corresponding physical address is</a:t>
            </a:r>
          </a:p>
          <a:p>
            <a:r>
              <a:rPr lang="en-US" dirty="0"/>
              <a:t>For this, both the virtual memory and physical memory is divided into equal-sized pages</a:t>
            </a:r>
          </a:p>
        </p:txBody>
      </p:sp>
    </p:spTree>
    <p:extLst>
      <p:ext uri="{BB962C8B-B14F-4D97-AF65-F5344CB8AC3E}">
        <p14:creationId xmlns:p14="http://schemas.microsoft.com/office/powerpoint/2010/main" val="1210768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0554-6DF4-1ADE-FC8A-824FB17FC918}"/>
              </a:ext>
            </a:extLst>
          </p:cNvPr>
          <p:cNvSpPr>
            <a:spLocks noGrp="1"/>
          </p:cNvSpPr>
          <p:nvPr>
            <p:ph type="title"/>
          </p:nvPr>
        </p:nvSpPr>
        <p:spPr/>
        <p:txBody>
          <a:bodyPr>
            <a:normAutofit/>
          </a:bodyPr>
          <a:lstStyle/>
          <a:p>
            <a:r>
              <a:rPr lang="en-IN" sz="3600" dirty="0"/>
              <a:t>Divide Virtual Memory into Pages and Physical Memory into Page Frames</a:t>
            </a:r>
          </a:p>
        </p:txBody>
      </p:sp>
      <p:sp>
        <p:nvSpPr>
          <p:cNvPr id="3" name="Content Placeholder 2">
            <a:extLst>
              <a:ext uri="{FF2B5EF4-FFF2-40B4-BE49-F238E27FC236}">
                <a16:creationId xmlns:a16="http://schemas.microsoft.com/office/drawing/2014/main" id="{E1F409E6-7249-E069-805F-3E77D610E37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2E95ADE-6FD6-4F73-3F4F-FEAD3A42BD55}"/>
              </a:ext>
            </a:extLst>
          </p:cNvPr>
          <p:cNvPicPr>
            <a:picLocks noChangeAspect="1"/>
          </p:cNvPicPr>
          <p:nvPr/>
        </p:nvPicPr>
        <p:blipFill>
          <a:blip r:embed="rId2"/>
          <a:stretch>
            <a:fillRect/>
          </a:stretch>
        </p:blipFill>
        <p:spPr>
          <a:xfrm>
            <a:off x="3585770" y="1421302"/>
            <a:ext cx="4407525" cy="5071573"/>
          </a:xfrm>
          <a:prstGeom prst="rect">
            <a:avLst/>
          </a:prstGeom>
        </p:spPr>
      </p:pic>
      <p:sp>
        <p:nvSpPr>
          <p:cNvPr id="6" name="Flowchart: Sequential Access Storage 5">
            <a:extLst>
              <a:ext uri="{FF2B5EF4-FFF2-40B4-BE49-F238E27FC236}">
                <a16:creationId xmlns:a16="http://schemas.microsoft.com/office/drawing/2014/main" id="{2FD504D5-272C-F50E-7CEC-A40246856E6E}"/>
              </a:ext>
            </a:extLst>
          </p:cNvPr>
          <p:cNvSpPr/>
          <p:nvPr/>
        </p:nvSpPr>
        <p:spPr>
          <a:xfrm>
            <a:off x="1489753" y="2763748"/>
            <a:ext cx="2250040" cy="1335641"/>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Virtual memory</a:t>
            </a:r>
          </a:p>
        </p:txBody>
      </p:sp>
      <p:sp>
        <p:nvSpPr>
          <p:cNvPr id="7" name="Flowchart: Sequential Access Storage 6">
            <a:extLst>
              <a:ext uri="{FF2B5EF4-FFF2-40B4-BE49-F238E27FC236}">
                <a16:creationId xmlns:a16="http://schemas.microsoft.com/office/drawing/2014/main" id="{DAAFE754-214D-E8B3-FAB9-651FDE9C25BC}"/>
              </a:ext>
            </a:extLst>
          </p:cNvPr>
          <p:cNvSpPr/>
          <p:nvPr/>
        </p:nvSpPr>
        <p:spPr>
          <a:xfrm flipH="1">
            <a:off x="7993294" y="2621447"/>
            <a:ext cx="2195245" cy="1570409"/>
          </a:xfrm>
          <a:prstGeom prst="flowChartMagneticTap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Physical memory</a:t>
            </a:r>
          </a:p>
        </p:txBody>
      </p:sp>
    </p:spTree>
    <p:extLst>
      <p:ext uri="{BB962C8B-B14F-4D97-AF65-F5344CB8AC3E}">
        <p14:creationId xmlns:p14="http://schemas.microsoft.com/office/powerpoint/2010/main" val="2207619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F22D-748E-2293-1713-DF706216537E}"/>
              </a:ext>
            </a:extLst>
          </p:cNvPr>
          <p:cNvSpPr>
            <a:spLocks noGrp="1"/>
          </p:cNvSpPr>
          <p:nvPr>
            <p:ph type="title"/>
          </p:nvPr>
        </p:nvSpPr>
        <p:spPr/>
        <p:txBody>
          <a:bodyPr/>
          <a:lstStyle/>
          <a:p>
            <a:r>
              <a:rPr lang="en-IN" dirty="0"/>
              <a:t>Thrashing concept</a:t>
            </a:r>
          </a:p>
        </p:txBody>
      </p:sp>
      <p:sp>
        <p:nvSpPr>
          <p:cNvPr id="3" name="Content Placeholder 2">
            <a:extLst>
              <a:ext uri="{FF2B5EF4-FFF2-40B4-BE49-F238E27FC236}">
                <a16:creationId xmlns:a16="http://schemas.microsoft.com/office/drawing/2014/main" id="{53FB5A95-0F09-267D-A4BE-FCF53807F7DB}"/>
              </a:ext>
            </a:extLst>
          </p:cNvPr>
          <p:cNvSpPr>
            <a:spLocks noGrp="1"/>
          </p:cNvSpPr>
          <p:nvPr>
            <p:ph idx="1"/>
          </p:nvPr>
        </p:nvSpPr>
        <p:spPr/>
        <p:txBody>
          <a:bodyPr>
            <a:normAutofit/>
          </a:bodyPr>
          <a:lstStyle/>
          <a:p>
            <a:r>
              <a:rPr lang="en-US" dirty="0"/>
              <a:t>A program that generates page faults frequently and continuously is said to be  </a:t>
            </a:r>
            <a:r>
              <a:rPr lang="en-US" b="1" dirty="0"/>
              <a:t>thrashing</a:t>
            </a:r>
          </a:p>
          <a:p>
            <a:r>
              <a:rPr lang="en-US" dirty="0"/>
              <a:t>Needless to say, thrashing is an undesirable characteristic</a:t>
            </a:r>
            <a:endParaRPr lang="en-IN" dirty="0"/>
          </a:p>
        </p:txBody>
      </p:sp>
    </p:spTree>
    <p:extLst>
      <p:ext uri="{BB962C8B-B14F-4D97-AF65-F5344CB8AC3E}">
        <p14:creationId xmlns:p14="http://schemas.microsoft.com/office/powerpoint/2010/main" val="851483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1277-554D-FEF9-AD4D-F4CF90BA9E00}"/>
              </a:ext>
            </a:extLst>
          </p:cNvPr>
          <p:cNvSpPr>
            <a:spLocks noGrp="1"/>
          </p:cNvSpPr>
          <p:nvPr>
            <p:ph type="title"/>
          </p:nvPr>
        </p:nvSpPr>
        <p:spPr/>
        <p:txBody>
          <a:bodyPr/>
          <a:lstStyle/>
          <a:p>
            <a:r>
              <a:rPr lang="en-IN" dirty="0"/>
              <a:t>Associative Memory</a:t>
            </a:r>
          </a:p>
        </p:txBody>
      </p:sp>
      <p:sp>
        <p:nvSpPr>
          <p:cNvPr id="3" name="Content Placeholder 2">
            <a:extLst>
              <a:ext uri="{FF2B5EF4-FFF2-40B4-BE49-F238E27FC236}">
                <a16:creationId xmlns:a16="http://schemas.microsoft.com/office/drawing/2014/main" id="{734EE1A7-8805-D190-E0AB-A13E488EDE24}"/>
              </a:ext>
            </a:extLst>
          </p:cNvPr>
          <p:cNvSpPr>
            <a:spLocks noGrp="1"/>
          </p:cNvSpPr>
          <p:nvPr>
            <p:ph idx="1"/>
          </p:nvPr>
        </p:nvSpPr>
        <p:spPr/>
        <p:txBody>
          <a:bodyPr>
            <a:normAutofit fontScale="92500"/>
          </a:bodyPr>
          <a:lstStyle/>
          <a:p>
            <a:r>
              <a:rPr lang="en-US" b="1" dirty="0"/>
              <a:t>Associative memory</a:t>
            </a:r>
            <a:r>
              <a:rPr lang="en-US" dirty="0"/>
              <a:t>, often called as </a:t>
            </a:r>
            <a:r>
              <a:rPr lang="en-US" b="1" dirty="0"/>
              <a:t>Content-Addressable Memory (CAM)</a:t>
            </a:r>
            <a:r>
              <a:rPr lang="en-US" dirty="0"/>
              <a:t> or </a:t>
            </a:r>
            <a:r>
              <a:rPr lang="en-US" b="1" dirty="0"/>
              <a:t>associative storage</a:t>
            </a:r>
            <a:r>
              <a:rPr lang="en-US" dirty="0"/>
              <a:t>, is a type of computer memory that allows data to be retrieved based on its content rather than its specific memory address</a:t>
            </a:r>
          </a:p>
          <a:p>
            <a:r>
              <a:rPr lang="en-US" dirty="0"/>
              <a:t>Tags/keys are identified for search keywords/patterns and stored with the data</a:t>
            </a:r>
          </a:p>
          <a:p>
            <a:r>
              <a:rPr lang="en-US" dirty="0"/>
              <a:t>We search for content or pattern, instead of providing memory address</a:t>
            </a:r>
          </a:p>
          <a:p>
            <a:r>
              <a:rPr lang="en-US" dirty="0"/>
              <a:t>Parallel search is possible, leading to high performance</a:t>
            </a:r>
          </a:p>
          <a:p>
            <a:r>
              <a:rPr lang="en-US" dirty="0"/>
              <a:t>No need to sequentially look up memory addresses, so fast</a:t>
            </a:r>
          </a:p>
          <a:p>
            <a:r>
              <a:rPr lang="en-US" dirty="0"/>
              <a:t>Used in cache memory, network routers and applications where fast search is needed</a:t>
            </a:r>
          </a:p>
        </p:txBody>
      </p:sp>
    </p:spTree>
    <p:extLst>
      <p:ext uri="{BB962C8B-B14F-4D97-AF65-F5344CB8AC3E}">
        <p14:creationId xmlns:p14="http://schemas.microsoft.com/office/powerpoint/2010/main" val="3172362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D19A0-9607-5D11-A1AE-E9F9A390738C}"/>
              </a:ext>
            </a:extLst>
          </p:cNvPr>
          <p:cNvSpPr>
            <a:spLocks noGrp="1"/>
          </p:cNvSpPr>
          <p:nvPr>
            <p:ph type="title"/>
          </p:nvPr>
        </p:nvSpPr>
        <p:spPr/>
        <p:txBody>
          <a:bodyPr/>
          <a:lstStyle/>
          <a:p>
            <a:r>
              <a:rPr lang="en-IN" dirty="0"/>
              <a:t>An Overview of Latest Processors</a:t>
            </a:r>
          </a:p>
        </p:txBody>
      </p:sp>
      <p:sp>
        <p:nvSpPr>
          <p:cNvPr id="5" name="Text Placeholder 4">
            <a:extLst>
              <a:ext uri="{FF2B5EF4-FFF2-40B4-BE49-F238E27FC236}">
                <a16:creationId xmlns:a16="http://schemas.microsoft.com/office/drawing/2014/main" id="{9C0FD371-09C7-D5D2-4A97-B40B9E97D85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1507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6CCC-8A45-B95B-EDE7-E3BA9FBF46F8}"/>
              </a:ext>
            </a:extLst>
          </p:cNvPr>
          <p:cNvSpPr>
            <a:spLocks noGrp="1"/>
          </p:cNvSpPr>
          <p:nvPr>
            <p:ph type="title"/>
          </p:nvPr>
        </p:nvSpPr>
        <p:spPr/>
        <p:txBody>
          <a:bodyPr/>
          <a:lstStyle/>
          <a:p>
            <a:r>
              <a:rPr lang="en-IN" dirty="0"/>
              <a:t>Technologies used in Memory Design</a:t>
            </a:r>
          </a:p>
        </p:txBody>
      </p:sp>
      <p:sp>
        <p:nvSpPr>
          <p:cNvPr id="3" name="Content Placeholder 2">
            <a:extLst>
              <a:ext uri="{FF2B5EF4-FFF2-40B4-BE49-F238E27FC236}">
                <a16:creationId xmlns:a16="http://schemas.microsoft.com/office/drawing/2014/main" id="{526F506B-4896-6D4C-A6BD-7F87DD454FFF}"/>
              </a:ext>
            </a:extLst>
          </p:cNvPr>
          <p:cNvSpPr>
            <a:spLocks noGrp="1"/>
          </p:cNvSpPr>
          <p:nvPr>
            <p:ph idx="1"/>
          </p:nvPr>
        </p:nvSpPr>
        <p:spPr/>
        <p:txBody>
          <a:bodyPr/>
          <a:lstStyle/>
          <a:p>
            <a:r>
              <a:rPr lang="en-IN" dirty="0"/>
              <a:t>Types of memories</a:t>
            </a:r>
          </a:p>
          <a:p>
            <a:pPr lvl="1"/>
            <a:r>
              <a:rPr lang="en-IN" b="1" dirty="0"/>
              <a:t>Random Access Memory (RAM)</a:t>
            </a:r>
            <a:r>
              <a:rPr lang="en-IN" dirty="0"/>
              <a:t>: Memory from where data can be read and where data can be written – Volatile</a:t>
            </a:r>
          </a:p>
          <a:p>
            <a:pPr lvl="2"/>
            <a:r>
              <a:rPr lang="en-IN" b="1" dirty="0"/>
              <a:t>Static RAM (SRAM)</a:t>
            </a:r>
          </a:p>
          <a:p>
            <a:pPr lvl="2"/>
            <a:r>
              <a:rPr lang="en-IN" b="1" dirty="0"/>
              <a:t>Dynamic RAM (DRAM)</a:t>
            </a:r>
          </a:p>
          <a:p>
            <a:pPr lvl="1"/>
            <a:r>
              <a:rPr lang="en-IN" b="1" dirty="0"/>
              <a:t>Read Only Memory (ROM)</a:t>
            </a:r>
            <a:r>
              <a:rPr lang="en-IN" dirty="0"/>
              <a:t>: Memory from where data can be read, but not where data can be written</a:t>
            </a:r>
          </a:p>
          <a:p>
            <a:pPr lvl="2"/>
            <a:r>
              <a:rPr lang="en-IN" dirty="0"/>
              <a:t>Useful for booting up, fixed data</a:t>
            </a:r>
          </a:p>
          <a:p>
            <a:endParaRPr lang="en-IN" dirty="0"/>
          </a:p>
        </p:txBody>
      </p:sp>
    </p:spTree>
    <p:extLst>
      <p:ext uri="{BB962C8B-B14F-4D97-AF65-F5344CB8AC3E}">
        <p14:creationId xmlns:p14="http://schemas.microsoft.com/office/powerpoint/2010/main" val="2973567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1234-D5D7-6909-AD39-1FD5D7337EF8}"/>
              </a:ext>
            </a:extLst>
          </p:cNvPr>
          <p:cNvSpPr>
            <a:spLocks noGrp="1"/>
          </p:cNvSpPr>
          <p:nvPr>
            <p:ph type="title"/>
          </p:nvPr>
        </p:nvSpPr>
        <p:spPr/>
        <p:txBody>
          <a:bodyPr/>
          <a:lstStyle/>
          <a:p>
            <a:r>
              <a:rPr lang="en-IN" dirty="0"/>
              <a:t>Intel 32-bit and 64-bit Processors</a:t>
            </a:r>
          </a:p>
        </p:txBody>
      </p:sp>
      <p:graphicFrame>
        <p:nvGraphicFramePr>
          <p:cNvPr id="4" name="Table 4">
            <a:extLst>
              <a:ext uri="{FF2B5EF4-FFF2-40B4-BE49-F238E27FC236}">
                <a16:creationId xmlns:a16="http://schemas.microsoft.com/office/drawing/2014/main" id="{F2098340-2193-21FA-CF0C-8F495119F06A}"/>
              </a:ext>
            </a:extLst>
          </p:cNvPr>
          <p:cNvGraphicFramePr>
            <a:graphicFrameLocks noGrp="1"/>
          </p:cNvGraphicFramePr>
          <p:nvPr>
            <p:ph idx="1"/>
          </p:nvPr>
        </p:nvGraphicFramePr>
        <p:xfrm>
          <a:off x="460625" y="1476304"/>
          <a:ext cx="11270750" cy="4937760"/>
        </p:xfrm>
        <a:graphic>
          <a:graphicData uri="http://schemas.openxmlformats.org/drawingml/2006/table">
            <a:tbl>
              <a:tblPr firstRow="1" bandRow="1">
                <a:tableStyleId>{5C22544A-7EE6-4342-B048-85BDC9FD1C3A}</a:tableStyleId>
              </a:tblPr>
              <a:tblGrid>
                <a:gridCol w="2889725">
                  <a:extLst>
                    <a:ext uri="{9D8B030D-6E8A-4147-A177-3AD203B41FA5}">
                      <a16:colId xmlns:a16="http://schemas.microsoft.com/office/drawing/2014/main" val="2236409666"/>
                    </a:ext>
                  </a:extLst>
                </a:gridCol>
                <a:gridCol w="4052406">
                  <a:extLst>
                    <a:ext uri="{9D8B030D-6E8A-4147-A177-3AD203B41FA5}">
                      <a16:colId xmlns:a16="http://schemas.microsoft.com/office/drawing/2014/main" val="3760863330"/>
                    </a:ext>
                  </a:extLst>
                </a:gridCol>
                <a:gridCol w="4328619">
                  <a:extLst>
                    <a:ext uri="{9D8B030D-6E8A-4147-A177-3AD203B41FA5}">
                      <a16:colId xmlns:a16="http://schemas.microsoft.com/office/drawing/2014/main" val="846017604"/>
                    </a:ext>
                  </a:extLst>
                </a:gridCol>
              </a:tblGrid>
              <a:tr h="370840">
                <a:tc>
                  <a:txBody>
                    <a:bodyPr/>
                    <a:lstStyle/>
                    <a:p>
                      <a:r>
                        <a:rPr lang="en-IN" sz="2400" dirty="0"/>
                        <a:t>Point</a:t>
                      </a:r>
                    </a:p>
                  </a:txBody>
                  <a:tcPr/>
                </a:tc>
                <a:tc>
                  <a:txBody>
                    <a:bodyPr/>
                    <a:lstStyle/>
                    <a:p>
                      <a:r>
                        <a:rPr lang="en-IN" sz="2400" dirty="0"/>
                        <a:t>32-bit processor</a:t>
                      </a:r>
                    </a:p>
                  </a:txBody>
                  <a:tcPr/>
                </a:tc>
                <a:tc>
                  <a:txBody>
                    <a:bodyPr/>
                    <a:lstStyle/>
                    <a:p>
                      <a:r>
                        <a:rPr lang="en-IN" sz="2400" dirty="0"/>
                        <a:t>64-bit processor</a:t>
                      </a:r>
                    </a:p>
                  </a:txBody>
                  <a:tcPr/>
                </a:tc>
                <a:extLst>
                  <a:ext uri="{0D108BD9-81ED-4DB2-BD59-A6C34878D82A}">
                    <a16:rowId xmlns:a16="http://schemas.microsoft.com/office/drawing/2014/main" val="1992849663"/>
                  </a:ext>
                </a:extLst>
              </a:tr>
              <a:tr h="370840">
                <a:tc>
                  <a:txBody>
                    <a:bodyPr/>
                    <a:lstStyle/>
                    <a:p>
                      <a:r>
                        <a:rPr lang="en-IN" sz="2400" dirty="0"/>
                        <a:t>Architecture</a:t>
                      </a:r>
                    </a:p>
                  </a:txBody>
                  <a:tcPr/>
                </a:tc>
                <a:tc>
                  <a:txBody>
                    <a:bodyPr/>
                    <a:lstStyle/>
                    <a:p>
                      <a:r>
                        <a:rPr lang="en-IN" sz="2400" dirty="0"/>
                        <a:t>X86 family, works with data and instructions that are 32-bit long</a:t>
                      </a:r>
                    </a:p>
                  </a:txBody>
                  <a:tcPr/>
                </a:tc>
                <a:tc>
                  <a:txBody>
                    <a:bodyPr/>
                    <a:lstStyle/>
                    <a:p>
                      <a:r>
                        <a:rPr lang="en-IN" sz="2400" dirty="0"/>
                        <a:t>X86-64 or AMD64 family, works with data and instructions that are 64-bit long</a:t>
                      </a:r>
                    </a:p>
                  </a:txBody>
                  <a:tcPr/>
                </a:tc>
                <a:extLst>
                  <a:ext uri="{0D108BD9-81ED-4DB2-BD59-A6C34878D82A}">
                    <a16:rowId xmlns:a16="http://schemas.microsoft.com/office/drawing/2014/main" val="2621672905"/>
                  </a:ext>
                </a:extLst>
              </a:tr>
              <a:tr h="370840">
                <a:tc>
                  <a:txBody>
                    <a:bodyPr/>
                    <a:lstStyle/>
                    <a:p>
                      <a:r>
                        <a:rPr lang="en-IN" sz="2400" dirty="0"/>
                        <a:t>Memory addressing</a:t>
                      </a:r>
                    </a:p>
                  </a:txBody>
                  <a:tcPr/>
                </a:tc>
                <a:tc>
                  <a:txBody>
                    <a:bodyPr/>
                    <a:lstStyle/>
                    <a:p>
                      <a:r>
                        <a:rPr lang="en-IN" sz="2400" dirty="0"/>
                        <a:t>2^32 i.e. 4GB memory addresses can be accessed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2^64 i.e. 18.4 million TB memory addresses can be accessed</a:t>
                      </a:r>
                    </a:p>
                  </a:txBody>
                  <a:tcPr/>
                </a:tc>
                <a:extLst>
                  <a:ext uri="{0D108BD9-81ED-4DB2-BD59-A6C34878D82A}">
                    <a16:rowId xmlns:a16="http://schemas.microsoft.com/office/drawing/2014/main" val="652587150"/>
                  </a:ext>
                </a:extLst>
              </a:tr>
              <a:tr h="370840">
                <a:tc>
                  <a:txBody>
                    <a:bodyPr/>
                    <a:lstStyle/>
                    <a:p>
                      <a:r>
                        <a:rPr lang="en-IN" sz="2400" dirty="0"/>
                        <a:t>Software compatibility</a:t>
                      </a:r>
                    </a:p>
                  </a:txBody>
                  <a:tcPr/>
                </a:tc>
                <a:tc>
                  <a:txBody>
                    <a:bodyPr/>
                    <a:lstStyle/>
                    <a:p>
                      <a:r>
                        <a:rPr lang="en-IN" sz="2400" dirty="0"/>
                        <a:t>Compatible with 32-bit and 16-bit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Compatible with 64-bit and 32-bit software</a:t>
                      </a:r>
                    </a:p>
                  </a:txBody>
                  <a:tcPr/>
                </a:tc>
                <a:extLst>
                  <a:ext uri="{0D108BD9-81ED-4DB2-BD59-A6C34878D82A}">
                    <a16:rowId xmlns:a16="http://schemas.microsoft.com/office/drawing/2014/main" val="4011114161"/>
                  </a:ext>
                </a:extLst>
              </a:tr>
              <a:tr h="370840">
                <a:tc>
                  <a:txBody>
                    <a:bodyPr/>
                    <a:lstStyle/>
                    <a:p>
                      <a:r>
                        <a:rPr lang="en-IN" sz="2400" dirty="0"/>
                        <a:t>Performance</a:t>
                      </a:r>
                    </a:p>
                  </a:txBody>
                  <a:tcPr/>
                </a:tc>
                <a:tc>
                  <a:txBody>
                    <a:bodyPr/>
                    <a:lstStyle/>
                    <a:p>
                      <a:r>
                        <a:rPr lang="en-IN" sz="2400" dirty="0"/>
                        <a:t>Struggle with memory-intensive applications</a:t>
                      </a:r>
                    </a:p>
                  </a:txBody>
                  <a:tcPr/>
                </a:tc>
                <a:tc>
                  <a:txBody>
                    <a:bodyPr/>
                    <a:lstStyle/>
                    <a:p>
                      <a:r>
                        <a:rPr lang="en-IN" sz="2400" dirty="0"/>
                        <a:t>Suitable for memory-intensive applications using multi-core</a:t>
                      </a:r>
                    </a:p>
                  </a:txBody>
                  <a:tcPr/>
                </a:tc>
                <a:extLst>
                  <a:ext uri="{0D108BD9-81ED-4DB2-BD59-A6C34878D82A}">
                    <a16:rowId xmlns:a16="http://schemas.microsoft.com/office/drawing/2014/main" val="1971983478"/>
                  </a:ext>
                </a:extLst>
              </a:tr>
              <a:tr h="370840">
                <a:tc>
                  <a:txBody>
                    <a:bodyPr/>
                    <a:lstStyle/>
                    <a:p>
                      <a:r>
                        <a:rPr lang="en-IN" sz="2400" dirty="0"/>
                        <a:t>Limitations</a:t>
                      </a:r>
                    </a:p>
                  </a:txBody>
                  <a:tcPr/>
                </a:tc>
                <a:tc>
                  <a:txBody>
                    <a:bodyPr/>
                    <a:lstStyle/>
                    <a:p>
                      <a:r>
                        <a:rPr lang="en-IN" sz="2400" dirty="0"/>
                        <a:t>4GB RAM, Handling large data sets is slow</a:t>
                      </a:r>
                    </a:p>
                  </a:txBody>
                  <a:tcPr/>
                </a:tc>
                <a:tc>
                  <a:txBody>
                    <a:bodyPr/>
                    <a:lstStyle/>
                    <a:p>
                      <a:r>
                        <a:rPr lang="en-IN" sz="2400" dirty="0"/>
                        <a:t>None at the moment</a:t>
                      </a:r>
                    </a:p>
                  </a:txBody>
                  <a:tcPr/>
                </a:tc>
                <a:extLst>
                  <a:ext uri="{0D108BD9-81ED-4DB2-BD59-A6C34878D82A}">
                    <a16:rowId xmlns:a16="http://schemas.microsoft.com/office/drawing/2014/main" val="3179181054"/>
                  </a:ext>
                </a:extLst>
              </a:tr>
            </a:tbl>
          </a:graphicData>
        </a:graphic>
      </p:graphicFrame>
    </p:spTree>
    <p:extLst>
      <p:ext uri="{BB962C8B-B14F-4D97-AF65-F5344CB8AC3E}">
        <p14:creationId xmlns:p14="http://schemas.microsoft.com/office/powerpoint/2010/main" val="1285485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F9F5-AEF8-206B-DEED-29F2A502FCD8}"/>
              </a:ext>
            </a:extLst>
          </p:cNvPr>
          <p:cNvSpPr>
            <a:spLocks noGrp="1"/>
          </p:cNvSpPr>
          <p:nvPr>
            <p:ph type="title"/>
          </p:nvPr>
        </p:nvSpPr>
        <p:spPr/>
        <p:txBody>
          <a:bodyPr/>
          <a:lstStyle/>
          <a:p>
            <a:r>
              <a:rPr lang="en-IN" dirty="0"/>
              <a:t>Generations of Intel Core Processors</a:t>
            </a:r>
          </a:p>
        </p:txBody>
      </p:sp>
      <p:graphicFrame>
        <p:nvGraphicFramePr>
          <p:cNvPr id="4" name="Table 4">
            <a:extLst>
              <a:ext uri="{FF2B5EF4-FFF2-40B4-BE49-F238E27FC236}">
                <a16:creationId xmlns:a16="http://schemas.microsoft.com/office/drawing/2014/main" id="{F6B2D76F-A400-CDA3-FEAB-7ABAA44F291B}"/>
              </a:ext>
            </a:extLst>
          </p:cNvPr>
          <p:cNvGraphicFramePr>
            <a:graphicFrameLocks noGrp="1"/>
          </p:cNvGraphicFramePr>
          <p:nvPr>
            <p:ph idx="1"/>
          </p:nvPr>
        </p:nvGraphicFramePr>
        <p:xfrm>
          <a:off x="452063" y="1299631"/>
          <a:ext cx="11465959" cy="5486400"/>
        </p:xfrm>
        <a:graphic>
          <a:graphicData uri="http://schemas.openxmlformats.org/drawingml/2006/table">
            <a:tbl>
              <a:tblPr firstRow="1" bandRow="1">
                <a:tableStyleId>{5C22544A-7EE6-4342-B048-85BDC9FD1C3A}</a:tableStyleId>
              </a:tblPr>
              <a:tblGrid>
                <a:gridCol w="4356243">
                  <a:extLst>
                    <a:ext uri="{9D8B030D-6E8A-4147-A177-3AD203B41FA5}">
                      <a16:colId xmlns:a16="http://schemas.microsoft.com/office/drawing/2014/main" val="4232154660"/>
                    </a:ext>
                  </a:extLst>
                </a:gridCol>
                <a:gridCol w="1171254">
                  <a:extLst>
                    <a:ext uri="{9D8B030D-6E8A-4147-A177-3AD203B41FA5}">
                      <a16:colId xmlns:a16="http://schemas.microsoft.com/office/drawing/2014/main" val="885508104"/>
                    </a:ext>
                  </a:extLst>
                </a:gridCol>
                <a:gridCol w="5938462">
                  <a:extLst>
                    <a:ext uri="{9D8B030D-6E8A-4147-A177-3AD203B41FA5}">
                      <a16:colId xmlns:a16="http://schemas.microsoft.com/office/drawing/2014/main" val="1041679268"/>
                    </a:ext>
                  </a:extLst>
                </a:gridCol>
              </a:tblGrid>
              <a:tr h="370840">
                <a:tc>
                  <a:txBody>
                    <a:bodyPr/>
                    <a:lstStyle/>
                    <a:p>
                      <a:r>
                        <a:rPr lang="en-IN" sz="2400" dirty="0"/>
                        <a:t>Generation</a:t>
                      </a:r>
                    </a:p>
                  </a:txBody>
                  <a:tcPr/>
                </a:tc>
                <a:tc>
                  <a:txBody>
                    <a:bodyPr/>
                    <a:lstStyle/>
                    <a:p>
                      <a:r>
                        <a:rPr lang="en-IN" sz="2400" dirty="0"/>
                        <a:t>Year</a:t>
                      </a:r>
                    </a:p>
                  </a:txBody>
                  <a:tcPr/>
                </a:tc>
                <a:tc>
                  <a:txBody>
                    <a:bodyPr/>
                    <a:lstStyle/>
                    <a:p>
                      <a:r>
                        <a:rPr lang="en-IN" sz="2400" dirty="0"/>
                        <a:t>Brand names</a:t>
                      </a:r>
                    </a:p>
                  </a:txBody>
                  <a:tcPr/>
                </a:tc>
                <a:extLst>
                  <a:ext uri="{0D108BD9-81ED-4DB2-BD59-A6C34878D82A}">
                    <a16:rowId xmlns:a16="http://schemas.microsoft.com/office/drawing/2014/main" val="2677934657"/>
                  </a:ext>
                </a:extLst>
              </a:tr>
              <a:tr h="370840">
                <a:tc>
                  <a:txBody>
                    <a:bodyPr/>
                    <a:lstStyle/>
                    <a:p>
                      <a:r>
                        <a:rPr lang="en-IN" sz="2400" dirty="0"/>
                        <a:t>First (Nehalem)</a:t>
                      </a:r>
                    </a:p>
                  </a:txBody>
                  <a:tcPr/>
                </a:tc>
                <a:tc>
                  <a:txBody>
                    <a:bodyPr/>
                    <a:lstStyle/>
                    <a:p>
                      <a:r>
                        <a:rPr lang="en-IN" sz="2400" dirty="0"/>
                        <a:t>2008</a:t>
                      </a:r>
                    </a:p>
                  </a:txBody>
                  <a:tcPr/>
                </a:tc>
                <a:tc>
                  <a:txBody>
                    <a:bodyPr/>
                    <a:lstStyle/>
                    <a:p>
                      <a:r>
                        <a:rPr lang="en-IN" sz="2400" dirty="0"/>
                        <a:t>Core i7, Core i5, Core i3</a:t>
                      </a:r>
                    </a:p>
                  </a:txBody>
                  <a:tcPr/>
                </a:tc>
                <a:extLst>
                  <a:ext uri="{0D108BD9-81ED-4DB2-BD59-A6C34878D82A}">
                    <a16:rowId xmlns:a16="http://schemas.microsoft.com/office/drawing/2014/main" val="1895241685"/>
                  </a:ext>
                </a:extLst>
              </a:tr>
              <a:tr h="370840">
                <a:tc>
                  <a:txBody>
                    <a:bodyPr/>
                    <a:lstStyle/>
                    <a:p>
                      <a:r>
                        <a:rPr lang="en-IN" sz="2400" dirty="0"/>
                        <a:t>Second (Sandy Bridge)</a:t>
                      </a:r>
                    </a:p>
                  </a:txBody>
                  <a:tcPr/>
                </a:tc>
                <a:tc>
                  <a:txBody>
                    <a:bodyPr/>
                    <a:lstStyle/>
                    <a:p>
                      <a:r>
                        <a:rPr lang="en-IN" sz="2400" dirty="0"/>
                        <a:t>2011</a:t>
                      </a:r>
                    </a:p>
                  </a:txBody>
                  <a:tcPr/>
                </a:tc>
                <a:tc>
                  <a:txBody>
                    <a:bodyPr/>
                    <a:lstStyle/>
                    <a:p>
                      <a:r>
                        <a:rPr lang="en-IN" sz="2400" dirty="0"/>
                        <a:t>Intel Quick Sync Video</a:t>
                      </a:r>
                    </a:p>
                  </a:txBody>
                  <a:tcPr/>
                </a:tc>
                <a:extLst>
                  <a:ext uri="{0D108BD9-81ED-4DB2-BD59-A6C34878D82A}">
                    <a16:rowId xmlns:a16="http://schemas.microsoft.com/office/drawing/2014/main" val="2719613287"/>
                  </a:ext>
                </a:extLst>
              </a:tr>
              <a:tr h="370840">
                <a:tc>
                  <a:txBody>
                    <a:bodyPr/>
                    <a:lstStyle/>
                    <a:p>
                      <a:r>
                        <a:rPr lang="en-IN" sz="2400" dirty="0"/>
                        <a:t>Third (Ivy Bridge)</a:t>
                      </a:r>
                    </a:p>
                  </a:txBody>
                  <a:tcPr/>
                </a:tc>
                <a:tc>
                  <a:txBody>
                    <a:bodyPr/>
                    <a:lstStyle/>
                    <a:p>
                      <a:r>
                        <a:rPr lang="en-IN" sz="2400" dirty="0"/>
                        <a:t>2012</a:t>
                      </a:r>
                    </a:p>
                  </a:txBody>
                  <a:tcPr/>
                </a:tc>
                <a:tc>
                  <a:txBody>
                    <a:bodyPr/>
                    <a:lstStyle/>
                    <a:p>
                      <a:r>
                        <a:rPr lang="en-IN" sz="2400" dirty="0"/>
                        <a:t>-</a:t>
                      </a:r>
                    </a:p>
                  </a:txBody>
                  <a:tcPr/>
                </a:tc>
                <a:extLst>
                  <a:ext uri="{0D108BD9-81ED-4DB2-BD59-A6C34878D82A}">
                    <a16:rowId xmlns:a16="http://schemas.microsoft.com/office/drawing/2014/main" val="3248922555"/>
                  </a:ext>
                </a:extLst>
              </a:tr>
              <a:tr h="370840">
                <a:tc>
                  <a:txBody>
                    <a:bodyPr/>
                    <a:lstStyle/>
                    <a:p>
                      <a:r>
                        <a:rPr lang="en-IN" sz="2400" dirty="0"/>
                        <a:t>Fourth (Haswell)</a:t>
                      </a:r>
                    </a:p>
                  </a:txBody>
                  <a:tcPr/>
                </a:tc>
                <a:tc>
                  <a:txBody>
                    <a:bodyPr/>
                    <a:lstStyle/>
                    <a:p>
                      <a:r>
                        <a:rPr lang="en-IN" sz="2400" dirty="0"/>
                        <a:t>2013</a:t>
                      </a:r>
                    </a:p>
                  </a:txBody>
                  <a:tcPr/>
                </a:tc>
                <a:tc>
                  <a:txBody>
                    <a:bodyPr/>
                    <a:lstStyle/>
                    <a:p>
                      <a:r>
                        <a:rPr lang="en-IN" sz="2400" dirty="0"/>
                        <a:t>-</a:t>
                      </a:r>
                    </a:p>
                  </a:txBody>
                  <a:tcPr/>
                </a:tc>
                <a:extLst>
                  <a:ext uri="{0D108BD9-81ED-4DB2-BD59-A6C34878D82A}">
                    <a16:rowId xmlns:a16="http://schemas.microsoft.com/office/drawing/2014/main" val="3137017836"/>
                  </a:ext>
                </a:extLst>
              </a:tr>
              <a:tr h="370840">
                <a:tc>
                  <a:txBody>
                    <a:bodyPr/>
                    <a:lstStyle/>
                    <a:p>
                      <a:r>
                        <a:rPr lang="en-IN" sz="2400" dirty="0"/>
                        <a:t>Fifth (Broadwell)</a:t>
                      </a:r>
                    </a:p>
                  </a:txBody>
                  <a:tcPr/>
                </a:tc>
                <a:tc>
                  <a:txBody>
                    <a:bodyPr/>
                    <a:lstStyle/>
                    <a:p>
                      <a:r>
                        <a:rPr lang="en-IN" sz="2400" dirty="0"/>
                        <a:t>2014</a:t>
                      </a:r>
                    </a:p>
                  </a:txBody>
                  <a:tcPr/>
                </a:tc>
                <a:tc>
                  <a:txBody>
                    <a:bodyPr/>
                    <a:lstStyle/>
                    <a:p>
                      <a:r>
                        <a:rPr lang="en-IN" sz="2400" dirty="0"/>
                        <a:t>-</a:t>
                      </a:r>
                    </a:p>
                  </a:txBody>
                  <a:tcPr/>
                </a:tc>
                <a:extLst>
                  <a:ext uri="{0D108BD9-81ED-4DB2-BD59-A6C34878D82A}">
                    <a16:rowId xmlns:a16="http://schemas.microsoft.com/office/drawing/2014/main" val="3212143151"/>
                  </a:ext>
                </a:extLst>
              </a:tr>
              <a:tr h="370840">
                <a:tc>
                  <a:txBody>
                    <a:bodyPr/>
                    <a:lstStyle/>
                    <a:p>
                      <a:r>
                        <a:rPr lang="en-IN" sz="2400" dirty="0"/>
                        <a:t>Sixth (Skylake)</a:t>
                      </a:r>
                    </a:p>
                  </a:txBody>
                  <a:tcPr/>
                </a:tc>
                <a:tc>
                  <a:txBody>
                    <a:bodyPr/>
                    <a:lstStyle/>
                    <a:p>
                      <a:r>
                        <a:rPr lang="en-IN" sz="2400" dirty="0"/>
                        <a:t>2015</a:t>
                      </a:r>
                    </a:p>
                  </a:txBody>
                  <a:tcPr/>
                </a:tc>
                <a:tc>
                  <a:txBody>
                    <a:bodyPr/>
                    <a:lstStyle/>
                    <a:p>
                      <a:r>
                        <a:rPr lang="en-IN" sz="2400" dirty="0"/>
                        <a:t>-</a:t>
                      </a:r>
                    </a:p>
                  </a:txBody>
                  <a:tcPr/>
                </a:tc>
                <a:extLst>
                  <a:ext uri="{0D108BD9-81ED-4DB2-BD59-A6C34878D82A}">
                    <a16:rowId xmlns:a16="http://schemas.microsoft.com/office/drawing/2014/main" val="4125536411"/>
                  </a:ext>
                </a:extLst>
              </a:tr>
              <a:tr h="370840">
                <a:tc>
                  <a:txBody>
                    <a:bodyPr/>
                    <a:lstStyle/>
                    <a:p>
                      <a:r>
                        <a:rPr lang="en-IN" sz="2400" dirty="0"/>
                        <a:t>Seventh (</a:t>
                      </a:r>
                      <a:r>
                        <a:rPr lang="en-IN" sz="2400" dirty="0" err="1"/>
                        <a:t>Kaby</a:t>
                      </a:r>
                      <a:r>
                        <a:rPr lang="en-IN" sz="2400" dirty="0"/>
                        <a:t> Lake)</a:t>
                      </a:r>
                    </a:p>
                  </a:txBody>
                  <a:tcPr/>
                </a:tc>
                <a:tc>
                  <a:txBody>
                    <a:bodyPr/>
                    <a:lstStyle/>
                    <a:p>
                      <a:r>
                        <a:rPr lang="en-IN" sz="2400" dirty="0"/>
                        <a:t>2016</a:t>
                      </a:r>
                    </a:p>
                  </a:txBody>
                  <a:tcPr/>
                </a:tc>
                <a:tc>
                  <a:txBody>
                    <a:bodyPr/>
                    <a:lstStyle/>
                    <a:p>
                      <a:r>
                        <a:rPr lang="en-IN" sz="2400" dirty="0"/>
                        <a:t>-</a:t>
                      </a:r>
                    </a:p>
                  </a:txBody>
                  <a:tcPr/>
                </a:tc>
                <a:extLst>
                  <a:ext uri="{0D108BD9-81ED-4DB2-BD59-A6C34878D82A}">
                    <a16:rowId xmlns:a16="http://schemas.microsoft.com/office/drawing/2014/main" val="231318658"/>
                  </a:ext>
                </a:extLst>
              </a:tr>
              <a:tr h="370840">
                <a:tc>
                  <a:txBody>
                    <a:bodyPr/>
                    <a:lstStyle/>
                    <a:p>
                      <a:r>
                        <a:rPr lang="en-IN" sz="2400" dirty="0"/>
                        <a:t>Eighth (Coffee Lake)</a:t>
                      </a:r>
                    </a:p>
                  </a:txBody>
                  <a:tcPr/>
                </a:tc>
                <a:tc>
                  <a:txBody>
                    <a:bodyPr/>
                    <a:lstStyle/>
                    <a:p>
                      <a:r>
                        <a:rPr lang="en-IN" sz="2400" dirty="0"/>
                        <a:t>2017</a:t>
                      </a:r>
                    </a:p>
                  </a:txBody>
                  <a:tcPr/>
                </a:tc>
                <a:tc>
                  <a:txBody>
                    <a:bodyPr/>
                    <a:lstStyle/>
                    <a:p>
                      <a:r>
                        <a:rPr lang="en-IN" sz="2400" dirty="0"/>
                        <a:t>More cores and threads in existing processors</a:t>
                      </a:r>
                    </a:p>
                  </a:txBody>
                  <a:tcPr/>
                </a:tc>
                <a:extLst>
                  <a:ext uri="{0D108BD9-81ED-4DB2-BD59-A6C34878D82A}">
                    <a16:rowId xmlns:a16="http://schemas.microsoft.com/office/drawing/2014/main" val="165445313"/>
                  </a:ext>
                </a:extLst>
              </a:tr>
              <a:tr h="370840">
                <a:tc>
                  <a:txBody>
                    <a:bodyPr/>
                    <a:lstStyle/>
                    <a:p>
                      <a:r>
                        <a:rPr lang="en-IN" sz="2400" dirty="0"/>
                        <a:t>Ninth (Coffee Lake Refresh)</a:t>
                      </a:r>
                    </a:p>
                  </a:txBody>
                  <a:tcPr/>
                </a:tc>
                <a:tc>
                  <a:txBody>
                    <a:bodyPr/>
                    <a:lstStyle/>
                    <a:p>
                      <a:r>
                        <a:rPr lang="en-IN" sz="2400" dirty="0"/>
                        <a:t>2018</a:t>
                      </a:r>
                    </a:p>
                  </a:txBody>
                  <a:tcPr/>
                </a:tc>
                <a:tc>
                  <a:txBody>
                    <a:bodyPr/>
                    <a:lstStyle/>
                    <a:p>
                      <a:r>
                        <a:rPr lang="en-IN" sz="2400" dirty="0"/>
                        <a:t>-</a:t>
                      </a:r>
                    </a:p>
                  </a:txBody>
                  <a:tcPr/>
                </a:tc>
                <a:extLst>
                  <a:ext uri="{0D108BD9-81ED-4DB2-BD59-A6C34878D82A}">
                    <a16:rowId xmlns:a16="http://schemas.microsoft.com/office/drawing/2014/main" val="1395982675"/>
                  </a:ext>
                </a:extLst>
              </a:tr>
              <a:tr h="370840">
                <a:tc>
                  <a:txBody>
                    <a:bodyPr/>
                    <a:lstStyle/>
                    <a:p>
                      <a:r>
                        <a:rPr lang="en-IN" sz="2400" dirty="0"/>
                        <a:t>Tenth (Comet Lake and Ice Lake)</a:t>
                      </a:r>
                    </a:p>
                  </a:txBody>
                  <a:tcPr/>
                </a:tc>
                <a:tc>
                  <a:txBody>
                    <a:bodyPr/>
                    <a:lstStyle/>
                    <a:p>
                      <a:r>
                        <a:rPr lang="en-IN" sz="2400" dirty="0"/>
                        <a:t>2019</a:t>
                      </a:r>
                    </a:p>
                  </a:txBody>
                  <a:tcPr/>
                </a:tc>
                <a:tc>
                  <a:txBody>
                    <a:bodyPr/>
                    <a:lstStyle/>
                    <a:p>
                      <a:r>
                        <a:rPr lang="en-IN" sz="2400" dirty="0"/>
                        <a:t>-</a:t>
                      </a:r>
                    </a:p>
                  </a:txBody>
                  <a:tcPr/>
                </a:tc>
                <a:extLst>
                  <a:ext uri="{0D108BD9-81ED-4DB2-BD59-A6C34878D82A}">
                    <a16:rowId xmlns:a16="http://schemas.microsoft.com/office/drawing/2014/main" val="2079324348"/>
                  </a:ext>
                </a:extLst>
              </a:tr>
              <a:tr h="370840">
                <a:tc>
                  <a:txBody>
                    <a:bodyPr/>
                    <a:lstStyle/>
                    <a:p>
                      <a:r>
                        <a:rPr lang="en-IN" sz="2400" dirty="0"/>
                        <a:t>Eleventh (Tiger Lake)</a:t>
                      </a:r>
                    </a:p>
                  </a:txBody>
                  <a:tcPr/>
                </a:tc>
                <a:tc>
                  <a:txBody>
                    <a:bodyPr/>
                    <a:lstStyle/>
                    <a:p>
                      <a:r>
                        <a:rPr lang="en-IN" sz="2400" dirty="0"/>
                        <a:t>2020</a:t>
                      </a:r>
                    </a:p>
                  </a:txBody>
                  <a:tcPr/>
                </a:tc>
                <a:tc>
                  <a:txBody>
                    <a:bodyPr/>
                    <a:lstStyle/>
                    <a:p>
                      <a:r>
                        <a:rPr lang="en-IN" sz="2400" dirty="0"/>
                        <a:t>-</a:t>
                      </a:r>
                    </a:p>
                  </a:txBody>
                  <a:tcPr/>
                </a:tc>
                <a:extLst>
                  <a:ext uri="{0D108BD9-81ED-4DB2-BD59-A6C34878D82A}">
                    <a16:rowId xmlns:a16="http://schemas.microsoft.com/office/drawing/2014/main" val="3365671964"/>
                  </a:ext>
                </a:extLst>
              </a:tr>
            </a:tbl>
          </a:graphicData>
        </a:graphic>
      </p:graphicFrame>
    </p:spTree>
    <p:extLst>
      <p:ext uri="{BB962C8B-B14F-4D97-AF65-F5344CB8AC3E}">
        <p14:creationId xmlns:p14="http://schemas.microsoft.com/office/powerpoint/2010/main" val="1269308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1DF5-707A-1853-52C6-5EB225B35DA7}"/>
              </a:ext>
            </a:extLst>
          </p:cNvPr>
          <p:cNvSpPr>
            <a:spLocks noGrp="1"/>
          </p:cNvSpPr>
          <p:nvPr>
            <p:ph type="title"/>
          </p:nvPr>
        </p:nvSpPr>
        <p:spPr/>
        <p:txBody>
          <a:bodyPr/>
          <a:lstStyle/>
          <a:p>
            <a:r>
              <a:rPr lang="en-IN" dirty="0"/>
              <a:t>HPC Processors: </a:t>
            </a:r>
            <a:r>
              <a:rPr lang="en-IN" b="1" dirty="0"/>
              <a:t>AMD</a:t>
            </a:r>
            <a:r>
              <a:rPr lang="en-IN" dirty="0"/>
              <a:t>, POWER, ARM</a:t>
            </a:r>
          </a:p>
        </p:txBody>
      </p:sp>
      <p:sp>
        <p:nvSpPr>
          <p:cNvPr id="3" name="Content Placeholder 2">
            <a:extLst>
              <a:ext uri="{FF2B5EF4-FFF2-40B4-BE49-F238E27FC236}">
                <a16:creationId xmlns:a16="http://schemas.microsoft.com/office/drawing/2014/main" id="{1EF2D74E-93CD-24DB-3970-5203CAB2C943}"/>
              </a:ext>
            </a:extLst>
          </p:cNvPr>
          <p:cNvSpPr>
            <a:spLocks noGrp="1"/>
          </p:cNvSpPr>
          <p:nvPr>
            <p:ph idx="1"/>
          </p:nvPr>
        </p:nvSpPr>
        <p:spPr/>
        <p:txBody>
          <a:bodyPr>
            <a:normAutofit fontScale="92500"/>
          </a:bodyPr>
          <a:lstStyle/>
          <a:p>
            <a:r>
              <a:rPr lang="en-US" dirty="0"/>
              <a:t>AMD, with its x86-based processors, has a significant presence in HPC, particularly in the consumer and mid-range server segments</a:t>
            </a:r>
          </a:p>
          <a:p>
            <a:r>
              <a:rPr lang="en-US" dirty="0"/>
              <a:t>AMD's EPYC processors have gained popularity in HPC clusters due to their competitive performance, memory bandwidth, and core counts</a:t>
            </a:r>
          </a:p>
          <a:p>
            <a:r>
              <a:rPr lang="en-US" dirty="0"/>
              <a:t>Key features include support for PCIe 4.0 for high-speed I/O and excellent floating-point performance</a:t>
            </a:r>
          </a:p>
          <a:p>
            <a:r>
              <a:rPr lang="en-US" dirty="0"/>
              <a:t>AMD's Infinity Fabric interconnect architecture allows for scalable multi-socket systems, making it suitable for a variety of HPC workloads</a:t>
            </a:r>
          </a:p>
          <a:p>
            <a:r>
              <a:rPr lang="en-US" dirty="0"/>
              <a:t>AMD's partnership with Cray (now part of HPE) has resulted in the development of powerful supercomputers like "Frontier" and "El Capitan"</a:t>
            </a:r>
          </a:p>
          <a:p>
            <a:endParaRPr lang="en-IN" dirty="0"/>
          </a:p>
        </p:txBody>
      </p:sp>
    </p:spTree>
    <p:extLst>
      <p:ext uri="{BB962C8B-B14F-4D97-AF65-F5344CB8AC3E}">
        <p14:creationId xmlns:p14="http://schemas.microsoft.com/office/powerpoint/2010/main" val="3142707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1DF5-707A-1853-52C6-5EB225B35DA7}"/>
              </a:ext>
            </a:extLst>
          </p:cNvPr>
          <p:cNvSpPr>
            <a:spLocks noGrp="1"/>
          </p:cNvSpPr>
          <p:nvPr>
            <p:ph type="title"/>
          </p:nvPr>
        </p:nvSpPr>
        <p:spPr/>
        <p:txBody>
          <a:bodyPr/>
          <a:lstStyle/>
          <a:p>
            <a:r>
              <a:rPr lang="en-IN" dirty="0"/>
              <a:t>HPC Processors: AMD, </a:t>
            </a:r>
            <a:r>
              <a:rPr lang="en-IN" b="1" dirty="0"/>
              <a:t>POWER</a:t>
            </a:r>
            <a:r>
              <a:rPr lang="en-IN" dirty="0"/>
              <a:t>, ARM</a:t>
            </a:r>
          </a:p>
        </p:txBody>
      </p:sp>
      <p:sp>
        <p:nvSpPr>
          <p:cNvPr id="3" name="Content Placeholder 2">
            <a:extLst>
              <a:ext uri="{FF2B5EF4-FFF2-40B4-BE49-F238E27FC236}">
                <a16:creationId xmlns:a16="http://schemas.microsoft.com/office/drawing/2014/main" id="{1EF2D74E-93CD-24DB-3970-5203CAB2C943}"/>
              </a:ext>
            </a:extLst>
          </p:cNvPr>
          <p:cNvSpPr>
            <a:spLocks noGrp="1"/>
          </p:cNvSpPr>
          <p:nvPr>
            <p:ph idx="1"/>
          </p:nvPr>
        </p:nvSpPr>
        <p:spPr/>
        <p:txBody>
          <a:bodyPr>
            <a:normAutofit lnSpcReduction="10000"/>
          </a:bodyPr>
          <a:lstStyle/>
          <a:p>
            <a:r>
              <a:rPr lang="en-US" dirty="0"/>
              <a:t>IBM POWER architecture is known for its high-performance computing capabilities and is used in some of the world's most powerful supercomputers</a:t>
            </a:r>
          </a:p>
          <a:p>
            <a:r>
              <a:rPr lang="en-US" dirty="0"/>
              <a:t>POWER processors are characterized by high core counts, significant memory bandwidth, and advanced vector processing units</a:t>
            </a:r>
          </a:p>
          <a:p>
            <a:r>
              <a:rPr lang="en-US" dirty="0"/>
              <a:t>IBM's Summit supercomputer, located at Oak Ridge National Laboratory, is one of the most prominent examples of POWER-based HPC systems - It was, at one point, the world's fastest supercomputer</a:t>
            </a:r>
          </a:p>
          <a:p>
            <a:r>
              <a:rPr lang="en-US" dirty="0"/>
              <a:t>IBM's involvement in the </a:t>
            </a:r>
            <a:r>
              <a:rPr lang="en-US" dirty="0" err="1"/>
              <a:t>OpenPOWER</a:t>
            </a:r>
            <a:r>
              <a:rPr lang="en-US" dirty="0"/>
              <a:t> Consortium has led to the availability of open-source hardware designs and increased adoption of POWER-based systems in HPC</a:t>
            </a:r>
            <a:endParaRPr lang="en-IN" dirty="0"/>
          </a:p>
        </p:txBody>
      </p:sp>
    </p:spTree>
    <p:extLst>
      <p:ext uri="{BB962C8B-B14F-4D97-AF65-F5344CB8AC3E}">
        <p14:creationId xmlns:p14="http://schemas.microsoft.com/office/powerpoint/2010/main" val="1820680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1DF5-707A-1853-52C6-5EB225B35DA7}"/>
              </a:ext>
            </a:extLst>
          </p:cNvPr>
          <p:cNvSpPr>
            <a:spLocks noGrp="1"/>
          </p:cNvSpPr>
          <p:nvPr>
            <p:ph type="title"/>
          </p:nvPr>
        </p:nvSpPr>
        <p:spPr/>
        <p:txBody>
          <a:bodyPr/>
          <a:lstStyle/>
          <a:p>
            <a:r>
              <a:rPr lang="en-IN" dirty="0"/>
              <a:t>HPC Processors: AMD, POWER, </a:t>
            </a:r>
            <a:r>
              <a:rPr lang="en-IN" b="1" dirty="0"/>
              <a:t>ARM</a:t>
            </a:r>
          </a:p>
        </p:txBody>
      </p:sp>
      <p:sp>
        <p:nvSpPr>
          <p:cNvPr id="3" name="Content Placeholder 2">
            <a:extLst>
              <a:ext uri="{FF2B5EF4-FFF2-40B4-BE49-F238E27FC236}">
                <a16:creationId xmlns:a16="http://schemas.microsoft.com/office/drawing/2014/main" id="{1EF2D74E-93CD-24DB-3970-5203CAB2C943}"/>
              </a:ext>
            </a:extLst>
          </p:cNvPr>
          <p:cNvSpPr>
            <a:spLocks noGrp="1"/>
          </p:cNvSpPr>
          <p:nvPr>
            <p:ph idx="1"/>
          </p:nvPr>
        </p:nvSpPr>
        <p:spPr/>
        <p:txBody>
          <a:bodyPr>
            <a:normAutofit fontScale="70000" lnSpcReduction="20000"/>
          </a:bodyPr>
          <a:lstStyle/>
          <a:p>
            <a:r>
              <a:rPr lang="en-US" dirty="0"/>
              <a:t>ARM processors, initially designed for mobile devices, are gaining traction in HPC due to their power efficiency and scalability</a:t>
            </a:r>
          </a:p>
          <a:p>
            <a:r>
              <a:rPr lang="en-US" dirty="0"/>
              <a:t>ARM-based processors, such as those from vendors like Cavium (now Marvell) and Fujitsu, are being used in HPC systems</a:t>
            </a:r>
          </a:p>
          <a:p>
            <a:r>
              <a:rPr lang="en-US" dirty="0"/>
              <a:t>ARM's approach to heterogeneous computing, with </a:t>
            </a:r>
            <a:r>
              <a:rPr lang="en-US" dirty="0" err="1"/>
              <a:t>big.LITTLE</a:t>
            </a:r>
            <a:r>
              <a:rPr lang="en-US" dirty="0"/>
              <a:t> configurations and accelerators, is well-suited for workloads that require both high performance and energy efficiency</a:t>
            </a:r>
          </a:p>
          <a:p>
            <a:r>
              <a:rPr lang="en-US" dirty="0"/>
              <a:t>ARM processors are often used in conjunction with GPUs or accelerators, allowing for balanced HPC systems</a:t>
            </a:r>
          </a:p>
          <a:p>
            <a:r>
              <a:rPr lang="en-US" dirty="0"/>
              <a:t>The ARM ecosystem's flexibility enables customized processor designs for specific HPC applications and research needs</a:t>
            </a:r>
          </a:p>
          <a:p>
            <a:r>
              <a:rPr lang="en-US" dirty="0"/>
              <a:t>Notable HPC Systems:</a:t>
            </a:r>
          </a:p>
          <a:p>
            <a:r>
              <a:rPr lang="en-US" dirty="0"/>
              <a:t>The "</a:t>
            </a:r>
            <a:r>
              <a:rPr lang="en-US" dirty="0" err="1"/>
              <a:t>Fugaku</a:t>
            </a:r>
            <a:r>
              <a:rPr lang="en-US" dirty="0"/>
              <a:t>" supercomputer, developed by RIKEN and Fujitsu, is currently the world's fastest supercomputer and is powered by ARM-based processors</a:t>
            </a:r>
          </a:p>
          <a:p>
            <a:r>
              <a:rPr lang="en-US" dirty="0"/>
              <a:t>Other ARM-based HPC systems, like the "Astra" supercomputer at Sandia National Laboratories, demonstrate the architecture's viability in the HPC space</a:t>
            </a:r>
          </a:p>
        </p:txBody>
      </p:sp>
    </p:spTree>
    <p:extLst>
      <p:ext uri="{BB962C8B-B14F-4D97-AF65-F5344CB8AC3E}">
        <p14:creationId xmlns:p14="http://schemas.microsoft.com/office/powerpoint/2010/main" val="410752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CC51-8F5E-782E-39DB-D401958B3664}"/>
              </a:ext>
            </a:extLst>
          </p:cNvPr>
          <p:cNvSpPr>
            <a:spLocks noGrp="1"/>
          </p:cNvSpPr>
          <p:nvPr>
            <p:ph type="title"/>
          </p:nvPr>
        </p:nvSpPr>
        <p:spPr/>
        <p:txBody>
          <a:bodyPr/>
          <a:lstStyle/>
          <a:p>
            <a:r>
              <a:rPr lang="en-IN" dirty="0"/>
              <a:t>Static RAM (SRAM)</a:t>
            </a:r>
          </a:p>
        </p:txBody>
      </p:sp>
      <p:sp>
        <p:nvSpPr>
          <p:cNvPr id="3" name="Content Placeholder 2">
            <a:extLst>
              <a:ext uri="{FF2B5EF4-FFF2-40B4-BE49-F238E27FC236}">
                <a16:creationId xmlns:a16="http://schemas.microsoft.com/office/drawing/2014/main" id="{8A8C3D4A-D803-D7E0-7D6E-440C20529D12}"/>
              </a:ext>
            </a:extLst>
          </p:cNvPr>
          <p:cNvSpPr>
            <a:spLocks noGrp="1"/>
          </p:cNvSpPr>
          <p:nvPr>
            <p:ph idx="1"/>
          </p:nvPr>
        </p:nvSpPr>
        <p:spPr/>
        <p:txBody>
          <a:bodyPr/>
          <a:lstStyle/>
          <a:p>
            <a:r>
              <a:rPr lang="en-US" b="1" dirty="0"/>
              <a:t>Static RAM (SRAM)</a:t>
            </a:r>
            <a:r>
              <a:rPr lang="en-US" dirty="0"/>
              <a:t> is constructed using flip-flops</a:t>
            </a:r>
          </a:p>
          <a:p>
            <a:r>
              <a:rPr lang="en-US" dirty="0"/>
              <a:t>Very fast - Access time is a nanosecond or less,  so popular as </a:t>
            </a:r>
            <a:r>
              <a:rPr lang="en-US" b="1" dirty="0"/>
              <a:t>cache memory</a:t>
            </a:r>
          </a:p>
          <a:p>
            <a:r>
              <a:rPr lang="en-US" dirty="0"/>
              <a:t>Consume more power</a:t>
            </a:r>
          </a:p>
          <a:p>
            <a:r>
              <a:rPr lang="en-US" dirty="0"/>
              <a:t>Volatile storage (no power, no storage)</a:t>
            </a:r>
            <a:endParaRPr lang="en-IN" dirty="0"/>
          </a:p>
        </p:txBody>
      </p:sp>
    </p:spTree>
    <p:extLst>
      <p:ext uri="{BB962C8B-B14F-4D97-AF65-F5344CB8AC3E}">
        <p14:creationId xmlns:p14="http://schemas.microsoft.com/office/powerpoint/2010/main" val="235156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CC51-8F5E-782E-39DB-D401958B3664}"/>
              </a:ext>
            </a:extLst>
          </p:cNvPr>
          <p:cNvSpPr>
            <a:spLocks noGrp="1"/>
          </p:cNvSpPr>
          <p:nvPr>
            <p:ph type="title"/>
          </p:nvPr>
        </p:nvSpPr>
        <p:spPr/>
        <p:txBody>
          <a:bodyPr/>
          <a:lstStyle/>
          <a:p>
            <a:r>
              <a:rPr lang="en-IN" dirty="0"/>
              <a:t>Dynamic RAM (DRAM)</a:t>
            </a:r>
          </a:p>
        </p:txBody>
      </p:sp>
      <p:sp>
        <p:nvSpPr>
          <p:cNvPr id="3" name="Content Placeholder 2">
            <a:extLst>
              <a:ext uri="{FF2B5EF4-FFF2-40B4-BE49-F238E27FC236}">
                <a16:creationId xmlns:a16="http://schemas.microsoft.com/office/drawing/2014/main" id="{8A8C3D4A-D803-D7E0-7D6E-440C20529D12}"/>
              </a:ext>
            </a:extLst>
          </p:cNvPr>
          <p:cNvSpPr>
            <a:spLocks noGrp="1"/>
          </p:cNvSpPr>
          <p:nvPr>
            <p:ph idx="1"/>
          </p:nvPr>
        </p:nvSpPr>
        <p:spPr/>
        <p:txBody>
          <a:bodyPr>
            <a:normAutofit/>
          </a:bodyPr>
          <a:lstStyle/>
          <a:p>
            <a:r>
              <a:rPr lang="en-US" b="1" dirty="0"/>
              <a:t>Dynamic RAM (DRAM) </a:t>
            </a:r>
            <a:r>
              <a:rPr lang="en-US" dirty="0"/>
              <a:t>uses capacitors to store data</a:t>
            </a:r>
          </a:p>
          <a:p>
            <a:r>
              <a:rPr lang="en-US" dirty="0"/>
              <a:t>Requires periodic refreshing, unlike SRAM</a:t>
            </a:r>
          </a:p>
          <a:p>
            <a:r>
              <a:rPr lang="en-US" dirty="0"/>
              <a:t>Low cost, high capacity; so suitable as main memory (RAM)</a:t>
            </a:r>
          </a:p>
          <a:p>
            <a:r>
              <a:rPr lang="en-US" dirty="0"/>
              <a:t>Volatile storage (no power, no storage)</a:t>
            </a:r>
            <a:endParaRPr lang="en-IN" dirty="0"/>
          </a:p>
          <a:p>
            <a:endParaRPr lang="en-US" dirty="0"/>
          </a:p>
          <a:p>
            <a:endParaRPr lang="en-IN" dirty="0"/>
          </a:p>
        </p:txBody>
      </p:sp>
    </p:spTree>
    <p:extLst>
      <p:ext uri="{BB962C8B-B14F-4D97-AF65-F5344CB8AC3E}">
        <p14:creationId xmlns:p14="http://schemas.microsoft.com/office/powerpoint/2010/main" val="77952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FBB-0435-8759-FBD9-B93071674292}"/>
              </a:ext>
            </a:extLst>
          </p:cNvPr>
          <p:cNvSpPr>
            <a:spLocks noGrp="1"/>
          </p:cNvSpPr>
          <p:nvPr>
            <p:ph type="title"/>
          </p:nvPr>
        </p:nvSpPr>
        <p:spPr/>
        <p:txBody>
          <a:bodyPr/>
          <a:lstStyle/>
          <a:p>
            <a:r>
              <a:rPr lang="en-IN" dirty="0"/>
              <a:t>ROM</a:t>
            </a:r>
          </a:p>
        </p:txBody>
      </p:sp>
      <p:sp>
        <p:nvSpPr>
          <p:cNvPr id="3" name="Content Placeholder 2">
            <a:extLst>
              <a:ext uri="{FF2B5EF4-FFF2-40B4-BE49-F238E27FC236}">
                <a16:creationId xmlns:a16="http://schemas.microsoft.com/office/drawing/2014/main" id="{BCE78DF2-797B-3973-EFD2-74F1EF182F9F}"/>
              </a:ext>
            </a:extLst>
          </p:cNvPr>
          <p:cNvSpPr>
            <a:spLocks noGrp="1"/>
          </p:cNvSpPr>
          <p:nvPr>
            <p:ph idx="1"/>
          </p:nvPr>
        </p:nvSpPr>
        <p:spPr/>
        <p:txBody>
          <a:bodyPr/>
          <a:lstStyle/>
          <a:p>
            <a:r>
              <a:rPr lang="en-US" dirty="0"/>
              <a:t>The data in a </a:t>
            </a:r>
            <a:r>
              <a:rPr lang="en-US" b="1" dirty="0"/>
              <a:t>Read Only Memory (ROM)</a:t>
            </a:r>
            <a:r>
              <a:rPr lang="en-US" dirty="0"/>
              <a:t> is inserted during its manufacture</a:t>
            </a:r>
          </a:p>
          <a:p>
            <a:r>
              <a:rPr lang="en-US" dirty="0"/>
              <a:t>The  only way to change the program in a ROM is to replace the entire chip</a:t>
            </a:r>
          </a:p>
          <a:p>
            <a:r>
              <a:rPr lang="en-US" dirty="0"/>
              <a:t>Much cheaper than RAM</a:t>
            </a:r>
          </a:p>
          <a:p>
            <a:r>
              <a:rPr lang="en-US" b="1" dirty="0"/>
              <a:t>PROM (Programmable ROM)</a:t>
            </a:r>
            <a:r>
              <a:rPr lang="en-US" dirty="0"/>
              <a:t> allows companies to write to the ROM chip once, not at the time of chip manufacturing</a:t>
            </a:r>
          </a:p>
          <a:p>
            <a:pPr lvl="1"/>
            <a:r>
              <a:rPr lang="en-US" dirty="0"/>
              <a:t>Example: A washing machine manufacturer can buy ROM chips and write its instructions on the chip</a:t>
            </a:r>
          </a:p>
          <a:p>
            <a:endParaRPr lang="en-IN" dirty="0"/>
          </a:p>
        </p:txBody>
      </p:sp>
    </p:spTree>
    <p:extLst>
      <p:ext uri="{BB962C8B-B14F-4D97-AF65-F5344CB8AC3E}">
        <p14:creationId xmlns:p14="http://schemas.microsoft.com/office/powerpoint/2010/main" val="382966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B067-A1A0-B1A2-E334-9BE4E570611E}"/>
              </a:ext>
            </a:extLst>
          </p:cNvPr>
          <p:cNvSpPr>
            <a:spLocks noGrp="1"/>
          </p:cNvSpPr>
          <p:nvPr>
            <p:ph type="title"/>
          </p:nvPr>
        </p:nvSpPr>
        <p:spPr/>
        <p:txBody>
          <a:bodyPr/>
          <a:lstStyle/>
          <a:p>
            <a:r>
              <a:rPr lang="en-IN" dirty="0"/>
              <a:t>Auxiliary Storage</a:t>
            </a:r>
          </a:p>
        </p:txBody>
      </p:sp>
      <p:sp>
        <p:nvSpPr>
          <p:cNvPr id="3" name="Content Placeholder 2">
            <a:extLst>
              <a:ext uri="{FF2B5EF4-FFF2-40B4-BE49-F238E27FC236}">
                <a16:creationId xmlns:a16="http://schemas.microsoft.com/office/drawing/2014/main" id="{312C5EBA-B940-644B-4721-7039B734EA97}"/>
              </a:ext>
            </a:extLst>
          </p:cNvPr>
          <p:cNvSpPr>
            <a:spLocks noGrp="1"/>
          </p:cNvSpPr>
          <p:nvPr>
            <p:ph idx="1"/>
          </p:nvPr>
        </p:nvSpPr>
        <p:spPr/>
        <p:txBody>
          <a:bodyPr/>
          <a:lstStyle/>
          <a:p>
            <a:r>
              <a:rPr lang="en-IN" b="1" dirty="0"/>
              <a:t>Auxiliary storage</a:t>
            </a:r>
            <a:r>
              <a:rPr lang="en-IN" dirty="0"/>
              <a:t>, </a:t>
            </a:r>
            <a:r>
              <a:rPr lang="en-US" dirty="0"/>
              <a:t>also known as </a:t>
            </a:r>
            <a:r>
              <a:rPr lang="en-US" b="1" dirty="0"/>
              <a:t>secondary memory </a:t>
            </a:r>
            <a:r>
              <a:rPr lang="en-US" dirty="0"/>
              <a:t>or </a:t>
            </a:r>
            <a:r>
              <a:rPr lang="en-US" b="1" dirty="0"/>
              <a:t>external storage</a:t>
            </a:r>
            <a:r>
              <a:rPr lang="en-US" dirty="0"/>
              <a:t>, refers to the non-volatile storage devices that retain information even when the power supply is disconnected</a:t>
            </a:r>
          </a:p>
          <a:p>
            <a:r>
              <a:rPr lang="en-US" dirty="0"/>
              <a:t>Examples: HDD, SSD, Flash memory, Optical storage</a:t>
            </a:r>
            <a:endParaRPr lang="en-IN" dirty="0"/>
          </a:p>
        </p:txBody>
      </p:sp>
    </p:spTree>
    <p:extLst>
      <p:ext uri="{BB962C8B-B14F-4D97-AF65-F5344CB8AC3E}">
        <p14:creationId xmlns:p14="http://schemas.microsoft.com/office/powerpoint/2010/main" val="377386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3506</Words>
  <Application>Microsoft Office PowerPoint</Application>
  <PresentationFormat>Widescreen</PresentationFormat>
  <Paragraphs>382</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Memory</vt:lpstr>
      <vt:lpstr>Memory</vt:lpstr>
      <vt:lpstr>Memory Example</vt:lpstr>
      <vt:lpstr>Use of Various Technologies</vt:lpstr>
      <vt:lpstr>Technologies used in Memory Design</vt:lpstr>
      <vt:lpstr>Static RAM (SRAM)</vt:lpstr>
      <vt:lpstr>Dynamic RAM (DRAM)</vt:lpstr>
      <vt:lpstr>ROM</vt:lpstr>
      <vt:lpstr>Auxiliary Storage</vt:lpstr>
      <vt:lpstr>Hard Disk Drive (HDD)</vt:lpstr>
      <vt:lpstr>Flash Memory</vt:lpstr>
      <vt:lpstr>Solid State Drive (SSD)</vt:lpstr>
      <vt:lpstr>Optical Storage</vt:lpstr>
      <vt:lpstr>Cache Memory</vt:lpstr>
      <vt:lpstr>Cache Memory</vt:lpstr>
      <vt:lpstr>Cache Memory</vt:lpstr>
      <vt:lpstr>Principle of Locality</vt:lpstr>
      <vt:lpstr>Example</vt:lpstr>
      <vt:lpstr>Hit Ratio, Miss Ratio</vt:lpstr>
      <vt:lpstr>Cache Optimizing Techniques</vt:lpstr>
      <vt:lpstr>Cache Concept</vt:lpstr>
      <vt:lpstr>Cache Associativity</vt:lpstr>
      <vt:lpstr>Direct-Mapped Cache</vt:lpstr>
      <vt:lpstr>Direct-Mapped Cache</vt:lpstr>
      <vt:lpstr>Direct-Mapped Cache</vt:lpstr>
      <vt:lpstr>Set-Associative Cache</vt:lpstr>
      <vt:lpstr>Set-Associative Cache: Both are Correct!</vt:lpstr>
      <vt:lpstr>Set-Associative Cache</vt:lpstr>
      <vt:lpstr>Cache Coherence</vt:lpstr>
      <vt:lpstr>MESI</vt:lpstr>
      <vt:lpstr>MOESI</vt:lpstr>
      <vt:lpstr>Write-Through/Write-Behind Caches</vt:lpstr>
      <vt:lpstr>Mechanisms to Enforce Cache Coherence Protocols</vt:lpstr>
      <vt:lpstr>Using a Finite-State Machine to Control a Simple Cache</vt:lpstr>
      <vt:lpstr>Sample FSM for Cache Operations</vt:lpstr>
      <vt:lpstr>AMD Zen Memory and Intel Skylake Memory Hierarchy</vt:lpstr>
      <vt:lpstr>Memory Interleaving</vt:lpstr>
      <vt:lpstr>Memory Interleaving Example</vt:lpstr>
      <vt:lpstr>Virtual memory – The need</vt:lpstr>
      <vt:lpstr>Explanation</vt:lpstr>
      <vt:lpstr>Main Memory and Addressable Memory</vt:lpstr>
      <vt:lpstr>Virtual Memory Concept – Use of Secondary Storage</vt:lpstr>
      <vt:lpstr>Virtual Memory – Benefits</vt:lpstr>
      <vt:lpstr>Page Replacement algorithms to Handle Page Faults</vt:lpstr>
      <vt:lpstr>Terminology</vt:lpstr>
      <vt:lpstr>Divide Virtual Memory into Pages and Physical Memory into Page Frames</vt:lpstr>
      <vt:lpstr>Thrashing concept</vt:lpstr>
      <vt:lpstr>Associative Memory</vt:lpstr>
      <vt:lpstr>An Overview of Latest Processors</vt:lpstr>
      <vt:lpstr>Intel 32-bit and 64-bit Processors</vt:lpstr>
      <vt:lpstr>Generations of Intel Core Processors</vt:lpstr>
      <vt:lpstr>HPC Processors: AMD, POWER, ARM</vt:lpstr>
      <vt:lpstr>HPC Processors: AMD, POWER, ARM</vt:lpstr>
      <vt:lpstr>HPC Processors: AMD, POWER, ARM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Atul Kahate</dc:creator>
  <cp:lastModifiedBy>chandan10949@gmail.com</cp:lastModifiedBy>
  <cp:revision>2</cp:revision>
  <dcterms:created xsi:type="dcterms:W3CDTF">2023-09-21T05:31:03Z</dcterms:created>
  <dcterms:modified xsi:type="dcterms:W3CDTF">2023-09-21T05:36:48Z</dcterms:modified>
</cp:coreProperties>
</file>