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1" r:id="rId2"/>
    <p:sldId id="972" r:id="rId3"/>
    <p:sldId id="1007" r:id="rId4"/>
    <p:sldId id="1005" r:id="rId5"/>
    <p:sldId id="1011" r:id="rId6"/>
    <p:sldId id="973" r:id="rId7"/>
    <p:sldId id="974" r:id="rId8"/>
    <p:sldId id="955" r:id="rId9"/>
    <p:sldId id="906" r:id="rId10"/>
    <p:sldId id="969" r:id="rId11"/>
    <p:sldId id="907" r:id="rId12"/>
    <p:sldId id="909" r:id="rId13"/>
    <p:sldId id="911" r:id="rId14"/>
    <p:sldId id="910" r:id="rId15"/>
    <p:sldId id="976" r:id="rId16"/>
    <p:sldId id="977" r:id="rId17"/>
    <p:sldId id="975" r:id="rId18"/>
    <p:sldId id="1006" r:id="rId19"/>
    <p:sldId id="1008" r:id="rId20"/>
    <p:sldId id="618" r:id="rId21"/>
    <p:sldId id="983" r:id="rId22"/>
    <p:sldId id="639" r:id="rId23"/>
    <p:sldId id="64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8374-8135-B84A-08FC-F8328A9B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F1E8E-3266-84D8-86DF-3363B379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2E77-4DA2-E11C-B53F-61FDE715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89F3-C004-4192-8CC5-D6C177BF87C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B63EB-B2D5-DA16-7CF7-D492BBBA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E9E6-21D1-2871-A9AB-D961BC98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7C5-79D4-4F57-A3FC-D54B87B1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0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7026-4B83-43CA-3E59-819C3CA5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ECC11-DA06-5190-03B3-2BF60FC2A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0EE8-6E4F-8E1A-B7CC-5E581114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89F3-C004-4192-8CC5-D6C177BF87C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AF119-2FA1-6945-B312-85CF3BF1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3FCC-8A44-9203-6F6D-F05A17C2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7C5-79D4-4F57-A3FC-D54B87B1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7FA15-73CE-5856-0D01-31A7FCAF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D7EC5-8CA7-7569-EAAA-E26C6F4D9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F774-1D7A-487D-8646-07F245B3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89F3-C004-4192-8CC5-D6C177BF87C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70E0-1E0C-3F25-9C48-040D6EF9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5564E-1E13-0475-8FBA-947AE48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7C5-79D4-4F57-A3FC-D54B87B1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621D-AE02-5D9F-8730-F0A786AD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7E52-75D6-DEF1-5C34-0EEAE2D0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BB03-DDC2-2A6A-E4BB-416A39FA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89F3-C004-4192-8CC5-D6C177BF87C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F6FC-27D7-FB5A-91A4-6706AED5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1016D-B44F-FDF0-60ED-D72CDF36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7C5-79D4-4F57-A3FC-D54B87B1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9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A7FC-810F-E148-A161-5DBF75C1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CE6F8-1E3B-A288-92A1-272B181BD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B15B-FA5B-B879-5521-97655102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89F3-C004-4192-8CC5-D6C177BF87C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2F64-9AB0-08E9-41CB-2ED84B43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4F84-571F-B82D-AFCF-1366AE97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7C5-79D4-4F57-A3FC-D54B87B1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A211-AF9D-6868-003F-8F26DD1E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7DD5-184C-752B-ED25-766F5CCC0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6B6AE-B609-786A-8AC7-F5BDA10BF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F4A2F-7962-CC58-ECE5-6E0DFCDA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89F3-C004-4192-8CC5-D6C177BF87C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0E179-4F85-F14F-B185-91371D75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4131-35B2-AA0E-88D5-C43D98A7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7C5-79D4-4F57-A3FC-D54B87B1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5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65D9-0672-E354-7A15-CFD2CE3C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10AA-85FC-CA0F-FD16-BE9785AD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BB3E6-FC57-0F10-963C-68E18D15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0F3F8-9EC8-DD12-DBF6-A9064BEB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D2F5F-F2E4-9E79-D569-FA68907D1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30201-3BC5-6441-DBC7-59A4ECB6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89F3-C004-4192-8CC5-D6C177BF87C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24F8A-8F3D-B9D2-95F2-22D4DA6E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BA659-67B7-AD80-A085-D7DD9E09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7C5-79D4-4F57-A3FC-D54B87B1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2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1D92-C902-259E-28F5-66A0ED2D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5EF99-1CC1-AD1C-89FD-8E19932D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89F3-C004-4192-8CC5-D6C177BF87C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043BA-19A1-7339-3116-1D72E612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D74B5-7736-5ADA-0CD8-6294D4C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7C5-79D4-4F57-A3FC-D54B87B1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8FC0F-BB62-95AD-1D74-EFB3C86B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89F3-C004-4192-8CC5-D6C177BF87C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6142A-8D08-F81D-4B52-9A78A28A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DC79D-335E-77F2-BBA5-D2AA8DC8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7C5-79D4-4F57-A3FC-D54B87B1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5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BEE8-1BFF-A898-61E6-9F9A203C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876E-1F5E-8C96-7E67-33709821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A2CDD-85E2-76AF-0F3A-94A3E671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F3DCD-D4E6-5E5C-9D54-7570E39C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89F3-C004-4192-8CC5-D6C177BF87C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52124-352A-1000-EFD8-5DB29934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81864-D73C-D524-7219-7772BF4C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7C5-79D4-4F57-A3FC-D54B87B1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83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AA12-0350-CC52-4C92-B4622D5F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D541C-380E-E70A-CE95-D31A66BAC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70C59-7D28-3CED-DA5B-28065A6C5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C602-201C-122F-E104-3AEEB67F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89F3-C004-4192-8CC5-D6C177BF87C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A386F-4CDD-9D44-B0F8-0BD5E629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E8093-5412-008A-91B1-462BA5D8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7C5-79D4-4F57-A3FC-D54B87B1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4F159-6E72-2C32-3C91-54582C43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5BA54-E5BF-A6ED-53F3-6BBFB5E0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1528-1A3E-9D55-71B7-A5A2E68CF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89F3-C004-4192-8CC5-D6C177BF87C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E77A4-C3E9-4C93-FCFB-059BDE5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0402-6A61-B744-7CDC-694F84AB8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67C5-79D4-4F57-A3FC-D54B87B1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7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mu8086-microprocessor-emulator.en.softonic.com/download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B89E97-DD86-E020-B149-918B0A93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Inside the CPU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D2477-ECCE-E495-7F70-4B4F635F0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2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8268-313C-4BF1-0207-57FF6837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D212-BAF5-5E68-9E34-B40FD8DD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mov     reg, reg/memory/constant</a:t>
            </a:r>
          </a:p>
          <a:p>
            <a:pPr lvl="1"/>
            <a:r>
              <a:rPr lang="en-US" dirty="0"/>
              <a:t>mov     memory, reg</a:t>
            </a:r>
          </a:p>
          <a:p>
            <a:pPr lvl="1"/>
            <a:r>
              <a:rPr lang="en-US" dirty="0"/>
              <a:t>add     reg, reg/memory/constant</a:t>
            </a:r>
          </a:p>
          <a:p>
            <a:pPr lvl="1"/>
            <a:r>
              <a:rPr lang="en-US" dirty="0"/>
              <a:t>sub     reg, reg/memory/constant</a:t>
            </a:r>
          </a:p>
          <a:p>
            <a:pPr lvl="1"/>
            <a:r>
              <a:rPr lang="en-US" dirty="0" err="1"/>
              <a:t>cmp</a:t>
            </a:r>
            <a:r>
              <a:rPr lang="en-US" dirty="0"/>
              <a:t>     reg, reg/memory/constant</a:t>
            </a:r>
          </a:p>
          <a:p>
            <a:pPr lvl="1"/>
            <a:r>
              <a:rPr lang="en-US" dirty="0"/>
              <a:t>and     reg, reg/memory/constant</a:t>
            </a:r>
          </a:p>
          <a:p>
            <a:pPr lvl="1"/>
            <a:r>
              <a:rPr lang="en-US" dirty="0"/>
              <a:t>or      reg, reg/memory/constant</a:t>
            </a:r>
          </a:p>
          <a:p>
            <a:pPr lvl="1"/>
            <a:r>
              <a:rPr lang="en-US" dirty="0"/>
              <a:t>not     reg/memory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21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2F08-827E-7907-EC29-47E4378F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5C2A-AB67-5130-01F5-BD2D6550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addressing mode</a:t>
            </a:r>
            <a:r>
              <a:rPr lang="en-US" dirty="0"/>
              <a:t> decides how to identify the operands</a:t>
            </a:r>
          </a:p>
          <a:p>
            <a:r>
              <a:rPr lang="en-US" dirty="0"/>
              <a:t>Main addressing modes: </a:t>
            </a:r>
            <a:r>
              <a:rPr lang="en-US" b="1" dirty="0"/>
              <a:t>Register, Immediate, Indirect, Indexed, Direct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4012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BD4-2F0F-990F-AC83-45C1D428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Addressing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E775-AE5E-C31F-8663-04D89961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Here, the operands for the instruction are in the CPU registers</a:t>
            </a:r>
          </a:p>
          <a:p>
            <a:r>
              <a:rPr lang="en-IN" dirty="0"/>
              <a:t>Hence, to execute the instruction, the CPU just needs to access the registers for accessing data, and nothing else</a:t>
            </a:r>
          </a:p>
          <a:p>
            <a:r>
              <a:rPr lang="en-IN" dirty="0"/>
              <a:t>Example: mov </a:t>
            </a:r>
            <a:r>
              <a:rPr lang="en-IN" dirty="0" err="1"/>
              <a:t>ax</a:t>
            </a:r>
            <a:r>
              <a:rPr lang="en-IN" dirty="0"/>
              <a:t>, </a:t>
            </a:r>
            <a:r>
              <a:rPr lang="en-IN" dirty="0" err="1"/>
              <a:t>bx</a:t>
            </a:r>
            <a:r>
              <a:rPr lang="en-IN" dirty="0"/>
              <a:t> … Copy value of the </a:t>
            </a:r>
            <a:r>
              <a:rPr lang="en-IN" dirty="0" err="1"/>
              <a:t>bx</a:t>
            </a:r>
            <a:r>
              <a:rPr lang="en-IN" dirty="0"/>
              <a:t> register into the </a:t>
            </a:r>
            <a:r>
              <a:rPr lang="en-IN" dirty="0" err="1"/>
              <a:t>ax</a:t>
            </a:r>
            <a:r>
              <a:rPr lang="en-IN" dirty="0"/>
              <a:t> register</a:t>
            </a:r>
          </a:p>
          <a:p>
            <a:r>
              <a:rPr lang="en-IN" dirty="0"/>
              <a:t>Fastest</a:t>
            </a:r>
          </a:p>
          <a:p>
            <a:r>
              <a:rPr lang="en-IN" dirty="0"/>
              <a:t>But we have limited registers</a:t>
            </a:r>
          </a:p>
        </p:txBody>
      </p:sp>
    </p:spTree>
    <p:extLst>
      <p:ext uri="{BB962C8B-B14F-4D97-AF65-F5344CB8AC3E}">
        <p14:creationId xmlns:p14="http://schemas.microsoft.com/office/powerpoint/2010/main" val="6090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E18B-7C46-63B4-7B54-5A0FFD50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Immediate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0B7A-96F3-5577-900E-63B86100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the operand is explicitly mentioned in the instruction as a constant </a:t>
            </a:r>
          </a:p>
          <a:p>
            <a:r>
              <a:rPr lang="en-US" dirty="0"/>
              <a:t>Example: add ax, 25 … Add 25 to register ax</a:t>
            </a:r>
          </a:p>
          <a:p>
            <a:r>
              <a:rPr lang="en-US" dirty="0"/>
              <a:t>No memory access needed</a:t>
            </a:r>
          </a:p>
          <a:p>
            <a:r>
              <a:rPr lang="en-US" dirty="0"/>
              <a:t>Value size can be limited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68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2550-6979-26C3-BFC4-A45E4250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Addressing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C693-2BFB-33A1-2FBC-8153A488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instruction contains the address of the location in memory where the value of the operand is stored.</a:t>
            </a:r>
          </a:p>
          <a:p>
            <a:r>
              <a:rPr lang="en-US" dirty="0"/>
              <a:t>Example: mov ax, [1000] … Load the value in memory location 1000 into register ax</a:t>
            </a:r>
          </a:p>
          <a:p>
            <a:r>
              <a:rPr lang="en-US" dirty="0"/>
              <a:t>Simplest</a:t>
            </a:r>
          </a:p>
          <a:p>
            <a:r>
              <a:rPr lang="en-US" dirty="0"/>
              <a:t>Limited by register and memory size</a:t>
            </a:r>
          </a:p>
        </p:txBody>
      </p:sp>
    </p:spTree>
    <p:extLst>
      <p:ext uri="{BB962C8B-B14F-4D97-AF65-F5344CB8AC3E}">
        <p14:creationId xmlns:p14="http://schemas.microsoft.com/office/powerpoint/2010/main" val="226396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2550-6979-26C3-BFC4-A45E4250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Indirect Addressing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C693-2BFB-33A1-2FBC-8153A488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instruction contains the register that contains address of the location in memory where the value of the operand is stored.</a:t>
            </a:r>
          </a:p>
          <a:p>
            <a:r>
              <a:rPr lang="en-US" dirty="0"/>
              <a:t>Example: mov ax, [bx] … Get the value stored in register bx – it contains the address of the memory location from which we need to get the value and copy it into register ax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375032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2550-6979-26C3-BFC4-A45E4250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Indexed Addressing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C693-2BFB-33A1-2FBC-8153A488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instruction contains the register that contains address of the location in memory where the value of the operand is stored.</a:t>
            </a:r>
          </a:p>
          <a:p>
            <a:r>
              <a:rPr lang="en-US" dirty="0"/>
              <a:t>Example: mov ax, [1000+bx] … Add the contents of bx with 1000 to produce the address of the memory value to fetch</a:t>
            </a:r>
          </a:p>
          <a:p>
            <a:r>
              <a:rPr lang="en-US" dirty="0"/>
              <a:t>Useful for arrays, pointers, records, and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09928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9CC6-29AB-8F61-6AEF-166B0F47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of 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88941-FC01-9296-948A-9C5C7A79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Advantage: Allows more flexibility to the programmer, since the operands can be in the registers, memory, or in a memory location pointed to by another memory location</a:t>
            </a:r>
          </a:p>
          <a:p>
            <a:r>
              <a:rPr lang="en-IN" dirty="0"/>
              <a:t>Drawback: More complexity in instructions</a:t>
            </a:r>
          </a:p>
          <a:p>
            <a:endParaRPr lang="en-IN" dirty="0"/>
          </a:p>
          <a:p>
            <a:r>
              <a:rPr lang="en-IN" dirty="0"/>
              <a:t>So, we have two choices:</a:t>
            </a:r>
          </a:p>
          <a:p>
            <a:pPr lvl="1"/>
            <a:r>
              <a:rPr lang="en-IN" dirty="0"/>
              <a:t>Allow all the addressing modes (more flexibility, more complexity)</a:t>
            </a:r>
          </a:p>
          <a:p>
            <a:pPr lvl="1"/>
            <a:r>
              <a:rPr lang="en-IN" dirty="0"/>
              <a:t>Allow only one-two addressing modes (less flexibility, more simplicity)</a:t>
            </a:r>
          </a:p>
        </p:txBody>
      </p:sp>
    </p:spTree>
    <p:extLst>
      <p:ext uri="{BB962C8B-B14F-4D97-AF65-F5344CB8AC3E}">
        <p14:creationId xmlns:p14="http://schemas.microsoft.com/office/powerpoint/2010/main" val="67793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827D-555B-10AD-29A0-3198941D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Demo: 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C991-AE70-0849-4F22-BD97ABA009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In the emu8086 program, type this code:</a:t>
            </a: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org 100h</a:t>
            </a:r>
          </a:p>
          <a:p>
            <a:endParaRPr lang="da-DK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mov ax, 3333</a:t>
            </a: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mov bx, 1111</a:t>
            </a:r>
          </a:p>
          <a:p>
            <a:endParaRPr lang="da-DK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add ax, bx</a:t>
            </a: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7EB19-8298-CA75-A4B1-3E57834128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First set two integer values in two registers</a:t>
            </a:r>
          </a:p>
          <a:p>
            <a:r>
              <a:rPr lang="en-IN" dirty="0"/>
              <a:t>Then add the value in the first register to the value of the second register</a:t>
            </a:r>
          </a:p>
        </p:txBody>
      </p:sp>
    </p:spTree>
    <p:extLst>
      <p:ext uri="{BB962C8B-B14F-4D97-AF65-F5344CB8AC3E}">
        <p14:creationId xmlns:p14="http://schemas.microsoft.com/office/powerpoint/2010/main" val="101116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827D-555B-10AD-29A0-3198941D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Demo: Reading From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C991-AE70-0849-4F22-BD97ABA009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the emu8086 program, type this code:</a:t>
            </a:r>
          </a:p>
          <a:p>
            <a:endParaRPr lang="en-IN" dirty="0"/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org 100h</a:t>
            </a:r>
          </a:p>
          <a:p>
            <a:endParaRPr lang="da-DK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mov ax, [0x00]</a:t>
            </a:r>
          </a:p>
          <a:p>
            <a:endParaRPr lang="da-DK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ret</a:t>
            </a:r>
            <a:endParaRPr lang="en-IN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7EB19-8298-CA75-A4B1-3E57834128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Run a single step</a:t>
            </a:r>
          </a:p>
          <a:p>
            <a:r>
              <a:rPr lang="en-IN" dirty="0"/>
              <a:t>Before the move instruction is executed, note down the contents of memory location 00 	        and that of </a:t>
            </a:r>
            <a:r>
              <a:rPr lang="en-IN" dirty="0" err="1"/>
              <a:t>ax</a:t>
            </a:r>
            <a:endParaRPr lang="en-IN" dirty="0"/>
          </a:p>
          <a:p>
            <a:endParaRPr lang="en-IN" dirty="0"/>
          </a:p>
          <a:p>
            <a:r>
              <a:rPr lang="en-IN" dirty="0"/>
              <a:t>Now execute the move instruction and recheck </a:t>
            </a:r>
            <a:r>
              <a:rPr lang="en-IN" dirty="0" err="1"/>
              <a:t>ax</a:t>
            </a:r>
            <a:endParaRPr lang="en-IN" dirty="0"/>
          </a:p>
          <a:p>
            <a:endParaRPr lang="en-IN" dirty="0"/>
          </a:p>
          <a:p>
            <a:r>
              <a:rPr lang="en-IN" dirty="0"/>
              <a:t>Retry by changing to: </a:t>
            </a:r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mov ah, [0x00] </a:t>
            </a:r>
            <a:r>
              <a:rPr lang="en-IN" dirty="0"/>
              <a:t>and </a:t>
            </a:r>
            <a:r>
              <a:rPr lang="da-DK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mov al, </a:t>
            </a:r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[0x00]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F2996-3960-6417-87DD-43FDDA25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61" y="3621448"/>
            <a:ext cx="1263715" cy="539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F5019-CC5D-E071-7FB2-EE272DE6A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169" y="3621448"/>
            <a:ext cx="1272017" cy="375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5428E4-2548-C3C5-FE67-C40D59B47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447" y="4499719"/>
            <a:ext cx="1272017" cy="58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B494-AF9F-2CB1-C3DA-3E2093D3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009A-3F23-B68E-180B-79AB570B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</a:t>
            </a:r>
            <a:r>
              <a:rPr lang="en-IN" b="1" dirty="0"/>
              <a:t>register </a:t>
            </a:r>
            <a:r>
              <a:rPr lang="en-IN" dirty="0"/>
              <a:t>is the fastest type of memory, because a register is inside the CPU</a:t>
            </a:r>
          </a:p>
          <a:p>
            <a:r>
              <a:rPr lang="en-IN" dirty="0"/>
              <a:t>A register is not in the main memory</a:t>
            </a:r>
          </a:p>
          <a:p>
            <a:r>
              <a:rPr lang="en-IN" dirty="0"/>
              <a:t>All arithmetic and logical operations happen inside registers</a:t>
            </a:r>
          </a:p>
          <a:p>
            <a:r>
              <a:rPr lang="en-IN" dirty="0"/>
              <a:t>The original Intel CPU had very few registers, e.g.</a:t>
            </a:r>
          </a:p>
          <a:p>
            <a:pPr lvl="1"/>
            <a:r>
              <a:rPr lang="en-US" dirty="0"/>
              <a:t>AX	The accumulator register</a:t>
            </a:r>
          </a:p>
          <a:p>
            <a:pPr lvl="1"/>
            <a:r>
              <a:rPr lang="en-US" dirty="0"/>
              <a:t>BX	The base address register</a:t>
            </a:r>
          </a:p>
          <a:p>
            <a:pPr lvl="1"/>
            <a:r>
              <a:rPr lang="en-US" dirty="0"/>
              <a:t>CX	The counting register</a:t>
            </a:r>
          </a:p>
          <a:p>
            <a:pPr lvl="1"/>
            <a:r>
              <a:rPr lang="en-US" dirty="0"/>
              <a:t>DX	The data register</a:t>
            </a:r>
          </a:p>
          <a:p>
            <a:pPr lvl="1"/>
            <a:r>
              <a:rPr lang="en-US" dirty="0"/>
              <a:t>IP	Points to the next instruction to be executed </a:t>
            </a:r>
            <a:r>
              <a:rPr lang="en-US"/>
              <a:t>(along with </a:t>
            </a:r>
            <a:r>
              <a:rPr lang="en-US" dirty="0"/>
              <a:t>CS)</a:t>
            </a:r>
          </a:p>
          <a:p>
            <a:pPr lvl="1"/>
            <a:r>
              <a:rPr lang="en-US" dirty="0"/>
              <a:t>Flags	Contains results of a comparison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713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5EF264-2777-5A77-24C4-1DF77BB7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Fetch-Decode-Execute Cycle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C8AC7-66F0-A62F-4773-DC8F88932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74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AF968D-CBDE-CE09-3E26-A5D968C1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Execution Step-by-Step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945D9E-AC0F-8CB7-DBA7-5A0E4027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x86 CPUs do not complete execution of an instruction in a single clock cycle </a:t>
            </a:r>
          </a:p>
          <a:p>
            <a:r>
              <a:rPr lang="en-US" dirty="0"/>
              <a:t>The CPU executes several steps for each instruction</a:t>
            </a:r>
          </a:p>
          <a:p>
            <a:r>
              <a:rPr lang="en-US" dirty="0"/>
              <a:t>For example, the CU issues the following commands to execute the </a:t>
            </a:r>
            <a:r>
              <a:rPr lang="en-US" u="sng" dirty="0"/>
              <a:t>mov reg, reg/memory/constant</a:t>
            </a:r>
            <a:r>
              <a:rPr lang="en-US" dirty="0"/>
              <a:t> instruction: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Fetch</a:t>
            </a:r>
            <a:r>
              <a:rPr lang="en-US" dirty="0"/>
              <a:t> the instruction byte from memory (one clock cycle)</a:t>
            </a:r>
          </a:p>
          <a:p>
            <a:pPr lvl="1"/>
            <a:r>
              <a:rPr lang="en-US" dirty="0"/>
              <a:t>Update the </a:t>
            </a:r>
            <a:r>
              <a:rPr lang="en-US" dirty="0" err="1"/>
              <a:t>ip</a:t>
            </a:r>
            <a:r>
              <a:rPr lang="en-US" dirty="0"/>
              <a:t> register to point at the next byte (one clock cycle)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Decode</a:t>
            </a:r>
            <a:r>
              <a:rPr lang="en-US" dirty="0"/>
              <a:t> the instruction to see what it does (one clock cycle)</a:t>
            </a:r>
          </a:p>
          <a:p>
            <a:pPr lvl="1"/>
            <a:r>
              <a:rPr lang="en-US" dirty="0"/>
              <a:t>If required, fetch a 16-bit instruction operand from memory (0 or more clock cycles)</a:t>
            </a:r>
          </a:p>
          <a:p>
            <a:pPr lvl="1"/>
            <a:r>
              <a:rPr lang="en-US" dirty="0"/>
              <a:t>If required, update </a:t>
            </a:r>
            <a:r>
              <a:rPr lang="en-US" dirty="0" err="1"/>
              <a:t>ip</a:t>
            </a:r>
            <a:r>
              <a:rPr lang="en-US" dirty="0"/>
              <a:t> to point beyond the operand (0 or 1 clock cycle)</a:t>
            </a:r>
          </a:p>
          <a:p>
            <a:pPr lvl="1"/>
            <a:r>
              <a:rPr lang="en-US" dirty="0"/>
              <a:t>Compute the address of the operand, if required (i.e., </a:t>
            </a:r>
            <a:r>
              <a:rPr lang="en-US" dirty="0" err="1"/>
              <a:t>bx+xxxx</a:t>
            </a:r>
            <a:r>
              <a:rPr lang="en-US" dirty="0"/>
              <a:t>) (0-2 clock cycles)</a:t>
            </a:r>
          </a:p>
          <a:p>
            <a:pPr lvl="1"/>
            <a:r>
              <a:rPr lang="en-US" dirty="0"/>
              <a:t>Fetch the operand (one clock cycle)</a:t>
            </a:r>
          </a:p>
          <a:p>
            <a:pPr lvl="1"/>
            <a:r>
              <a:rPr lang="en-US" dirty="0"/>
              <a:t>Store the fetched value into the destination register (</a:t>
            </a:r>
            <a:r>
              <a:rPr lang="en-US" dirty="0">
                <a:solidFill>
                  <a:srgbClr val="FF0000"/>
                </a:solidFill>
              </a:rPr>
              <a:t>Execute</a:t>
            </a:r>
            <a:r>
              <a:rPr lang="en-US" dirty="0"/>
              <a:t>) (1-3 clock cycles)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484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88D3-023A-E8F5-B01C-95FF64B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 Actions: Fetch-Decode-Execute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A106-593E-CAFF-34E6-AF6DD4FF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1CCFA-7A14-19FB-1E02-A517EE40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08" y="1478088"/>
            <a:ext cx="7452297" cy="45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43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FBB3-CBD0-BEE7-8EC5-A2CF26F1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 Cycles and Instructions – Just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1609-B7FA-FB00-376F-ED4A3ACC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451A6-BB9A-283A-DD70-D54AE434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32" y="1825625"/>
            <a:ext cx="9888020" cy="445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5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6D39-9629-021C-89D5-4921FCAF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Registers: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4D6E-8D3C-A44F-C4AD-0B4CBE982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Start the emu8086 program (</a:t>
            </a:r>
            <a:r>
              <a:rPr lang="en-IN" dirty="0">
                <a:hlinkClick r:id="rId2"/>
              </a:rPr>
              <a:t>https://emu8086-microprocessor-emulator.en.softonic.com/download</a:t>
            </a:r>
            <a:r>
              <a:rPr lang="en-IN" dirty="0"/>
              <a:t>) and paste this code</a:t>
            </a:r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org 100h</a:t>
            </a:r>
          </a:p>
          <a:p>
            <a:endParaRPr lang="da-DK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Mov ah, 30</a:t>
            </a:r>
          </a:p>
          <a:p>
            <a:endParaRPr lang="da-DK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ret</a:t>
            </a:r>
            <a:endParaRPr lang="en-IN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23A59-4969-FC1A-37B7-A03E49D3C8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Run step-by-step</a:t>
            </a:r>
          </a:p>
          <a:p>
            <a:r>
              <a:rPr lang="en-IN" dirty="0"/>
              <a:t>After the mov instruction is executed, we will see the AX register containing a value 30, this is because 30 in decimal = 1E in hex</a:t>
            </a:r>
          </a:p>
          <a:p>
            <a:r>
              <a:rPr lang="en-IN" dirty="0"/>
              <a:t>Now rerun with the instruction </a:t>
            </a:r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mov ax, 65535</a:t>
            </a:r>
            <a:endParaRPr lang="en-IN" dirty="0"/>
          </a:p>
          <a:p>
            <a:r>
              <a:rPr lang="en-IN" dirty="0"/>
              <a:t>We will see FF in AX</a:t>
            </a:r>
          </a:p>
        </p:txBody>
      </p:sp>
    </p:spTree>
    <p:extLst>
      <p:ext uri="{BB962C8B-B14F-4D97-AF65-F5344CB8AC3E}">
        <p14:creationId xmlns:p14="http://schemas.microsoft.com/office/powerpoint/2010/main" val="85286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6D39-9629-021C-89D5-4921FCAF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Registers: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4D6E-8D3C-A44F-C4AD-0B4CBE982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Start the emu8086 program and paste this code</a:t>
            </a:r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org 100h</a:t>
            </a:r>
          </a:p>
          <a:p>
            <a:endParaRPr lang="da-DK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jmp 0x7c0:0xff</a:t>
            </a:r>
          </a:p>
          <a:p>
            <a:endParaRPr lang="da-DK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ret</a:t>
            </a:r>
            <a:endParaRPr lang="en-IN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23A59-4969-FC1A-37B7-A03E49D3C8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Run step-by-step</a:t>
            </a:r>
          </a:p>
          <a:p>
            <a:r>
              <a:rPr lang="en-IN" dirty="0"/>
              <a:t>See how values in CS and IP registers change when the jump instruction is executed</a:t>
            </a:r>
          </a:p>
          <a:p>
            <a:r>
              <a:rPr lang="en-IN" dirty="0"/>
              <a:t>What is the actual memory address? </a:t>
            </a:r>
            <a:r>
              <a:rPr lang="da-DK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0x7c0:0xff </a:t>
            </a:r>
            <a:r>
              <a:rPr lang="en-IN" dirty="0"/>
              <a:t>= (Segment number x 16) + Offset number = (1984 x 16) + 255 = 31,744 + 255 = 31,999</a:t>
            </a:r>
          </a:p>
          <a:p>
            <a:r>
              <a:rPr lang="en-IN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Another way to calculate is in the calculator program, select Hex and type 07C00 + FF - Result will be the same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09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B14DEF-168E-A6EE-CB8C-66CD6369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Processing Unit (CPU)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D90A1-8ED6-A6D7-1E47-7B13B490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Architecture of the central processing unit (CPU) - Computer Science Wiki">
            <a:extLst>
              <a:ext uri="{FF2B5EF4-FFF2-40B4-BE49-F238E27FC236}">
                <a16:creationId xmlns:a16="http://schemas.microsoft.com/office/drawing/2014/main" id="{0AF2E3AC-44F5-2FD5-52E6-70B551E8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91" y="1944835"/>
            <a:ext cx="7110466" cy="411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46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B494-AF9F-2CB1-C3DA-3E2093D3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and Logical Unit (ALU)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009A-3F23-B68E-180B-79AB570B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/>
              <a:t>Arithmetic and Logical Unit (ALU) </a:t>
            </a:r>
            <a:r>
              <a:rPr lang="en-IN" dirty="0"/>
              <a:t>is where most of the action happens inside a CPU</a:t>
            </a:r>
          </a:p>
          <a:p>
            <a:r>
              <a:rPr lang="en-IN" dirty="0"/>
              <a:t>Example: Suppose we want to add a value 5 to the accumulator register AX, then the CPU:</a:t>
            </a:r>
          </a:p>
          <a:p>
            <a:pPr lvl="1"/>
            <a:r>
              <a:rPr lang="en-US" dirty="0"/>
              <a:t>Copies the value from AX into the ALU</a:t>
            </a:r>
          </a:p>
          <a:p>
            <a:pPr lvl="1"/>
            <a:r>
              <a:rPr lang="en-US" dirty="0"/>
              <a:t>Sends the value five to the ALU,</a:t>
            </a:r>
          </a:p>
          <a:p>
            <a:pPr lvl="1"/>
            <a:r>
              <a:rPr lang="en-US" dirty="0"/>
              <a:t>Instructs the ALU to add these two values together,</a:t>
            </a:r>
          </a:p>
          <a:p>
            <a:pPr lvl="1"/>
            <a:r>
              <a:rPr lang="en-US" dirty="0"/>
              <a:t>Moves the result back into the AX register.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51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6A2A-70C4-778E-EA06-A9CE2C3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069B-CAAE-08A2-A919-5975BDB1B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b="1" dirty="0"/>
              <a:t>Control Unit (CU)</a:t>
            </a:r>
            <a:r>
              <a:rPr lang="en-IN" dirty="0"/>
              <a:t> fetches instruction codes (or </a:t>
            </a:r>
            <a:r>
              <a:rPr lang="en-IN" b="1" dirty="0"/>
              <a:t>op codes</a:t>
            </a:r>
            <a:r>
              <a:rPr lang="en-IN" dirty="0"/>
              <a:t>) from the memory and moves them into the instruction decoding register (also called as </a:t>
            </a:r>
            <a:r>
              <a:rPr lang="en-IN" b="1" dirty="0"/>
              <a:t>Instruction Register (IR)</a:t>
            </a:r>
            <a:r>
              <a:rPr lang="en-IN" dirty="0"/>
              <a:t>)</a:t>
            </a:r>
          </a:p>
          <a:p>
            <a:r>
              <a:rPr lang="en-US" dirty="0"/>
              <a:t>The control unit contains a special register, the </a:t>
            </a:r>
            <a:r>
              <a:rPr lang="en-US" b="1" dirty="0"/>
              <a:t>Instruction Pointer  (IP)</a:t>
            </a:r>
            <a:r>
              <a:rPr lang="en-US" dirty="0"/>
              <a:t> or </a:t>
            </a:r>
            <a:r>
              <a:rPr lang="en-US" b="1" dirty="0"/>
              <a:t>Program Counter (PC)</a:t>
            </a:r>
            <a:r>
              <a:rPr lang="en-US" dirty="0"/>
              <a:t> that contains the address of the next executable instruction</a:t>
            </a:r>
          </a:p>
          <a:p>
            <a:r>
              <a:rPr lang="en-US" dirty="0"/>
              <a:t>The control unit fetches this instruction's code from memory and places it in the decoding register for execution</a:t>
            </a:r>
          </a:p>
          <a:p>
            <a:r>
              <a:rPr lang="en-US" dirty="0"/>
              <a:t>After executing the instruction, the control unit increments the instruction pointer and fetches the next instruction from memory for execution, and so 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65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8268-313C-4BF1-0207-57FF6837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</a:t>
            </a:r>
            <a:r>
              <a:rPr lang="en-IN"/>
              <a:t>an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D212-BAF5-5E68-9E34-B40FD8DD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does a CPU perform its operations?</a:t>
            </a:r>
          </a:p>
          <a:p>
            <a:r>
              <a:rPr lang="en-IN" dirty="0"/>
              <a:t>For this, the CPU is assigned a fixed set of instructions or operations to work on</a:t>
            </a:r>
          </a:p>
          <a:p>
            <a:r>
              <a:rPr lang="en-IN" dirty="0"/>
              <a:t>This set of commands is the CPU’s </a:t>
            </a:r>
            <a:r>
              <a:rPr lang="en-IN" b="1" dirty="0"/>
              <a:t>instructions set</a:t>
            </a:r>
            <a:endParaRPr lang="en-IN" dirty="0"/>
          </a:p>
          <a:p>
            <a:r>
              <a:rPr lang="en-IN" dirty="0"/>
              <a:t>Different CPU families (e.g. Intel, ARM) will have different instruction sets, but CPUs in the same family (e.g. Intel) will have the same instruction sets</a:t>
            </a:r>
          </a:p>
        </p:txBody>
      </p:sp>
    </p:spTree>
    <p:extLst>
      <p:ext uri="{BB962C8B-B14F-4D97-AF65-F5344CB8AC3E}">
        <p14:creationId xmlns:p14="http://schemas.microsoft.com/office/powerpoint/2010/main" val="370075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A52B-543B-AD1F-6FDF-AD57BB2D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 Code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9731-E11C-1F2D-4CEE-B294B8351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instruction (also called as </a:t>
            </a:r>
            <a:r>
              <a:rPr lang="en-IN" b="1" dirty="0"/>
              <a:t>mnemonic</a:t>
            </a:r>
            <a:r>
              <a:rPr lang="en-IN" dirty="0"/>
              <a:t>) is made up of two parts:</a:t>
            </a:r>
          </a:p>
          <a:p>
            <a:pPr lvl="1"/>
            <a:r>
              <a:rPr lang="en-IN" b="1" dirty="0"/>
              <a:t>Op code</a:t>
            </a:r>
            <a:r>
              <a:rPr lang="en-IN" dirty="0"/>
              <a:t>: Specifies the operation/instruction to be performed</a:t>
            </a:r>
          </a:p>
          <a:p>
            <a:pPr lvl="1"/>
            <a:r>
              <a:rPr lang="en-IN" b="1" dirty="0"/>
              <a:t>Operand</a:t>
            </a:r>
            <a:r>
              <a:rPr lang="en-IN" dirty="0"/>
              <a:t>: The data/value or the memory location on which the op code is going to work</a:t>
            </a:r>
          </a:p>
          <a:p>
            <a:r>
              <a:rPr lang="en-IN" dirty="0"/>
              <a:t>Example: Add R1, R2</a:t>
            </a:r>
          </a:p>
          <a:p>
            <a:pPr lvl="1"/>
            <a:r>
              <a:rPr lang="en-IN" dirty="0"/>
              <a:t>Add is the op code</a:t>
            </a:r>
          </a:p>
          <a:p>
            <a:pPr lvl="1"/>
            <a:r>
              <a:rPr lang="en-IN" dirty="0"/>
              <a:t>R1 and R2 are the operands</a:t>
            </a:r>
          </a:p>
          <a:p>
            <a:pPr lvl="1"/>
            <a:r>
              <a:rPr lang="en-IN" dirty="0"/>
              <a:t>R2 is source, R1 is destination</a:t>
            </a:r>
          </a:p>
          <a:p>
            <a:pPr lvl="1"/>
            <a:r>
              <a:rPr lang="en-IN" dirty="0"/>
              <a:t>R2 will remain unchanged, R1 may get modified (if R2 is not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91181-83B8-4C12-A91F-5FF6A8DF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52" y="3239255"/>
            <a:ext cx="6363001" cy="962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02C2C-405E-3AD9-1158-0214B195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223" y="104226"/>
            <a:ext cx="3499030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7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1352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Cascadia Code Light</vt:lpstr>
      <vt:lpstr>Office Theme</vt:lpstr>
      <vt:lpstr>Inside the CPU</vt:lpstr>
      <vt:lpstr>Registers</vt:lpstr>
      <vt:lpstr>Registers: Demo</vt:lpstr>
      <vt:lpstr>Registers: Demo</vt:lpstr>
      <vt:lpstr>Central Processing Unit (CPU)</vt:lpstr>
      <vt:lpstr>Arithmetic and Logical Unit (ALU)</vt:lpstr>
      <vt:lpstr>The Control Unit</vt:lpstr>
      <vt:lpstr>Structure of an Instruction</vt:lpstr>
      <vt:lpstr>Op Code and Operands</vt:lpstr>
      <vt:lpstr>Instruction Examples</vt:lpstr>
      <vt:lpstr>Addressing Modes</vt:lpstr>
      <vt:lpstr>Register Addressing Mode</vt:lpstr>
      <vt:lpstr>Immediate Addressing</vt:lpstr>
      <vt:lpstr>Direct Addressing Mode</vt:lpstr>
      <vt:lpstr>Indirect Addressing Mode</vt:lpstr>
      <vt:lpstr>Indexed Addressing Mode</vt:lpstr>
      <vt:lpstr>Impact of Addressing Modes</vt:lpstr>
      <vt:lpstr>Demo: Binary Addition</vt:lpstr>
      <vt:lpstr>Demo: Reading From Memory</vt:lpstr>
      <vt:lpstr>Fetch-Decode-Execute Cycle</vt:lpstr>
      <vt:lpstr>Instruction Execution Step-by-Step</vt:lpstr>
      <vt:lpstr>CPU Actions: Fetch-Decode-Execute</vt:lpstr>
      <vt:lpstr>CPU Cycles and Instructions – Just 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the CPU</dc:title>
  <dc:creator>Atul Kahate</dc:creator>
  <cp:lastModifiedBy>Atul Kahate</cp:lastModifiedBy>
  <cp:revision>1</cp:revision>
  <dcterms:created xsi:type="dcterms:W3CDTF">2023-09-19T10:05:04Z</dcterms:created>
  <dcterms:modified xsi:type="dcterms:W3CDTF">2023-09-19T10:07:17Z</dcterms:modified>
</cp:coreProperties>
</file>