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9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90" r:id="rId43"/>
    <p:sldId id="711" r:id="rId44"/>
    <p:sldId id="712" r:id="rId45"/>
    <p:sldId id="687" r:id="rId46"/>
    <p:sldId id="688" r:id="rId47"/>
    <p:sldId id="691" r:id="rId48"/>
    <p:sldId id="714" r:id="rId49"/>
    <p:sldId id="689" r:id="rId50"/>
    <p:sldId id="692" r:id="rId51"/>
    <p:sldId id="713" r:id="rId52"/>
    <p:sldId id="693" r:id="rId53"/>
    <p:sldId id="694" r:id="rId54"/>
    <p:sldId id="695" r:id="rId55"/>
    <p:sldId id="1000" r:id="rId56"/>
    <p:sldId id="999" r:id="rId57"/>
    <p:sldId id="696" r:id="rId58"/>
    <p:sldId id="697" r:id="rId59"/>
    <p:sldId id="698" r:id="rId60"/>
    <p:sldId id="69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3F30-9657-99BB-A964-31B56091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8061-27E7-4EA2-B0AA-5FA279AC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9D11-B5DC-E4EC-1D99-2AB6BC4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6D91-9640-039A-3567-EC8B0363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FE14-D3F9-21E0-9B87-A7529D0A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9FF2-CB6B-1E2D-447B-914E46F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07DC-D613-AC5F-6CB4-E621D0A0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1915-1D44-D385-2950-644433E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0678-CB40-0B7B-5BAA-FB1811BD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97DD-982D-1534-FEA7-C5544589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3429F-4EF3-56E5-BB95-35DB0597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8165-1507-5A08-D339-20CC5073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425D-69DC-1F3F-FB34-3F56353F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39E7-8971-9F0D-FB8B-9A700E4E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D2FD-317F-BE10-9A49-8AAF9F7B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6760-AD3B-3F59-E239-5924F64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B176-AA0C-D983-3AF8-9844EF4A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CC1E-7281-DA35-73C9-0ABC82E6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76F3-A755-F84D-2016-B9CF224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806F-ABE2-5F9B-986A-46F513B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6162-3738-8A02-06AE-7DFC597E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3039-5347-C9A0-9700-6DD9CFE3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0C32-F898-2995-34EE-B9CE32A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C389-8162-7D86-BF87-CF6BC551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5B7A-97E4-2D0C-FA7E-D36FFDCD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6F57-C791-4289-2FCF-69D802A5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D048-2159-1C11-22F4-E2C2F6709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C686-5D90-6B73-666E-F72017B8E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5C29-C3D0-C3CD-DB55-A903CE1D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A136-DB3F-B888-F84B-D9F7E57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F612-6D8B-81D7-F734-772E9343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D47-D114-6A20-EFCF-1F2BF6B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B25A-A0C0-1D80-6076-23FBAA58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615D-A632-63DF-A740-4A055C9BE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3CE1E-1F85-7E21-449C-A8B542A4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E79C2-AC58-D183-1953-7CA1CBFB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61E0-6A36-B27F-4816-121FAEA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D174-F322-D746-1209-F6F58F89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183B3-9009-7C4A-C8D7-B521472B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6C51-0EA1-5717-BE45-7CC259AD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16BFF-AD2A-E5E0-B137-78E9922A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6747F-87E4-1243-82CD-6AA5597B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4912-4DF6-7EAD-C968-8CC4DBF5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6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50D6C-19E3-39F8-B5BD-63D7D4E0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126E9-3010-73DA-3238-6B0C200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4C041-3F4E-7253-FE99-A94D9E5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8A53-8143-8170-2EAD-F18666BB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4EB2-EF04-568B-A910-396F3D1E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B5C70-3579-C738-B082-143D59A6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1EB6-2ADC-6C08-C50C-B29478C5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A069-7AEA-CEBB-082B-473EEF5F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3385-A17E-6D3C-8E37-FF61B700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79EC-2DB3-04E8-F548-35FB415E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C1B27-D7AC-A758-5A08-28DDA6CD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B33AF-7734-75D9-3EAF-4C04E157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DA34-F868-D160-B618-4EA64A0A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7861-A198-8F4A-4D73-7E3D601D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96462-C366-7D97-C4F0-B8CCC6DE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CD374-3DEE-A24C-D4C1-9F78BABE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6773-D566-422C-6B02-F207D7D3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2388-ADE8-570E-4F52-BA8A479F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2E4B-0CEA-4E3B-AA7D-1EF95A9E1E7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D343-88F5-9585-ED9E-3696D7EF0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DAC7-9FFF-56DB-6AC2-1B2CB2221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696B-BE3E-5204-9AC4-625D8FA4D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9A86-333F-1ADA-925A-A231BE70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207595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After 8 kilometers, reset and carry of units wheel, the second wheel, and the third wheel; the fourth wheel advances by 1	</a:t>
            </a:r>
          </a:p>
          <a:p>
            <a:pPr marL="0" indent="0">
              <a:buNone/>
            </a:pPr>
            <a:r>
              <a:rPr lang="en-IN" dirty="0"/>
              <a:t>	1000			Eight</a:t>
            </a:r>
          </a:p>
          <a:p>
            <a:r>
              <a:rPr lang="en-IN" dirty="0"/>
              <a:t>After 9 kilometers, we have	</a:t>
            </a:r>
          </a:p>
          <a:p>
            <a:pPr marL="0" indent="0">
              <a:buNone/>
            </a:pPr>
            <a:r>
              <a:rPr lang="en-IN" dirty="0"/>
              <a:t>	1001			Nine</a:t>
            </a:r>
          </a:p>
          <a:p>
            <a:r>
              <a:rPr lang="en-IN" dirty="0"/>
              <a:t>After 10 kilometers, we have	</a:t>
            </a:r>
          </a:p>
          <a:p>
            <a:pPr marL="0" indent="0">
              <a:buNone/>
            </a:pPr>
            <a:r>
              <a:rPr lang="en-IN" dirty="0"/>
              <a:t>	1010			Ten</a:t>
            </a:r>
          </a:p>
          <a:p>
            <a:r>
              <a:rPr lang="en-IN" dirty="0"/>
              <a:t>And so on ..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00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6B17-75D5-CF91-CA74-151D0FB6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3041-2542-20AB-2E87-D8A5B346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binary odometer displays binary numbers, which are strings of 0s and 1s</a:t>
            </a:r>
          </a:p>
          <a:p>
            <a:r>
              <a:rPr lang="en-IN" dirty="0"/>
              <a:t>Binary 0000 stands for decimal 0</a:t>
            </a:r>
          </a:p>
          <a:p>
            <a:r>
              <a:rPr lang="en-IN" dirty="0"/>
              <a:t>Binary 0001 stands for decimal 1</a:t>
            </a:r>
          </a:p>
          <a:p>
            <a:r>
              <a:rPr lang="en-IN" dirty="0"/>
              <a:t>Binary 0010 stands for decimal 2</a:t>
            </a:r>
          </a:p>
          <a:p>
            <a:r>
              <a:rPr lang="en-IN" dirty="0"/>
              <a:t>Binary 0011 stands for decimal 3</a:t>
            </a:r>
          </a:p>
          <a:p>
            <a:endParaRPr lang="en-IN" dirty="0"/>
          </a:p>
          <a:p>
            <a:r>
              <a:rPr lang="en-IN" dirty="0"/>
              <a:t>For large decimal numbers, binary numbers are long</a:t>
            </a:r>
          </a:p>
          <a:p>
            <a:r>
              <a:rPr lang="en-IN" dirty="0"/>
              <a:t>For example, decimal 42 in binary is 101010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52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2B5-1841-0536-31FE-DCA27F94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6325-152C-8EFF-4D90-1293FEBB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binary odometer has four wheels. What are the successive binary numbers?</a:t>
            </a:r>
          </a:p>
        </p:txBody>
      </p:sp>
    </p:spTree>
    <p:extLst>
      <p:ext uri="{BB962C8B-B14F-4D97-AF65-F5344CB8AC3E}">
        <p14:creationId xmlns:p14="http://schemas.microsoft.com/office/powerpoint/2010/main" val="391472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243A-9512-264D-8085-C107713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9650-A90C-9C4C-C558-CC00420A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Bi</a:t>
            </a:r>
            <a:r>
              <a:rPr lang="en-IN" dirty="0"/>
              <a:t>nary Digi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 = Bit</a:t>
            </a:r>
          </a:p>
          <a:p>
            <a:r>
              <a:rPr lang="en-IN" dirty="0"/>
              <a:t>A binary number 1010 has 4 bits</a:t>
            </a:r>
          </a:p>
          <a:p>
            <a:r>
              <a:rPr lang="en-IN" dirty="0"/>
              <a:t>A binary number 100100 has 6 bits</a:t>
            </a:r>
          </a:p>
          <a:p>
            <a:r>
              <a:rPr lang="en-IN" dirty="0"/>
              <a:t>One bit is stored in one transistor</a:t>
            </a:r>
          </a:p>
        </p:txBody>
      </p:sp>
    </p:spTree>
    <p:extLst>
      <p:ext uri="{BB962C8B-B14F-4D97-AF65-F5344CB8AC3E}">
        <p14:creationId xmlns:p14="http://schemas.microsoft.com/office/powerpoint/2010/main" val="198950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CA2-E5F6-B183-B6F7-DB3315E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C5F-CD62-6D10-FB18-59E18390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digit in a decimal number has a </a:t>
            </a:r>
            <a:r>
              <a:rPr lang="en-IN" i="1" dirty="0"/>
              <a:t>positional weight</a:t>
            </a:r>
            <a:endParaRPr lang="en-IN" dirty="0"/>
          </a:p>
          <a:p>
            <a:r>
              <a:rPr lang="en-IN" dirty="0"/>
              <a:t>Here, the weights are units, tens, hundreds, thousands, and so on</a:t>
            </a:r>
          </a:p>
          <a:p>
            <a:r>
              <a:rPr lang="en-IN" dirty="0"/>
              <a:t>Sum of all the digits multiplied by their respective weights gives the total value of the number</a:t>
            </a:r>
          </a:p>
          <a:p>
            <a:r>
              <a:rPr lang="en-IN" dirty="0"/>
              <a:t>Example: 57034 in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CBE90-C58C-7886-3B2D-63869E0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30" y="3428102"/>
            <a:ext cx="3963350" cy="151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E98F2-5289-C424-F365-E267A1EB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74" y="4943831"/>
            <a:ext cx="6057052" cy="12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CA2-E5F6-B183-B6F7-DB3315E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C5F-CD62-6D10-FB18-59E18390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 in binary number, each bit has a </a:t>
            </a:r>
            <a:r>
              <a:rPr lang="en-IN" i="1" dirty="0"/>
              <a:t>positional weight</a:t>
            </a:r>
            <a:endParaRPr lang="en-IN" dirty="0"/>
          </a:p>
          <a:p>
            <a:r>
              <a:rPr lang="en-IN" dirty="0"/>
              <a:t>Since only two digits or bits are used, the weights are powers of 2, instead of 10</a:t>
            </a:r>
          </a:p>
          <a:p>
            <a:r>
              <a:rPr lang="en-IN" dirty="0"/>
              <a:t>Example: 11001 in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ED2F-5622-C666-853B-9D44FCD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69" y="2960272"/>
            <a:ext cx="3773917" cy="1372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24B5D-9082-018C-2DBC-282A3DE5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99" y="4467542"/>
            <a:ext cx="8063610" cy="14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F352-0939-7DE1-7BE8-DFA7DED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739-F60A-3D70-B05F-65EBDA60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tells us how to convert a binary number into decimal</a:t>
            </a:r>
          </a:p>
          <a:p>
            <a:r>
              <a:rPr lang="en-IN" dirty="0"/>
              <a:t>As another example, consider a binary number 11001100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So, binary 11001100 in decimal is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588B6-E870-28E5-D0E2-7E5445F9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6" y="2901535"/>
            <a:ext cx="9589264" cy="18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34A-1E32-4A54-8C86-273BD1C2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Conversion – Faster/</a:t>
            </a:r>
            <a:r>
              <a:rPr lang="en-IN" i="1" dirty="0"/>
              <a:t>8421</a:t>
            </a:r>
            <a:r>
              <a:rPr lang="en-IN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B69B-1425-0FFD-27C4-99D38D4E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Write the binary number</a:t>
            </a:r>
          </a:p>
          <a:p>
            <a:pPr marL="514350" indent="-514350">
              <a:buAutoNum type="arabicPeriod"/>
            </a:pPr>
            <a:r>
              <a:rPr lang="en-IN" dirty="0"/>
              <a:t>Write the weights 1, 2, 4, 8, 16, … under the bits from right to left</a:t>
            </a:r>
          </a:p>
          <a:p>
            <a:pPr marL="514350" indent="-514350">
              <a:buAutoNum type="arabicPeriod"/>
            </a:pPr>
            <a:r>
              <a:rPr lang="en-IN" dirty="0"/>
              <a:t>Cross out weights under a 0</a:t>
            </a:r>
          </a:p>
          <a:p>
            <a:pPr marL="514350" indent="-514350">
              <a:buAutoNum type="arabicPeriod"/>
            </a:pPr>
            <a:r>
              <a:rPr lang="en-IN" dirty="0"/>
              <a:t>Add the remaining weights</a:t>
            </a:r>
          </a:p>
          <a:p>
            <a:pPr marL="0" indent="0">
              <a:buNone/>
            </a:pPr>
            <a:r>
              <a:rPr lang="en-IN" dirty="0"/>
              <a:t>Example: Convert binary 1101 into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D9A44-9055-B55C-4032-ACBEE671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97" y="4344407"/>
            <a:ext cx="8065240" cy="21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0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EBE-434D-7FA0-D315-D0102A0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– Even Shorter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361-C35B-6089-C497-E471D752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binary 1110101 in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EEB7B-957E-4962-4CCE-4DAECF04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75" y="2415267"/>
            <a:ext cx="6337631" cy="15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9D4D-6B9E-79E4-3DC5-77B912F8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or Radix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55BA-EA10-B0F1-5123-4B38FE8C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Base </a:t>
            </a:r>
            <a:r>
              <a:rPr lang="en-IN" dirty="0"/>
              <a:t>or </a:t>
            </a:r>
            <a:r>
              <a:rPr lang="en-IN" b="1" dirty="0"/>
              <a:t>radix </a:t>
            </a:r>
            <a:r>
              <a:rPr lang="en-IN" dirty="0"/>
              <a:t>of a number system is equal to the number of digits it has</a:t>
            </a:r>
          </a:p>
          <a:p>
            <a:r>
              <a:rPr lang="en-IN" dirty="0"/>
              <a:t>Decimal number system’s base is 10 (Digits 0-9 are used)</a:t>
            </a:r>
          </a:p>
          <a:p>
            <a:r>
              <a:rPr lang="en-IN" dirty="0"/>
              <a:t>Binary number system’s base is 2 (Digits 0-1 are used)</a:t>
            </a:r>
          </a:p>
          <a:p>
            <a:r>
              <a:rPr lang="en-IN" dirty="0"/>
              <a:t>A subscript denotes the base</a:t>
            </a:r>
          </a:p>
          <a:p>
            <a:r>
              <a:rPr lang="en-IN" dirty="0"/>
              <a:t>Examples:</a:t>
            </a:r>
          </a:p>
          <a:p>
            <a:pPr lvl="1"/>
            <a:r>
              <a:rPr lang="en-IN" dirty="0"/>
              <a:t>100</a:t>
            </a:r>
            <a:r>
              <a:rPr lang="en-IN" baseline="-25000" dirty="0"/>
              <a:t>10</a:t>
            </a:r>
            <a:r>
              <a:rPr lang="en-IN" dirty="0"/>
              <a:t> is decimal 100 (hundred)</a:t>
            </a:r>
          </a:p>
          <a:p>
            <a:pPr lvl="1"/>
            <a:r>
              <a:rPr lang="en-IN" dirty="0"/>
              <a:t>100</a:t>
            </a:r>
            <a:r>
              <a:rPr lang="en-IN" baseline="-25000" dirty="0"/>
              <a:t>2</a:t>
            </a:r>
            <a:r>
              <a:rPr lang="en-IN" dirty="0"/>
              <a:t> is binary 100 (one zero zero)</a:t>
            </a:r>
          </a:p>
          <a:p>
            <a:r>
              <a:rPr lang="en-IN" dirty="0"/>
              <a:t>So, we can say that 1101</a:t>
            </a:r>
            <a:r>
              <a:rPr lang="en-IN" baseline="-25000" dirty="0"/>
              <a:t>2</a:t>
            </a:r>
            <a:r>
              <a:rPr lang="en-IN" dirty="0"/>
              <a:t> = 13</a:t>
            </a:r>
            <a:r>
              <a:rPr lang="en-IN" baseline="-25000" dirty="0"/>
              <a:t>10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74503-41D4-FAFD-5FFF-3FB53AFD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Systems and Data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49E0-61DE-7B35-4E4E-786B778D4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0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62BD-C51D-C02A-A08A-BDAE65D3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bits – the </a:t>
            </a:r>
            <a:r>
              <a:rPr lang="en-IN" i="1" dirty="0"/>
              <a:t>K</a:t>
            </a:r>
            <a:r>
              <a:rPr lang="en-IN" dirty="0"/>
              <a:t>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C4D3-483C-2249-16F6-908745AE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36A7C-2011-A136-F8B9-27852479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7" y="1400791"/>
            <a:ext cx="5240026" cy="51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2AC1-03F1-3003-1998-4F63482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C978-CC72-E310-B230-65F5F635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Write the decimal number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Divide it by 2 and write the quotient and remainder</a:t>
            </a:r>
          </a:p>
          <a:p>
            <a:pPr marL="514350" indent="-514350">
              <a:buAutoNum type="arabicPeriod"/>
            </a:pPr>
            <a:r>
              <a:rPr lang="en-IN" dirty="0"/>
              <a:t>Keep doing it till we get a quotient of 0</a:t>
            </a:r>
          </a:p>
          <a:p>
            <a:pPr marL="514350" indent="-514350">
              <a:buAutoNum type="arabicPeriod"/>
            </a:pPr>
            <a:r>
              <a:rPr lang="en-IN" dirty="0"/>
              <a:t>Write the remainder in the reverse order to get the binary number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CAEE8-993F-660A-57E0-30B3DAED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69" y="3857456"/>
            <a:ext cx="3886400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9854-599B-2A4F-EFC5-ED724C6B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92ED-A164-A442-B9B4-5CBA866B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decimal 125 into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0326-B130-FC4A-E86D-9F930E18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55" y="2333040"/>
            <a:ext cx="2785773" cy="41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D977-B9CC-4435-18AE-7BDA216F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B559-DD45-38D5-4F1A-09B7DFDA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Bit</a:t>
            </a:r>
            <a:r>
              <a:rPr lang="en-IN" dirty="0"/>
              <a:t>: One </a:t>
            </a:r>
            <a:r>
              <a:rPr lang="en-IN" dirty="0">
                <a:solidFill>
                  <a:srgbClr val="FF0000"/>
                </a:solidFill>
              </a:rPr>
              <a:t>single</a:t>
            </a:r>
            <a:r>
              <a:rPr lang="en-IN" dirty="0"/>
              <a:t> 0 or 1</a:t>
            </a:r>
          </a:p>
          <a:p>
            <a:r>
              <a:rPr lang="en-IN" b="1" dirty="0"/>
              <a:t>Nibble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4</a:t>
            </a:r>
            <a:r>
              <a:rPr lang="en-IN" dirty="0"/>
              <a:t> bits (Half-byte)</a:t>
            </a:r>
          </a:p>
          <a:p>
            <a:r>
              <a:rPr lang="en-IN" b="1" dirty="0"/>
              <a:t>Byte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8</a:t>
            </a:r>
            <a:r>
              <a:rPr lang="en-IN" dirty="0"/>
              <a:t> bits</a:t>
            </a:r>
          </a:p>
          <a:p>
            <a:r>
              <a:rPr lang="en-IN" b="1" dirty="0"/>
              <a:t>Word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/>
              <a:t> bytes (</a:t>
            </a:r>
            <a:r>
              <a:rPr lang="en-IN" dirty="0">
                <a:solidFill>
                  <a:srgbClr val="FF0000"/>
                </a:solidFill>
              </a:rPr>
              <a:t>16</a:t>
            </a:r>
            <a:r>
              <a:rPr lang="en-IN" dirty="0"/>
              <a:t> bits)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39672-533C-9E0F-6375-D0D1729F8854}"/>
              </a:ext>
            </a:extLst>
          </p:cNvPr>
          <p:cNvGraphicFramePr>
            <a:graphicFrameLocks noGrp="1"/>
          </p:cNvGraphicFramePr>
          <p:nvPr/>
        </p:nvGraphicFramePr>
        <p:xfrm>
          <a:off x="1045681" y="400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04527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664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6004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2136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723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519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15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6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83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A42721-42A1-2BD1-5C14-F930FAA584E4}"/>
              </a:ext>
            </a:extLst>
          </p:cNvPr>
          <p:cNvGraphicFramePr>
            <a:graphicFrameLocks noGrp="1"/>
          </p:cNvGraphicFramePr>
          <p:nvPr/>
        </p:nvGraphicFramePr>
        <p:xfrm>
          <a:off x="1045681" y="4408088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04527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664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6004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2136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723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519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15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6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837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B2AA9-9286-4D0E-05BF-224A6792F87D}"/>
              </a:ext>
            </a:extLst>
          </p:cNvPr>
          <p:cNvCxnSpPr/>
          <p:nvPr/>
        </p:nvCxnSpPr>
        <p:spPr>
          <a:xfrm flipV="1">
            <a:off x="8969339" y="3585681"/>
            <a:ext cx="616450" cy="5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67A868-F45F-D754-5BE6-7BC0006F5D91}"/>
              </a:ext>
            </a:extLst>
          </p:cNvPr>
          <p:cNvSpPr txBox="1"/>
          <p:nvPr/>
        </p:nvSpPr>
        <p:spPr>
          <a:xfrm>
            <a:off x="9719352" y="3368639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20970-9C43-C08E-152C-B9C11F9F09A5}"/>
              </a:ext>
            </a:extLst>
          </p:cNvPr>
          <p:cNvSpPr txBox="1"/>
          <p:nvPr/>
        </p:nvSpPr>
        <p:spPr>
          <a:xfrm>
            <a:off x="10034143" y="3984098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Byte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DAD06-BF15-9AE8-999B-3E67FB7166F6}"/>
              </a:ext>
            </a:extLst>
          </p:cNvPr>
          <p:cNvCxnSpPr>
            <a:cxnSpLocks/>
          </p:cNvCxnSpPr>
          <p:nvPr/>
        </p:nvCxnSpPr>
        <p:spPr>
          <a:xfrm>
            <a:off x="9239036" y="4186714"/>
            <a:ext cx="69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480E709-EA48-B0E9-F743-247A477B74BC}"/>
              </a:ext>
            </a:extLst>
          </p:cNvPr>
          <p:cNvSpPr/>
          <p:nvPr/>
        </p:nvSpPr>
        <p:spPr>
          <a:xfrm>
            <a:off x="633573" y="4001295"/>
            <a:ext cx="204627" cy="704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BE3BB-69B8-75E3-3951-8C8553E5B431}"/>
              </a:ext>
            </a:extLst>
          </p:cNvPr>
          <p:cNvSpPr txBox="1"/>
          <p:nvPr/>
        </p:nvSpPr>
        <p:spPr>
          <a:xfrm>
            <a:off x="125002" y="4814882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243C607-2604-576F-E55F-AAB25D7A6900}"/>
              </a:ext>
            </a:extLst>
          </p:cNvPr>
          <p:cNvSpPr/>
          <p:nvPr/>
        </p:nvSpPr>
        <p:spPr>
          <a:xfrm rot="5400000">
            <a:off x="6751262" y="3183575"/>
            <a:ext cx="791111" cy="4053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387D4-010A-A28F-BFE4-B8AEC7FC373E}"/>
              </a:ext>
            </a:extLst>
          </p:cNvPr>
          <p:cNvSpPr txBox="1"/>
          <p:nvPr/>
        </p:nvSpPr>
        <p:spPr>
          <a:xfrm>
            <a:off x="6638246" y="5706812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Nibble</a:t>
            </a:r>
          </a:p>
        </p:txBody>
      </p:sp>
    </p:spTree>
    <p:extLst>
      <p:ext uri="{BB962C8B-B14F-4D97-AF65-F5344CB8AC3E}">
        <p14:creationId xmlns:p14="http://schemas.microsoft.com/office/powerpoint/2010/main" val="117039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670-C249-5222-F553-04EB068D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3BB9-6FE0-E0C1-2DDE-19161F2E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Hexadecimal (hex)</a:t>
            </a:r>
            <a:r>
              <a:rPr lang="en-IN" dirty="0"/>
              <a:t> numbers are extensively used in microprocessor work</a:t>
            </a:r>
          </a:p>
          <a:p>
            <a:r>
              <a:rPr lang="en-IN" dirty="0"/>
              <a:t>They are much shorter than binary numbers</a:t>
            </a:r>
          </a:p>
          <a:p>
            <a:r>
              <a:rPr lang="en-IN" dirty="0"/>
              <a:t>Hexadecimal means 16, so the hexadecimal number system has a base of 16</a:t>
            </a:r>
          </a:p>
          <a:p>
            <a:r>
              <a:rPr lang="en-IN" dirty="0"/>
              <a:t>The 16 digits in hexadecimal number system are numbers 0 to 9 and letters A to F</a:t>
            </a:r>
          </a:p>
          <a:p>
            <a:r>
              <a:rPr lang="en-IN" dirty="0"/>
              <a:t>In a hexadecimal odometer, each wheel will use 16 symbols to represent numbers: it will display 0 to 9 but then it will not get reset and use symbols A to F; after F it will be reset</a:t>
            </a:r>
          </a:p>
        </p:txBody>
      </p:sp>
    </p:spTree>
    <p:extLst>
      <p:ext uri="{BB962C8B-B14F-4D97-AF65-F5344CB8AC3E}">
        <p14:creationId xmlns:p14="http://schemas.microsoft.com/office/powerpoint/2010/main" val="304816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95B1-CFB5-DC69-5AB0-F701AF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937-9AD4-0F9F-57AA-FE64E89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0000	Zero</a:t>
            </a:r>
          </a:p>
          <a:p>
            <a:r>
              <a:rPr lang="en-IN" dirty="0"/>
              <a:t>0001	One</a:t>
            </a:r>
          </a:p>
          <a:p>
            <a:r>
              <a:rPr lang="en-IN" dirty="0"/>
              <a:t>0002	Two</a:t>
            </a:r>
          </a:p>
          <a:p>
            <a:r>
              <a:rPr lang="en-IN" dirty="0"/>
              <a:t>0003	Three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0009	Nine</a:t>
            </a:r>
          </a:p>
          <a:p>
            <a:r>
              <a:rPr lang="en-IN" dirty="0"/>
              <a:t>000A	Ten</a:t>
            </a:r>
          </a:p>
          <a:p>
            <a:r>
              <a:rPr lang="en-IN" dirty="0"/>
              <a:t>000B	Eleven</a:t>
            </a:r>
          </a:p>
          <a:p>
            <a:r>
              <a:rPr lang="en-IN" dirty="0"/>
              <a:t>000C	Twelve</a:t>
            </a:r>
          </a:p>
          <a:p>
            <a:r>
              <a:rPr lang="en-IN" dirty="0"/>
              <a:t>000D	Thirteen</a:t>
            </a:r>
          </a:p>
          <a:p>
            <a:r>
              <a:rPr lang="en-IN" dirty="0"/>
              <a:t>000E	Fourteen</a:t>
            </a:r>
          </a:p>
          <a:p>
            <a:r>
              <a:rPr lang="en-IN" dirty="0"/>
              <a:t>000F	Fifteen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95B1-CFB5-DC69-5AB0-F701AF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937-9AD4-0F9F-57AA-FE64E89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000F	Fifteen</a:t>
            </a:r>
          </a:p>
          <a:p>
            <a:r>
              <a:rPr lang="en-IN" dirty="0"/>
              <a:t>0010	Sixteen</a:t>
            </a:r>
          </a:p>
          <a:p>
            <a:r>
              <a:rPr lang="en-IN" dirty="0"/>
              <a:t>0011	Seventeen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0019	Twenty five</a:t>
            </a:r>
          </a:p>
          <a:p>
            <a:r>
              <a:rPr lang="en-IN" dirty="0"/>
              <a:t>001A	Twenty six</a:t>
            </a:r>
          </a:p>
          <a:p>
            <a:r>
              <a:rPr lang="en-IN" dirty="0"/>
              <a:t>001B	Twenty seven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0020	Thirty two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7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D83F-9826-4185-A634-3F75EB8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5A4-E3A6-D2D6-ABCF-0521269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11E4-76C5-B0F9-6681-F82DB73C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53" y="279773"/>
            <a:ext cx="4924963" cy="60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B90-5E22-3E14-4194-61A570C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8C03-EDC0-EA72-69CC-2205BF43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remember the previous table, we can simply convert each hexadecimal digit to its 4-bit binary equivalent</a:t>
            </a:r>
          </a:p>
          <a:p>
            <a:r>
              <a:rPr lang="en-IN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DB8C7-FD4C-EA7E-E545-DBF7FC3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8357"/>
            <a:ext cx="3357796" cy="171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EEA9-5A78-ADCA-E81F-634812D5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76" y="3348357"/>
            <a:ext cx="3902299" cy="16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2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B90-5E22-3E14-4194-61A570C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Hexadecimal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8C03-EDC0-EA72-69CC-2205BF43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do the opposite!</a:t>
            </a:r>
          </a:p>
          <a:p>
            <a:r>
              <a:rPr lang="en-IN" dirty="0"/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60B45-774F-9F17-B6E7-7C7759D3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88" y="3207503"/>
            <a:ext cx="2028172" cy="171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516D5-1F8D-1A86-2CEE-5A56B21B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24" y="3136652"/>
            <a:ext cx="4216306" cy="17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AC8E-FC1C-52F8-5424-608E076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903-D7DF-0AE0-2F20-E0B33A6E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work with </a:t>
            </a:r>
            <a:r>
              <a:rPr lang="en-IN" b="1" dirty="0"/>
              <a:t>decimal numbers </a:t>
            </a:r>
            <a:r>
              <a:rPr lang="en-IN" dirty="0"/>
              <a:t>(0-9)</a:t>
            </a:r>
            <a:endParaRPr lang="en-IN" b="1" dirty="0"/>
          </a:p>
          <a:p>
            <a:r>
              <a:rPr lang="en-IN" dirty="0"/>
              <a:t>Modern computers do not work with decimal numbers – they use </a:t>
            </a:r>
            <a:r>
              <a:rPr lang="en-IN" b="1" dirty="0"/>
              <a:t>binary numbers</a:t>
            </a:r>
            <a:r>
              <a:rPr lang="en-IN" dirty="0"/>
              <a:t> (0-1)</a:t>
            </a:r>
          </a:p>
          <a:p>
            <a:pPr lvl="1"/>
            <a:r>
              <a:rPr lang="en-IN" dirty="0"/>
              <a:t>Why? Because electronic devices are most reliable when designed for two-state (binary)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8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9EE3-7C9B-E1CF-8E3E-71CEE45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63E-3F0B-0372-B6F8-4E3D8703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hexadecimal equivalent of</a:t>
            </a:r>
          </a:p>
          <a:p>
            <a:endParaRPr lang="en-IN" dirty="0"/>
          </a:p>
          <a:p>
            <a:r>
              <a:rPr lang="en-IN" dirty="0"/>
              <a:t>Find hexadecimal equivalents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45AC5-A361-C86C-070E-2FAF1F04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65" y="1690688"/>
            <a:ext cx="3858983" cy="719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34E90-D536-B302-B6BC-EEC0B592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65" y="2545096"/>
            <a:ext cx="2461698" cy="23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4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9EE3-7C9B-E1CF-8E3E-71CEE45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63E-3F0B-0372-B6F8-4E3D8703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binary equivalents of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0319C-5122-FDE4-36C9-971EE02D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9" y="1483284"/>
            <a:ext cx="1310819" cy="23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173-4360-E098-0CE0-4AE9AF4D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C1D-82D2-44DA-A55D-250CCD2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F8E6 in hexadecimal 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B4A5C-25CF-5C45-64D7-A7E3C1F6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3" y="2522708"/>
            <a:ext cx="8080443" cy="2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173-4360-E098-0CE0-4AE9AF4D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Hexadecimal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C1D-82D2-44DA-A55D-250CCD2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3479 in decimal to hexadecimal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B37B6-1CD5-4F3E-91A2-4C56E4B4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34" y="2656326"/>
            <a:ext cx="5549775" cy="27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7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C42-2E9B-1BCE-C1CB-8B4AB48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CB5-D9B0-7F18-CF4D-04C8984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nibble</a:t>
            </a:r>
            <a:r>
              <a:rPr lang="en-IN" dirty="0"/>
              <a:t> is string of four bits</a:t>
            </a:r>
          </a:p>
          <a:p>
            <a:r>
              <a:rPr lang="en-IN" b="1" dirty="0"/>
              <a:t>Binary-coded-Decimal (BCD)</a:t>
            </a:r>
            <a:r>
              <a:rPr lang="en-IN" dirty="0"/>
              <a:t> numbers express each decimal digit as a nibble</a:t>
            </a:r>
          </a:p>
          <a:p>
            <a:r>
              <a:rPr lang="en-IN" dirty="0"/>
              <a:t>Example: Decimal number 2945 in BCD is 0010 1001 0100 0101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6F666-4587-77D2-9A2C-7C40023F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21" y="3851609"/>
            <a:ext cx="3790962" cy="16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5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C42-2E9B-1BCE-C1CB-8B4AB48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CB5-D9B0-7F18-CF4D-04C8984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11DF6-A698-0DD9-B487-1428420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21" y="2184951"/>
            <a:ext cx="4341054" cy="17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3BF-0DB2-B07D-1F06-BDA1159A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10A6-F7FA-089E-BA54-313A9E41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deal with numbers, alphabets, and other symbols</a:t>
            </a:r>
          </a:p>
          <a:p>
            <a:r>
              <a:rPr lang="en-IN" b="1" dirty="0"/>
              <a:t>American Standard Code for Information Interchange (ASCII)</a:t>
            </a:r>
            <a:r>
              <a:rPr lang="en-IN" dirty="0"/>
              <a:t> is a standardized 7-bit code used for this codification</a:t>
            </a:r>
          </a:p>
          <a:p>
            <a:r>
              <a:rPr lang="en-IN" dirty="0"/>
              <a:t>Assigns a fixed code to each symbol</a:t>
            </a:r>
          </a:p>
        </p:txBody>
      </p:sp>
    </p:spTree>
    <p:extLst>
      <p:ext uri="{BB962C8B-B14F-4D97-AF65-F5344CB8AC3E}">
        <p14:creationId xmlns:p14="http://schemas.microsoft.com/office/powerpoint/2010/main" val="1713632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7FFA-4BB8-5C4A-2CB0-95F2454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ASCII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C2E-7A4B-2198-6D0B-3E33760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Alphabet A: 100 0001</a:t>
            </a:r>
          </a:p>
          <a:p>
            <a:pPr lvl="1"/>
            <a:r>
              <a:rPr lang="en-IN" dirty="0"/>
              <a:t>Number 5: 011 0101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7199-D481-CBDD-FDF9-64A66738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96" y="153335"/>
            <a:ext cx="5804536" cy="57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6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78A6-8177-46F0-C4C1-0FF62FDB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41E9-0366-62A3-7B7B-C3CC906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Unicode </a:t>
            </a:r>
            <a:r>
              <a:rPr lang="en-US" dirty="0"/>
              <a:t>is a universal character encoding standard</a:t>
            </a:r>
          </a:p>
          <a:p>
            <a:r>
              <a:rPr lang="en-US" dirty="0"/>
              <a:t>This standard includes roughly 100000 characters to represent characters of different languages</a:t>
            </a:r>
          </a:p>
          <a:p>
            <a:r>
              <a:rPr lang="en-US" dirty="0"/>
              <a:t>While ASCII uses only 1 byte the Unicode uses 4 bytes to represent characters</a:t>
            </a:r>
          </a:p>
          <a:p>
            <a:r>
              <a:rPr lang="en-US" dirty="0"/>
              <a:t>Hence, it provides a very wide variety of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163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FB701-21D6-BF22-180E-1456FD8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Gates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769D4-BC7D-287F-4FD8-B18341FCF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5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5BC9-4B9F-772E-F148-A999484E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9C12-F246-30DD-D69E-32900AA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car is just manufactured, it has run 0 kilometers</a:t>
            </a:r>
          </a:p>
          <a:p>
            <a:r>
              <a:rPr lang="en-IN" dirty="0"/>
              <a:t>Hence its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00000</a:t>
            </a:r>
          </a:p>
          <a:p>
            <a:r>
              <a:rPr lang="en-IN" dirty="0"/>
              <a:t>After running for 1 kilometer,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00001</a:t>
            </a:r>
          </a:p>
          <a:p>
            <a:r>
              <a:rPr lang="en-IN" dirty="0"/>
              <a:t>This goes on up 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00009</a:t>
            </a:r>
          </a:p>
          <a:p>
            <a:r>
              <a:rPr lang="en-IN" dirty="0"/>
              <a:t>After 10 kilometers are complete, the units wheel turns back from 9 to 0 and a tab on this wheel forces the tens wheel to advance by 1, so we now have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00010</a:t>
            </a:r>
          </a:p>
        </p:txBody>
      </p:sp>
    </p:spTree>
    <p:extLst>
      <p:ext uri="{BB962C8B-B14F-4D97-AF65-F5344CB8AC3E}">
        <p14:creationId xmlns:p14="http://schemas.microsoft.com/office/powerpoint/2010/main" val="148570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CE7-6798-2443-CB44-0ADFC4F2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8AC8-21F1-1FEC-3B45-DF862E45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1854, George Boole invented symbolic logic, now called as </a:t>
            </a:r>
            <a:r>
              <a:rPr lang="en-IN" b="1" dirty="0"/>
              <a:t>Boolean Algebra</a:t>
            </a:r>
            <a:r>
              <a:rPr lang="en-IN" dirty="0"/>
              <a:t> to complete the missing link between mathematics and logic</a:t>
            </a:r>
          </a:p>
          <a:p>
            <a:r>
              <a:rPr lang="en-IN" dirty="0"/>
              <a:t>This is the basis for a </a:t>
            </a:r>
            <a:r>
              <a:rPr lang="en-IN" b="1" dirty="0"/>
              <a:t>logic gate</a:t>
            </a:r>
            <a:r>
              <a:rPr lang="en-IN" dirty="0"/>
              <a:t>, an electronic circuit that has one or more input signals but only one output signal</a:t>
            </a:r>
          </a:p>
          <a:p>
            <a:r>
              <a:rPr lang="en-IN" dirty="0"/>
              <a:t>They are the fundamental components of a digital computer</a:t>
            </a:r>
          </a:p>
        </p:txBody>
      </p:sp>
    </p:spTree>
    <p:extLst>
      <p:ext uri="{BB962C8B-B14F-4D97-AF65-F5344CB8AC3E}">
        <p14:creationId xmlns:p14="http://schemas.microsoft.com/office/powerpoint/2010/main" val="223827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CF35-C871-9E43-0147-1A323F1B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8475-F7AE-E7D6-1735-635E5F90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only one input and only one output</a:t>
            </a:r>
          </a:p>
          <a:p>
            <a:r>
              <a:rPr lang="en-IN" dirty="0"/>
              <a:t>The output is the inverse/opposite of the input, hence called as </a:t>
            </a:r>
            <a:r>
              <a:rPr lang="en-IN" b="1" dirty="0"/>
              <a:t>inverter</a:t>
            </a:r>
            <a:endParaRPr lang="en-IN" dirty="0"/>
          </a:p>
          <a:p>
            <a:r>
              <a:rPr lang="en-IN" dirty="0"/>
              <a:t>Creates a </a:t>
            </a:r>
            <a:r>
              <a:rPr lang="en-IN" b="1" dirty="0"/>
              <a:t>NOT</a:t>
            </a:r>
            <a:r>
              <a:rPr lang="en-IN" dirty="0"/>
              <a:t> </a:t>
            </a:r>
            <a:r>
              <a:rPr lang="en-IN" b="1" dirty="0"/>
              <a:t>gate</a:t>
            </a:r>
            <a:r>
              <a:rPr lang="en-IN" dirty="0"/>
              <a:t> (because the output is </a:t>
            </a:r>
            <a:r>
              <a:rPr lang="en-IN" i="1" dirty="0"/>
              <a:t>not</a:t>
            </a:r>
            <a:r>
              <a:rPr lang="en-IN" dirty="0"/>
              <a:t> the same as the input)</a:t>
            </a:r>
          </a:p>
          <a:p>
            <a:r>
              <a:rPr lang="en-IN" dirty="0"/>
              <a:t>Sometimes, the output is called as the </a:t>
            </a:r>
            <a:r>
              <a:rPr lang="en-IN" b="1" dirty="0"/>
              <a:t>complement </a:t>
            </a:r>
            <a:r>
              <a:rPr lang="en-IN" dirty="0"/>
              <a:t>of the input</a:t>
            </a:r>
          </a:p>
          <a:p>
            <a:r>
              <a:rPr lang="en-IN" dirty="0"/>
              <a:t>Symbol and 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A8E2C-3C8D-B307-76E9-B2F4139B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0" y="4873398"/>
            <a:ext cx="2747862" cy="1023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9CDB3-35B7-7B03-2F4C-373ECCE4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50" y="4753712"/>
            <a:ext cx="2006279" cy="13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7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Inverter (NOT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Boolean algebra, a variable can be either a 0 or a 1.</a:t>
            </a:r>
          </a:p>
          <a:p>
            <a:r>
              <a:rPr lang="en-IN" dirty="0"/>
              <a:t>Consider an inverter (NOT gate)</a:t>
            </a:r>
          </a:p>
          <a:p>
            <a:r>
              <a:rPr lang="en-IN" dirty="0"/>
              <a:t>Y = NOT A, written as </a:t>
            </a:r>
          </a:p>
          <a:p>
            <a:r>
              <a:rPr lang="en-IN" dirty="0"/>
              <a:t>If A = 0, Y = NOT 0 = 1</a:t>
            </a:r>
          </a:p>
          <a:p>
            <a:r>
              <a:rPr lang="en-IN" dirty="0"/>
              <a:t>If A = 1, Y = NOT 1 = 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6C32-4B19-F65E-3FD8-AD330FBE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47" y="2159391"/>
            <a:ext cx="2801420" cy="1269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4AE4A-E7E2-8A4C-71F4-11C8AFAD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4" y="2732549"/>
            <a:ext cx="1230331" cy="6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87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Inverter (NOT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circuit – Use on the next slide			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09106-5F97-D9FB-AD4B-CB46B134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2465739"/>
            <a:ext cx="3503488" cy="19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5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Inverter (NOT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input is 1, switch is closed, output is 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When input is 0, output is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97C0D-CD8A-A740-DCEE-E826F771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88" y="2372540"/>
            <a:ext cx="3827012" cy="2112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EA85F-CEEA-BFE6-613B-A30C8D97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63" y="4057708"/>
            <a:ext cx="4211117" cy="24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0239-ACE7-7EAB-B50F-011A9C9D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49D-BB68-8D43-BBE8-5712730B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two or more inputs but only one output</a:t>
            </a:r>
          </a:p>
          <a:p>
            <a:r>
              <a:rPr lang="en-IN" dirty="0"/>
              <a:t>If any input is high, the output is high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FC8FF-BD51-10E5-2831-2D518DED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73" y="2984683"/>
            <a:ext cx="3599536" cy="1679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37D1C-110B-2ED7-95CF-E023B2AD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93" y="3121774"/>
            <a:ext cx="1801185" cy="25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8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5120-5B67-E871-8AC1-E018B036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Encoder using OR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7F98-A48E-5E1C-73AF-340DFF9B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337D-4E78-E9B3-4298-3F7D6FA4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15" y="1313724"/>
            <a:ext cx="4849220" cy="51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OR 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Consider an OR gate</a:t>
            </a:r>
          </a:p>
          <a:p>
            <a:r>
              <a:rPr lang="en-IN" dirty="0"/>
              <a:t>We write Y = A OR B</a:t>
            </a:r>
          </a:p>
          <a:p>
            <a:r>
              <a:rPr lang="en-IN" dirty="0"/>
              <a:t>If A = 0, B = 0, Y = 0 OR 0 = 0</a:t>
            </a:r>
          </a:p>
          <a:p>
            <a:r>
              <a:rPr lang="en-IN" dirty="0"/>
              <a:t>If A = 0, B = 1, Y = 0 OR 1 = 1</a:t>
            </a:r>
          </a:p>
          <a:p>
            <a:r>
              <a:rPr lang="en-IN" dirty="0"/>
              <a:t>If A = 1, B = 0, Y = 1 OR 0 = 1</a:t>
            </a:r>
          </a:p>
          <a:p>
            <a:r>
              <a:rPr lang="en-IN" dirty="0"/>
              <a:t>If A = 1, B = 1, Y = 1 OR 1 = 1</a:t>
            </a:r>
          </a:p>
          <a:p>
            <a:endParaRPr lang="en-IN" dirty="0"/>
          </a:p>
          <a:p>
            <a:r>
              <a:rPr lang="en-IN" dirty="0"/>
              <a:t>In Boolean algebra, we use the + sign to indicate an OR operation</a:t>
            </a:r>
          </a:p>
          <a:p>
            <a:r>
              <a:rPr lang="en-IN" dirty="0"/>
              <a:t>So, Y = A OR B, i.e. Y = A + B (read as </a:t>
            </a:r>
            <a:r>
              <a:rPr lang="en-IN" i="1" dirty="0"/>
              <a:t>Y equals A OR B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0D879-D342-4204-DAB8-45475590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46" y="1371953"/>
            <a:ext cx="2870699" cy="123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0B035-024A-A54C-AB16-C496F0B0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47" y="2680148"/>
            <a:ext cx="3511475" cy="2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8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FD3F-40F5-CE66-91C2-393D3967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 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3C39-F507-3701-BE89-1E6B5096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7C35E-E338-4518-2AFE-1FDC8B3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36" y="1962363"/>
            <a:ext cx="3253345" cy="2100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85062-43DA-B216-4770-55125E2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38" y="1962363"/>
            <a:ext cx="3345880" cy="2100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D9D76-6321-92F1-4A12-F1E070B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54" y="4199781"/>
            <a:ext cx="3192527" cy="2023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43FBD-8A3A-3407-F8EB-F0E8000C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334" y="4217343"/>
            <a:ext cx="3265688" cy="21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1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2C8-B9A2-5D02-607F-9A34943E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809F-5835-5039-0CC3-361CBBE8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two or more inputs, but only one output</a:t>
            </a:r>
          </a:p>
          <a:p>
            <a:r>
              <a:rPr lang="en-IN" dirty="0"/>
              <a:t>All inputs must be high to get a high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2F9CC-781B-7F7E-CB5F-20271430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95" y="3428999"/>
            <a:ext cx="2693512" cy="2290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EECCA-0C8D-F007-889A-5705D64A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00" y="3579990"/>
            <a:ext cx="2208248" cy="13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DFE7-2826-4EDE-C50C-448F7F8A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 and Carry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F246-7187-0142-BF55-F345D7F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has happened?</a:t>
            </a:r>
          </a:p>
          <a:p>
            <a:r>
              <a:rPr lang="en-IN" dirty="0"/>
              <a:t>The units wheel has </a:t>
            </a:r>
            <a:r>
              <a:rPr lang="en-IN" b="1" dirty="0"/>
              <a:t>reset </a:t>
            </a:r>
            <a:r>
              <a:rPr lang="en-IN" dirty="0"/>
              <a:t>to 0 and has sent a </a:t>
            </a:r>
            <a:r>
              <a:rPr lang="en-IN" b="1" dirty="0"/>
              <a:t>carry </a:t>
            </a:r>
            <a:r>
              <a:rPr lang="en-IN" dirty="0"/>
              <a:t>to the tens wheel</a:t>
            </a:r>
          </a:p>
          <a:p>
            <a:r>
              <a:rPr lang="en-IN" dirty="0"/>
              <a:t>This action can be called as </a:t>
            </a:r>
            <a:r>
              <a:rPr lang="en-IN" i="1" dirty="0"/>
              <a:t>reset and carry</a:t>
            </a:r>
            <a:endParaRPr lang="en-IN" dirty="0"/>
          </a:p>
          <a:p>
            <a:r>
              <a:rPr lang="en-IN" dirty="0"/>
              <a:t>The other wheels also reset and carry</a:t>
            </a:r>
          </a:p>
          <a:p>
            <a:r>
              <a:rPr lang="en-IN" dirty="0"/>
              <a:t>After 999 kilometers,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00999</a:t>
            </a:r>
          </a:p>
          <a:p>
            <a:r>
              <a:rPr lang="en-IN" dirty="0"/>
              <a:t>After 1 more kilometer, the unit wheel resets and carries, the tens wheel resets and carries, the hundreds wheel resets and carries, and the thousands wheel advances by 1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/>
              <a:t>So, after 999 kilometers,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01000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53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AND 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Consider an AND gate</a:t>
            </a:r>
          </a:p>
          <a:p>
            <a:r>
              <a:rPr lang="en-IN" dirty="0"/>
              <a:t>We write Y = A AND B</a:t>
            </a:r>
          </a:p>
          <a:p>
            <a:r>
              <a:rPr lang="en-IN" dirty="0"/>
              <a:t>If A = 0, B = 0, Y = 0 AND 0 = 0</a:t>
            </a:r>
          </a:p>
          <a:p>
            <a:r>
              <a:rPr lang="en-IN" dirty="0"/>
              <a:t>If A = 0, B = 1, Y = 0 AND 1 = 0</a:t>
            </a:r>
          </a:p>
          <a:p>
            <a:r>
              <a:rPr lang="en-IN" dirty="0"/>
              <a:t>If A = 1, B = 0, Y = 1 AND 0 = 0</a:t>
            </a:r>
          </a:p>
          <a:p>
            <a:r>
              <a:rPr lang="en-IN" dirty="0"/>
              <a:t>If A = 1, B = 1, Y = 1 AND 1 = 1</a:t>
            </a:r>
          </a:p>
          <a:p>
            <a:endParaRPr lang="en-IN" dirty="0"/>
          </a:p>
          <a:p>
            <a:r>
              <a:rPr lang="en-IN" dirty="0"/>
              <a:t>In Boolean algebra, we use the multiplication (x) sign to indicate an AND operation</a:t>
            </a:r>
          </a:p>
          <a:p>
            <a:r>
              <a:rPr lang="en-IN" dirty="0"/>
              <a:t>So, Y = A AND B, i.e. Y = A x B (read as </a:t>
            </a:r>
            <a:r>
              <a:rPr lang="en-IN" i="1" dirty="0"/>
              <a:t>Y equals A AND B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86444-70DA-BAE8-0B08-2AE7AE71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082" y="1514458"/>
            <a:ext cx="2580884" cy="1124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4AE2C-53EA-A6C0-762A-616B4FDD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82" y="2708953"/>
            <a:ext cx="3270159" cy="2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0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C659-C99A-CADE-0568-36A0BD72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Gate Operation – Four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BBE8-9BE0-7343-5D0C-A893B3D5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0B883-D307-ADE9-5517-AC690420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92" y="1941817"/>
            <a:ext cx="3138486" cy="2116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1AFE8-415D-6B32-6ADD-821E314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39" y="1941816"/>
            <a:ext cx="3170824" cy="21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5D56E-AD39-83F6-4AB3-4DF3C1B4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92" y="4273578"/>
            <a:ext cx="3025692" cy="2038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087E5-A853-1737-EFE2-D2E4D9375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239" y="4264135"/>
            <a:ext cx="3025692" cy="20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9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5B3-5B02-AEBA-377F-D9A3CBD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9A9-99AC-157A-62B0-DD46A9A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opposite of OR gate</a:t>
            </a:r>
          </a:p>
          <a:p>
            <a:r>
              <a:rPr lang="en-IN" dirty="0"/>
              <a:t>All the inputs to a NOR gate must be low to get a high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6EDC1-8228-E745-148E-56A0F59C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28" y="2858553"/>
            <a:ext cx="8174330" cy="140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A7763-B172-3F3F-5F82-07804840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42" y="4266966"/>
            <a:ext cx="2669220" cy="21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3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5B3-5B02-AEBA-377F-D9A3CBD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9A9-99AC-157A-62B0-DD46A9A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opposite of AND gate</a:t>
            </a:r>
          </a:p>
          <a:p>
            <a:r>
              <a:rPr lang="en-IN" dirty="0"/>
              <a:t>All the inputs to a NOR gate must be high to get a low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7934D-9C1C-CEAC-D044-F53D2647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23" y="2806667"/>
            <a:ext cx="7739822" cy="1255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69E96-8C34-7D70-E110-601887B1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64" y="4062466"/>
            <a:ext cx="2415568" cy="2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5B3-5B02-AEBA-377F-D9A3CBD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9A9-99AC-157A-62B0-DD46A9A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if we have an odd number of high inputs, the output is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D55D-908E-B510-42E1-DACD12A1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51" y="2461997"/>
            <a:ext cx="4837556" cy="3714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CAFC4-454E-6F99-323A-26AAE848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45" y="2947899"/>
            <a:ext cx="3608360" cy="25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F82-A15B-174F-F505-ED80C7EF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Design using Logisim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16F0-AEA9-570F-4A31-D7114041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Refer to a separate PPT</a:t>
            </a:r>
          </a:p>
        </p:txBody>
      </p:sp>
    </p:spTree>
    <p:extLst>
      <p:ext uri="{BB962C8B-B14F-4D97-AF65-F5344CB8AC3E}">
        <p14:creationId xmlns:p14="http://schemas.microsoft.com/office/powerpoint/2010/main" val="2731305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46F7F-0E26-AC76-64DB-2E0CF88C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Arithmetic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865B-2B0B-224E-6F3A-B24AABA0A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32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E344-593A-791C-E833-AB902C0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3DF-4D17-8B1C-C654-2580366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of binary addition</a:t>
            </a:r>
          </a:p>
          <a:p>
            <a:endParaRPr lang="en-IN" dirty="0"/>
          </a:p>
          <a:p>
            <a:r>
              <a:rPr lang="en-IN" dirty="0"/>
              <a:t>0 + 0 =0</a:t>
            </a:r>
          </a:p>
          <a:p>
            <a:r>
              <a:rPr lang="en-IN" dirty="0"/>
              <a:t>0 + 1 = 1</a:t>
            </a:r>
          </a:p>
          <a:p>
            <a:r>
              <a:rPr lang="en-IN" dirty="0"/>
              <a:t>1 + 0 = 1</a:t>
            </a:r>
          </a:p>
          <a:p>
            <a:r>
              <a:rPr lang="en-IN" dirty="0"/>
              <a:t>1 + 1 = 10</a:t>
            </a:r>
          </a:p>
          <a:p>
            <a:r>
              <a:rPr lang="en-IN" dirty="0"/>
              <a:t>1 + 1 + 1 = 11</a:t>
            </a:r>
          </a:p>
        </p:txBody>
      </p:sp>
    </p:spTree>
    <p:extLst>
      <p:ext uri="{BB962C8B-B14F-4D97-AF65-F5344CB8AC3E}">
        <p14:creationId xmlns:p14="http://schemas.microsoft.com/office/powerpoint/2010/main" val="405508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1FB-4841-A174-C571-93DF0164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01D9-957F-DD6D-7529-225F6A7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two binary numbers: 11100 and 11010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A10CC-0B34-D98B-6FF3-71369D98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1" y="2396035"/>
            <a:ext cx="1270963" cy="1282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12E4D-1F68-F83E-5FF9-6DEB5C7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90" y="2426857"/>
            <a:ext cx="1270963" cy="1260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6013B-25AC-66EA-3A7E-D19131C3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66" y="2396035"/>
            <a:ext cx="1230724" cy="1220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B75A5-91F9-1C3C-7A73-E3F348C4C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65" y="2426857"/>
            <a:ext cx="2320303" cy="1189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A24E7-2CFE-F24F-41DF-ED48D240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342" y="2396035"/>
            <a:ext cx="1230723" cy="1200947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3B3484B5-99FD-287A-B3A2-56E43FCB6B65}"/>
              </a:ext>
            </a:extLst>
          </p:cNvPr>
          <p:cNvSpPr/>
          <p:nvPr/>
        </p:nvSpPr>
        <p:spPr>
          <a:xfrm>
            <a:off x="8174268" y="4232953"/>
            <a:ext cx="2932096" cy="1189646"/>
          </a:xfrm>
          <a:prstGeom prst="borderCallout1">
            <a:avLst>
              <a:gd name="adj1" fmla="val 18750"/>
              <a:gd name="adj2" fmla="val -8333"/>
              <a:gd name="adj3" fmla="val -73181"/>
              <a:gd name="adj4" fmla="val 26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Here, 1 + 1 + 1 (carry) produces 11, recorded as 1 with a carry of 1 to the next higher column</a:t>
            </a:r>
          </a:p>
        </p:txBody>
      </p:sp>
    </p:spTree>
    <p:extLst>
      <p:ext uri="{BB962C8B-B14F-4D97-AF65-F5344CB8AC3E}">
        <p14:creationId xmlns:p14="http://schemas.microsoft.com/office/powerpoint/2010/main" val="1092053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C3C-EC30-276C-F862-40134DAA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3CEE-4E6B-14F7-39D2-C42D0A2F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of binary subtraction</a:t>
            </a:r>
          </a:p>
          <a:p>
            <a:endParaRPr lang="en-IN" dirty="0"/>
          </a:p>
          <a:p>
            <a:r>
              <a:rPr lang="en-IN" dirty="0"/>
              <a:t>0 – 0 = 0</a:t>
            </a:r>
          </a:p>
          <a:p>
            <a:r>
              <a:rPr lang="en-IN" dirty="0"/>
              <a:t>1 – 0 = 1</a:t>
            </a:r>
          </a:p>
          <a:p>
            <a:r>
              <a:rPr lang="en-IN" dirty="0"/>
              <a:t>1 – 1 = 0</a:t>
            </a:r>
          </a:p>
          <a:p>
            <a:r>
              <a:rPr lang="en-IN" dirty="0"/>
              <a:t>10 – 1 = 1</a:t>
            </a:r>
          </a:p>
        </p:txBody>
      </p:sp>
    </p:spTree>
    <p:extLst>
      <p:ext uri="{BB962C8B-B14F-4D97-AF65-F5344CB8AC3E}">
        <p14:creationId xmlns:p14="http://schemas.microsoft.com/office/powerpoint/2010/main" val="28497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02EA-D2D8-D29D-CE0B-83AA821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9DA-D1B8-6CA8-C541-600F8B55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numbers on each odometer wheel are called as </a:t>
            </a:r>
            <a:r>
              <a:rPr lang="en-IN" b="1" dirty="0"/>
              <a:t>digits</a:t>
            </a:r>
            <a:endParaRPr lang="en-IN" dirty="0"/>
          </a:p>
          <a:p>
            <a:r>
              <a:rPr lang="en-IN" dirty="0"/>
              <a:t>The decimal number system uses ten digits, 0 through 9</a:t>
            </a:r>
          </a:p>
          <a:p>
            <a:r>
              <a:rPr lang="en-IN" dirty="0"/>
              <a:t>In a decimal odometer, each time the unit wheel runs out of digits, it resets to 0 and sends a carry to the tens wheel</a:t>
            </a:r>
          </a:p>
          <a:p>
            <a:r>
              <a:rPr lang="en-IN" dirty="0"/>
              <a:t>When the tens wheel runs out of digits, it resets to 0 and sends a carry to the hundreds wheel</a:t>
            </a:r>
          </a:p>
          <a:p>
            <a:r>
              <a:rPr lang="en-IN" dirty="0"/>
              <a:t>And so on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941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1A2C-5681-50D4-78CB-E972E1F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Subtraction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EE7-FAC7-F37F-ADAD-88AE88E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Computers use different techniques for binary subtraction, as we will discuss soon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ED3DC-9C61-A06E-FE7D-4AF40328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9" y="2089309"/>
            <a:ext cx="3991513" cy="224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02054-9580-8D9E-2D87-6D82FC95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71" y="2329719"/>
            <a:ext cx="3845354" cy="19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3E6-A121-1C0B-0324-5AC78DD9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3764-D381-AB15-E490-185A49A0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Computers work with just two voltage pulse levels, say -15v and +5 v</a:t>
            </a:r>
          </a:p>
          <a:p>
            <a:r>
              <a:rPr lang="en-IN" dirty="0"/>
              <a:t>We can codify -15v as 0 and +5v as 1</a:t>
            </a:r>
          </a:p>
          <a:p>
            <a:r>
              <a:rPr lang="en-IN" b="1" dirty="0"/>
              <a:t>Binary </a:t>
            </a:r>
            <a:r>
              <a:rPr lang="en-IN" dirty="0"/>
              <a:t>means two</a:t>
            </a:r>
          </a:p>
          <a:p>
            <a:r>
              <a:rPr lang="en-IN" dirty="0"/>
              <a:t>The binary number system uses only two digits: 0 and 1</a:t>
            </a:r>
          </a:p>
          <a:p>
            <a:r>
              <a:rPr lang="en-IN" dirty="0"/>
              <a:t>The other digits 2-9 are not used</a:t>
            </a:r>
          </a:p>
          <a:p>
            <a:r>
              <a:rPr lang="en-IN" dirty="0"/>
              <a:t>So, a binary odometer will only have two digits: 0 and 1</a:t>
            </a:r>
          </a:p>
          <a:p>
            <a:r>
              <a:rPr lang="en-IN" dirty="0"/>
              <a:t>When each wheel turns, it displays 0 and then 1</a:t>
            </a:r>
          </a:p>
          <a:p>
            <a:r>
              <a:rPr lang="en-IN" dirty="0"/>
              <a:t>Then it is back to 0 and again back to 1</a:t>
            </a:r>
          </a:p>
          <a:p>
            <a:r>
              <a:rPr lang="en-IN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418091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Starting position					</a:t>
            </a:r>
          </a:p>
          <a:p>
            <a:pPr marL="0" indent="0">
              <a:buNone/>
            </a:pPr>
            <a:r>
              <a:rPr lang="en-IN" dirty="0"/>
              <a:t>	0000			Zero</a:t>
            </a:r>
          </a:p>
          <a:p>
            <a:r>
              <a:rPr lang="en-IN" dirty="0"/>
              <a:t>After 1 kilometer					</a:t>
            </a:r>
          </a:p>
          <a:p>
            <a:pPr marL="0" indent="0">
              <a:buNone/>
            </a:pPr>
            <a:r>
              <a:rPr lang="en-IN" dirty="0"/>
              <a:t>	0001			One</a:t>
            </a:r>
          </a:p>
          <a:p>
            <a:r>
              <a:rPr lang="en-IN" dirty="0"/>
              <a:t>After 2 kilometers, reset and carry of units wheel			</a:t>
            </a:r>
          </a:p>
          <a:p>
            <a:pPr marL="0" indent="0">
              <a:buNone/>
            </a:pPr>
            <a:r>
              <a:rPr lang="en-IN" dirty="0"/>
              <a:t>	0010			Two</a:t>
            </a:r>
          </a:p>
          <a:p>
            <a:r>
              <a:rPr lang="en-IN" dirty="0"/>
              <a:t>After 3 kilometers			</a:t>
            </a:r>
          </a:p>
          <a:p>
            <a:pPr marL="0" indent="0">
              <a:buNone/>
            </a:pPr>
            <a:r>
              <a:rPr lang="en-IN" dirty="0"/>
              <a:t>	0011			Three</a:t>
            </a:r>
          </a:p>
          <a:p>
            <a:r>
              <a:rPr lang="en-IN" dirty="0"/>
              <a:t>After 4 kilometers, reset and carry of units wheel and the second wheel; the third wheel advances by 1	</a:t>
            </a:r>
          </a:p>
          <a:p>
            <a:pPr marL="0" indent="0">
              <a:buNone/>
            </a:pPr>
            <a:r>
              <a:rPr lang="en-IN" dirty="0"/>
              <a:t>	0100			Four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95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After 4 kilometers, reset and carry of units wheel and the second wheel; the third wheel advances by 1	</a:t>
            </a:r>
          </a:p>
          <a:p>
            <a:pPr marL="0" indent="0">
              <a:buNone/>
            </a:pPr>
            <a:r>
              <a:rPr lang="en-IN" dirty="0"/>
              <a:t>	0100			Four</a:t>
            </a:r>
          </a:p>
          <a:p>
            <a:r>
              <a:rPr lang="en-IN" dirty="0"/>
              <a:t>Next few values</a:t>
            </a:r>
          </a:p>
          <a:p>
            <a:pPr marL="0" indent="0">
              <a:buNone/>
            </a:pPr>
            <a:r>
              <a:rPr lang="en-IN" dirty="0"/>
              <a:t>	0101			Five</a:t>
            </a:r>
          </a:p>
          <a:p>
            <a:pPr marL="0" indent="0">
              <a:buNone/>
            </a:pPr>
            <a:r>
              <a:rPr lang="en-IN" dirty="0"/>
              <a:t>	0110			Six</a:t>
            </a:r>
          </a:p>
          <a:p>
            <a:pPr marL="0" indent="0">
              <a:buNone/>
            </a:pPr>
            <a:r>
              <a:rPr lang="en-IN" dirty="0"/>
              <a:t>	0111			Seven</a:t>
            </a:r>
          </a:p>
          <a:p>
            <a:r>
              <a:rPr lang="en-IN" dirty="0"/>
              <a:t>After 8 kilometers, reset and carry of units wheel, the second wheel, and the third wheel; the fourth wheel advances by 1	</a:t>
            </a:r>
          </a:p>
          <a:p>
            <a:pPr marL="0" indent="0">
              <a:buNone/>
            </a:pPr>
            <a:r>
              <a:rPr lang="en-IN" dirty="0"/>
              <a:t>	1000			Eight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2167</Words>
  <Application>Microsoft Office PowerPoint</Application>
  <PresentationFormat>Widescreen</PresentationFormat>
  <Paragraphs>311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Computer Architecture</vt:lpstr>
      <vt:lpstr>Number Systems and Data Representation</vt:lpstr>
      <vt:lpstr>Number Systems</vt:lpstr>
      <vt:lpstr>Decimal Odometer</vt:lpstr>
      <vt:lpstr>Reset and Carry</vt:lpstr>
      <vt:lpstr>Digits</vt:lpstr>
      <vt:lpstr>Binary Odometer</vt:lpstr>
      <vt:lpstr>A Car with a Binary Odometer</vt:lpstr>
      <vt:lpstr>A Car with a Binary Odometer</vt:lpstr>
      <vt:lpstr>A Car with a Binary Odometer</vt:lpstr>
      <vt:lpstr>Binary Numbers</vt:lpstr>
      <vt:lpstr>Exercise</vt:lpstr>
      <vt:lpstr>Bit</vt:lpstr>
      <vt:lpstr>Decimal Weights</vt:lpstr>
      <vt:lpstr>Binary Weights</vt:lpstr>
      <vt:lpstr>Binary to Decimal Conversion</vt:lpstr>
      <vt:lpstr>Binary to Decimal Conversion – Faster/8421 Method</vt:lpstr>
      <vt:lpstr>Binary to Decimal – Even Shorter Method</vt:lpstr>
      <vt:lpstr>Base or Radix</vt:lpstr>
      <vt:lpstr>Measuring bits – the K Notation</vt:lpstr>
      <vt:lpstr>Decimal to Binary Conversion</vt:lpstr>
      <vt:lpstr>Decimal to Binary – Example </vt:lpstr>
      <vt:lpstr>Key Terminology</vt:lpstr>
      <vt:lpstr>Hexadecimal Numbers</vt:lpstr>
      <vt:lpstr>Hexadecimal Odometer</vt:lpstr>
      <vt:lpstr>Hexadecimal Odometer</vt:lpstr>
      <vt:lpstr>Equivalence</vt:lpstr>
      <vt:lpstr>Hexadecimal to Binary Conversion</vt:lpstr>
      <vt:lpstr>Binary to Hexadecimal Conversion</vt:lpstr>
      <vt:lpstr>Exercise</vt:lpstr>
      <vt:lpstr>Exercise</vt:lpstr>
      <vt:lpstr>Hexadecimal to Decimal Conversion</vt:lpstr>
      <vt:lpstr>Decimal to Hexadecimal Conversion</vt:lpstr>
      <vt:lpstr>BCD Numbers</vt:lpstr>
      <vt:lpstr>BCD to Decimal</vt:lpstr>
      <vt:lpstr>The ASCII Code</vt:lpstr>
      <vt:lpstr>The ASCII Table</vt:lpstr>
      <vt:lpstr>Unicode</vt:lpstr>
      <vt:lpstr>Logic Gates</vt:lpstr>
      <vt:lpstr>Boolean Algebra</vt:lpstr>
      <vt:lpstr>Inverter</vt:lpstr>
      <vt:lpstr>Boolean Algebra – Inverter (NOT Gate)</vt:lpstr>
      <vt:lpstr>Boolean Algebra – Inverter (NOT Gate)</vt:lpstr>
      <vt:lpstr>Boolean Algebra – Inverter (NOT Gate)</vt:lpstr>
      <vt:lpstr>OR Gate</vt:lpstr>
      <vt:lpstr>Decimal to Binary Encoder using OR Gates</vt:lpstr>
      <vt:lpstr>Boolean Algebra – OR Gate Operations</vt:lpstr>
      <vt:lpstr>OR Gate Operations</vt:lpstr>
      <vt:lpstr>AND Gates</vt:lpstr>
      <vt:lpstr>Boolean Algebra – AND Gate Operations</vt:lpstr>
      <vt:lpstr>AND Gate Operation – Four Cases</vt:lpstr>
      <vt:lpstr>NOR Gate</vt:lpstr>
      <vt:lpstr>NAND Gate</vt:lpstr>
      <vt:lpstr>XOR Gate</vt:lpstr>
      <vt:lpstr>Circuit Design using Logisim</vt:lpstr>
      <vt:lpstr>Binary Arithmetic</vt:lpstr>
      <vt:lpstr>Binary Addition</vt:lpstr>
      <vt:lpstr>Binary Addition Example</vt:lpstr>
      <vt:lpstr>Binary Subtraction</vt:lpstr>
      <vt:lpstr>Binary Subtraction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Atul Kahate</dc:creator>
  <cp:lastModifiedBy>Atul Kahate</cp:lastModifiedBy>
  <cp:revision>1</cp:revision>
  <dcterms:created xsi:type="dcterms:W3CDTF">2023-09-13T06:38:43Z</dcterms:created>
  <dcterms:modified xsi:type="dcterms:W3CDTF">2023-09-13T06:39:18Z</dcterms:modified>
</cp:coreProperties>
</file>