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99" r:id="rId2"/>
    <p:sldId id="696" r:id="rId3"/>
    <p:sldId id="697" r:id="rId4"/>
    <p:sldId id="698" r:id="rId5"/>
    <p:sldId id="699" r:id="rId6"/>
    <p:sldId id="702" r:id="rId7"/>
    <p:sldId id="703" r:id="rId8"/>
    <p:sldId id="704" r:id="rId9"/>
    <p:sldId id="1001" r:id="rId10"/>
    <p:sldId id="705" r:id="rId11"/>
    <p:sldId id="706" r:id="rId12"/>
    <p:sldId id="707" r:id="rId13"/>
    <p:sldId id="708" r:id="rId14"/>
    <p:sldId id="709" r:id="rId15"/>
    <p:sldId id="914" r:id="rId16"/>
    <p:sldId id="915" r:id="rId17"/>
    <p:sldId id="916" r:id="rId18"/>
    <p:sldId id="917" r:id="rId19"/>
    <p:sldId id="918" r:id="rId20"/>
    <p:sldId id="920" r:id="rId21"/>
    <p:sldId id="921" r:id="rId22"/>
    <p:sldId id="919" r:id="rId23"/>
    <p:sldId id="922" r:id="rId24"/>
    <p:sldId id="923" r:id="rId25"/>
    <p:sldId id="924" r:id="rId26"/>
    <p:sldId id="925" r:id="rId27"/>
    <p:sldId id="926" r:id="rId28"/>
    <p:sldId id="9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BAE6-25B2-996C-E28D-1ED113528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C48950-C728-8DA1-4027-E854E62CD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6F0D33-4A87-1F54-0EF7-44B28E561812}"/>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5" name="Footer Placeholder 4">
            <a:extLst>
              <a:ext uri="{FF2B5EF4-FFF2-40B4-BE49-F238E27FC236}">
                <a16:creationId xmlns:a16="http://schemas.microsoft.com/office/drawing/2014/main" id="{D03A522A-E286-4989-2E61-8025D0EF4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A7D0A-9DBB-6D2C-1A00-CB84900E9943}"/>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277987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F4D7-C96C-1BEB-914A-1EA10CDB2F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DFDFF9-B374-5C44-E0CA-F5116C605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E46E3-55E0-BDBF-1CEA-1B9A55AFED3E}"/>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5" name="Footer Placeholder 4">
            <a:extLst>
              <a:ext uri="{FF2B5EF4-FFF2-40B4-BE49-F238E27FC236}">
                <a16:creationId xmlns:a16="http://schemas.microsoft.com/office/drawing/2014/main" id="{90F50B0D-5FDE-9A92-A95A-E2170263C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562C9-6B1D-229B-A12A-A5B39CFE46F0}"/>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406285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F5EEF-BB19-15EA-40DB-6A2E42FC6A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09990D-8304-1C77-41BB-DC10D9FBF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E9D51-BEB2-3D1A-6022-53A17A9A7702}"/>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5" name="Footer Placeholder 4">
            <a:extLst>
              <a:ext uri="{FF2B5EF4-FFF2-40B4-BE49-F238E27FC236}">
                <a16:creationId xmlns:a16="http://schemas.microsoft.com/office/drawing/2014/main" id="{CBD7186D-E1BE-245E-9DE7-D0271747F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E9EA6-F548-FAF7-71AD-473E0A483B87}"/>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56705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D332-F1E0-9CB9-8FF8-1F5D752CA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60842-BF19-5D0D-F894-892E0EF1A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9E867-84AD-EEA5-9DEB-F070AE7410B5}"/>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5" name="Footer Placeholder 4">
            <a:extLst>
              <a:ext uri="{FF2B5EF4-FFF2-40B4-BE49-F238E27FC236}">
                <a16:creationId xmlns:a16="http://schemas.microsoft.com/office/drawing/2014/main" id="{FE33F93F-0874-B2DA-88FC-F5914D02E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0372F-46CA-21D4-834C-90C3DBC31AFC}"/>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39566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8142-787B-FEAE-9915-7A8214AC5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721454-2DEC-B330-CB4E-FDA975AE1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E8A54-6C4D-F80B-6A7B-7E428F1FFEAC}"/>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5" name="Footer Placeholder 4">
            <a:extLst>
              <a:ext uri="{FF2B5EF4-FFF2-40B4-BE49-F238E27FC236}">
                <a16:creationId xmlns:a16="http://schemas.microsoft.com/office/drawing/2014/main" id="{8E8E9EB5-21BF-427D-DF63-BD5A889A6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2B521-0605-036B-5DE5-2D3EAB932419}"/>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153063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FA42-F047-1659-D171-9D8EFA2E7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192F6-C43B-4E44-8EE4-838BCD376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88F3CA-E117-896D-30BE-1E35043EB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AA345F-558B-D12A-72CE-F51105556DA0}"/>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6" name="Footer Placeholder 5">
            <a:extLst>
              <a:ext uri="{FF2B5EF4-FFF2-40B4-BE49-F238E27FC236}">
                <a16:creationId xmlns:a16="http://schemas.microsoft.com/office/drawing/2014/main" id="{725399FF-1845-1747-1DB5-4524705F2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9EF32-18CB-F7B3-4AB1-DEDAAE5E1BDD}"/>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116008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B8A2-D3AB-ECF8-E8D7-F5B63E58F4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66385-9179-A614-FCB0-2921E1103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0D77C-B270-35F5-BC87-095ADFBCD4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0528E9-2EF5-E285-8493-4629E19C7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9F3F6-D82D-7042-9ECC-A1EFC6FC4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D28FA0-5792-1CC8-84AC-83183CDEF50E}"/>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8" name="Footer Placeholder 7">
            <a:extLst>
              <a:ext uri="{FF2B5EF4-FFF2-40B4-BE49-F238E27FC236}">
                <a16:creationId xmlns:a16="http://schemas.microsoft.com/office/drawing/2014/main" id="{380A470C-490B-9CCB-7AC4-29CCAE7BA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ACFD59-78C2-428E-01B1-13F67EE632EA}"/>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343499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6329-41E9-FAD1-36AA-6400F63779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DED608-5B07-9561-8C1B-30AA8FD95D1A}"/>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4" name="Footer Placeholder 3">
            <a:extLst>
              <a:ext uri="{FF2B5EF4-FFF2-40B4-BE49-F238E27FC236}">
                <a16:creationId xmlns:a16="http://schemas.microsoft.com/office/drawing/2014/main" id="{C673E005-AD3E-8D64-4D62-BFC8E5507B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9A5426-2F6C-1429-F32E-D0BA3F3DF7CF}"/>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108591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76CB4-F5F2-C66F-326C-E1E0EEADB4D6}"/>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3" name="Footer Placeholder 2">
            <a:extLst>
              <a:ext uri="{FF2B5EF4-FFF2-40B4-BE49-F238E27FC236}">
                <a16:creationId xmlns:a16="http://schemas.microsoft.com/office/drawing/2014/main" id="{B5288D58-711D-A7F8-4102-EF440BAD42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423158-751C-79C3-0F07-A057FA3AAA76}"/>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347663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17F6-4FCE-6498-72BA-9E62B0CD4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001B5E-B102-03E0-4E58-1EF3282EC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72049A-EA85-30D4-0E93-C1D11577C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DD535-2CC7-91BB-36DF-E48E65CB7B77}"/>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6" name="Footer Placeholder 5">
            <a:extLst>
              <a:ext uri="{FF2B5EF4-FFF2-40B4-BE49-F238E27FC236}">
                <a16:creationId xmlns:a16="http://schemas.microsoft.com/office/drawing/2014/main" id="{ABEE265F-C950-EFD2-D84B-4AE02DC27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AAAF2-CC42-8291-4858-8A40D29CD9F5}"/>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243076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6142-755C-10A9-1D22-8F5C36FF9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EDFEAB-49F0-3EDB-34A5-51A62BD76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3E9171-74B5-F6C3-57E7-7FB4729EF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E72B0-F46F-CD56-293F-228D80FF17C8}"/>
              </a:ext>
            </a:extLst>
          </p:cNvPr>
          <p:cNvSpPr>
            <a:spLocks noGrp="1"/>
          </p:cNvSpPr>
          <p:nvPr>
            <p:ph type="dt" sz="half" idx="10"/>
          </p:nvPr>
        </p:nvSpPr>
        <p:spPr/>
        <p:txBody>
          <a:bodyPr/>
          <a:lstStyle/>
          <a:p>
            <a:fld id="{F14EECE1-2B5C-4244-93E2-9A1408973683}" type="datetimeFigureOut">
              <a:rPr lang="en-IN" smtClean="0"/>
              <a:t>14-09-2023</a:t>
            </a:fld>
            <a:endParaRPr lang="en-IN"/>
          </a:p>
        </p:txBody>
      </p:sp>
      <p:sp>
        <p:nvSpPr>
          <p:cNvPr id="6" name="Footer Placeholder 5">
            <a:extLst>
              <a:ext uri="{FF2B5EF4-FFF2-40B4-BE49-F238E27FC236}">
                <a16:creationId xmlns:a16="http://schemas.microsoft.com/office/drawing/2014/main" id="{8BF8CE55-D730-043C-4D48-19B25C20A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63E7A-CC1B-061D-F437-A3F3338E3B7D}"/>
              </a:ext>
            </a:extLst>
          </p:cNvPr>
          <p:cNvSpPr>
            <a:spLocks noGrp="1"/>
          </p:cNvSpPr>
          <p:nvPr>
            <p:ph type="sldNum" sz="quarter" idx="12"/>
          </p:nvPr>
        </p:nvSpPr>
        <p:spPr/>
        <p:txBody>
          <a:bodyPr/>
          <a:lstStyle/>
          <a:p>
            <a:fld id="{60272006-3517-42C9-A242-16BE9541BD6A}" type="slidenum">
              <a:rPr lang="en-IN" smtClean="0"/>
              <a:t>‹#›</a:t>
            </a:fld>
            <a:endParaRPr lang="en-IN"/>
          </a:p>
        </p:txBody>
      </p:sp>
    </p:spTree>
    <p:extLst>
      <p:ext uri="{BB962C8B-B14F-4D97-AF65-F5344CB8AC3E}">
        <p14:creationId xmlns:p14="http://schemas.microsoft.com/office/powerpoint/2010/main" val="366824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104F5-4E51-7F48-5ACD-CA3AEAE96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4110A-662F-1B12-92D1-817D800E1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EEB8B-F38C-0EDC-54F5-370B7045C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EECE1-2B5C-4244-93E2-9A1408973683}" type="datetimeFigureOut">
              <a:rPr lang="en-IN" smtClean="0"/>
              <a:t>14-09-2023</a:t>
            </a:fld>
            <a:endParaRPr lang="en-IN"/>
          </a:p>
        </p:txBody>
      </p:sp>
      <p:sp>
        <p:nvSpPr>
          <p:cNvPr id="5" name="Footer Placeholder 4">
            <a:extLst>
              <a:ext uri="{FF2B5EF4-FFF2-40B4-BE49-F238E27FC236}">
                <a16:creationId xmlns:a16="http://schemas.microsoft.com/office/drawing/2014/main" id="{16010795-A921-440C-DC1B-EC5848DBC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3FEA1-6B7A-263B-9118-E1D6532BD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72006-3517-42C9-A242-16BE9541BD6A}" type="slidenum">
              <a:rPr lang="en-IN" smtClean="0"/>
              <a:t>‹#›</a:t>
            </a:fld>
            <a:endParaRPr lang="en-IN"/>
          </a:p>
        </p:txBody>
      </p:sp>
    </p:spTree>
    <p:extLst>
      <p:ext uri="{BB962C8B-B14F-4D97-AF65-F5344CB8AC3E}">
        <p14:creationId xmlns:p14="http://schemas.microsoft.com/office/powerpoint/2010/main" val="239529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D46F7F-0E26-AC76-64DB-2E0CF88C37E6}"/>
              </a:ext>
            </a:extLst>
          </p:cNvPr>
          <p:cNvSpPr>
            <a:spLocks noGrp="1"/>
          </p:cNvSpPr>
          <p:nvPr>
            <p:ph type="title"/>
          </p:nvPr>
        </p:nvSpPr>
        <p:spPr/>
        <p:txBody>
          <a:bodyPr/>
          <a:lstStyle/>
          <a:p>
            <a:r>
              <a:rPr lang="en-IN" dirty="0"/>
              <a:t>Binary Arithmetic</a:t>
            </a:r>
          </a:p>
        </p:txBody>
      </p:sp>
      <p:sp>
        <p:nvSpPr>
          <p:cNvPr id="5" name="Text Placeholder 4">
            <a:extLst>
              <a:ext uri="{FF2B5EF4-FFF2-40B4-BE49-F238E27FC236}">
                <a16:creationId xmlns:a16="http://schemas.microsoft.com/office/drawing/2014/main" id="{8A07865B-2B0B-224E-6F3A-B24AABA0AC8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1143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6BF1-349B-1A54-2B87-46E0FFE00468}"/>
              </a:ext>
            </a:extLst>
          </p:cNvPr>
          <p:cNvSpPr>
            <a:spLocks noGrp="1"/>
          </p:cNvSpPr>
          <p:nvPr>
            <p:ph type="title"/>
          </p:nvPr>
        </p:nvSpPr>
        <p:spPr/>
        <p:txBody>
          <a:bodyPr/>
          <a:lstStyle/>
          <a:p>
            <a:r>
              <a:rPr lang="en-IN" dirty="0"/>
              <a:t>Calculate 2’s Complement</a:t>
            </a:r>
          </a:p>
        </p:txBody>
      </p:sp>
      <p:sp>
        <p:nvSpPr>
          <p:cNvPr id="3" name="Content Placeholder 2">
            <a:extLst>
              <a:ext uri="{FF2B5EF4-FFF2-40B4-BE49-F238E27FC236}">
                <a16:creationId xmlns:a16="http://schemas.microsoft.com/office/drawing/2014/main" id="{28C3CB19-5438-09C2-FD27-486CCCFC4949}"/>
              </a:ext>
            </a:extLst>
          </p:cNvPr>
          <p:cNvSpPr>
            <a:spLocks noGrp="1"/>
          </p:cNvSpPr>
          <p:nvPr>
            <p:ph idx="1"/>
          </p:nvPr>
        </p:nvSpPr>
        <p:spPr/>
        <p:txBody>
          <a:bodyPr/>
          <a:lstStyle/>
          <a:p>
            <a:r>
              <a:rPr lang="en-IN" dirty="0"/>
              <a:t>A = 0111</a:t>
            </a:r>
          </a:p>
          <a:p>
            <a:r>
              <a:rPr lang="en-IN" i="0" dirty="0">
                <a:solidFill>
                  <a:srgbClr val="202122"/>
                </a:solidFill>
                <a:effectLst/>
              </a:rPr>
              <a:t>Ā = 1000</a:t>
            </a:r>
          </a:p>
          <a:p>
            <a:r>
              <a:rPr lang="en-IN" dirty="0">
                <a:solidFill>
                  <a:srgbClr val="202122"/>
                </a:solidFill>
              </a:rPr>
              <a:t>A’ = 1000 + 1 = 1001</a:t>
            </a:r>
            <a:endParaRPr lang="en-IN" dirty="0"/>
          </a:p>
        </p:txBody>
      </p:sp>
    </p:spTree>
    <p:extLst>
      <p:ext uri="{BB962C8B-B14F-4D97-AF65-F5344CB8AC3E}">
        <p14:creationId xmlns:p14="http://schemas.microsoft.com/office/powerpoint/2010/main" val="367806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1E0C-6FDD-37B4-A959-ECA1110E2485}"/>
              </a:ext>
            </a:extLst>
          </p:cNvPr>
          <p:cNvSpPr>
            <a:spLocks noGrp="1"/>
          </p:cNvSpPr>
          <p:nvPr>
            <p:ph type="title"/>
          </p:nvPr>
        </p:nvSpPr>
        <p:spPr/>
        <p:txBody>
          <a:bodyPr/>
          <a:lstStyle/>
          <a:p>
            <a:r>
              <a:rPr lang="en-IN" dirty="0"/>
              <a:t>2’s Complement - Practical Usage</a:t>
            </a:r>
          </a:p>
        </p:txBody>
      </p:sp>
      <p:sp>
        <p:nvSpPr>
          <p:cNvPr id="3" name="Content Placeholder 2">
            <a:extLst>
              <a:ext uri="{FF2B5EF4-FFF2-40B4-BE49-F238E27FC236}">
                <a16:creationId xmlns:a16="http://schemas.microsoft.com/office/drawing/2014/main" id="{C5F1455F-E9F3-DE66-4B75-B61078271128}"/>
              </a:ext>
            </a:extLst>
          </p:cNvPr>
          <p:cNvSpPr>
            <a:spLocks noGrp="1"/>
          </p:cNvSpPr>
          <p:nvPr>
            <p:ph idx="1"/>
          </p:nvPr>
        </p:nvSpPr>
        <p:spPr/>
        <p:txBody>
          <a:bodyPr>
            <a:normAutofit fontScale="92500" lnSpcReduction="10000"/>
          </a:bodyPr>
          <a:lstStyle/>
          <a:p>
            <a:r>
              <a:rPr lang="en-IN" dirty="0"/>
              <a:t>If we take the 2’s complement of a number twice, we get the original number back</a:t>
            </a:r>
          </a:p>
          <a:p>
            <a:r>
              <a:rPr lang="en-IN" dirty="0"/>
              <a:t>Example:</a:t>
            </a:r>
          </a:p>
          <a:p>
            <a:r>
              <a:rPr lang="en-IN" dirty="0"/>
              <a:t>A = </a:t>
            </a:r>
            <a:r>
              <a:rPr lang="en-IN" dirty="0">
                <a:solidFill>
                  <a:srgbClr val="FF0000"/>
                </a:solidFill>
              </a:rPr>
              <a:t>0111</a:t>
            </a:r>
          </a:p>
          <a:p>
            <a:r>
              <a:rPr lang="en-IN" i="0" dirty="0">
                <a:solidFill>
                  <a:srgbClr val="202122"/>
                </a:solidFill>
                <a:effectLst/>
              </a:rPr>
              <a:t>Ā = 1000</a:t>
            </a:r>
          </a:p>
          <a:p>
            <a:r>
              <a:rPr lang="en-IN" dirty="0">
                <a:solidFill>
                  <a:srgbClr val="202122"/>
                </a:solidFill>
              </a:rPr>
              <a:t>A’ = 1000 + 1 = </a:t>
            </a:r>
            <a:r>
              <a:rPr lang="en-IN" dirty="0">
                <a:solidFill>
                  <a:srgbClr val="00B0F0"/>
                </a:solidFill>
              </a:rPr>
              <a:t>1001</a:t>
            </a:r>
          </a:p>
          <a:p>
            <a:r>
              <a:rPr lang="en-IN" dirty="0"/>
              <a:t>So we now start with A = </a:t>
            </a:r>
            <a:r>
              <a:rPr lang="en-IN" dirty="0">
                <a:solidFill>
                  <a:srgbClr val="00B0F0"/>
                </a:solidFill>
              </a:rPr>
              <a:t>1001</a:t>
            </a:r>
            <a:r>
              <a:rPr lang="en-IN" dirty="0"/>
              <a:t> now</a:t>
            </a:r>
          </a:p>
          <a:p>
            <a:r>
              <a:rPr lang="en-IN" i="0" dirty="0">
                <a:solidFill>
                  <a:srgbClr val="202122"/>
                </a:solidFill>
                <a:effectLst/>
              </a:rPr>
              <a:t>Ā = 0110</a:t>
            </a:r>
          </a:p>
          <a:p>
            <a:r>
              <a:rPr lang="en-IN" dirty="0">
                <a:solidFill>
                  <a:srgbClr val="202122"/>
                </a:solidFill>
              </a:rPr>
              <a:t>A’ = 0110 + 1 = </a:t>
            </a:r>
            <a:r>
              <a:rPr lang="en-IN" dirty="0">
                <a:solidFill>
                  <a:srgbClr val="FF0000"/>
                </a:solidFill>
              </a:rPr>
              <a:t>0111</a:t>
            </a:r>
            <a:r>
              <a:rPr lang="en-IN" dirty="0">
                <a:solidFill>
                  <a:srgbClr val="202122"/>
                </a:solidFill>
              </a:rPr>
              <a:t>, which was our original number</a:t>
            </a:r>
          </a:p>
          <a:p>
            <a:r>
              <a:rPr lang="en-IN" dirty="0">
                <a:solidFill>
                  <a:srgbClr val="202122"/>
                </a:solidFill>
              </a:rPr>
              <a:t>So, we can say that A’’ = A</a:t>
            </a:r>
            <a:endParaRPr lang="en-IN" dirty="0"/>
          </a:p>
          <a:p>
            <a:endParaRPr lang="en-IN" i="0" dirty="0">
              <a:solidFill>
                <a:srgbClr val="202122"/>
              </a:solidFill>
              <a:effectLst/>
            </a:endParaRPr>
          </a:p>
          <a:p>
            <a:endParaRPr lang="en-IN" dirty="0"/>
          </a:p>
          <a:p>
            <a:endParaRPr lang="en-IN" dirty="0"/>
          </a:p>
        </p:txBody>
      </p:sp>
    </p:spTree>
    <p:extLst>
      <p:ext uri="{BB962C8B-B14F-4D97-AF65-F5344CB8AC3E}">
        <p14:creationId xmlns:p14="http://schemas.microsoft.com/office/powerpoint/2010/main" val="420175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B571-240B-7078-D206-28EABF12E0E6}"/>
              </a:ext>
            </a:extLst>
          </p:cNvPr>
          <p:cNvSpPr>
            <a:spLocks noGrp="1"/>
          </p:cNvSpPr>
          <p:nvPr>
            <p:ph type="title"/>
          </p:nvPr>
        </p:nvSpPr>
        <p:spPr/>
        <p:txBody>
          <a:bodyPr/>
          <a:lstStyle/>
          <a:p>
            <a:r>
              <a:rPr lang="en-IN" dirty="0"/>
              <a:t>Sample Binary Odometer with Negative and Positive Numbers</a:t>
            </a:r>
          </a:p>
        </p:txBody>
      </p:sp>
      <p:sp>
        <p:nvSpPr>
          <p:cNvPr id="3" name="Content Placeholder 2">
            <a:extLst>
              <a:ext uri="{FF2B5EF4-FFF2-40B4-BE49-F238E27FC236}">
                <a16:creationId xmlns:a16="http://schemas.microsoft.com/office/drawing/2014/main" id="{159B32CA-51C8-62D8-83B5-0D17A6B6BB07}"/>
              </a:ext>
            </a:extLst>
          </p:cNvPr>
          <p:cNvSpPr>
            <a:spLocks noGrp="1"/>
          </p:cNvSpPr>
          <p:nvPr>
            <p:ph idx="1"/>
          </p:nvPr>
        </p:nvSpPr>
        <p:spPr/>
        <p:txBody>
          <a:bodyPr/>
          <a:lstStyle/>
          <a:p>
            <a:r>
              <a:rPr lang="en-IN" dirty="0"/>
              <a:t>1101</a:t>
            </a:r>
          </a:p>
          <a:p>
            <a:r>
              <a:rPr lang="en-IN" dirty="0"/>
              <a:t>1110</a:t>
            </a:r>
          </a:p>
          <a:p>
            <a:r>
              <a:rPr lang="en-IN" dirty="0"/>
              <a:t>1111</a:t>
            </a:r>
          </a:p>
          <a:p>
            <a:r>
              <a:rPr lang="en-IN" dirty="0">
                <a:solidFill>
                  <a:srgbClr val="FF0000"/>
                </a:solidFill>
              </a:rPr>
              <a:t>0000</a:t>
            </a:r>
          </a:p>
          <a:p>
            <a:r>
              <a:rPr lang="en-IN" dirty="0"/>
              <a:t>0001</a:t>
            </a:r>
          </a:p>
          <a:p>
            <a:r>
              <a:rPr lang="en-IN" dirty="0"/>
              <a:t>0010</a:t>
            </a:r>
          </a:p>
          <a:p>
            <a:r>
              <a:rPr lang="en-IN" dirty="0"/>
              <a:t>0011</a:t>
            </a:r>
          </a:p>
        </p:txBody>
      </p:sp>
      <p:sp>
        <p:nvSpPr>
          <p:cNvPr id="4" name="Right Brace 3">
            <a:extLst>
              <a:ext uri="{FF2B5EF4-FFF2-40B4-BE49-F238E27FC236}">
                <a16:creationId xmlns:a16="http://schemas.microsoft.com/office/drawing/2014/main" id="{C53A5126-8577-39C1-6661-D1AEBC6A27DC}"/>
              </a:ext>
            </a:extLst>
          </p:cNvPr>
          <p:cNvSpPr/>
          <p:nvPr/>
        </p:nvSpPr>
        <p:spPr>
          <a:xfrm>
            <a:off x="1921267" y="1869897"/>
            <a:ext cx="318499" cy="1325563"/>
          </a:xfrm>
          <a:prstGeom prst="rightBrace">
            <a:avLst/>
          </a:prstGeom>
          <a:ln>
            <a:solidFill>
              <a:srgbClr val="7030A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5" name="Right Brace 4">
            <a:extLst>
              <a:ext uri="{FF2B5EF4-FFF2-40B4-BE49-F238E27FC236}">
                <a16:creationId xmlns:a16="http://schemas.microsoft.com/office/drawing/2014/main" id="{8D8AA9CD-BE7F-F203-FFC8-B214739A0A8D}"/>
              </a:ext>
            </a:extLst>
          </p:cNvPr>
          <p:cNvSpPr/>
          <p:nvPr/>
        </p:nvSpPr>
        <p:spPr>
          <a:xfrm>
            <a:off x="1921267" y="3947230"/>
            <a:ext cx="318499" cy="1325563"/>
          </a:xfrm>
          <a:prstGeom prst="rightBrace">
            <a:avLst/>
          </a:prstGeom>
          <a:ln>
            <a:solidFill>
              <a:srgbClr val="7030A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97C4F3D1-EBF6-557F-EAA6-E17F944B13D9}"/>
              </a:ext>
            </a:extLst>
          </p:cNvPr>
          <p:cNvSpPr txBox="1"/>
          <p:nvPr/>
        </p:nvSpPr>
        <p:spPr>
          <a:xfrm>
            <a:off x="2784297" y="2137025"/>
            <a:ext cx="1684961" cy="646331"/>
          </a:xfrm>
          <a:prstGeom prst="rect">
            <a:avLst/>
          </a:prstGeom>
          <a:solidFill>
            <a:schemeClr val="accent2">
              <a:lumMod val="20000"/>
              <a:lumOff val="80000"/>
            </a:schemeClr>
          </a:solidFill>
        </p:spPr>
        <p:txBody>
          <a:bodyPr wrap="square" rtlCol="0">
            <a:spAutoFit/>
          </a:bodyPr>
          <a:lstStyle/>
          <a:p>
            <a:pPr algn="ctr"/>
            <a:r>
              <a:rPr lang="en-IN" b="1" dirty="0"/>
              <a:t>Negative numbers</a:t>
            </a:r>
          </a:p>
        </p:txBody>
      </p:sp>
      <p:sp>
        <p:nvSpPr>
          <p:cNvPr id="7" name="TextBox 6">
            <a:extLst>
              <a:ext uri="{FF2B5EF4-FFF2-40B4-BE49-F238E27FC236}">
                <a16:creationId xmlns:a16="http://schemas.microsoft.com/office/drawing/2014/main" id="{8636D869-3021-687A-C317-5D6D0E84DD11}"/>
              </a:ext>
            </a:extLst>
          </p:cNvPr>
          <p:cNvSpPr txBox="1"/>
          <p:nvPr/>
        </p:nvSpPr>
        <p:spPr>
          <a:xfrm>
            <a:off x="2784296" y="4286845"/>
            <a:ext cx="1684961" cy="646331"/>
          </a:xfrm>
          <a:prstGeom prst="rect">
            <a:avLst/>
          </a:prstGeom>
          <a:solidFill>
            <a:schemeClr val="accent2">
              <a:lumMod val="20000"/>
              <a:lumOff val="80000"/>
            </a:schemeClr>
          </a:solidFill>
        </p:spPr>
        <p:txBody>
          <a:bodyPr wrap="square" rtlCol="0">
            <a:spAutoFit/>
          </a:bodyPr>
          <a:lstStyle/>
          <a:p>
            <a:pPr algn="ctr"/>
            <a:r>
              <a:rPr lang="en-IN" b="1" dirty="0"/>
              <a:t>Positive numbers</a:t>
            </a:r>
          </a:p>
        </p:txBody>
      </p:sp>
      <p:sp>
        <p:nvSpPr>
          <p:cNvPr id="8" name="TextBox 7">
            <a:extLst>
              <a:ext uri="{FF2B5EF4-FFF2-40B4-BE49-F238E27FC236}">
                <a16:creationId xmlns:a16="http://schemas.microsoft.com/office/drawing/2014/main" id="{E587BE31-ACD3-2937-DE27-7AD7B393D5CA}"/>
              </a:ext>
            </a:extLst>
          </p:cNvPr>
          <p:cNvSpPr txBox="1"/>
          <p:nvPr/>
        </p:nvSpPr>
        <p:spPr>
          <a:xfrm>
            <a:off x="6585306" y="1410920"/>
            <a:ext cx="4284752" cy="3416320"/>
          </a:xfrm>
          <a:prstGeom prst="rect">
            <a:avLst/>
          </a:prstGeom>
          <a:solidFill>
            <a:srgbClr val="7030A0"/>
          </a:solidFill>
        </p:spPr>
        <p:txBody>
          <a:bodyPr wrap="square" rtlCol="0">
            <a:spAutoFit/>
          </a:bodyPr>
          <a:lstStyle/>
          <a:p>
            <a:pPr algn="ctr"/>
            <a:r>
              <a:rPr lang="en-IN" b="1" dirty="0">
                <a:solidFill>
                  <a:schemeClr val="bg1"/>
                </a:solidFill>
              </a:rPr>
              <a:t>Double complement logic</a:t>
            </a:r>
          </a:p>
          <a:p>
            <a:endParaRPr lang="en-IN" dirty="0">
              <a:solidFill>
                <a:schemeClr val="bg1"/>
              </a:solidFill>
            </a:endParaRPr>
          </a:p>
          <a:p>
            <a:r>
              <a:rPr lang="en-IN" dirty="0">
                <a:solidFill>
                  <a:schemeClr val="bg1"/>
                </a:solidFill>
              </a:rPr>
              <a:t>Consider a positive number 0010 in binary, i.e. 2 in decimal</a:t>
            </a:r>
          </a:p>
          <a:p>
            <a:endParaRPr lang="en-IN" dirty="0">
              <a:solidFill>
                <a:schemeClr val="bg1"/>
              </a:solidFill>
            </a:endParaRPr>
          </a:p>
          <a:p>
            <a:r>
              <a:rPr lang="en-IN" dirty="0">
                <a:solidFill>
                  <a:schemeClr val="bg1"/>
                </a:solidFill>
              </a:rPr>
              <a:t>Its 1’s complement is 1101</a:t>
            </a:r>
          </a:p>
          <a:p>
            <a:r>
              <a:rPr lang="en-IN" dirty="0">
                <a:solidFill>
                  <a:schemeClr val="bg1"/>
                </a:solidFill>
              </a:rPr>
              <a:t>So, its 2’s complement is 1110</a:t>
            </a:r>
          </a:p>
          <a:p>
            <a:endParaRPr lang="en-IN" dirty="0">
              <a:solidFill>
                <a:schemeClr val="bg1"/>
              </a:solidFill>
            </a:endParaRPr>
          </a:p>
          <a:p>
            <a:r>
              <a:rPr lang="en-IN" dirty="0">
                <a:solidFill>
                  <a:schemeClr val="bg1"/>
                </a:solidFill>
              </a:rPr>
              <a:t>1110 in decimal is -2</a:t>
            </a:r>
          </a:p>
          <a:p>
            <a:endParaRPr lang="en-IN" dirty="0">
              <a:solidFill>
                <a:schemeClr val="bg1"/>
              </a:solidFill>
            </a:endParaRPr>
          </a:p>
          <a:p>
            <a:r>
              <a:rPr lang="en-IN" dirty="0">
                <a:solidFill>
                  <a:schemeClr val="bg1"/>
                </a:solidFill>
              </a:rPr>
              <a:t>So, 0010 (i.e. +2) and 1110 (i.e. +2) are 2’s complements of each other</a:t>
            </a:r>
          </a:p>
        </p:txBody>
      </p:sp>
      <p:sp>
        <p:nvSpPr>
          <p:cNvPr id="9" name="TextBox 8">
            <a:extLst>
              <a:ext uri="{FF2B5EF4-FFF2-40B4-BE49-F238E27FC236}">
                <a16:creationId xmlns:a16="http://schemas.microsoft.com/office/drawing/2014/main" id="{61201D25-DB58-E161-C7BD-895152AA4327}"/>
              </a:ext>
            </a:extLst>
          </p:cNvPr>
          <p:cNvSpPr txBox="1"/>
          <p:nvPr/>
        </p:nvSpPr>
        <p:spPr>
          <a:xfrm>
            <a:off x="452063" y="6104523"/>
            <a:ext cx="10417995" cy="646331"/>
          </a:xfrm>
          <a:prstGeom prst="rect">
            <a:avLst/>
          </a:prstGeom>
          <a:solidFill>
            <a:schemeClr val="accent4">
              <a:lumMod val="60000"/>
              <a:lumOff val="40000"/>
            </a:schemeClr>
          </a:solidFill>
        </p:spPr>
        <p:txBody>
          <a:bodyPr wrap="square" rtlCol="0">
            <a:spAutoFit/>
          </a:bodyPr>
          <a:lstStyle/>
          <a:p>
            <a:r>
              <a:rPr lang="en-IN" b="1" dirty="0"/>
              <a:t>Important conclusion: Taking a 2’s complement of a number is the same as changing its sign (i.e. positive to negative or vice versa)</a:t>
            </a:r>
          </a:p>
        </p:txBody>
      </p:sp>
      <p:pic>
        <p:nvPicPr>
          <p:cNvPr id="11" name="Picture 10">
            <a:extLst>
              <a:ext uri="{FF2B5EF4-FFF2-40B4-BE49-F238E27FC236}">
                <a16:creationId xmlns:a16="http://schemas.microsoft.com/office/drawing/2014/main" id="{CFF30FEF-2648-53DB-0CFE-4E21368F8402}"/>
              </a:ext>
            </a:extLst>
          </p:cNvPr>
          <p:cNvPicPr>
            <a:picLocks noChangeAspect="1"/>
          </p:cNvPicPr>
          <p:nvPr/>
        </p:nvPicPr>
        <p:blipFill>
          <a:blip r:embed="rId2"/>
          <a:stretch>
            <a:fillRect/>
          </a:stretch>
        </p:blipFill>
        <p:spPr>
          <a:xfrm>
            <a:off x="2784296" y="5083652"/>
            <a:ext cx="6215866" cy="851135"/>
          </a:xfrm>
          <a:prstGeom prst="rect">
            <a:avLst/>
          </a:prstGeom>
        </p:spPr>
      </p:pic>
    </p:spTree>
    <p:extLst>
      <p:ext uri="{BB962C8B-B14F-4D97-AF65-F5344CB8AC3E}">
        <p14:creationId xmlns:p14="http://schemas.microsoft.com/office/powerpoint/2010/main" val="180530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3322-DF20-632D-9BBF-CAD32CE77604}"/>
              </a:ext>
            </a:extLst>
          </p:cNvPr>
          <p:cNvSpPr>
            <a:spLocks noGrp="1"/>
          </p:cNvSpPr>
          <p:nvPr>
            <p:ph type="title"/>
          </p:nvPr>
        </p:nvSpPr>
        <p:spPr/>
        <p:txBody>
          <a:bodyPr/>
          <a:lstStyle/>
          <a:p>
            <a:r>
              <a:rPr lang="en-IN" dirty="0"/>
              <a:t>2’s Complement and Binary Arithmetic</a:t>
            </a:r>
          </a:p>
        </p:txBody>
      </p:sp>
      <p:sp>
        <p:nvSpPr>
          <p:cNvPr id="3" name="Content Placeholder 2">
            <a:extLst>
              <a:ext uri="{FF2B5EF4-FFF2-40B4-BE49-F238E27FC236}">
                <a16:creationId xmlns:a16="http://schemas.microsoft.com/office/drawing/2014/main" id="{CE5AF48E-482E-7202-8769-497686FE5C40}"/>
              </a:ext>
            </a:extLst>
          </p:cNvPr>
          <p:cNvSpPr>
            <a:spLocks noGrp="1"/>
          </p:cNvSpPr>
          <p:nvPr>
            <p:ph idx="1"/>
          </p:nvPr>
        </p:nvSpPr>
        <p:spPr/>
        <p:txBody>
          <a:bodyPr>
            <a:normAutofit lnSpcReduction="10000"/>
          </a:bodyPr>
          <a:lstStyle/>
          <a:p>
            <a:r>
              <a:rPr lang="en-IN" dirty="0"/>
              <a:t>With sign-magnitude numbers, we require separate digital circuits for binary addition and subtraction</a:t>
            </a:r>
          </a:p>
          <a:p>
            <a:r>
              <a:rPr lang="en-IN" dirty="0"/>
              <a:t>With 2’s complement, we can use a simple digital circuit to perform both addition and subtraction – how?</a:t>
            </a:r>
          </a:p>
          <a:p>
            <a:r>
              <a:rPr lang="en-IN" dirty="0"/>
              <a:t>Consider two binary calculations: 0101 + 0010 and 0101 – 0010</a:t>
            </a:r>
          </a:p>
          <a:p>
            <a:r>
              <a:rPr lang="en-IN" dirty="0"/>
              <a:t>Addition is simple</a:t>
            </a:r>
          </a:p>
          <a:p>
            <a:r>
              <a:rPr lang="en-IN" dirty="0"/>
              <a:t>To perform subtraction, we take 2’s complement of the second number: 0010-&gt;1’s complement: 1101-&gt; 2’s complement: 1110</a:t>
            </a:r>
          </a:p>
          <a:p>
            <a:pPr lvl="1"/>
            <a:r>
              <a:rPr lang="en-IN" dirty="0"/>
              <a:t>We then </a:t>
            </a:r>
            <a:r>
              <a:rPr lang="en-IN" i="1" dirty="0"/>
              <a:t>add</a:t>
            </a:r>
            <a:r>
              <a:rPr lang="en-IN" dirty="0"/>
              <a:t> (and not subtract) the second number to the first number</a:t>
            </a:r>
          </a:p>
          <a:p>
            <a:r>
              <a:rPr lang="en-IN" dirty="0"/>
              <a:t>Summary: We use add circuit for subtraction also – See next slide</a:t>
            </a:r>
          </a:p>
          <a:p>
            <a:endParaRPr lang="en-IN" dirty="0"/>
          </a:p>
        </p:txBody>
      </p:sp>
    </p:spTree>
    <p:extLst>
      <p:ext uri="{BB962C8B-B14F-4D97-AF65-F5344CB8AC3E}">
        <p14:creationId xmlns:p14="http://schemas.microsoft.com/office/powerpoint/2010/main" val="314943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3322-DF20-632D-9BBF-CAD32CE77604}"/>
              </a:ext>
            </a:extLst>
          </p:cNvPr>
          <p:cNvSpPr>
            <a:spLocks noGrp="1"/>
          </p:cNvSpPr>
          <p:nvPr>
            <p:ph type="title"/>
          </p:nvPr>
        </p:nvSpPr>
        <p:spPr/>
        <p:txBody>
          <a:bodyPr/>
          <a:lstStyle/>
          <a:p>
            <a:r>
              <a:rPr lang="en-IN" dirty="0"/>
              <a:t>2’s Complement and Binary Arithmetic</a:t>
            </a:r>
          </a:p>
        </p:txBody>
      </p:sp>
      <p:sp>
        <p:nvSpPr>
          <p:cNvPr id="3" name="Content Placeholder 2">
            <a:extLst>
              <a:ext uri="{FF2B5EF4-FFF2-40B4-BE49-F238E27FC236}">
                <a16:creationId xmlns:a16="http://schemas.microsoft.com/office/drawing/2014/main" id="{CE5AF48E-482E-7202-8769-497686FE5C40}"/>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5196AB35-F821-7C2E-17A4-DADB803BCF73}"/>
              </a:ext>
            </a:extLst>
          </p:cNvPr>
          <p:cNvSpPr txBox="1"/>
          <p:nvPr/>
        </p:nvSpPr>
        <p:spPr>
          <a:xfrm>
            <a:off x="1099335" y="2054832"/>
            <a:ext cx="3575407" cy="1754326"/>
          </a:xfrm>
          <a:prstGeom prst="rect">
            <a:avLst/>
          </a:prstGeom>
          <a:solidFill>
            <a:schemeClr val="accent2">
              <a:lumMod val="60000"/>
              <a:lumOff val="40000"/>
            </a:schemeClr>
          </a:solidFill>
        </p:spPr>
        <p:txBody>
          <a:bodyPr wrap="square" rtlCol="0">
            <a:spAutoFit/>
          </a:bodyPr>
          <a:lstStyle/>
          <a:p>
            <a:pPr algn="ctr"/>
            <a:r>
              <a:rPr lang="en-IN" b="1" dirty="0"/>
              <a:t>Addition</a:t>
            </a:r>
          </a:p>
          <a:p>
            <a:endParaRPr lang="en-IN" b="1" dirty="0"/>
          </a:p>
          <a:p>
            <a:r>
              <a:rPr lang="en-IN" dirty="0"/>
              <a:t>	0101 (+5)</a:t>
            </a:r>
          </a:p>
          <a:p>
            <a:r>
              <a:rPr lang="en-IN" dirty="0"/>
              <a:t>+	0010 (+2)</a:t>
            </a:r>
          </a:p>
          <a:p>
            <a:r>
              <a:rPr lang="en-IN" dirty="0"/>
              <a:t>	-------------</a:t>
            </a:r>
          </a:p>
          <a:p>
            <a:r>
              <a:rPr lang="en-IN" dirty="0"/>
              <a:t>	0111 (+7)</a:t>
            </a:r>
          </a:p>
        </p:txBody>
      </p:sp>
      <p:sp>
        <p:nvSpPr>
          <p:cNvPr id="5" name="TextBox 4">
            <a:extLst>
              <a:ext uri="{FF2B5EF4-FFF2-40B4-BE49-F238E27FC236}">
                <a16:creationId xmlns:a16="http://schemas.microsoft.com/office/drawing/2014/main" id="{AE724F38-FF03-AFFD-ECDD-3A69EDE88EF5}"/>
              </a:ext>
            </a:extLst>
          </p:cNvPr>
          <p:cNvSpPr txBox="1"/>
          <p:nvPr/>
        </p:nvSpPr>
        <p:spPr>
          <a:xfrm>
            <a:off x="6851150" y="1960652"/>
            <a:ext cx="3575407" cy="1754326"/>
          </a:xfrm>
          <a:prstGeom prst="rect">
            <a:avLst/>
          </a:prstGeom>
          <a:solidFill>
            <a:schemeClr val="accent6">
              <a:lumMod val="60000"/>
              <a:lumOff val="40000"/>
            </a:schemeClr>
          </a:solidFill>
        </p:spPr>
        <p:txBody>
          <a:bodyPr wrap="square" rtlCol="0">
            <a:spAutoFit/>
          </a:bodyPr>
          <a:lstStyle/>
          <a:p>
            <a:pPr algn="ctr"/>
            <a:r>
              <a:rPr lang="en-IN" b="1" dirty="0"/>
              <a:t>Subtraction using 2’s complement</a:t>
            </a:r>
          </a:p>
          <a:p>
            <a:endParaRPr lang="en-IN" b="1" dirty="0"/>
          </a:p>
          <a:p>
            <a:r>
              <a:rPr lang="en-IN" dirty="0"/>
              <a:t>	0101 (+5)</a:t>
            </a:r>
          </a:p>
          <a:p>
            <a:r>
              <a:rPr lang="en-IN" dirty="0"/>
              <a:t>+	1110 (-2)</a:t>
            </a:r>
          </a:p>
          <a:p>
            <a:r>
              <a:rPr lang="en-IN" dirty="0"/>
              <a:t>	-------------</a:t>
            </a:r>
          </a:p>
          <a:p>
            <a:r>
              <a:rPr lang="en-IN" dirty="0"/>
              <a:t>	0011 (+3)</a:t>
            </a:r>
          </a:p>
        </p:txBody>
      </p:sp>
      <p:sp>
        <p:nvSpPr>
          <p:cNvPr id="6" name="Callout: Line 5">
            <a:extLst>
              <a:ext uri="{FF2B5EF4-FFF2-40B4-BE49-F238E27FC236}">
                <a16:creationId xmlns:a16="http://schemas.microsoft.com/office/drawing/2014/main" id="{25F3B627-5B86-130F-F63C-2D899773F575}"/>
              </a:ext>
            </a:extLst>
          </p:cNvPr>
          <p:cNvSpPr/>
          <p:nvPr/>
        </p:nvSpPr>
        <p:spPr>
          <a:xfrm>
            <a:off x="6493267" y="4443185"/>
            <a:ext cx="4458984" cy="1666608"/>
          </a:xfrm>
          <a:prstGeom prst="borderCallout1">
            <a:avLst>
              <a:gd name="adj1" fmla="val 18750"/>
              <a:gd name="adj2" fmla="val -8333"/>
              <a:gd name="adj3" fmla="val -84389"/>
              <a:gd name="adj4" fmla="val 28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 subtract 0010 from 0101, we first take 1’s complement of 0010, which is 1101. We then take the 2’s complement, which is 1110. We then add this 2’s complement to the first number, although this is a subtraction operation.</a:t>
            </a:r>
          </a:p>
        </p:txBody>
      </p:sp>
      <p:sp>
        <p:nvSpPr>
          <p:cNvPr id="7" name="TextBox 6">
            <a:extLst>
              <a:ext uri="{FF2B5EF4-FFF2-40B4-BE49-F238E27FC236}">
                <a16:creationId xmlns:a16="http://schemas.microsoft.com/office/drawing/2014/main" id="{54A27E15-F8BE-E098-9228-3FBFC7C3B251}"/>
              </a:ext>
            </a:extLst>
          </p:cNvPr>
          <p:cNvSpPr txBox="1"/>
          <p:nvPr/>
        </p:nvSpPr>
        <p:spPr>
          <a:xfrm>
            <a:off x="1142572" y="4219254"/>
            <a:ext cx="3575407" cy="1754326"/>
          </a:xfrm>
          <a:prstGeom prst="rect">
            <a:avLst/>
          </a:prstGeom>
          <a:solidFill>
            <a:schemeClr val="accent5">
              <a:lumMod val="20000"/>
              <a:lumOff val="80000"/>
            </a:schemeClr>
          </a:solidFill>
        </p:spPr>
        <p:txBody>
          <a:bodyPr wrap="square" rtlCol="0">
            <a:spAutoFit/>
          </a:bodyPr>
          <a:lstStyle/>
          <a:p>
            <a:pPr algn="ctr"/>
            <a:r>
              <a:rPr lang="en-IN" b="1" dirty="0"/>
              <a:t>Normal Subtraction would be …</a:t>
            </a:r>
          </a:p>
          <a:p>
            <a:endParaRPr lang="en-IN" b="1" dirty="0"/>
          </a:p>
          <a:p>
            <a:r>
              <a:rPr lang="en-IN" dirty="0"/>
              <a:t>	0101 (+5)</a:t>
            </a:r>
          </a:p>
          <a:p>
            <a:r>
              <a:rPr lang="en-IN" dirty="0"/>
              <a:t>-	0010 (+2)</a:t>
            </a:r>
          </a:p>
          <a:p>
            <a:r>
              <a:rPr lang="en-IN" dirty="0"/>
              <a:t>	-------------</a:t>
            </a:r>
          </a:p>
          <a:p>
            <a:r>
              <a:rPr lang="en-IN" dirty="0"/>
              <a:t>	0011 (+3)</a:t>
            </a:r>
          </a:p>
        </p:txBody>
      </p:sp>
    </p:spTree>
    <p:extLst>
      <p:ext uri="{BB962C8B-B14F-4D97-AF65-F5344CB8AC3E}">
        <p14:creationId xmlns:p14="http://schemas.microsoft.com/office/powerpoint/2010/main" val="241951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1F5D-FFAA-C914-65BE-5851732D6E8F}"/>
              </a:ext>
            </a:extLst>
          </p:cNvPr>
          <p:cNvSpPr>
            <a:spLocks noGrp="1"/>
          </p:cNvSpPr>
          <p:nvPr>
            <p:ph type="title"/>
          </p:nvPr>
        </p:nvSpPr>
        <p:spPr/>
        <p:txBody>
          <a:bodyPr/>
          <a:lstStyle/>
          <a:p>
            <a:r>
              <a:rPr lang="en-IN" dirty="0"/>
              <a:t>Storage of Data in Memory</a:t>
            </a:r>
          </a:p>
        </p:txBody>
      </p:sp>
      <p:sp>
        <p:nvSpPr>
          <p:cNvPr id="3" name="Content Placeholder 2">
            <a:extLst>
              <a:ext uri="{FF2B5EF4-FFF2-40B4-BE49-F238E27FC236}">
                <a16:creationId xmlns:a16="http://schemas.microsoft.com/office/drawing/2014/main" id="{FA2BAD6C-2EF7-3565-33D8-DD5D75D68D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C077FBC-FCEF-472F-F1C4-0C30BDDF1772}"/>
              </a:ext>
            </a:extLst>
          </p:cNvPr>
          <p:cNvPicPr>
            <a:picLocks noChangeAspect="1"/>
          </p:cNvPicPr>
          <p:nvPr/>
        </p:nvPicPr>
        <p:blipFill>
          <a:blip r:embed="rId2"/>
          <a:stretch>
            <a:fillRect/>
          </a:stretch>
        </p:blipFill>
        <p:spPr>
          <a:xfrm>
            <a:off x="951214" y="2370326"/>
            <a:ext cx="10147734" cy="2910591"/>
          </a:xfrm>
          <a:prstGeom prst="rect">
            <a:avLst/>
          </a:prstGeom>
        </p:spPr>
      </p:pic>
    </p:spTree>
    <p:extLst>
      <p:ext uri="{BB962C8B-B14F-4D97-AF65-F5344CB8AC3E}">
        <p14:creationId xmlns:p14="http://schemas.microsoft.com/office/powerpoint/2010/main" val="258575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0BF2-8188-0688-4CE3-0071E3B773F1}"/>
              </a:ext>
            </a:extLst>
          </p:cNvPr>
          <p:cNvSpPr>
            <a:spLocks noGrp="1"/>
          </p:cNvSpPr>
          <p:nvPr>
            <p:ph type="title"/>
          </p:nvPr>
        </p:nvSpPr>
        <p:spPr/>
        <p:txBody>
          <a:bodyPr/>
          <a:lstStyle/>
          <a:p>
            <a:r>
              <a:rPr lang="en-IN" dirty="0"/>
              <a:t>How are Characters Stored in Memory?</a:t>
            </a:r>
          </a:p>
        </p:txBody>
      </p:sp>
      <p:sp>
        <p:nvSpPr>
          <p:cNvPr id="3" name="Content Placeholder 2">
            <a:extLst>
              <a:ext uri="{FF2B5EF4-FFF2-40B4-BE49-F238E27FC236}">
                <a16:creationId xmlns:a16="http://schemas.microsoft.com/office/drawing/2014/main" id="{CE7F737F-CC00-73DB-9F63-0EF81C78013A}"/>
              </a:ext>
            </a:extLst>
          </p:cNvPr>
          <p:cNvSpPr>
            <a:spLocks noGrp="1"/>
          </p:cNvSpPr>
          <p:nvPr>
            <p:ph idx="1"/>
          </p:nvPr>
        </p:nvSpPr>
        <p:spPr/>
        <p:txBody>
          <a:bodyPr/>
          <a:lstStyle/>
          <a:p>
            <a:endParaRPr lang="en-IN"/>
          </a:p>
        </p:txBody>
      </p:sp>
      <p:pic>
        <p:nvPicPr>
          <p:cNvPr id="1026" name="Picture 2" descr="ASCII table">
            <a:extLst>
              <a:ext uri="{FF2B5EF4-FFF2-40B4-BE49-F238E27FC236}">
                <a16:creationId xmlns:a16="http://schemas.microsoft.com/office/drawing/2014/main" id="{E96E6735-E13A-12F5-6D44-0CFEBF842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404144"/>
            <a:ext cx="7318624" cy="508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69B-74E5-8F86-28E7-BEA38847682A}"/>
              </a:ext>
            </a:extLst>
          </p:cNvPr>
          <p:cNvSpPr>
            <a:spLocks noGrp="1"/>
          </p:cNvSpPr>
          <p:nvPr>
            <p:ph type="title"/>
          </p:nvPr>
        </p:nvSpPr>
        <p:spPr/>
        <p:txBody>
          <a:bodyPr/>
          <a:lstStyle/>
          <a:p>
            <a:r>
              <a:rPr lang="en-IN" dirty="0"/>
              <a:t>Character Storage Example</a:t>
            </a:r>
          </a:p>
        </p:txBody>
      </p:sp>
      <p:sp>
        <p:nvSpPr>
          <p:cNvPr id="3" name="Content Placeholder 2">
            <a:extLst>
              <a:ext uri="{FF2B5EF4-FFF2-40B4-BE49-F238E27FC236}">
                <a16:creationId xmlns:a16="http://schemas.microsoft.com/office/drawing/2014/main" id="{5907D236-D79C-B959-2004-5CDD3AEACF5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41A788B-5A60-F018-23D3-1BAD524CF353}"/>
              </a:ext>
            </a:extLst>
          </p:cNvPr>
          <p:cNvPicPr>
            <a:picLocks noChangeAspect="1"/>
          </p:cNvPicPr>
          <p:nvPr/>
        </p:nvPicPr>
        <p:blipFill>
          <a:blip r:embed="rId2"/>
          <a:stretch>
            <a:fillRect/>
          </a:stretch>
        </p:blipFill>
        <p:spPr>
          <a:xfrm>
            <a:off x="1306630" y="2145638"/>
            <a:ext cx="9891901" cy="3607890"/>
          </a:xfrm>
          <a:prstGeom prst="rect">
            <a:avLst/>
          </a:prstGeom>
        </p:spPr>
      </p:pic>
    </p:spTree>
    <p:extLst>
      <p:ext uri="{BB962C8B-B14F-4D97-AF65-F5344CB8AC3E}">
        <p14:creationId xmlns:p14="http://schemas.microsoft.com/office/powerpoint/2010/main" val="266474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8791-A4AD-1F9B-675C-03F9B18E2EA6}"/>
              </a:ext>
            </a:extLst>
          </p:cNvPr>
          <p:cNvSpPr>
            <a:spLocks noGrp="1"/>
          </p:cNvSpPr>
          <p:nvPr>
            <p:ph type="title"/>
          </p:nvPr>
        </p:nvSpPr>
        <p:spPr/>
        <p:txBody>
          <a:bodyPr/>
          <a:lstStyle/>
          <a:p>
            <a:r>
              <a:rPr lang="en-IN" dirty="0"/>
              <a:t>Integer Storage Example</a:t>
            </a:r>
          </a:p>
        </p:txBody>
      </p:sp>
      <p:sp>
        <p:nvSpPr>
          <p:cNvPr id="3" name="Content Placeholder 2">
            <a:extLst>
              <a:ext uri="{FF2B5EF4-FFF2-40B4-BE49-F238E27FC236}">
                <a16:creationId xmlns:a16="http://schemas.microsoft.com/office/drawing/2014/main" id="{FCC5CDEB-B7AF-E2EE-0113-B3A50458ADC6}"/>
              </a:ext>
            </a:extLst>
          </p:cNvPr>
          <p:cNvSpPr>
            <a:spLocks noGrp="1"/>
          </p:cNvSpPr>
          <p:nvPr>
            <p:ph idx="1"/>
          </p:nvPr>
        </p:nvSpPr>
        <p:spPr/>
        <p:txBody>
          <a:bodyPr/>
          <a:lstStyle/>
          <a:p>
            <a:r>
              <a:rPr lang="en-US" dirty="0"/>
              <a:t>Integers are whole numbers which will be stored in computer using 4 bytes (32 bit) of memory</a:t>
            </a:r>
          </a:p>
          <a:p>
            <a:r>
              <a:rPr lang="en-US" dirty="0"/>
              <a:t>Example: For integer 65, binary representation is 1000001</a:t>
            </a:r>
          </a:p>
          <a:p>
            <a:r>
              <a:rPr lang="en-US" dirty="0"/>
              <a:t>The MSB (most significant bit) bit is used to indicate whether the number is positive or negative</a:t>
            </a:r>
          </a:p>
          <a:p>
            <a:r>
              <a:rPr lang="en-US" dirty="0"/>
              <a:t>For positive numbers MSB will be 0</a:t>
            </a:r>
          </a:p>
          <a:p>
            <a:r>
              <a:rPr lang="en-US" dirty="0"/>
              <a:t>For negative numbers MSB will be 1</a:t>
            </a:r>
          </a:p>
          <a:p>
            <a:r>
              <a:rPr lang="en-US" dirty="0"/>
              <a:t>In our case, 65 is positive so MSB will be 0</a:t>
            </a:r>
          </a:p>
          <a:p>
            <a:r>
              <a:rPr lang="en-US" dirty="0"/>
              <a:t>This binary equivalent of 65 will be stored in 32-bit memory</a:t>
            </a:r>
          </a:p>
        </p:txBody>
      </p:sp>
    </p:spTree>
    <p:extLst>
      <p:ext uri="{BB962C8B-B14F-4D97-AF65-F5344CB8AC3E}">
        <p14:creationId xmlns:p14="http://schemas.microsoft.com/office/powerpoint/2010/main" val="404095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8791-A4AD-1F9B-675C-03F9B18E2EA6}"/>
              </a:ext>
            </a:extLst>
          </p:cNvPr>
          <p:cNvSpPr>
            <a:spLocks noGrp="1"/>
          </p:cNvSpPr>
          <p:nvPr>
            <p:ph type="title"/>
          </p:nvPr>
        </p:nvSpPr>
        <p:spPr/>
        <p:txBody>
          <a:bodyPr/>
          <a:lstStyle/>
          <a:p>
            <a:r>
              <a:rPr lang="en-IN" dirty="0"/>
              <a:t>Integer Storage Example</a:t>
            </a:r>
          </a:p>
        </p:txBody>
      </p:sp>
      <p:pic>
        <p:nvPicPr>
          <p:cNvPr id="5" name="Content Placeholder 4">
            <a:extLst>
              <a:ext uri="{FF2B5EF4-FFF2-40B4-BE49-F238E27FC236}">
                <a16:creationId xmlns:a16="http://schemas.microsoft.com/office/drawing/2014/main" id="{65669141-6DBC-AD6C-63AD-FC91E802ADDA}"/>
              </a:ext>
            </a:extLst>
          </p:cNvPr>
          <p:cNvPicPr>
            <a:picLocks noGrp="1" noChangeAspect="1"/>
          </p:cNvPicPr>
          <p:nvPr>
            <p:ph idx="1"/>
          </p:nvPr>
        </p:nvPicPr>
        <p:blipFill>
          <a:blip r:embed="rId2"/>
          <a:stretch>
            <a:fillRect/>
          </a:stretch>
        </p:blipFill>
        <p:spPr>
          <a:xfrm>
            <a:off x="581297" y="1968425"/>
            <a:ext cx="11260632" cy="2706317"/>
          </a:xfrm>
        </p:spPr>
      </p:pic>
    </p:spTree>
    <p:extLst>
      <p:ext uri="{BB962C8B-B14F-4D97-AF65-F5344CB8AC3E}">
        <p14:creationId xmlns:p14="http://schemas.microsoft.com/office/powerpoint/2010/main" val="395938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E344-593A-791C-E833-AB902C0ACBED}"/>
              </a:ext>
            </a:extLst>
          </p:cNvPr>
          <p:cNvSpPr>
            <a:spLocks noGrp="1"/>
          </p:cNvSpPr>
          <p:nvPr>
            <p:ph type="title"/>
          </p:nvPr>
        </p:nvSpPr>
        <p:spPr/>
        <p:txBody>
          <a:bodyPr/>
          <a:lstStyle/>
          <a:p>
            <a:r>
              <a:rPr lang="en-IN" dirty="0"/>
              <a:t>Binary Addition</a:t>
            </a:r>
          </a:p>
        </p:txBody>
      </p:sp>
      <p:sp>
        <p:nvSpPr>
          <p:cNvPr id="3" name="Content Placeholder 2">
            <a:extLst>
              <a:ext uri="{FF2B5EF4-FFF2-40B4-BE49-F238E27FC236}">
                <a16:creationId xmlns:a16="http://schemas.microsoft.com/office/drawing/2014/main" id="{B1D493DF-4D17-8B1C-C654-2580366C957A}"/>
              </a:ext>
            </a:extLst>
          </p:cNvPr>
          <p:cNvSpPr>
            <a:spLocks noGrp="1"/>
          </p:cNvSpPr>
          <p:nvPr>
            <p:ph idx="1"/>
          </p:nvPr>
        </p:nvSpPr>
        <p:spPr/>
        <p:txBody>
          <a:bodyPr/>
          <a:lstStyle/>
          <a:p>
            <a:r>
              <a:rPr lang="en-IN" dirty="0"/>
              <a:t>Rules of binary addition</a:t>
            </a:r>
          </a:p>
          <a:p>
            <a:endParaRPr lang="en-IN" dirty="0"/>
          </a:p>
          <a:p>
            <a:r>
              <a:rPr lang="en-IN" dirty="0"/>
              <a:t>0 + 0 =0</a:t>
            </a:r>
          </a:p>
          <a:p>
            <a:r>
              <a:rPr lang="en-IN" dirty="0"/>
              <a:t>0 + 1 = 1</a:t>
            </a:r>
          </a:p>
          <a:p>
            <a:r>
              <a:rPr lang="en-IN" dirty="0"/>
              <a:t>1 + 0 = 1</a:t>
            </a:r>
          </a:p>
          <a:p>
            <a:r>
              <a:rPr lang="en-IN" dirty="0"/>
              <a:t>1 + 1 = 10</a:t>
            </a:r>
          </a:p>
          <a:p>
            <a:r>
              <a:rPr lang="en-IN" dirty="0"/>
              <a:t>1 + 1 + 1 = 11</a:t>
            </a:r>
          </a:p>
        </p:txBody>
      </p:sp>
    </p:spTree>
    <p:extLst>
      <p:ext uri="{BB962C8B-B14F-4D97-AF65-F5344CB8AC3E}">
        <p14:creationId xmlns:p14="http://schemas.microsoft.com/office/powerpoint/2010/main" val="40550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320-6A8F-A9E4-B4CC-8CEF88139F45}"/>
              </a:ext>
            </a:extLst>
          </p:cNvPr>
          <p:cNvSpPr>
            <a:spLocks noGrp="1"/>
          </p:cNvSpPr>
          <p:nvPr>
            <p:ph type="title"/>
          </p:nvPr>
        </p:nvSpPr>
        <p:spPr/>
        <p:txBody>
          <a:bodyPr/>
          <a:lstStyle/>
          <a:p>
            <a:r>
              <a:rPr lang="en-IN" dirty="0"/>
              <a:t>Negative Integers Storage in Memory</a:t>
            </a:r>
          </a:p>
        </p:txBody>
      </p:sp>
      <p:sp>
        <p:nvSpPr>
          <p:cNvPr id="3" name="Content Placeholder 2">
            <a:extLst>
              <a:ext uri="{FF2B5EF4-FFF2-40B4-BE49-F238E27FC236}">
                <a16:creationId xmlns:a16="http://schemas.microsoft.com/office/drawing/2014/main" id="{5A8879BD-980C-CD82-7DDC-1019CFF300AB}"/>
              </a:ext>
            </a:extLst>
          </p:cNvPr>
          <p:cNvSpPr>
            <a:spLocks noGrp="1"/>
          </p:cNvSpPr>
          <p:nvPr>
            <p:ph idx="1"/>
          </p:nvPr>
        </p:nvSpPr>
        <p:spPr/>
        <p:txBody>
          <a:bodyPr/>
          <a:lstStyle/>
          <a:p>
            <a:r>
              <a:rPr lang="en-US" dirty="0"/>
              <a:t>Computer uses special mechanism to store negative numbers which is 2’s complement format</a:t>
            </a:r>
          </a:p>
          <a:p>
            <a:r>
              <a:rPr lang="en-US" dirty="0"/>
              <a:t>Consider a decimal number 10 - its binary value will be 1010</a:t>
            </a:r>
          </a:p>
          <a:p>
            <a:r>
              <a:rPr lang="en-US" dirty="0"/>
              <a:t>Represented in 32 bits, it will be 00000000000000000000000000001010</a:t>
            </a:r>
          </a:p>
          <a:p>
            <a:r>
              <a:rPr lang="en-US" dirty="0"/>
              <a:t>Its 1's complement will be 11111111111111111111111111110101</a:t>
            </a:r>
          </a:p>
          <a:p>
            <a:r>
              <a:rPr lang="en-US" dirty="0"/>
              <a:t>2's complement will be      11111111111111111111111111110110</a:t>
            </a:r>
          </a:p>
          <a:p>
            <a:r>
              <a:rPr lang="en-US" dirty="0"/>
              <a:t>This will be stored in the memory</a:t>
            </a:r>
          </a:p>
          <a:p>
            <a:endParaRPr lang="en-IN" dirty="0"/>
          </a:p>
        </p:txBody>
      </p:sp>
    </p:spTree>
    <p:extLst>
      <p:ext uri="{BB962C8B-B14F-4D97-AF65-F5344CB8AC3E}">
        <p14:creationId xmlns:p14="http://schemas.microsoft.com/office/powerpoint/2010/main" val="330198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320-6A8F-A9E4-B4CC-8CEF88139F45}"/>
              </a:ext>
            </a:extLst>
          </p:cNvPr>
          <p:cNvSpPr>
            <a:spLocks noGrp="1"/>
          </p:cNvSpPr>
          <p:nvPr>
            <p:ph type="title"/>
          </p:nvPr>
        </p:nvSpPr>
        <p:spPr/>
        <p:txBody>
          <a:bodyPr/>
          <a:lstStyle/>
          <a:p>
            <a:r>
              <a:rPr lang="en-IN" dirty="0"/>
              <a:t>Negative Integers Storage in Memory</a:t>
            </a:r>
          </a:p>
        </p:txBody>
      </p:sp>
      <p:pic>
        <p:nvPicPr>
          <p:cNvPr id="5" name="Content Placeholder 4">
            <a:extLst>
              <a:ext uri="{FF2B5EF4-FFF2-40B4-BE49-F238E27FC236}">
                <a16:creationId xmlns:a16="http://schemas.microsoft.com/office/drawing/2014/main" id="{AEB4A733-4D3A-DBF6-7352-A063B9E21109}"/>
              </a:ext>
            </a:extLst>
          </p:cNvPr>
          <p:cNvPicPr>
            <a:picLocks noGrp="1" noChangeAspect="1"/>
          </p:cNvPicPr>
          <p:nvPr>
            <p:ph idx="1"/>
          </p:nvPr>
        </p:nvPicPr>
        <p:blipFill>
          <a:blip r:embed="rId2"/>
          <a:stretch>
            <a:fillRect/>
          </a:stretch>
        </p:blipFill>
        <p:spPr>
          <a:xfrm>
            <a:off x="986661" y="1502902"/>
            <a:ext cx="8897078" cy="5391888"/>
          </a:xfrm>
        </p:spPr>
      </p:pic>
    </p:spTree>
    <p:extLst>
      <p:ext uri="{BB962C8B-B14F-4D97-AF65-F5344CB8AC3E}">
        <p14:creationId xmlns:p14="http://schemas.microsoft.com/office/powerpoint/2010/main" val="46945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320-6A8F-A9E4-B4CC-8CEF88139F45}"/>
              </a:ext>
            </a:extLst>
          </p:cNvPr>
          <p:cNvSpPr>
            <a:spLocks noGrp="1"/>
          </p:cNvSpPr>
          <p:nvPr>
            <p:ph type="title"/>
          </p:nvPr>
        </p:nvSpPr>
        <p:spPr/>
        <p:txBody>
          <a:bodyPr/>
          <a:lstStyle/>
          <a:p>
            <a:r>
              <a:rPr lang="en-IN" dirty="0"/>
              <a:t>Floating Point Numbers Storage in Memory</a:t>
            </a:r>
          </a:p>
        </p:txBody>
      </p:sp>
      <p:sp>
        <p:nvSpPr>
          <p:cNvPr id="3" name="Content Placeholder 2">
            <a:extLst>
              <a:ext uri="{FF2B5EF4-FFF2-40B4-BE49-F238E27FC236}">
                <a16:creationId xmlns:a16="http://schemas.microsoft.com/office/drawing/2014/main" id="{5A8879BD-980C-CD82-7DDC-1019CFF300AB}"/>
              </a:ext>
            </a:extLst>
          </p:cNvPr>
          <p:cNvSpPr>
            <a:spLocks noGrp="1"/>
          </p:cNvSpPr>
          <p:nvPr>
            <p:ph idx="1"/>
          </p:nvPr>
        </p:nvSpPr>
        <p:spPr/>
        <p:txBody>
          <a:bodyPr/>
          <a:lstStyle/>
          <a:p>
            <a:r>
              <a:rPr lang="en-IN" dirty="0"/>
              <a:t>First, we need to convert a floating point number into binary</a:t>
            </a:r>
          </a:p>
          <a:p>
            <a:r>
              <a:rPr lang="en-IN" dirty="0"/>
              <a:t>Consider a number 4.25 in decimal</a:t>
            </a:r>
          </a:p>
          <a:p>
            <a:r>
              <a:rPr lang="en-IN" dirty="0"/>
              <a:t>Converting the integer part: Use division</a:t>
            </a:r>
          </a:p>
          <a:p>
            <a:r>
              <a:rPr lang="en-IN" dirty="0"/>
              <a:t>So, 4</a:t>
            </a:r>
            <a:r>
              <a:rPr lang="en-IN" baseline="-25000" dirty="0"/>
              <a:t>10</a:t>
            </a:r>
            <a:r>
              <a:rPr lang="en-IN" dirty="0"/>
              <a:t> = 100</a:t>
            </a:r>
            <a:r>
              <a:rPr lang="en-IN" baseline="-25000" dirty="0"/>
              <a:t>2</a:t>
            </a:r>
          </a:p>
          <a:p>
            <a:endParaRPr lang="en-US" dirty="0"/>
          </a:p>
          <a:p>
            <a:r>
              <a:rPr lang="en-US" dirty="0"/>
              <a:t>To convert the fractional part to binary, multiply fractional part with 2 and take the one bit which appears before the decimal point</a:t>
            </a:r>
          </a:p>
          <a:p>
            <a:r>
              <a:rPr lang="en-US" dirty="0"/>
              <a:t>Follow the same procedure with after the decimal point (.) part until it becomes 1.0</a:t>
            </a:r>
            <a:endParaRPr lang="en-IN" dirty="0"/>
          </a:p>
        </p:txBody>
      </p:sp>
      <p:pic>
        <p:nvPicPr>
          <p:cNvPr id="5" name="Picture 4">
            <a:extLst>
              <a:ext uri="{FF2B5EF4-FFF2-40B4-BE49-F238E27FC236}">
                <a16:creationId xmlns:a16="http://schemas.microsoft.com/office/drawing/2014/main" id="{31F42E8D-1615-20F3-CC87-11661440C17A}"/>
              </a:ext>
            </a:extLst>
          </p:cNvPr>
          <p:cNvPicPr>
            <a:picLocks noChangeAspect="1"/>
          </p:cNvPicPr>
          <p:nvPr/>
        </p:nvPicPr>
        <p:blipFill>
          <a:blip r:embed="rId2"/>
          <a:stretch>
            <a:fillRect/>
          </a:stretch>
        </p:blipFill>
        <p:spPr>
          <a:xfrm>
            <a:off x="7221264" y="2185822"/>
            <a:ext cx="4407126" cy="1651085"/>
          </a:xfrm>
          <a:prstGeom prst="rect">
            <a:avLst/>
          </a:prstGeom>
        </p:spPr>
      </p:pic>
    </p:spTree>
    <p:extLst>
      <p:ext uri="{BB962C8B-B14F-4D97-AF65-F5344CB8AC3E}">
        <p14:creationId xmlns:p14="http://schemas.microsoft.com/office/powerpoint/2010/main" val="302714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C320-6A8F-A9E4-B4CC-8CEF88139F45}"/>
              </a:ext>
            </a:extLst>
          </p:cNvPr>
          <p:cNvSpPr>
            <a:spLocks noGrp="1"/>
          </p:cNvSpPr>
          <p:nvPr>
            <p:ph type="title"/>
          </p:nvPr>
        </p:nvSpPr>
        <p:spPr/>
        <p:txBody>
          <a:bodyPr/>
          <a:lstStyle/>
          <a:p>
            <a:r>
              <a:rPr lang="en-IN" dirty="0"/>
              <a:t>Floating Point Numbers Storage in Memory – Step 1: Convert Decimal to Binary</a:t>
            </a:r>
          </a:p>
        </p:txBody>
      </p:sp>
      <p:sp>
        <p:nvSpPr>
          <p:cNvPr id="3" name="Content Placeholder 2">
            <a:extLst>
              <a:ext uri="{FF2B5EF4-FFF2-40B4-BE49-F238E27FC236}">
                <a16:creationId xmlns:a16="http://schemas.microsoft.com/office/drawing/2014/main" id="{5A8879BD-980C-CD82-7DDC-1019CFF300AB}"/>
              </a:ext>
            </a:extLst>
          </p:cNvPr>
          <p:cNvSpPr>
            <a:spLocks noGrp="1"/>
          </p:cNvSpPr>
          <p:nvPr>
            <p:ph idx="1"/>
          </p:nvPr>
        </p:nvSpPr>
        <p:spPr/>
        <p:txBody>
          <a:bodyPr/>
          <a:lstStyle/>
          <a:p>
            <a:r>
              <a:rPr lang="en-US" dirty="0"/>
              <a:t>0.25 * 2 =0.50 		take 0 and move 0.50 to next step</a:t>
            </a:r>
          </a:p>
          <a:p>
            <a:endParaRPr lang="en-US" dirty="0"/>
          </a:p>
          <a:p>
            <a:r>
              <a:rPr lang="en-US" dirty="0"/>
              <a:t>0.50 * 2 =1.00 		take 1 and stop the process as there is no remainder</a:t>
            </a:r>
          </a:p>
          <a:p>
            <a:endParaRPr lang="en-US" dirty="0"/>
          </a:p>
          <a:p>
            <a:r>
              <a:rPr lang="en-US" dirty="0"/>
              <a:t>0.25 = 01</a:t>
            </a:r>
            <a:r>
              <a:rPr lang="en-US" baseline="-25000" dirty="0"/>
              <a:t>2</a:t>
            </a:r>
          </a:p>
          <a:p>
            <a:endParaRPr lang="en-IN" dirty="0"/>
          </a:p>
          <a:p>
            <a:r>
              <a:rPr lang="en-IN" dirty="0"/>
              <a:t>Combining the integer and fractional parts, 4.25</a:t>
            </a:r>
            <a:r>
              <a:rPr lang="en-IN" baseline="-25000" dirty="0"/>
              <a:t>10</a:t>
            </a:r>
            <a:r>
              <a:rPr lang="en-IN" dirty="0"/>
              <a:t> = 100.01</a:t>
            </a:r>
            <a:r>
              <a:rPr lang="en-IN" baseline="-25000" dirty="0"/>
              <a:t>2</a:t>
            </a:r>
          </a:p>
        </p:txBody>
      </p:sp>
    </p:spTree>
    <p:extLst>
      <p:ext uri="{BB962C8B-B14F-4D97-AF65-F5344CB8AC3E}">
        <p14:creationId xmlns:p14="http://schemas.microsoft.com/office/powerpoint/2010/main" val="279965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4E4A-D5C0-F5B4-C35A-7DF0F73F5DA4}"/>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37687007-970C-CD13-27C2-2BB306F8C1A6}"/>
              </a:ext>
            </a:extLst>
          </p:cNvPr>
          <p:cNvSpPr>
            <a:spLocks noGrp="1"/>
          </p:cNvSpPr>
          <p:nvPr>
            <p:ph idx="1"/>
          </p:nvPr>
        </p:nvSpPr>
        <p:spPr/>
        <p:txBody>
          <a:bodyPr/>
          <a:lstStyle/>
          <a:p>
            <a:r>
              <a:rPr lang="en-IN" dirty="0"/>
              <a:t>Convert decimal 10.75 into binary</a:t>
            </a:r>
          </a:p>
        </p:txBody>
      </p:sp>
    </p:spTree>
    <p:extLst>
      <p:ext uri="{BB962C8B-B14F-4D97-AF65-F5344CB8AC3E}">
        <p14:creationId xmlns:p14="http://schemas.microsoft.com/office/powerpoint/2010/main" val="127250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BF46-9482-FFBB-F002-35D7F2E3FE4A}"/>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A54C3AE-900E-D561-CFF4-2327F8ABE698}"/>
              </a:ext>
            </a:extLst>
          </p:cNvPr>
          <p:cNvSpPr>
            <a:spLocks noGrp="1"/>
          </p:cNvSpPr>
          <p:nvPr>
            <p:ph idx="1"/>
          </p:nvPr>
        </p:nvSpPr>
        <p:spPr/>
        <p:txBody>
          <a:bodyPr>
            <a:normAutofit fontScale="85000" lnSpcReduction="20000"/>
          </a:bodyPr>
          <a:lstStyle/>
          <a:p>
            <a:r>
              <a:rPr lang="en-US" dirty="0"/>
              <a:t>Integer part</a:t>
            </a:r>
          </a:p>
          <a:p>
            <a:r>
              <a:rPr lang="en-US" dirty="0"/>
              <a:t>10</a:t>
            </a:r>
            <a:r>
              <a:rPr lang="en-US" baseline="-25000" dirty="0"/>
              <a:t>10</a:t>
            </a:r>
            <a:r>
              <a:rPr lang="en-US" dirty="0"/>
              <a:t> = 1010</a:t>
            </a:r>
            <a:r>
              <a:rPr lang="en-US" sz="2700" baseline="-25000" dirty="0"/>
              <a:t>2</a:t>
            </a:r>
          </a:p>
          <a:p>
            <a:endParaRPr lang="en-US" dirty="0"/>
          </a:p>
          <a:p>
            <a:r>
              <a:rPr lang="en-US" dirty="0"/>
              <a:t>Fractional Part</a:t>
            </a:r>
          </a:p>
          <a:p>
            <a:r>
              <a:rPr lang="en-US" dirty="0"/>
              <a:t>0.75 * 2 =&gt;1.50 // take 1 and move .50 to next step</a:t>
            </a:r>
          </a:p>
          <a:p>
            <a:r>
              <a:rPr lang="en-US" dirty="0"/>
              <a:t>0.50 * 2 =&gt;1.00 // take 1 and stop the process because there is no remainder</a:t>
            </a:r>
          </a:p>
          <a:p>
            <a:endParaRPr lang="en-US" dirty="0"/>
          </a:p>
          <a:p>
            <a:r>
              <a:rPr lang="en-US" dirty="0"/>
              <a:t>0.75</a:t>
            </a:r>
            <a:r>
              <a:rPr lang="en-US" baseline="-25000" dirty="0"/>
              <a:t>10</a:t>
            </a:r>
            <a:r>
              <a:rPr lang="en-US" dirty="0"/>
              <a:t> = 11</a:t>
            </a:r>
            <a:r>
              <a:rPr lang="en-US" sz="2800" baseline="-25000" dirty="0"/>
              <a:t>2</a:t>
            </a:r>
            <a:endParaRPr lang="en-US" dirty="0"/>
          </a:p>
          <a:p>
            <a:endParaRPr lang="en-US" dirty="0"/>
          </a:p>
          <a:p>
            <a:r>
              <a:rPr lang="en-US" dirty="0"/>
              <a:t>Combining the two parts:</a:t>
            </a:r>
          </a:p>
          <a:p>
            <a:r>
              <a:rPr lang="en-US" dirty="0"/>
              <a:t>10.75</a:t>
            </a:r>
            <a:r>
              <a:rPr lang="en-US" baseline="-25000" dirty="0"/>
              <a:t>10</a:t>
            </a:r>
            <a:r>
              <a:rPr lang="en-US" dirty="0"/>
              <a:t> = 1010.11</a:t>
            </a:r>
            <a:r>
              <a:rPr lang="en-US" baseline="-25000" dirty="0"/>
              <a:t>2</a:t>
            </a:r>
            <a:endParaRPr lang="en-IN" baseline="-25000" dirty="0"/>
          </a:p>
        </p:txBody>
      </p:sp>
    </p:spTree>
    <p:extLst>
      <p:ext uri="{BB962C8B-B14F-4D97-AF65-F5344CB8AC3E}">
        <p14:creationId xmlns:p14="http://schemas.microsoft.com/office/powerpoint/2010/main" val="3190489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168B-40E5-8BF0-2969-23048558AD22}"/>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E33448A4-B002-9E41-BBB0-D444F7CFD620}"/>
              </a:ext>
            </a:extLst>
          </p:cNvPr>
          <p:cNvSpPr>
            <a:spLocks noGrp="1"/>
          </p:cNvSpPr>
          <p:nvPr>
            <p:ph idx="1"/>
          </p:nvPr>
        </p:nvSpPr>
        <p:spPr/>
        <p:txBody>
          <a:bodyPr/>
          <a:lstStyle/>
          <a:p>
            <a:r>
              <a:rPr lang="en-IN" dirty="0"/>
              <a:t>Convert decimal 2.33 into binary</a:t>
            </a:r>
          </a:p>
          <a:p>
            <a:endParaRPr lang="en-IN" dirty="0"/>
          </a:p>
        </p:txBody>
      </p:sp>
    </p:spTree>
    <p:extLst>
      <p:ext uri="{BB962C8B-B14F-4D97-AF65-F5344CB8AC3E}">
        <p14:creationId xmlns:p14="http://schemas.microsoft.com/office/powerpoint/2010/main" val="425082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168B-40E5-8BF0-2969-23048558AD22}"/>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E33448A4-B002-9E41-BBB0-D444F7CFD620}"/>
              </a:ext>
            </a:extLst>
          </p:cNvPr>
          <p:cNvSpPr>
            <a:spLocks noGrp="1"/>
          </p:cNvSpPr>
          <p:nvPr>
            <p:ph idx="1"/>
          </p:nvPr>
        </p:nvSpPr>
        <p:spPr/>
        <p:txBody>
          <a:bodyPr>
            <a:normAutofit fontScale="25000" lnSpcReduction="20000"/>
          </a:bodyPr>
          <a:lstStyle/>
          <a:p>
            <a:r>
              <a:rPr lang="en-IN" dirty="0"/>
              <a:t>Integer part: 2</a:t>
            </a:r>
            <a:r>
              <a:rPr lang="en-IN" baseline="-25000" dirty="0"/>
              <a:t>10</a:t>
            </a:r>
            <a:r>
              <a:rPr lang="en-IN" dirty="0"/>
              <a:t> = 10</a:t>
            </a:r>
            <a:r>
              <a:rPr lang="en-IN" baseline="-25000" dirty="0"/>
              <a:t>2</a:t>
            </a:r>
          </a:p>
          <a:p>
            <a:r>
              <a:rPr lang="en-IN" dirty="0"/>
              <a:t>Fractional part:</a:t>
            </a:r>
          </a:p>
          <a:p>
            <a:r>
              <a:rPr lang="en-US" dirty="0"/>
              <a:t>0.33 * 2 =&gt;0.66 // take 0 and move .66 to next step</a:t>
            </a:r>
          </a:p>
          <a:p>
            <a:endParaRPr lang="en-US" dirty="0"/>
          </a:p>
          <a:p>
            <a:r>
              <a:rPr lang="en-US" dirty="0"/>
              <a:t>0.66 * 2 =&gt;1.32 // take 1 and move .32 to next step</a:t>
            </a:r>
          </a:p>
          <a:p>
            <a:endParaRPr lang="en-US" dirty="0"/>
          </a:p>
          <a:p>
            <a:r>
              <a:rPr lang="en-US" dirty="0"/>
              <a:t>0.32 * 2 =&gt;0.64 // take 0 and move .64 to next step</a:t>
            </a:r>
          </a:p>
          <a:p>
            <a:endParaRPr lang="en-US" dirty="0"/>
          </a:p>
          <a:p>
            <a:r>
              <a:rPr lang="en-US" dirty="0"/>
              <a:t>0.64 * 2 =&gt;1.28 // take 1 and move .28 to next step</a:t>
            </a:r>
          </a:p>
          <a:p>
            <a:endParaRPr lang="en-US" dirty="0"/>
          </a:p>
          <a:p>
            <a:r>
              <a:rPr lang="en-US" dirty="0"/>
              <a:t>0.28 * 2 =&gt;0.56 // take 0 and move .56 to next step</a:t>
            </a:r>
          </a:p>
          <a:p>
            <a:endParaRPr lang="en-US" dirty="0"/>
          </a:p>
          <a:p>
            <a:r>
              <a:rPr lang="en-US" dirty="0"/>
              <a:t>0.56 * 2 =&gt;1.12 // take 1 and move .12 to next step</a:t>
            </a:r>
          </a:p>
          <a:p>
            <a:endParaRPr lang="en-US" dirty="0"/>
          </a:p>
          <a:p>
            <a:r>
              <a:rPr lang="en-US" dirty="0"/>
              <a:t>0.12 * 2 =&gt;0.24 // take 0 and move .24 to next step</a:t>
            </a:r>
          </a:p>
          <a:p>
            <a:endParaRPr lang="en-US" dirty="0"/>
          </a:p>
          <a:p>
            <a:r>
              <a:rPr lang="en-US" dirty="0"/>
              <a:t>0.24 * 2 =&gt;0.48 // take 0 and move .48 to next step</a:t>
            </a:r>
          </a:p>
          <a:p>
            <a:endParaRPr lang="en-US" dirty="0"/>
          </a:p>
          <a:p>
            <a:r>
              <a:rPr lang="en-US" dirty="0"/>
              <a:t>0.48 * 2 =&gt;0.96 // take 0 and move .96 to next step</a:t>
            </a:r>
          </a:p>
          <a:p>
            <a:endParaRPr lang="en-US" dirty="0"/>
          </a:p>
          <a:p>
            <a:r>
              <a:rPr lang="en-US" dirty="0"/>
              <a:t>0.96 * 2 =&gt;1.92 // take 1 and move .92 to next step</a:t>
            </a:r>
          </a:p>
          <a:p>
            <a:endParaRPr lang="en-US" dirty="0"/>
          </a:p>
          <a:p>
            <a:r>
              <a:rPr lang="en-US" dirty="0"/>
              <a:t>0.92 * 2 =&gt;1.84 // take 1 and move .84 to next step</a:t>
            </a:r>
          </a:p>
          <a:p>
            <a:endParaRPr lang="en-US" dirty="0"/>
          </a:p>
          <a:p>
            <a:r>
              <a:rPr lang="en-US" dirty="0"/>
              <a:t>0.84 * 2 =&gt;1.68 // take 1 and move .68 to next step</a:t>
            </a:r>
          </a:p>
          <a:p>
            <a:endParaRPr lang="en-US" dirty="0"/>
          </a:p>
          <a:p>
            <a:r>
              <a:rPr lang="en-US" dirty="0"/>
              <a:t>0.68 * 2 =&gt;1.36 // take 0 and move .36 to next step</a:t>
            </a:r>
          </a:p>
          <a:p>
            <a:endParaRPr lang="en-US" dirty="0"/>
          </a:p>
          <a:p>
            <a:r>
              <a:rPr lang="en-US" dirty="0"/>
              <a:t>0.36 * 2 =&gt;0.72 // take 0 and move .72 to next step</a:t>
            </a:r>
          </a:p>
          <a:p>
            <a:endParaRPr lang="en-US" dirty="0"/>
          </a:p>
          <a:p>
            <a:r>
              <a:rPr lang="en-US" dirty="0"/>
              <a:t>0.72 * 2 =&gt;1.44 // take 1 and move .44 to next step</a:t>
            </a:r>
          </a:p>
          <a:p>
            <a:endParaRPr lang="en-US" dirty="0"/>
          </a:p>
          <a:p>
            <a:r>
              <a:rPr lang="en-US" dirty="0"/>
              <a:t>0.44 * 2 =&gt;0.88 // take 0 and move .88 to next step</a:t>
            </a:r>
          </a:p>
          <a:p>
            <a:endParaRPr lang="en-US" dirty="0"/>
          </a:p>
          <a:p>
            <a:r>
              <a:rPr lang="en-US" dirty="0"/>
              <a:t>0.88 * 2 =&gt;1.76 // take 1 and move .76 to next step</a:t>
            </a:r>
          </a:p>
          <a:p>
            <a:endParaRPr lang="en-US" dirty="0"/>
          </a:p>
          <a:p>
            <a:r>
              <a:rPr lang="en-US" dirty="0"/>
              <a:t>0.76 * 2 =&gt;1.32 // take 1 and move .32 to next step</a:t>
            </a:r>
          </a:p>
          <a:p>
            <a:endParaRPr lang="en-US" dirty="0"/>
          </a:p>
          <a:p>
            <a:endParaRPr lang="en-IN" dirty="0"/>
          </a:p>
        </p:txBody>
      </p:sp>
    </p:spTree>
    <p:extLst>
      <p:ext uri="{BB962C8B-B14F-4D97-AF65-F5344CB8AC3E}">
        <p14:creationId xmlns:p14="http://schemas.microsoft.com/office/powerpoint/2010/main" val="79397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096B-EF4A-B825-0D4F-E546F8449201}"/>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6CFAE40-C2F1-BF13-4E9A-893A7C373991}"/>
              </a:ext>
            </a:extLst>
          </p:cNvPr>
          <p:cNvSpPr>
            <a:spLocks noGrp="1"/>
          </p:cNvSpPr>
          <p:nvPr>
            <p:ph idx="1"/>
          </p:nvPr>
        </p:nvSpPr>
        <p:spPr/>
        <p:txBody>
          <a:bodyPr>
            <a:normAutofit/>
          </a:bodyPr>
          <a:lstStyle/>
          <a:p>
            <a:r>
              <a:rPr lang="en-US" dirty="0"/>
              <a:t>Here, the fractional part 0.32 which is repeating again</a:t>
            </a:r>
          </a:p>
          <a:p>
            <a:r>
              <a:rPr lang="en-US" dirty="0"/>
              <a:t>We will not get 1.0 using this method</a:t>
            </a:r>
          </a:p>
          <a:p>
            <a:r>
              <a:rPr lang="en-US" dirty="0"/>
              <a:t>In floating number storage, the computer will allocate 23 bits for the fractional part. So, it is enough to stop the above method after 23 fractional digits</a:t>
            </a:r>
          </a:p>
          <a:p>
            <a:r>
              <a:rPr lang="en-US" dirty="0"/>
              <a:t>2.33</a:t>
            </a:r>
            <a:r>
              <a:rPr lang="en-US" baseline="-25000" dirty="0"/>
              <a:t>10</a:t>
            </a:r>
            <a:r>
              <a:rPr lang="en-US" dirty="0"/>
              <a:t> = 10.010101000111001011</a:t>
            </a:r>
            <a:r>
              <a:rPr lang="en-US" baseline="-25000" dirty="0"/>
              <a:t>2</a:t>
            </a:r>
          </a:p>
          <a:p>
            <a:pPr marL="0" indent="0">
              <a:buNone/>
            </a:pPr>
            <a:endParaRPr lang="en-IN" dirty="0"/>
          </a:p>
        </p:txBody>
      </p:sp>
    </p:spTree>
    <p:extLst>
      <p:ext uri="{BB962C8B-B14F-4D97-AF65-F5344CB8AC3E}">
        <p14:creationId xmlns:p14="http://schemas.microsoft.com/office/powerpoint/2010/main" val="400878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E1FB-4841-A174-C571-93DF0164C115}"/>
              </a:ext>
            </a:extLst>
          </p:cNvPr>
          <p:cNvSpPr>
            <a:spLocks noGrp="1"/>
          </p:cNvSpPr>
          <p:nvPr>
            <p:ph type="title"/>
          </p:nvPr>
        </p:nvSpPr>
        <p:spPr/>
        <p:txBody>
          <a:bodyPr/>
          <a:lstStyle/>
          <a:p>
            <a:r>
              <a:rPr lang="en-IN" dirty="0"/>
              <a:t>Binary Addition Example</a:t>
            </a:r>
          </a:p>
        </p:txBody>
      </p:sp>
      <p:sp>
        <p:nvSpPr>
          <p:cNvPr id="3" name="Content Placeholder 2">
            <a:extLst>
              <a:ext uri="{FF2B5EF4-FFF2-40B4-BE49-F238E27FC236}">
                <a16:creationId xmlns:a16="http://schemas.microsoft.com/office/drawing/2014/main" id="{F56501D9-957F-DD6D-7529-225F6A71DF1E}"/>
              </a:ext>
            </a:extLst>
          </p:cNvPr>
          <p:cNvSpPr>
            <a:spLocks noGrp="1"/>
          </p:cNvSpPr>
          <p:nvPr>
            <p:ph idx="1"/>
          </p:nvPr>
        </p:nvSpPr>
        <p:spPr/>
        <p:txBody>
          <a:bodyPr/>
          <a:lstStyle/>
          <a:p>
            <a:r>
              <a:rPr lang="en-IN" dirty="0"/>
              <a:t>Add two binary numbers: 11100 and 11010</a:t>
            </a:r>
          </a:p>
        </p:txBody>
      </p:sp>
      <p:pic>
        <p:nvPicPr>
          <p:cNvPr id="5" name="Picture 4">
            <a:extLst>
              <a:ext uri="{FF2B5EF4-FFF2-40B4-BE49-F238E27FC236}">
                <a16:creationId xmlns:a16="http://schemas.microsoft.com/office/drawing/2014/main" id="{886A10CC-0B34-D98B-6FF3-71369D989621}"/>
              </a:ext>
            </a:extLst>
          </p:cNvPr>
          <p:cNvPicPr>
            <a:picLocks noChangeAspect="1"/>
          </p:cNvPicPr>
          <p:nvPr/>
        </p:nvPicPr>
        <p:blipFill>
          <a:blip r:embed="rId2"/>
          <a:stretch>
            <a:fillRect/>
          </a:stretch>
        </p:blipFill>
        <p:spPr>
          <a:xfrm>
            <a:off x="915451" y="2396035"/>
            <a:ext cx="1270963" cy="1282113"/>
          </a:xfrm>
          <a:prstGeom prst="rect">
            <a:avLst/>
          </a:prstGeom>
        </p:spPr>
      </p:pic>
      <p:pic>
        <p:nvPicPr>
          <p:cNvPr id="7" name="Picture 6">
            <a:extLst>
              <a:ext uri="{FF2B5EF4-FFF2-40B4-BE49-F238E27FC236}">
                <a16:creationId xmlns:a16="http://schemas.microsoft.com/office/drawing/2014/main" id="{1D312E4D-1F68-F83E-5FF9-6DEB5C7B07CE}"/>
              </a:ext>
            </a:extLst>
          </p:cNvPr>
          <p:cNvPicPr>
            <a:picLocks noChangeAspect="1"/>
          </p:cNvPicPr>
          <p:nvPr/>
        </p:nvPicPr>
        <p:blipFill>
          <a:blip r:embed="rId3"/>
          <a:stretch>
            <a:fillRect/>
          </a:stretch>
        </p:blipFill>
        <p:spPr>
          <a:xfrm>
            <a:off x="2517290" y="2426857"/>
            <a:ext cx="1270963" cy="1260714"/>
          </a:xfrm>
          <a:prstGeom prst="rect">
            <a:avLst/>
          </a:prstGeom>
        </p:spPr>
      </p:pic>
      <p:pic>
        <p:nvPicPr>
          <p:cNvPr id="9" name="Picture 8">
            <a:extLst>
              <a:ext uri="{FF2B5EF4-FFF2-40B4-BE49-F238E27FC236}">
                <a16:creationId xmlns:a16="http://schemas.microsoft.com/office/drawing/2014/main" id="{2A56013B-25AC-66EA-3A7E-D19131C38EF6}"/>
              </a:ext>
            </a:extLst>
          </p:cNvPr>
          <p:cNvPicPr>
            <a:picLocks noChangeAspect="1"/>
          </p:cNvPicPr>
          <p:nvPr/>
        </p:nvPicPr>
        <p:blipFill>
          <a:blip r:embed="rId4"/>
          <a:stretch>
            <a:fillRect/>
          </a:stretch>
        </p:blipFill>
        <p:spPr>
          <a:xfrm>
            <a:off x="4154166" y="2396035"/>
            <a:ext cx="1230724" cy="1220468"/>
          </a:xfrm>
          <a:prstGeom prst="rect">
            <a:avLst/>
          </a:prstGeom>
        </p:spPr>
      </p:pic>
      <p:pic>
        <p:nvPicPr>
          <p:cNvPr id="11" name="Picture 10">
            <a:extLst>
              <a:ext uri="{FF2B5EF4-FFF2-40B4-BE49-F238E27FC236}">
                <a16:creationId xmlns:a16="http://schemas.microsoft.com/office/drawing/2014/main" id="{BC1B75A5-91F9-1C3C-7A73-E3F348C4C432}"/>
              </a:ext>
            </a:extLst>
          </p:cNvPr>
          <p:cNvPicPr>
            <a:picLocks noChangeAspect="1"/>
          </p:cNvPicPr>
          <p:nvPr/>
        </p:nvPicPr>
        <p:blipFill>
          <a:blip r:embed="rId5"/>
          <a:stretch>
            <a:fillRect/>
          </a:stretch>
        </p:blipFill>
        <p:spPr>
          <a:xfrm>
            <a:off x="5853965" y="2426857"/>
            <a:ext cx="2320303" cy="1189646"/>
          </a:xfrm>
          <a:prstGeom prst="rect">
            <a:avLst/>
          </a:prstGeom>
        </p:spPr>
      </p:pic>
      <p:pic>
        <p:nvPicPr>
          <p:cNvPr id="13" name="Picture 12">
            <a:extLst>
              <a:ext uri="{FF2B5EF4-FFF2-40B4-BE49-F238E27FC236}">
                <a16:creationId xmlns:a16="http://schemas.microsoft.com/office/drawing/2014/main" id="{2DDA24E7-2CFE-F24F-41DF-ED48D240834D}"/>
              </a:ext>
            </a:extLst>
          </p:cNvPr>
          <p:cNvPicPr>
            <a:picLocks noChangeAspect="1"/>
          </p:cNvPicPr>
          <p:nvPr/>
        </p:nvPicPr>
        <p:blipFill>
          <a:blip r:embed="rId6"/>
          <a:stretch>
            <a:fillRect/>
          </a:stretch>
        </p:blipFill>
        <p:spPr>
          <a:xfrm>
            <a:off x="8643342" y="2396035"/>
            <a:ext cx="1230723" cy="1200947"/>
          </a:xfrm>
          <a:prstGeom prst="rect">
            <a:avLst/>
          </a:prstGeom>
        </p:spPr>
      </p:pic>
      <p:sp>
        <p:nvSpPr>
          <p:cNvPr id="14" name="Callout: Line 13">
            <a:extLst>
              <a:ext uri="{FF2B5EF4-FFF2-40B4-BE49-F238E27FC236}">
                <a16:creationId xmlns:a16="http://schemas.microsoft.com/office/drawing/2014/main" id="{3B3484B5-99FD-287A-B3A2-56E43FCB6B65}"/>
              </a:ext>
            </a:extLst>
          </p:cNvPr>
          <p:cNvSpPr/>
          <p:nvPr/>
        </p:nvSpPr>
        <p:spPr>
          <a:xfrm>
            <a:off x="8174268" y="4232953"/>
            <a:ext cx="2932096" cy="1189646"/>
          </a:xfrm>
          <a:prstGeom prst="borderCallout1">
            <a:avLst>
              <a:gd name="adj1" fmla="val 18750"/>
              <a:gd name="adj2" fmla="val -8333"/>
              <a:gd name="adj3" fmla="val -73181"/>
              <a:gd name="adj4" fmla="val 26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Here, 1 + 1 + 1 (carry) produces 11, recorded as 1 with a carry of 1 to the next higher column</a:t>
            </a:r>
          </a:p>
        </p:txBody>
      </p:sp>
    </p:spTree>
    <p:extLst>
      <p:ext uri="{BB962C8B-B14F-4D97-AF65-F5344CB8AC3E}">
        <p14:creationId xmlns:p14="http://schemas.microsoft.com/office/powerpoint/2010/main" val="109205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FC3C-EC30-276C-F862-40134DAA9998}"/>
              </a:ext>
            </a:extLst>
          </p:cNvPr>
          <p:cNvSpPr>
            <a:spLocks noGrp="1"/>
          </p:cNvSpPr>
          <p:nvPr>
            <p:ph type="title"/>
          </p:nvPr>
        </p:nvSpPr>
        <p:spPr/>
        <p:txBody>
          <a:bodyPr/>
          <a:lstStyle/>
          <a:p>
            <a:r>
              <a:rPr lang="en-IN" dirty="0"/>
              <a:t>Binary Subtraction</a:t>
            </a:r>
          </a:p>
        </p:txBody>
      </p:sp>
      <p:sp>
        <p:nvSpPr>
          <p:cNvPr id="3" name="Content Placeholder 2">
            <a:extLst>
              <a:ext uri="{FF2B5EF4-FFF2-40B4-BE49-F238E27FC236}">
                <a16:creationId xmlns:a16="http://schemas.microsoft.com/office/drawing/2014/main" id="{037A3CEE-4E6B-14F7-39D2-C42D0A2F44C8}"/>
              </a:ext>
            </a:extLst>
          </p:cNvPr>
          <p:cNvSpPr>
            <a:spLocks noGrp="1"/>
          </p:cNvSpPr>
          <p:nvPr>
            <p:ph idx="1"/>
          </p:nvPr>
        </p:nvSpPr>
        <p:spPr/>
        <p:txBody>
          <a:bodyPr/>
          <a:lstStyle/>
          <a:p>
            <a:r>
              <a:rPr lang="en-IN" dirty="0"/>
              <a:t>Rules of binary subtraction</a:t>
            </a:r>
          </a:p>
          <a:p>
            <a:endParaRPr lang="en-IN" dirty="0"/>
          </a:p>
          <a:p>
            <a:r>
              <a:rPr lang="en-IN" dirty="0"/>
              <a:t>0 – 0 = 0</a:t>
            </a:r>
          </a:p>
          <a:p>
            <a:r>
              <a:rPr lang="en-IN" dirty="0"/>
              <a:t>1 – 0 = 1</a:t>
            </a:r>
          </a:p>
          <a:p>
            <a:r>
              <a:rPr lang="en-IN" dirty="0"/>
              <a:t>1 – 1 = 0</a:t>
            </a:r>
          </a:p>
          <a:p>
            <a:r>
              <a:rPr lang="en-IN" dirty="0"/>
              <a:t>10 – 1 = 1</a:t>
            </a:r>
          </a:p>
        </p:txBody>
      </p:sp>
    </p:spTree>
    <p:extLst>
      <p:ext uri="{BB962C8B-B14F-4D97-AF65-F5344CB8AC3E}">
        <p14:creationId xmlns:p14="http://schemas.microsoft.com/office/powerpoint/2010/main" val="284977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1A2C-5681-50D4-78CB-E972E1FF68BD}"/>
              </a:ext>
            </a:extLst>
          </p:cNvPr>
          <p:cNvSpPr>
            <a:spLocks noGrp="1"/>
          </p:cNvSpPr>
          <p:nvPr>
            <p:ph type="title"/>
          </p:nvPr>
        </p:nvSpPr>
        <p:spPr/>
        <p:txBody>
          <a:bodyPr/>
          <a:lstStyle/>
          <a:p>
            <a:r>
              <a:rPr lang="en-IN" dirty="0"/>
              <a:t>Binary Subtraction Example</a:t>
            </a:r>
          </a:p>
        </p:txBody>
      </p:sp>
      <p:sp>
        <p:nvSpPr>
          <p:cNvPr id="3" name="Content Placeholder 2">
            <a:extLst>
              <a:ext uri="{FF2B5EF4-FFF2-40B4-BE49-F238E27FC236}">
                <a16:creationId xmlns:a16="http://schemas.microsoft.com/office/drawing/2014/main" id="{C8A6EEE7-FAC7-F37F-ADAD-88AE88E4907A}"/>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r>
              <a:rPr lang="en-IN" dirty="0"/>
              <a:t>Computers use different techniques for binary subtraction, as we will discuss soon</a:t>
            </a:r>
          </a:p>
        </p:txBody>
      </p:sp>
      <p:pic>
        <p:nvPicPr>
          <p:cNvPr id="5" name="Picture 4">
            <a:extLst>
              <a:ext uri="{FF2B5EF4-FFF2-40B4-BE49-F238E27FC236}">
                <a16:creationId xmlns:a16="http://schemas.microsoft.com/office/drawing/2014/main" id="{9BFED3DC-9C61-A06E-FE7D-4AF40328323C}"/>
              </a:ext>
            </a:extLst>
          </p:cNvPr>
          <p:cNvPicPr>
            <a:picLocks noChangeAspect="1"/>
          </p:cNvPicPr>
          <p:nvPr/>
        </p:nvPicPr>
        <p:blipFill>
          <a:blip r:embed="rId2"/>
          <a:stretch>
            <a:fillRect/>
          </a:stretch>
        </p:blipFill>
        <p:spPr>
          <a:xfrm>
            <a:off x="964629" y="2089309"/>
            <a:ext cx="3991513" cy="2246385"/>
          </a:xfrm>
          <a:prstGeom prst="rect">
            <a:avLst/>
          </a:prstGeom>
        </p:spPr>
      </p:pic>
      <p:pic>
        <p:nvPicPr>
          <p:cNvPr id="7" name="Picture 6">
            <a:extLst>
              <a:ext uri="{FF2B5EF4-FFF2-40B4-BE49-F238E27FC236}">
                <a16:creationId xmlns:a16="http://schemas.microsoft.com/office/drawing/2014/main" id="{A7702054-9580-8D9E-2D87-6D82FC95043D}"/>
              </a:ext>
            </a:extLst>
          </p:cNvPr>
          <p:cNvPicPr>
            <a:picLocks noChangeAspect="1"/>
          </p:cNvPicPr>
          <p:nvPr/>
        </p:nvPicPr>
        <p:blipFill>
          <a:blip r:embed="rId3"/>
          <a:stretch>
            <a:fillRect/>
          </a:stretch>
        </p:blipFill>
        <p:spPr>
          <a:xfrm>
            <a:off x="5606871" y="2329719"/>
            <a:ext cx="3845354" cy="1905356"/>
          </a:xfrm>
          <a:prstGeom prst="rect">
            <a:avLst/>
          </a:prstGeom>
        </p:spPr>
      </p:pic>
    </p:spTree>
    <p:extLst>
      <p:ext uri="{BB962C8B-B14F-4D97-AF65-F5344CB8AC3E}">
        <p14:creationId xmlns:p14="http://schemas.microsoft.com/office/powerpoint/2010/main" val="152138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DBC4-0A7F-98A7-2F5A-98416089B9A8}"/>
              </a:ext>
            </a:extLst>
          </p:cNvPr>
          <p:cNvSpPr>
            <a:spLocks noGrp="1"/>
          </p:cNvSpPr>
          <p:nvPr>
            <p:ph type="title"/>
          </p:nvPr>
        </p:nvSpPr>
        <p:spPr/>
        <p:txBody>
          <a:bodyPr/>
          <a:lstStyle/>
          <a:p>
            <a:r>
              <a:rPr lang="en-IN" dirty="0"/>
              <a:t>Signed Binary Numbers</a:t>
            </a:r>
          </a:p>
        </p:txBody>
      </p:sp>
      <p:sp>
        <p:nvSpPr>
          <p:cNvPr id="3" name="Content Placeholder 2">
            <a:extLst>
              <a:ext uri="{FF2B5EF4-FFF2-40B4-BE49-F238E27FC236}">
                <a16:creationId xmlns:a16="http://schemas.microsoft.com/office/drawing/2014/main" id="{9A171731-467E-531B-3AEA-0522E1768477}"/>
              </a:ext>
            </a:extLst>
          </p:cNvPr>
          <p:cNvSpPr>
            <a:spLocks noGrp="1"/>
          </p:cNvSpPr>
          <p:nvPr>
            <p:ph idx="1"/>
          </p:nvPr>
        </p:nvSpPr>
        <p:spPr/>
        <p:txBody>
          <a:bodyPr/>
          <a:lstStyle/>
          <a:p>
            <a:r>
              <a:rPr lang="en-IN" dirty="0"/>
              <a:t>Negative decimal numbers are -1, -2, -3, etc</a:t>
            </a:r>
          </a:p>
          <a:p>
            <a:r>
              <a:rPr lang="en-IN" dirty="0"/>
              <a:t>For binary numbers, positive sign is 0 and negative sign is 1, so:</a:t>
            </a:r>
          </a:p>
          <a:p>
            <a:pPr lvl="1"/>
            <a:r>
              <a:rPr lang="en-IN" dirty="0"/>
              <a:t>In binary </a:t>
            </a:r>
            <a:r>
              <a:rPr lang="en-IN" dirty="0">
                <a:solidFill>
                  <a:srgbClr val="FF0000"/>
                </a:solidFill>
              </a:rPr>
              <a:t>0</a:t>
            </a:r>
            <a:r>
              <a:rPr lang="en-IN" dirty="0"/>
              <a:t>001 means +1 and </a:t>
            </a:r>
            <a:r>
              <a:rPr lang="en-IN" dirty="0">
                <a:solidFill>
                  <a:srgbClr val="FF0000"/>
                </a:solidFill>
              </a:rPr>
              <a:t>1</a:t>
            </a:r>
            <a:r>
              <a:rPr lang="en-IN" dirty="0"/>
              <a:t>001 means -1</a:t>
            </a:r>
          </a:p>
          <a:p>
            <a:pPr lvl="1"/>
            <a:r>
              <a:rPr lang="en-IN" dirty="0"/>
              <a:t>In binary </a:t>
            </a:r>
            <a:r>
              <a:rPr lang="en-IN" dirty="0">
                <a:solidFill>
                  <a:srgbClr val="FF0000"/>
                </a:solidFill>
              </a:rPr>
              <a:t>0</a:t>
            </a:r>
            <a:r>
              <a:rPr lang="en-IN" dirty="0"/>
              <a:t>010 means +2 and </a:t>
            </a:r>
            <a:r>
              <a:rPr lang="en-IN" dirty="0">
                <a:solidFill>
                  <a:srgbClr val="FF0000"/>
                </a:solidFill>
              </a:rPr>
              <a:t>1</a:t>
            </a:r>
            <a:r>
              <a:rPr lang="en-IN" dirty="0"/>
              <a:t>010 means -2, etc</a:t>
            </a:r>
          </a:p>
          <a:p>
            <a:r>
              <a:rPr lang="en-IN" dirty="0"/>
              <a:t>Such numbers are called </a:t>
            </a:r>
            <a:r>
              <a:rPr lang="en-IN" b="1" dirty="0"/>
              <a:t>signed binary numbers</a:t>
            </a:r>
            <a:r>
              <a:rPr lang="en-IN" dirty="0"/>
              <a:t> or </a:t>
            </a:r>
            <a:r>
              <a:rPr lang="en-IN" b="1" dirty="0"/>
              <a:t>sign-magnitude numbers</a:t>
            </a:r>
            <a:endParaRPr lang="en-IN" dirty="0"/>
          </a:p>
          <a:p>
            <a:r>
              <a:rPr lang="en-IN" dirty="0"/>
              <a:t>Example: Express the following as 16-bit signed binary numbers: </a:t>
            </a:r>
          </a:p>
          <a:p>
            <a:pPr lvl="1"/>
            <a:r>
              <a:rPr lang="en-IN" dirty="0"/>
              <a:t>+7, -7, +25, -25</a:t>
            </a:r>
          </a:p>
          <a:p>
            <a:r>
              <a:rPr lang="en-IN" dirty="0"/>
              <a:t>Solution: Next slide</a:t>
            </a:r>
          </a:p>
          <a:p>
            <a:endParaRPr lang="en-IN" dirty="0"/>
          </a:p>
        </p:txBody>
      </p:sp>
    </p:spTree>
    <p:extLst>
      <p:ext uri="{BB962C8B-B14F-4D97-AF65-F5344CB8AC3E}">
        <p14:creationId xmlns:p14="http://schemas.microsoft.com/office/powerpoint/2010/main" val="208788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B580-1F04-D0A2-A68C-8FBAB231D4DF}"/>
              </a:ext>
            </a:extLst>
          </p:cNvPr>
          <p:cNvSpPr>
            <a:spLocks noGrp="1"/>
          </p:cNvSpPr>
          <p:nvPr>
            <p:ph type="title"/>
          </p:nvPr>
        </p:nvSpPr>
        <p:spPr/>
        <p:txBody>
          <a:bodyPr/>
          <a:lstStyle/>
          <a:p>
            <a:r>
              <a:rPr lang="en-IN" dirty="0"/>
              <a:t>Sign-Magnitude Numbers Example</a:t>
            </a:r>
          </a:p>
        </p:txBody>
      </p:sp>
      <p:sp>
        <p:nvSpPr>
          <p:cNvPr id="3" name="Content Placeholder 2">
            <a:extLst>
              <a:ext uri="{FF2B5EF4-FFF2-40B4-BE49-F238E27FC236}">
                <a16:creationId xmlns:a16="http://schemas.microsoft.com/office/drawing/2014/main" id="{0340B30D-2046-D521-0CB0-4A8A5D084B7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8D058A6-9426-A12C-FE40-FDBFA9E22039}"/>
              </a:ext>
            </a:extLst>
          </p:cNvPr>
          <p:cNvPicPr>
            <a:picLocks noChangeAspect="1"/>
          </p:cNvPicPr>
          <p:nvPr/>
        </p:nvPicPr>
        <p:blipFill>
          <a:blip r:embed="rId2"/>
          <a:stretch>
            <a:fillRect/>
          </a:stretch>
        </p:blipFill>
        <p:spPr>
          <a:xfrm>
            <a:off x="1721795" y="1959487"/>
            <a:ext cx="5644775" cy="2354875"/>
          </a:xfrm>
          <a:prstGeom prst="rect">
            <a:avLst/>
          </a:prstGeom>
        </p:spPr>
      </p:pic>
    </p:spTree>
    <p:extLst>
      <p:ext uri="{BB962C8B-B14F-4D97-AF65-F5344CB8AC3E}">
        <p14:creationId xmlns:p14="http://schemas.microsoft.com/office/powerpoint/2010/main" val="375449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922B-F614-72C6-EFD5-FCA0A6FA0329}"/>
              </a:ext>
            </a:extLst>
          </p:cNvPr>
          <p:cNvSpPr>
            <a:spLocks noGrp="1"/>
          </p:cNvSpPr>
          <p:nvPr>
            <p:ph type="title"/>
          </p:nvPr>
        </p:nvSpPr>
        <p:spPr/>
        <p:txBody>
          <a:bodyPr/>
          <a:lstStyle/>
          <a:p>
            <a:r>
              <a:rPr lang="en-IN" dirty="0"/>
              <a:t>2’s Complement</a:t>
            </a:r>
          </a:p>
        </p:txBody>
      </p:sp>
      <p:sp>
        <p:nvSpPr>
          <p:cNvPr id="3" name="Content Placeholder 2">
            <a:extLst>
              <a:ext uri="{FF2B5EF4-FFF2-40B4-BE49-F238E27FC236}">
                <a16:creationId xmlns:a16="http://schemas.microsoft.com/office/drawing/2014/main" id="{98AE630E-BB91-C75D-67F1-0402D21179FA}"/>
              </a:ext>
            </a:extLst>
          </p:cNvPr>
          <p:cNvSpPr>
            <a:spLocks noGrp="1"/>
          </p:cNvSpPr>
          <p:nvPr>
            <p:ph idx="1"/>
          </p:nvPr>
        </p:nvSpPr>
        <p:spPr/>
        <p:txBody>
          <a:bodyPr/>
          <a:lstStyle/>
          <a:p>
            <a:r>
              <a:rPr lang="en-IN" dirty="0"/>
              <a:t>Sign-magnitude numbers are easy to understand, but they need too much hardware for addition and subtraction</a:t>
            </a:r>
          </a:p>
          <a:p>
            <a:r>
              <a:rPr lang="en-IN" dirty="0"/>
              <a:t>Hence, complements are used for binary arithmetic</a:t>
            </a:r>
          </a:p>
          <a:p>
            <a:r>
              <a:rPr lang="en-IN" dirty="0"/>
              <a:t>Consider a number A = 0111</a:t>
            </a:r>
          </a:p>
          <a:p>
            <a:r>
              <a:rPr lang="en-IN" dirty="0"/>
              <a:t>Its complement       is 1000, also called as the </a:t>
            </a:r>
            <a:r>
              <a:rPr lang="en-IN" b="1" dirty="0"/>
              <a:t>1’s complement </a:t>
            </a:r>
            <a:r>
              <a:rPr lang="en-IN" dirty="0"/>
              <a:t>of a number</a:t>
            </a:r>
          </a:p>
          <a:p>
            <a:r>
              <a:rPr lang="en-IN" dirty="0"/>
              <a:t>The </a:t>
            </a:r>
            <a:r>
              <a:rPr lang="en-IN" b="1" dirty="0"/>
              <a:t>2’s complement </a:t>
            </a:r>
            <a:r>
              <a:rPr lang="en-IN" dirty="0"/>
              <a:t>of a number is obtained by adding 1 to the 1’s complement of a number: </a:t>
            </a:r>
          </a:p>
        </p:txBody>
      </p:sp>
      <p:pic>
        <p:nvPicPr>
          <p:cNvPr id="5" name="Picture 4">
            <a:extLst>
              <a:ext uri="{FF2B5EF4-FFF2-40B4-BE49-F238E27FC236}">
                <a16:creationId xmlns:a16="http://schemas.microsoft.com/office/drawing/2014/main" id="{6BDAEB85-5264-542E-F015-C056012A6CDC}"/>
              </a:ext>
            </a:extLst>
          </p:cNvPr>
          <p:cNvPicPr>
            <a:picLocks noChangeAspect="1"/>
          </p:cNvPicPr>
          <p:nvPr/>
        </p:nvPicPr>
        <p:blipFill>
          <a:blip r:embed="rId2"/>
          <a:stretch>
            <a:fillRect/>
          </a:stretch>
        </p:blipFill>
        <p:spPr>
          <a:xfrm>
            <a:off x="3483576" y="3709179"/>
            <a:ext cx="348685" cy="534650"/>
          </a:xfrm>
          <a:prstGeom prst="rect">
            <a:avLst/>
          </a:prstGeom>
        </p:spPr>
      </p:pic>
      <p:pic>
        <p:nvPicPr>
          <p:cNvPr id="7" name="Picture 6">
            <a:extLst>
              <a:ext uri="{FF2B5EF4-FFF2-40B4-BE49-F238E27FC236}">
                <a16:creationId xmlns:a16="http://schemas.microsoft.com/office/drawing/2014/main" id="{CCB43D86-8E5B-2F04-005A-BD486A3BE093}"/>
              </a:ext>
            </a:extLst>
          </p:cNvPr>
          <p:cNvPicPr>
            <a:picLocks noChangeAspect="1"/>
          </p:cNvPicPr>
          <p:nvPr/>
        </p:nvPicPr>
        <p:blipFill>
          <a:blip r:embed="rId3"/>
          <a:stretch>
            <a:fillRect/>
          </a:stretch>
        </p:blipFill>
        <p:spPr>
          <a:xfrm>
            <a:off x="5519411" y="4992944"/>
            <a:ext cx="1867708" cy="818721"/>
          </a:xfrm>
          <a:prstGeom prst="rect">
            <a:avLst/>
          </a:prstGeom>
        </p:spPr>
      </p:pic>
    </p:spTree>
    <p:extLst>
      <p:ext uri="{BB962C8B-B14F-4D97-AF65-F5344CB8AC3E}">
        <p14:creationId xmlns:p14="http://schemas.microsoft.com/office/powerpoint/2010/main" val="31678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A6AA-DFBC-3EEB-0710-FA6411939318}"/>
              </a:ext>
            </a:extLst>
          </p:cNvPr>
          <p:cNvSpPr>
            <a:spLocks noGrp="1"/>
          </p:cNvSpPr>
          <p:nvPr>
            <p:ph type="title"/>
          </p:nvPr>
        </p:nvSpPr>
        <p:spPr/>
        <p:txBody>
          <a:bodyPr/>
          <a:lstStyle/>
          <a:p>
            <a:r>
              <a:rPr lang="en-IN" dirty="0"/>
              <a:t>2’s Complement Example</a:t>
            </a:r>
          </a:p>
        </p:txBody>
      </p:sp>
      <p:sp>
        <p:nvSpPr>
          <p:cNvPr id="3" name="Content Placeholder 2">
            <a:extLst>
              <a:ext uri="{FF2B5EF4-FFF2-40B4-BE49-F238E27FC236}">
                <a16:creationId xmlns:a16="http://schemas.microsoft.com/office/drawing/2014/main" id="{18104BDD-714B-339F-0A4C-E8FDEA98782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65AD05-852E-C8FF-5B28-B3B25DE35D91}"/>
              </a:ext>
            </a:extLst>
          </p:cNvPr>
          <p:cNvPicPr>
            <a:picLocks noChangeAspect="1"/>
          </p:cNvPicPr>
          <p:nvPr/>
        </p:nvPicPr>
        <p:blipFill>
          <a:blip r:embed="rId2"/>
          <a:stretch>
            <a:fillRect/>
          </a:stretch>
        </p:blipFill>
        <p:spPr>
          <a:xfrm>
            <a:off x="3440574" y="1872106"/>
            <a:ext cx="4100657" cy="4258376"/>
          </a:xfrm>
          <a:prstGeom prst="rect">
            <a:avLst/>
          </a:prstGeom>
        </p:spPr>
      </p:pic>
    </p:spTree>
    <p:extLst>
      <p:ext uri="{BB962C8B-B14F-4D97-AF65-F5344CB8AC3E}">
        <p14:creationId xmlns:p14="http://schemas.microsoft.com/office/powerpoint/2010/main" val="416292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1401</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Binary Arithmetic</vt:lpstr>
      <vt:lpstr>Binary Addition</vt:lpstr>
      <vt:lpstr>Binary Addition Example</vt:lpstr>
      <vt:lpstr>Binary Subtraction</vt:lpstr>
      <vt:lpstr>Binary Subtraction Example</vt:lpstr>
      <vt:lpstr>Signed Binary Numbers</vt:lpstr>
      <vt:lpstr>Sign-Magnitude Numbers Example</vt:lpstr>
      <vt:lpstr>2’s Complement</vt:lpstr>
      <vt:lpstr>2’s Complement Example</vt:lpstr>
      <vt:lpstr>Calculate 2’s Complement</vt:lpstr>
      <vt:lpstr>2’s Complement - Practical Usage</vt:lpstr>
      <vt:lpstr>Sample Binary Odometer with Negative and Positive Numbers</vt:lpstr>
      <vt:lpstr>2’s Complement and Binary Arithmetic</vt:lpstr>
      <vt:lpstr>2’s Complement and Binary Arithmetic</vt:lpstr>
      <vt:lpstr>Storage of Data in Memory</vt:lpstr>
      <vt:lpstr>How are Characters Stored in Memory?</vt:lpstr>
      <vt:lpstr>Character Storage Example</vt:lpstr>
      <vt:lpstr>Integer Storage Example</vt:lpstr>
      <vt:lpstr>Integer Storage Example</vt:lpstr>
      <vt:lpstr>Negative Integers Storage in Memory</vt:lpstr>
      <vt:lpstr>Negative Integers Storage in Memory</vt:lpstr>
      <vt:lpstr>Floating Point Numbers Storage in Memory</vt:lpstr>
      <vt:lpstr>Floating Point Numbers Storage in Memory – Step 1: Convert Decimal to Binary</vt:lpstr>
      <vt:lpstr>Exercise</vt:lpstr>
      <vt:lpstr>Solution</vt:lpstr>
      <vt:lpstr>Exercise</vt:lpstr>
      <vt:lpstr>Solution</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Arithmetic</dc:title>
  <dc:creator>Atul Kahate</dc:creator>
  <cp:lastModifiedBy>Atul Kahate</cp:lastModifiedBy>
  <cp:revision>1</cp:revision>
  <dcterms:created xsi:type="dcterms:W3CDTF">2023-09-14T06:38:28Z</dcterms:created>
  <dcterms:modified xsi:type="dcterms:W3CDTF">2023-09-14T06:38:41Z</dcterms:modified>
</cp:coreProperties>
</file>