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10" r:id="rId2"/>
    <p:sldId id="928" r:id="rId3"/>
    <p:sldId id="929" r:id="rId4"/>
    <p:sldId id="931" r:id="rId5"/>
    <p:sldId id="932" r:id="rId6"/>
    <p:sldId id="700" r:id="rId7"/>
    <p:sldId id="701" r:id="rId8"/>
    <p:sldId id="710" r:id="rId9"/>
    <p:sldId id="952" r:id="rId10"/>
    <p:sldId id="953" r:id="rId11"/>
    <p:sldId id="490" r:id="rId12"/>
    <p:sldId id="258" r:id="rId13"/>
    <p:sldId id="645" r:id="rId14"/>
    <p:sldId id="259" r:id="rId15"/>
    <p:sldId id="261" r:id="rId16"/>
    <p:sldId id="267" r:id="rId17"/>
    <p:sldId id="960" r:id="rId18"/>
    <p:sldId id="633" r:id="rId19"/>
    <p:sldId id="9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A2E4-82F9-31FE-DE8A-260353554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10806-6D4D-A4C9-39F7-2DA020BB1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22F5-2823-1484-B540-5C363B21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64EB-40F8-F4F1-5952-3D7F674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A9D2-210F-81B2-D1F8-41231BA2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9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C80C-F850-A8B5-E6D6-1AE1985F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A60D8-DFC2-F61A-1503-CAD319F3F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3AE9-5360-8032-3B38-53E9ED795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F29C-EB3B-00AF-12EA-5E562996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AD62-DFF4-1FC5-1519-C88FF78E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0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2A1A4-4097-3654-F848-DCCBE73BF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5F88A-293B-5C47-CDF2-86B6A1F63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11D6A-3CF1-9A37-1F84-1A067A12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7CF7-4C0F-2C35-3397-501A35AE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AA82-695C-6504-A804-EB3C0F09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5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DA6A-BB22-9D84-8887-BB8B4077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F7DC-DB2F-F429-771C-0B308E9B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5AB13-FBD5-B8AF-3416-E522FDF5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844B-BCA4-6119-C31B-5F99543B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34CC2-8406-7350-9116-23B0E596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0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D70C-2D40-C4B3-BF21-8F933A24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FFD46-E53C-D857-3ED9-D9BB2984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6034-0C05-8FC0-078D-531A3563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C3F3-4E71-2E1F-984A-75230835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EF5B-E3D2-9EC6-E22C-E2E9A7F9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F1BC-8B6E-F715-FB41-F3F3AFFF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38D0-F83E-39AA-97BD-77F0CDA0B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6BA59-211E-7E32-91A3-52C67FC07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4B06E-0E15-94FD-BA9D-4883BF65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6EF7F-408C-EA77-C9B7-75AD54F3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E10FB-D240-4963-E484-9B6CBD77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02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BD98-67AA-0797-0452-80E99D78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F33B-FB59-ABA7-C77C-1DC6AC13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50DD7-A1E0-AF99-A15F-1C0E617F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E88B1-1A42-3AAF-BCD2-39BE0022C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4C29B-694C-597D-ADF8-EC4B6D599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3EC40-8664-2524-339A-80875843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C2E6A-A720-880A-B0E0-EFF9656C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0CFF7-717D-E541-AFFC-9FC79E35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13BD-815E-9640-7C1E-FE408DB6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32428-A5A2-6BC2-0FBC-6175A52C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EF6A1-A40D-EAAA-1CEF-788C6535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0ADB9-1C23-E788-DE92-0F35EAB7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2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53169-23D6-F212-EA8F-C5EC78EA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9DA7D-3ABD-CC1F-2DB3-BC274F2B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7B07-F565-F4BF-93ED-070E2153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5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2C78-DA55-ACEF-768B-E307DF43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5D31-51AC-AEE2-A1B2-EBA53917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094A-D0D5-58FA-0CCE-9A59A304C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0C9C8-7FF2-E422-55B9-55634B8D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16E05-4197-C42A-4D93-8ABD1042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79E95-8798-F426-6EA8-3D9DBC8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CDD-7105-D25B-FB9A-5ED20D2F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0EAF2-76AD-88AE-4CA9-6458466F1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439D7-964D-C568-4756-8B9F6FD37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F7B44-2534-6D65-5FBB-D5D15F4E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54147-38C7-B1FB-C081-4D690333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2444D-4423-E060-B860-4EA09E89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2691B-47B9-38BA-70CB-A285535F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0A80-428E-35E0-BDF6-C50EDEA69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28A36-010E-993F-5A5B-2A1167727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C819-8923-475C-B17A-F127FD0FAF96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A75D-749F-8ABD-03AB-33B9514B0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9BF4-DED4-E75F-891D-FB0E3026A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C5BA-3F7F-4505-B078-F6D4CCC00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35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8AF7-F8AE-F0BD-D44F-B9E42430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Storing Floating Point Numbers in Computer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7E54-E817-2121-F71B-65F907FD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floating point number is stored in memory as made up of three parts:</a:t>
            </a:r>
          </a:p>
          <a:p>
            <a:pPr lvl="1"/>
            <a:r>
              <a:rPr lang="en-IN" dirty="0"/>
              <a:t>Sign</a:t>
            </a:r>
          </a:p>
          <a:p>
            <a:pPr lvl="1"/>
            <a:r>
              <a:rPr lang="en-IN" dirty="0"/>
              <a:t>Exponent</a:t>
            </a:r>
          </a:p>
          <a:p>
            <a:pPr lvl="1"/>
            <a:r>
              <a:rPr lang="en-IN" dirty="0"/>
              <a:t>Significant value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78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B45E-24E5-F78B-1B42-8F41F992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How It Works; s = 1 and </a:t>
            </a:r>
            <a:r>
              <a:rPr lang="en-IN" dirty="0" err="1"/>
              <a:t>i</a:t>
            </a:r>
            <a:r>
              <a:rPr lang="en-IN" dirty="0"/>
              <a:t> = 0 (Other combinations </a:t>
            </a:r>
            <a:r>
              <a:rPr lang="en-IN"/>
              <a:t>not described)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0335E-BC85-FFB6-1AA7-C6E28A0D31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DE7C6-AA27-10BD-87A9-DA36FB039D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Suppose s = 1, </a:t>
            </a:r>
            <a:r>
              <a:rPr lang="en-IN" dirty="0" err="1"/>
              <a:t>i</a:t>
            </a:r>
            <a:r>
              <a:rPr lang="en-IN" dirty="0"/>
              <a:t> = 0</a:t>
            </a:r>
          </a:p>
          <a:p>
            <a:r>
              <a:rPr lang="en-IN" dirty="0"/>
              <a:t>Since </a:t>
            </a:r>
            <a:r>
              <a:rPr lang="en-IN" dirty="0" err="1"/>
              <a:t>i</a:t>
            </a:r>
            <a:r>
              <a:rPr lang="en-IN" dirty="0"/>
              <a:t> and s go into gate 1, we have a = (1 NAND 0) = 1</a:t>
            </a:r>
          </a:p>
          <a:p>
            <a:r>
              <a:rPr lang="en-IN" dirty="0"/>
              <a:t>Since a and s go into gate 2, we have b = (1 NAND 1) = 0</a:t>
            </a:r>
          </a:p>
          <a:p>
            <a:r>
              <a:rPr lang="en-IN" dirty="0"/>
              <a:t>Since b is 0, which goes into gate 4, gate 4’s output: c = 1</a:t>
            </a:r>
          </a:p>
          <a:p>
            <a:r>
              <a:rPr lang="en-IN" dirty="0"/>
              <a:t>Since c = 1 and a = 1, output of gate 3: o = (1 NAND 1) = 0</a:t>
            </a:r>
          </a:p>
          <a:p>
            <a:r>
              <a:rPr lang="en-IN" dirty="0"/>
              <a:t>Now o, which is 0, goes back to gate 4 as the second input, once again c = (0 NAND 0) = 1</a:t>
            </a:r>
          </a:p>
          <a:p>
            <a:r>
              <a:rPr lang="en-IN" dirty="0"/>
              <a:t>So, with s = 1, o = </a:t>
            </a:r>
            <a:r>
              <a:rPr lang="en-IN" dirty="0" err="1"/>
              <a:t>i</a:t>
            </a:r>
            <a:r>
              <a:rPr lang="en-IN" dirty="0"/>
              <a:t> = 0 and the 0 bit of input is retained as 0 in the output</a:t>
            </a:r>
          </a:p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AD0D95-1B13-CABC-AD37-0977A34A0573}"/>
              </a:ext>
            </a:extLst>
          </p:cNvPr>
          <p:cNvGrpSpPr/>
          <p:nvPr/>
        </p:nvGrpSpPr>
        <p:grpSpPr>
          <a:xfrm>
            <a:off x="946933" y="2578814"/>
            <a:ext cx="4964133" cy="2609635"/>
            <a:chOff x="1150706" y="2013779"/>
            <a:chExt cx="9909427" cy="37911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206A4C4-A509-A8ED-95F1-7DDDB6029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3884" y="2013779"/>
              <a:ext cx="9423071" cy="379111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57D056-DA33-BB25-724D-8912ED9E5920}"/>
                </a:ext>
              </a:extLst>
            </p:cNvPr>
            <p:cNvSpPr txBox="1"/>
            <p:nvPr/>
          </p:nvSpPr>
          <p:spPr>
            <a:xfrm>
              <a:off x="1150706" y="2352783"/>
              <a:ext cx="565078" cy="3801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err="1"/>
                <a:t>i</a:t>
              </a:r>
              <a:endParaRPr lang="en-IN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AA1503-2224-7212-5B5E-8615E0055AFB}"/>
                </a:ext>
              </a:extLst>
            </p:cNvPr>
            <p:cNvSpPr txBox="1"/>
            <p:nvPr/>
          </p:nvSpPr>
          <p:spPr>
            <a:xfrm>
              <a:off x="1150706" y="5227835"/>
              <a:ext cx="565078" cy="3801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6DF3FB-5F97-3C61-3396-4597B10424A8}"/>
                </a:ext>
              </a:extLst>
            </p:cNvPr>
            <p:cNvSpPr txBox="1"/>
            <p:nvPr/>
          </p:nvSpPr>
          <p:spPr>
            <a:xfrm>
              <a:off x="3770616" y="2013779"/>
              <a:ext cx="56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1AC74C-E32C-6120-2455-15FFE4F58CC5}"/>
                </a:ext>
              </a:extLst>
            </p:cNvPr>
            <p:cNvSpPr txBox="1"/>
            <p:nvPr/>
          </p:nvSpPr>
          <p:spPr>
            <a:xfrm>
              <a:off x="7271561" y="2168117"/>
              <a:ext cx="56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7D3543-72BF-D0CF-E923-BD5DEDDF6E2F}"/>
                </a:ext>
              </a:extLst>
            </p:cNvPr>
            <p:cNvSpPr txBox="1"/>
            <p:nvPr/>
          </p:nvSpPr>
          <p:spPr>
            <a:xfrm>
              <a:off x="7185025" y="5417907"/>
              <a:ext cx="56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327AE1-36AB-B03C-66D3-F482FEF9A934}"/>
                </a:ext>
              </a:extLst>
            </p:cNvPr>
            <p:cNvSpPr txBox="1"/>
            <p:nvPr/>
          </p:nvSpPr>
          <p:spPr>
            <a:xfrm>
              <a:off x="4673875" y="2330421"/>
              <a:ext cx="565078" cy="380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DC045F-00AE-8DB7-7197-F91D941D6604}"/>
                </a:ext>
              </a:extLst>
            </p:cNvPr>
            <p:cNvSpPr txBox="1"/>
            <p:nvPr/>
          </p:nvSpPr>
          <p:spPr>
            <a:xfrm>
              <a:off x="5072854" y="4202131"/>
              <a:ext cx="565078" cy="380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4F44F7-E929-70F5-A368-760AC2EE55D4}"/>
                </a:ext>
              </a:extLst>
            </p:cNvPr>
            <p:cNvSpPr txBox="1"/>
            <p:nvPr/>
          </p:nvSpPr>
          <p:spPr>
            <a:xfrm>
              <a:off x="8874293" y="4722587"/>
              <a:ext cx="565078" cy="380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7690CB-D195-A834-5B76-D61084B4DACB}"/>
                </a:ext>
              </a:extLst>
            </p:cNvPr>
            <p:cNvSpPr txBox="1"/>
            <p:nvPr/>
          </p:nvSpPr>
          <p:spPr>
            <a:xfrm>
              <a:off x="10495055" y="2945157"/>
              <a:ext cx="565078" cy="380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o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20D9CAE-3A8A-1A25-6E41-415C180868BF}"/>
              </a:ext>
            </a:extLst>
          </p:cNvPr>
          <p:cNvSpPr txBox="1"/>
          <p:nvPr/>
        </p:nvSpPr>
        <p:spPr>
          <a:xfrm>
            <a:off x="2542454" y="5128708"/>
            <a:ext cx="56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364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81578-9295-6F48-E1AB-E93F5192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History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47D63-F796-4111-C73B-0BD37A74B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915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80BA-25A2-E4AF-4846-997CBE22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Organization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0E1B-7953-08AA-CCD3-30DF2050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Computer organization</a:t>
            </a:r>
            <a:r>
              <a:rPr lang="en-US" dirty="0"/>
              <a:t>: </a:t>
            </a:r>
            <a:r>
              <a:rPr lang="en-US" b="1" dirty="0"/>
              <a:t>Physical</a:t>
            </a:r>
            <a:r>
              <a:rPr lang="en-US" dirty="0"/>
              <a:t> aspects of a computer system (e.g. circuit design, control signals, memory types)</a:t>
            </a:r>
          </a:p>
          <a:p>
            <a:endParaRPr lang="en-US" dirty="0"/>
          </a:p>
          <a:p>
            <a:r>
              <a:rPr lang="en-US" b="1" dirty="0"/>
              <a:t>Computer architecture</a:t>
            </a:r>
            <a:r>
              <a:rPr lang="en-US" dirty="0"/>
              <a:t>: </a:t>
            </a:r>
            <a:r>
              <a:rPr lang="en-US" b="1" dirty="0"/>
              <a:t>Logical</a:t>
            </a:r>
            <a:r>
              <a:rPr lang="en-US" dirty="0"/>
              <a:t> aspects of a computer as seen by a programmer (e.g. instruction sets, instruction formats, data types)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401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CBF618D-0451-267B-D393-5535D484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Organization			Architecture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1B1479-E6B1-49FE-38D7-015C3637BC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Also called </a:t>
            </a:r>
            <a:r>
              <a:rPr lang="en-IN" b="1" dirty="0"/>
              <a:t>microarchitecture </a:t>
            </a:r>
            <a:r>
              <a:rPr lang="en-IN" dirty="0"/>
              <a:t>or </a:t>
            </a:r>
            <a:r>
              <a:rPr lang="en-IN" b="1" dirty="0"/>
              <a:t>low level architecture</a:t>
            </a:r>
          </a:p>
          <a:p>
            <a:r>
              <a:rPr lang="en-IN" dirty="0"/>
              <a:t>Transparent to the programmer (e.g. a programmer does not need to know how an addition operation is performed by the hardware)</a:t>
            </a:r>
          </a:p>
          <a:p>
            <a:r>
              <a:rPr lang="en-IN" dirty="0"/>
              <a:t>Deals with physical components</a:t>
            </a:r>
          </a:p>
          <a:p>
            <a:r>
              <a:rPr lang="en-IN" i="1" u="sng" dirty="0"/>
              <a:t>How</a:t>
            </a:r>
            <a:r>
              <a:rPr lang="en-IN" i="1" dirty="0"/>
              <a:t> to do </a:t>
            </a:r>
            <a:r>
              <a:rPr lang="en-IN" dirty="0"/>
              <a:t>(Implementation)</a:t>
            </a:r>
            <a:r>
              <a:rPr lang="en-IN" i="1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C37D9DE-03CC-72E0-A474-40FA45EB51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High-level architecture</a:t>
            </a:r>
          </a:p>
          <a:p>
            <a:r>
              <a:rPr lang="en-IN" dirty="0"/>
              <a:t>Programmer has to be aware of the instructions that are used</a:t>
            </a:r>
          </a:p>
          <a:p>
            <a:r>
              <a:rPr lang="en-IN" dirty="0"/>
              <a:t>Deals with logical components (instruction set, addressing mode, data types)</a:t>
            </a:r>
          </a:p>
          <a:p>
            <a:r>
              <a:rPr lang="en-IN" i="1" u="sng" dirty="0"/>
              <a:t>What</a:t>
            </a:r>
            <a:r>
              <a:rPr lang="en-IN" i="1" dirty="0"/>
              <a:t> to do</a:t>
            </a:r>
            <a:r>
              <a:rPr lang="en-IN" dirty="0"/>
              <a:t> (Instruction set)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21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B1D6-AEEF-4F00-A779-78E131CD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History of Computers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CDCA41-FE09-EE1E-B21E-E2244A3785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3" y="1424933"/>
          <a:ext cx="10515597" cy="530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8434">
                  <a:extLst>
                    <a:ext uri="{9D8B030D-6E8A-4147-A177-3AD203B41FA5}">
                      <a16:colId xmlns:a16="http://schemas.microsoft.com/office/drawing/2014/main" val="2996717510"/>
                    </a:ext>
                  </a:extLst>
                </a:gridCol>
                <a:gridCol w="1109606">
                  <a:extLst>
                    <a:ext uri="{9D8B030D-6E8A-4147-A177-3AD203B41FA5}">
                      <a16:colId xmlns:a16="http://schemas.microsoft.com/office/drawing/2014/main" val="3739406944"/>
                    </a:ext>
                  </a:extLst>
                </a:gridCol>
                <a:gridCol w="6997557">
                  <a:extLst>
                    <a:ext uri="{9D8B030D-6E8A-4147-A177-3AD203B41FA5}">
                      <a16:colId xmlns:a16="http://schemas.microsoft.com/office/drawing/2014/main" val="2588009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67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(Mechanical computers)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1642-1945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0050" indent="-400050">
                        <a:buAutoNum type="romanLcParenBoth"/>
                      </a:pPr>
                      <a:r>
                        <a:rPr lang="en-IN" dirty="0"/>
                        <a:t>Mechanical devices (e.g. Difference Engine and Analytical Engine of Charles Babbage) – See next slide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IN" dirty="0"/>
                        <a:t>Konrad </a:t>
                      </a:r>
                      <a:r>
                        <a:rPr lang="en-IN" dirty="0" err="1"/>
                        <a:t>Zuse’s</a:t>
                      </a:r>
                      <a:r>
                        <a:rPr lang="en-IN" dirty="0"/>
                        <a:t> calculating machines using electric relays</a:t>
                      </a:r>
                    </a:p>
                    <a:p>
                      <a:pPr marL="400050" indent="-400050">
                        <a:buAutoNum type="romanLcParenBoth"/>
                      </a:pPr>
                      <a:r>
                        <a:rPr lang="en-IN" dirty="0"/>
                        <a:t>John Atanasoff’s calculator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1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(Vacuum tubes)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1945-1955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COLOSSUS in England (Alan Turing), ENIAC (</a:t>
                      </a:r>
                      <a:r>
                        <a:rPr lang="en-IN" dirty="0" err="1"/>
                        <a:t>Mauchley</a:t>
                      </a:r>
                      <a:r>
                        <a:rPr lang="en-IN" dirty="0"/>
                        <a:t> and Eckert)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r>
                        <a:rPr lang="en-IN" baseline="30000" dirty="0"/>
                        <a:t>nd  </a:t>
                      </a:r>
                      <a:r>
                        <a:rPr lang="en-IN" dirty="0"/>
                        <a:t>(Transistors)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1955-1965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Digital Equipment Corporation (DEC) PDP-1, CDC 6600, Cray Supercomputers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4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r>
                        <a:rPr lang="en-IN" baseline="30000" dirty="0"/>
                        <a:t>rd  </a:t>
                      </a:r>
                      <a:r>
                        <a:rPr lang="en-IN" dirty="0"/>
                        <a:t>(Integrated Circuits or 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1965-1980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 System/360 series of computers – Same assembly language, multiple computers, introduced </a:t>
                      </a:r>
                      <a:r>
                        <a:rPr lang="en-IN" b="1" dirty="0"/>
                        <a:t>multiprogramming</a:t>
                      </a:r>
                      <a:r>
                        <a:rPr lang="en-IN" b="0" dirty="0"/>
                        <a:t>, 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1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</a:t>
                      </a:r>
                      <a:r>
                        <a:rPr lang="en-IN" baseline="30000" dirty="0"/>
                        <a:t>th  </a:t>
                      </a:r>
                      <a:r>
                        <a:rPr lang="en-IN" dirty="0"/>
                        <a:t>(Very Large Scale Integration or VLSI)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1980-Ongoing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IBM and other ‘cloned’ Personal Computers (PC), Apple Macintosh, CP/M and DOS operating systems, Intel 80836 chip in 1985 (x86)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0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(Low power and invisible computers)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1990s onwards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PDAs, Smart phones, IoT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36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0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F4DB-D8F4-836B-3C52-694651E6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Performance – Moore’s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6D4C-5E7E-5D8A-9800-441A9D07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Moore's Law is coming to an end - PhoneArena">
            <a:extLst>
              <a:ext uri="{FF2B5EF4-FFF2-40B4-BE49-F238E27FC236}">
                <a16:creationId xmlns:a16="http://schemas.microsoft.com/office/drawing/2014/main" id="{69D3FAA3-9E22-C5BB-A962-17F406B13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68" y="1370957"/>
            <a:ext cx="8256463" cy="522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23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B083-BA0A-51C9-F3DD-03A53F1A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Intel CPU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ACBA-45D0-36A9-6771-30524519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B1F97-2238-2BEA-B3C3-D53A42F5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48" y="1354348"/>
            <a:ext cx="8151175" cy="490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87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0278-9A71-62DA-FAB0-9E6CAB29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von Neumann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D893-005E-8364-51DE-8C3CA15B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85A0FE-FE80-11F6-C310-1034176C1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81" y="1913937"/>
            <a:ext cx="4834741" cy="42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ohn von Neumann and the IAS computer, 1945">
            <a:extLst>
              <a:ext uri="{FF2B5EF4-FFF2-40B4-BE49-F238E27FC236}">
                <a16:creationId xmlns:a16="http://schemas.microsoft.com/office/drawing/2014/main" id="{9D1CDF65-E633-E091-6958-6B6C6BBC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61" y="3277455"/>
            <a:ext cx="3231008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9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0B5D73-7650-5408-53B8-B80A2F65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‘Bus’ Concept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B259D-9977-2931-2DFF-8AA0F9526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4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9893-0259-8BCE-C6C3-B818735E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Computer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390A-19F4-FE4B-C5BE-48104724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b="1" dirty="0"/>
              <a:t>computer bus</a:t>
            </a:r>
            <a:r>
              <a:rPr lang="en-IN" dirty="0"/>
              <a:t> is a communication link (set of wires) used inside a computer to send data, addresses, control signals, and power to various hardware components</a:t>
            </a:r>
          </a:p>
          <a:p>
            <a:r>
              <a:rPr lang="en-IN" dirty="0"/>
              <a:t>Buses connect various hardware components to each other</a:t>
            </a:r>
          </a:p>
          <a:p>
            <a:r>
              <a:rPr lang="en-IN" dirty="0"/>
              <a:t>Bus types</a:t>
            </a:r>
          </a:p>
          <a:p>
            <a:pPr lvl="1"/>
            <a:r>
              <a:rPr lang="en-IN" b="1" dirty="0"/>
              <a:t>Address bus</a:t>
            </a:r>
            <a:r>
              <a:rPr lang="en-IN" dirty="0"/>
              <a:t>: Connects CPU to RAM, used for specifying memory addresses for reading or writing of data</a:t>
            </a:r>
          </a:p>
          <a:p>
            <a:pPr lvl="1"/>
            <a:r>
              <a:rPr lang="en-IN" b="1" dirty="0"/>
              <a:t>Data bus</a:t>
            </a:r>
            <a:r>
              <a:rPr lang="en-IN" dirty="0"/>
              <a:t>: Connects CPU to RAM, specifies data to be written or contains data that was read</a:t>
            </a:r>
          </a:p>
          <a:p>
            <a:pPr lvl="1"/>
            <a:r>
              <a:rPr lang="en-IN" b="1" dirty="0"/>
              <a:t>Control bus</a:t>
            </a:r>
            <a:r>
              <a:rPr lang="en-IN" dirty="0"/>
              <a:t>: Connects CPU to RAM for passing control signals</a:t>
            </a:r>
          </a:p>
          <a:p>
            <a:r>
              <a:rPr lang="en-IN" dirty="0"/>
              <a:t>Address bus + Data bus + Control bus = </a:t>
            </a:r>
            <a:r>
              <a:rPr lang="en-IN" b="1" dirty="0"/>
              <a:t>System bus</a:t>
            </a:r>
          </a:p>
        </p:txBody>
      </p:sp>
    </p:spTree>
    <p:extLst>
      <p:ext uri="{BB962C8B-B14F-4D97-AF65-F5344CB8AC3E}">
        <p14:creationId xmlns:p14="http://schemas.microsoft.com/office/powerpoint/2010/main" val="405208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7B34-098D-6DD4-6F3B-AA60F3B8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Storing Floating Point Numbers in Memory – Step 1: Significant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9CFF-D065-7459-B6B8-687503DA1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need to convert the number into the </a:t>
            </a:r>
            <a:r>
              <a:rPr lang="en-IN" i="1" dirty="0"/>
              <a:t>normalized form</a:t>
            </a:r>
            <a:endParaRPr lang="en-IN" dirty="0"/>
          </a:p>
          <a:p>
            <a:r>
              <a:rPr lang="en-US" dirty="0"/>
              <a:t>For floating point numbers, we need to normalize it as: </a:t>
            </a:r>
          </a:p>
          <a:p>
            <a:pPr marL="0" indent="0">
              <a:buNone/>
            </a:pPr>
            <a:r>
              <a:rPr lang="en-US" dirty="0"/>
              <a:t>	1.significant bit * 2 </a:t>
            </a:r>
            <a:r>
              <a:rPr lang="en-US" baseline="30000" dirty="0"/>
              <a:t>exponent</a:t>
            </a:r>
          </a:p>
          <a:p>
            <a:r>
              <a:rPr lang="en-US" dirty="0"/>
              <a:t>Decimal  10.75 = Binary 1010.11</a:t>
            </a:r>
          </a:p>
          <a:p>
            <a:r>
              <a:rPr lang="en-US" dirty="0"/>
              <a:t>So, 1010.11 will be normalized as: 1.01011 * 2</a:t>
            </a:r>
            <a:r>
              <a:rPr lang="en-US" baseline="30000" dirty="0"/>
              <a:t>3</a:t>
            </a:r>
          </a:p>
          <a:p>
            <a:r>
              <a:rPr lang="en-US" dirty="0"/>
              <a:t>Because, after the first 1, we write the decimal </a:t>
            </a:r>
          </a:p>
          <a:p>
            <a:pPr marL="0" indent="0">
              <a:buNone/>
            </a:pPr>
            <a:r>
              <a:rPr lang="en-US" dirty="0"/>
              <a:t>	point and then write the remaining digits</a:t>
            </a:r>
          </a:p>
          <a:p>
            <a:pPr marL="0" indent="0">
              <a:buNone/>
            </a:pPr>
            <a:r>
              <a:rPr lang="en-US" dirty="0"/>
              <a:t>	of the original number (i.e. 01011)</a:t>
            </a:r>
          </a:p>
          <a:p>
            <a:r>
              <a:rPr lang="en-US" dirty="0"/>
              <a:t>Significant part is </a:t>
            </a:r>
            <a:r>
              <a:rPr lang="en-US" dirty="0">
                <a:solidFill>
                  <a:srgbClr val="FF0000"/>
                </a:solidFill>
              </a:rPr>
              <a:t>1.01011 </a:t>
            </a:r>
            <a:r>
              <a:rPr lang="en-US" dirty="0"/>
              <a:t>in binary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D40C0-47A1-616C-DA8F-C56AD02B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531" y="2979576"/>
            <a:ext cx="2567381" cy="33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6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71C6-FB9E-9A8F-28A8-FFA384A4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Storing Floating Point Numbers in Memory – Step 2: Calculate Exponent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0374-419F-576C-EAA7-72E9DC82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do not use 2’s complement for floating point numbers</a:t>
            </a:r>
          </a:p>
          <a:p>
            <a:r>
              <a:rPr lang="en-IN" dirty="0"/>
              <a:t>We need to add </a:t>
            </a:r>
            <a:r>
              <a:rPr lang="en-IN" i="1" dirty="0"/>
              <a:t>bias</a:t>
            </a:r>
            <a:r>
              <a:rPr lang="en-IN" dirty="0"/>
              <a:t> to the exponent, regardless of whether the number is positive or negative</a:t>
            </a:r>
          </a:p>
          <a:p>
            <a:r>
              <a:rPr lang="en-IN" dirty="0" err="1"/>
              <a:t>bias</a:t>
            </a:r>
            <a:r>
              <a:rPr lang="en-IN" baseline="-25000" dirty="0" err="1"/>
              <a:t>n</a:t>
            </a:r>
            <a:r>
              <a:rPr lang="en-IN" dirty="0"/>
              <a:t> = 2</a:t>
            </a:r>
            <a:r>
              <a:rPr lang="en-IN" baseline="30000" dirty="0"/>
              <a:t>n-1</a:t>
            </a:r>
            <a:r>
              <a:rPr lang="en-IN" dirty="0"/>
              <a:t> – 1              … Note n = Number of bits used for exponent</a:t>
            </a:r>
          </a:p>
          <a:p>
            <a:r>
              <a:rPr lang="en-IN" dirty="0"/>
              <a:t>bias</a:t>
            </a:r>
            <a:r>
              <a:rPr lang="en-IN" baseline="-25000" dirty="0"/>
              <a:t>8 </a:t>
            </a:r>
            <a:r>
              <a:rPr lang="en-IN" dirty="0"/>
              <a:t>= 2</a:t>
            </a:r>
            <a:r>
              <a:rPr lang="en-IN" baseline="30000" dirty="0"/>
              <a:t>8 - 1</a:t>
            </a:r>
            <a:r>
              <a:rPr lang="en-IN" dirty="0"/>
              <a:t> -1 = 127</a:t>
            </a:r>
          </a:p>
          <a:p>
            <a:r>
              <a:rPr lang="en-US" dirty="0"/>
              <a:t>Hence the normalized exponent value will be:</a:t>
            </a:r>
          </a:p>
          <a:p>
            <a:r>
              <a:rPr lang="en-US" dirty="0"/>
              <a:t>Actual exponent = Exponent + bias value which is 3 + 127 = 130</a:t>
            </a:r>
          </a:p>
          <a:p>
            <a:r>
              <a:rPr lang="en-US" dirty="0"/>
              <a:t>So, the final exponent is </a:t>
            </a:r>
            <a:r>
              <a:rPr lang="en-US" dirty="0">
                <a:solidFill>
                  <a:srgbClr val="FF0000"/>
                </a:solidFill>
              </a:rPr>
              <a:t>130</a:t>
            </a:r>
          </a:p>
          <a:p>
            <a:r>
              <a:rPr lang="en-US" dirty="0"/>
              <a:t>Binary form of 130 is </a:t>
            </a:r>
            <a:r>
              <a:rPr lang="en-US" dirty="0">
                <a:solidFill>
                  <a:srgbClr val="FF0000"/>
                </a:solidFill>
              </a:rPr>
              <a:t>10000010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IN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29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71C6-FB9E-9A8F-28A8-FFA384A4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Storing Floating Point Numbers in Memory –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0374-419F-576C-EAA7-72E9DC82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Sign bit = </a:t>
            </a:r>
            <a:r>
              <a:rPr lang="en-IN" dirty="0">
                <a:solidFill>
                  <a:srgbClr val="FF0000"/>
                </a:solidFill>
              </a:rPr>
              <a:t>0</a:t>
            </a:r>
            <a:r>
              <a:rPr lang="en-IN" dirty="0"/>
              <a:t>, because 10.75 is positive</a:t>
            </a:r>
          </a:p>
          <a:p>
            <a:r>
              <a:rPr lang="en-IN" dirty="0"/>
              <a:t>Exponent = 130, which is </a:t>
            </a:r>
            <a:r>
              <a:rPr lang="en-IN" dirty="0">
                <a:solidFill>
                  <a:srgbClr val="FF0000"/>
                </a:solidFill>
              </a:rPr>
              <a:t>10000010</a:t>
            </a:r>
            <a:endParaRPr lang="en-IN" baseline="-25000" dirty="0"/>
          </a:p>
          <a:p>
            <a:r>
              <a:rPr lang="en-US" dirty="0"/>
              <a:t>Significant value is 1.01011, here we eliminate 1 before the dot (.) and just take the part after the dot, i.e. only </a:t>
            </a:r>
            <a:r>
              <a:rPr lang="en-US" dirty="0">
                <a:solidFill>
                  <a:srgbClr val="FF0000"/>
                </a:solidFill>
              </a:rPr>
              <a:t>01011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71C6-FB9E-9A8F-28A8-FFA384A4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Storing Floating Point Numbers in Memory – End Result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E0374-419F-576C-EAA7-72E9DC82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2F5A0-5D21-1B14-73FE-C52210989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98" y="1385096"/>
            <a:ext cx="8422402" cy="49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7007-AE34-7387-1035-59C1A4B44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Half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0409-1581-AE11-34AF-7B7502D7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Half adder </a:t>
            </a:r>
            <a:r>
              <a:rPr lang="en-IN" dirty="0"/>
              <a:t>is a logic circuit that adds 2 bits</a:t>
            </a:r>
          </a:p>
          <a:p>
            <a:r>
              <a:rPr lang="en-IN" dirty="0"/>
              <a:t>It produces two outputs: sum and carry</a:t>
            </a:r>
          </a:p>
          <a:p>
            <a:endParaRPr lang="en-IN" dirty="0"/>
          </a:p>
          <a:p>
            <a:r>
              <a:rPr lang="en-IN" dirty="0"/>
              <a:t>Sum = 1 when A and B are different (XOR gate)</a:t>
            </a:r>
          </a:p>
          <a:p>
            <a:r>
              <a:rPr lang="en-IN" dirty="0"/>
              <a:t>Carry = 1 when A and B are 1 (AND gate)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DB7B5-1D93-0187-61B0-7B2530F8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39" y="1825625"/>
            <a:ext cx="3436646" cy="1325562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314994A5-8D43-9C24-A57B-1380A1A294CA}"/>
              </a:ext>
            </a:extLst>
          </p:cNvPr>
          <p:cNvSpPr/>
          <p:nvPr/>
        </p:nvSpPr>
        <p:spPr>
          <a:xfrm>
            <a:off x="9339636" y="1335640"/>
            <a:ext cx="863030" cy="421240"/>
          </a:xfrm>
          <a:prstGeom prst="borderCallout1">
            <a:avLst>
              <a:gd name="adj1" fmla="val 18750"/>
              <a:gd name="adj2" fmla="val -8333"/>
              <a:gd name="adj3" fmla="val 188110"/>
              <a:gd name="adj4" fmla="val 902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C97429-5402-9B02-F8D0-ECF4EDF8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60" y="4511248"/>
            <a:ext cx="3580212" cy="2020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FCB19-E703-1BA1-74E6-A82FED27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980" y="4225016"/>
            <a:ext cx="3345960" cy="20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9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5FD8-89CA-4031-3366-15D5E98F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1BCF-A51C-9A44-D3E4-F49E5BF2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Full adder</a:t>
            </a:r>
            <a:r>
              <a:rPr lang="en-IN" dirty="0"/>
              <a:t> is a logic circuit that can add 3 bits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F4EAE-DDF2-A12D-3766-4430C0A2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948" y="1613135"/>
            <a:ext cx="4053896" cy="1212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57691-6BA1-4F71-BD22-A57F0BBE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12" y="2974697"/>
            <a:ext cx="5279236" cy="3218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43539-47EE-9C24-B1AE-BEB57CBC0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929" y="3150147"/>
            <a:ext cx="3908257" cy="304844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576F686-6B46-FFB0-C27A-CEB1A864931A}"/>
              </a:ext>
            </a:extLst>
          </p:cNvPr>
          <p:cNvSpPr/>
          <p:nvPr/>
        </p:nvSpPr>
        <p:spPr>
          <a:xfrm>
            <a:off x="8476181" y="365126"/>
            <a:ext cx="3082246" cy="1248010"/>
          </a:xfrm>
          <a:prstGeom prst="wedgeRectCallout">
            <a:avLst>
              <a:gd name="adj1" fmla="val -7166"/>
              <a:gd name="adj2" fmla="val 67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XOR is true when we have ODD number of 1s</a:t>
            </a:r>
          </a:p>
        </p:txBody>
      </p:sp>
    </p:spTree>
    <p:extLst>
      <p:ext uri="{BB962C8B-B14F-4D97-AF65-F5344CB8AC3E}">
        <p14:creationId xmlns:p14="http://schemas.microsoft.com/office/powerpoint/2010/main" val="222438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DEEA-F917-C996-BACB-C755C883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6046-9F05-6819-1856-95C451EF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Gates are useful for decision-making – they can be used to perform addition and subtraction</a:t>
            </a:r>
          </a:p>
          <a:p>
            <a:r>
              <a:rPr lang="en-IN" dirty="0"/>
              <a:t>Decision-making elements are not enough – a computer also needs memory elements to store bits</a:t>
            </a:r>
          </a:p>
          <a:p>
            <a:r>
              <a:rPr lang="en-IN" b="1" dirty="0"/>
              <a:t>Flip-flops</a:t>
            </a:r>
            <a:r>
              <a:rPr lang="en-IN" dirty="0"/>
              <a:t> are used for memory elements</a:t>
            </a:r>
          </a:p>
          <a:p>
            <a:r>
              <a:rPr lang="en-IN" dirty="0"/>
              <a:t>A flip-flop is a device with two stable states and it retains one of these two states until triggered into the other</a:t>
            </a:r>
          </a:p>
          <a:p>
            <a:r>
              <a:rPr lang="en-IN" dirty="0"/>
              <a:t>A flip flop can store one bit of data</a:t>
            </a:r>
          </a:p>
        </p:txBody>
      </p:sp>
    </p:spTree>
    <p:extLst>
      <p:ext uri="{BB962C8B-B14F-4D97-AF65-F5344CB8AC3E}">
        <p14:creationId xmlns:p14="http://schemas.microsoft.com/office/powerpoint/2010/main" val="66447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1F27-B3F6-28C1-8511-901E5AC6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1-Bit Computer Memory (</a:t>
            </a:r>
            <a:r>
              <a:rPr lang="en-IN" dirty="0" err="1"/>
              <a:t>i</a:t>
            </a:r>
            <a:r>
              <a:rPr lang="en-IN" dirty="0"/>
              <a:t> = Input, s = switch/trigger)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EEDD-B895-F738-D200-93374ED11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79698-F3A5-DCA9-B8EA-D7279F81E7BB}"/>
              </a:ext>
            </a:extLst>
          </p:cNvPr>
          <p:cNvSpPr txBox="1"/>
          <p:nvPr/>
        </p:nvSpPr>
        <p:spPr>
          <a:xfrm>
            <a:off x="4671295" y="5719675"/>
            <a:ext cx="56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9261F8-4814-6451-0796-D8415E124040}"/>
              </a:ext>
            </a:extLst>
          </p:cNvPr>
          <p:cNvGrpSpPr/>
          <p:nvPr/>
        </p:nvGrpSpPr>
        <p:grpSpPr>
          <a:xfrm>
            <a:off x="1150706" y="2013779"/>
            <a:ext cx="9909427" cy="3791119"/>
            <a:chOff x="1150706" y="2013779"/>
            <a:chExt cx="9909427" cy="37911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8B1967F-74F2-A852-80DF-A2A86456C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3884" y="2013779"/>
              <a:ext cx="9423071" cy="37911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7F11A7-C2AD-6BAE-A266-4A154DB9F3C3}"/>
                </a:ext>
              </a:extLst>
            </p:cNvPr>
            <p:cNvSpPr txBox="1"/>
            <p:nvPr/>
          </p:nvSpPr>
          <p:spPr>
            <a:xfrm>
              <a:off x="1150706" y="2352783"/>
              <a:ext cx="565078" cy="3801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err="1"/>
                <a:t>i</a:t>
              </a:r>
              <a:endParaRPr lang="en-IN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DAFEFE-4D5A-9A87-E9CE-BC3F01454B72}"/>
                </a:ext>
              </a:extLst>
            </p:cNvPr>
            <p:cNvSpPr txBox="1"/>
            <p:nvPr/>
          </p:nvSpPr>
          <p:spPr>
            <a:xfrm>
              <a:off x="1150706" y="5227835"/>
              <a:ext cx="565078" cy="3801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5101B7-929A-74DD-C384-DB72CDA22529}"/>
                </a:ext>
              </a:extLst>
            </p:cNvPr>
            <p:cNvSpPr txBox="1"/>
            <p:nvPr/>
          </p:nvSpPr>
          <p:spPr>
            <a:xfrm>
              <a:off x="3770616" y="2013779"/>
              <a:ext cx="56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FE529E-42AE-1988-0DB9-9F43F6995B01}"/>
                </a:ext>
              </a:extLst>
            </p:cNvPr>
            <p:cNvSpPr txBox="1"/>
            <p:nvPr/>
          </p:nvSpPr>
          <p:spPr>
            <a:xfrm>
              <a:off x="7271561" y="2168117"/>
              <a:ext cx="56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EE899E-70E0-D99B-2217-4A8E489D6FF5}"/>
                </a:ext>
              </a:extLst>
            </p:cNvPr>
            <p:cNvSpPr txBox="1"/>
            <p:nvPr/>
          </p:nvSpPr>
          <p:spPr>
            <a:xfrm>
              <a:off x="7185025" y="5417907"/>
              <a:ext cx="56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EA6C72-821A-8768-523C-31803B15B9FB}"/>
                </a:ext>
              </a:extLst>
            </p:cNvPr>
            <p:cNvSpPr txBox="1"/>
            <p:nvPr/>
          </p:nvSpPr>
          <p:spPr>
            <a:xfrm>
              <a:off x="4673875" y="2330421"/>
              <a:ext cx="565078" cy="380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5C3454-D90C-A771-0C8E-81C06A5D05CD}"/>
                </a:ext>
              </a:extLst>
            </p:cNvPr>
            <p:cNvSpPr txBox="1"/>
            <p:nvPr/>
          </p:nvSpPr>
          <p:spPr>
            <a:xfrm>
              <a:off x="5072854" y="4202131"/>
              <a:ext cx="565078" cy="380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053CDC-D97A-B3BC-26B9-65B8E35FDE04}"/>
                </a:ext>
              </a:extLst>
            </p:cNvPr>
            <p:cNvSpPr txBox="1"/>
            <p:nvPr/>
          </p:nvSpPr>
          <p:spPr>
            <a:xfrm>
              <a:off x="8874293" y="4722587"/>
              <a:ext cx="565078" cy="380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359A28-5F22-5577-C8D9-89719B435BEF}"/>
                </a:ext>
              </a:extLst>
            </p:cNvPr>
            <p:cNvSpPr txBox="1"/>
            <p:nvPr/>
          </p:nvSpPr>
          <p:spPr>
            <a:xfrm>
              <a:off x="10495055" y="2945157"/>
              <a:ext cx="565078" cy="3801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6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Storing Floating Point Numbers in Computer Memory</vt:lpstr>
      <vt:lpstr>Storing Floating Point Numbers in Memory – Step 1: Significant Part</vt:lpstr>
      <vt:lpstr>Storing Floating Point Numbers in Memory – Step 2: Calculate Exponent</vt:lpstr>
      <vt:lpstr>Storing Floating Point Numbers in Memory – Summary </vt:lpstr>
      <vt:lpstr>Storing Floating Point Numbers in Memory – End Result </vt:lpstr>
      <vt:lpstr>Half Adder</vt:lpstr>
      <vt:lpstr>Full Adder</vt:lpstr>
      <vt:lpstr>Flip-flop</vt:lpstr>
      <vt:lpstr>Creating a 1-Bit Computer Memory (i = Input, s = switch/trigger)</vt:lpstr>
      <vt:lpstr>Understanding How It Works; s = 1 and i = 0 (Other combinations not described)</vt:lpstr>
      <vt:lpstr>Computer History</vt:lpstr>
      <vt:lpstr>Computer Organization and Architecture</vt:lpstr>
      <vt:lpstr>Organization   Architecture</vt:lpstr>
      <vt:lpstr>Brief History of Computers</vt:lpstr>
      <vt:lpstr>Computer Performance – Moore’s Law</vt:lpstr>
      <vt:lpstr>The Intel CPU Family</vt:lpstr>
      <vt:lpstr>The von Neumann Architecture</vt:lpstr>
      <vt:lpstr>The ‘Bus’ Concept</vt:lpstr>
      <vt:lpstr>Computer Bus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Floating Point Numbers in Computer Memory</dc:title>
  <dc:creator>Atul Kahate</dc:creator>
  <cp:lastModifiedBy>Atul Kahate</cp:lastModifiedBy>
  <cp:revision>1</cp:revision>
  <dcterms:created xsi:type="dcterms:W3CDTF">2023-09-15T05:36:08Z</dcterms:created>
  <dcterms:modified xsi:type="dcterms:W3CDTF">2023-09-15T05:36:20Z</dcterms:modified>
</cp:coreProperties>
</file>