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8" r:id="rId3"/>
    <p:sldId id="1088" r:id="rId4"/>
    <p:sldId id="1089" r:id="rId5"/>
    <p:sldId id="1090" r:id="rId6"/>
    <p:sldId id="266" r:id="rId7"/>
    <p:sldId id="269" r:id="rId8"/>
    <p:sldId id="407" r:id="rId9"/>
    <p:sldId id="467" r:id="rId10"/>
    <p:sldId id="468" r:id="rId11"/>
    <p:sldId id="469" r:id="rId12"/>
    <p:sldId id="470" r:id="rId13"/>
    <p:sldId id="471" r:id="rId14"/>
    <p:sldId id="409" r:id="rId15"/>
    <p:sldId id="410" r:id="rId16"/>
    <p:sldId id="411" r:id="rId17"/>
    <p:sldId id="334" r:id="rId18"/>
    <p:sldId id="336" r:id="rId19"/>
    <p:sldId id="338" r:id="rId20"/>
    <p:sldId id="339" r:id="rId21"/>
    <p:sldId id="341" r:id="rId22"/>
    <p:sldId id="358" r:id="rId23"/>
    <p:sldId id="363" r:id="rId24"/>
    <p:sldId id="364" r:id="rId25"/>
    <p:sldId id="367" r:id="rId26"/>
    <p:sldId id="371" r:id="rId27"/>
    <p:sldId id="289" r:id="rId28"/>
    <p:sldId id="275" r:id="rId29"/>
    <p:sldId id="263" r:id="rId30"/>
    <p:sldId id="318" r:id="rId31"/>
    <p:sldId id="278" r:id="rId32"/>
    <p:sldId id="283" r:id="rId33"/>
    <p:sldId id="723" r:id="rId34"/>
    <p:sldId id="294" r:id="rId35"/>
    <p:sldId id="292" r:id="rId36"/>
    <p:sldId id="313" r:id="rId37"/>
    <p:sldId id="314" r:id="rId38"/>
    <p:sldId id="311" r:id="rId39"/>
    <p:sldId id="312" r:id="rId40"/>
    <p:sldId id="308" r:id="rId41"/>
    <p:sldId id="310" r:id="rId42"/>
    <p:sldId id="724" r:id="rId43"/>
    <p:sldId id="725" r:id="rId44"/>
    <p:sldId id="726" r:id="rId45"/>
    <p:sldId id="300" r:id="rId46"/>
    <p:sldId id="303" r:id="rId47"/>
    <p:sldId id="297" r:id="rId48"/>
    <p:sldId id="299" r:id="rId49"/>
    <p:sldId id="298" r:id="rId50"/>
    <p:sldId id="296" r:id="rId51"/>
    <p:sldId id="722" r:id="rId52"/>
    <p:sldId id="727" r:id="rId53"/>
    <p:sldId id="728" r:id="rId54"/>
    <p:sldId id="729" r:id="rId55"/>
    <p:sldId id="730" r:id="rId56"/>
    <p:sldId id="316" r:id="rId57"/>
    <p:sldId id="317" r:id="rId58"/>
    <p:sldId id="319" r:id="rId59"/>
    <p:sldId id="320" r:id="rId60"/>
    <p:sldId id="731" r:id="rId61"/>
    <p:sldId id="328" r:id="rId62"/>
    <p:sldId id="732" r:id="rId63"/>
    <p:sldId id="73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2B723-1B79-434C-A347-20A24A849AFB}"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58EF0-AE31-4151-B2F1-60B4BF39FACA}" type="slidenum">
              <a:rPr lang="en-IN" smtClean="0"/>
              <a:t>‹#›</a:t>
            </a:fld>
            <a:endParaRPr lang="en-IN"/>
          </a:p>
        </p:txBody>
      </p:sp>
    </p:spTree>
    <p:extLst>
      <p:ext uri="{BB962C8B-B14F-4D97-AF65-F5344CB8AC3E}">
        <p14:creationId xmlns:p14="http://schemas.microsoft.com/office/powerpoint/2010/main" val="43102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E5476E3-38FB-6FBE-E047-FCEEE2B4BB0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9pPr>
          </a:lstStyle>
          <a:p>
            <a:pPr>
              <a:buClrTx/>
              <a:buFontTx/>
              <a:buNone/>
            </a:pPr>
            <a:fld id="{A0AFF1DD-4688-422D-9BF1-65C50AC762E4}" type="slidenum">
              <a:rPr lang="en-US" altLang="en-US">
                <a:solidFill>
                  <a:srgbClr val="000000"/>
                </a:solidFill>
                <a:latin typeface="Arial" panose="020B0604020202020204" pitchFamily="34" charset="0"/>
              </a:rPr>
              <a:pPr>
                <a:buClrTx/>
                <a:buFontTx/>
                <a:buNone/>
              </a:pPr>
              <a:t>34</a:t>
            </a:fld>
            <a:endParaRPr lang="en-US" altLang="en-US">
              <a:solidFill>
                <a:srgbClr val="000000"/>
              </a:solidFill>
              <a:latin typeface="Arial" panose="020B0604020202020204" pitchFamily="34" charset="0"/>
            </a:endParaRPr>
          </a:p>
        </p:txBody>
      </p:sp>
      <p:sp>
        <p:nvSpPr>
          <p:cNvPr id="33795" name="Rectangle 1">
            <a:extLst>
              <a:ext uri="{FF2B5EF4-FFF2-40B4-BE49-F238E27FC236}">
                <a16:creationId xmlns:a16="http://schemas.microsoft.com/office/drawing/2014/main" id="{C180454E-FB16-8D5F-0766-E70986B37BD1}"/>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Text Box 2">
            <a:extLst>
              <a:ext uri="{FF2B5EF4-FFF2-40B4-BE49-F238E27FC236}">
                <a16:creationId xmlns:a16="http://schemas.microsoft.com/office/drawing/2014/main" id="{3A726516-8CF7-E0FA-819A-92D6F531348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3797" name="Text Box 3">
            <a:extLst>
              <a:ext uri="{FF2B5EF4-FFF2-40B4-BE49-F238E27FC236}">
                <a16:creationId xmlns:a16="http://schemas.microsoft.com/office/drawing/2014/main" id="{ED68AC77-03B0-164C-9460-B2B8770BD8AE}"/>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80FDBD8E-88AD-43F7-B74E-E04DD99AEDFE}" type="slidenum">
              <a:rPr lang="en-US" altLang="en-US" sz="1200">
                <a:solidFill>
                  <a:srgbClr val="000000"/>
                </a:solidFill>
                <a:latin typeface="Arial" panose="020B0604020202020204" pitchFamily="34" charset="0"/>
              </a:rPr>
              <a:pPr algn="r" eaLnBrk="1" hangingPunct="1">
                <a:buClrTx/>
                <a:buFontTx/>
                <a:buNone/>
              </a:pPr>
              <a:t>34</a:t>
            </a:fld>
            <a:endParaRPr lang="en-US" altLang="en-US" sz="1200">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12E8-CBA6-76FC-AA53-5BD347CE8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74B05A-E1D5-734D-9142-72A265CCE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1521AB-8AB3-B719-FDC6-A9D92A1ADADE}"/>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5" name="Footer Placeholder 4">
            <a:extLst>
              <a:ext uri="{FF2B5EF4-FFF2-40B4-BE49-F238E27FC236}">
                <a16:creationId xmlns:a16="http://schemas.microsoft.com/office/drawing/2014/main" id="{754DC9BF-475D-57E5-2264-952050D33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9FD27-4D2C-A035-8CDB-49F2D74AB2F3}"/>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130823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4A8C-21C6-228A-132E-225F57D36E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12CF04-F5C7-CD15-4CD3-71FA7A3708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8F01E6-4E59-40DC-EB08-27A22581BE5C}"/>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5" name="Footer Placeholder 4">
            <a:extLst>
              <a:ext uri="{FF2B5EF4-FFF2-40B4-BE49-F238E27FC236}">
                <a16:creationId xmlns:a16="http://schemas.microsoft.com/office/drawing/2014/main" id="{0DE674C0-D8F6-631F-8A78-767E879C2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52544-340C-BB40-68A9-9DED5EAF98FE}"/>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417121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E807A-43BD-92EB-3ECE-B80A2D8FC4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C58CCA-5CD6-5341-851B-8E1B40294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2F121-FDA2-3AA3-6081-AB3499F17AFB}"/>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5" name="Footer Placeholder 4">
            <a:extLst>
              <a:ext uri="{FF2B5EF4-FFF2-40B4-BE49-F238E27FC236}">
                <a16:creationId xmlns:a16="http://schemas.microsoft.com/office/drawing/2014/main" id="{021E5C9C-6B80-FB19-AAF4-A2FEE8948B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0E3C45-AD00-DA1D-506F-F22A4D59E8C8}"/>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131649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F5E9-0FF1-DEB3-508A-F2E0DCC7F2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FD4C6-4A0E-FB02-2825-9AFC4AD6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51FCA-603B-5C34-3E31-341503C0B197}"/>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5" name="Footer Placeholder 4">
            <a:extLst>
              <a:ext uri="{FF2B5EF4-FFF2-40B4-BE49-F238E27FC236}">
                <a16:creationId xmlns:a16="http://schemas.microsoft.com/office/drawing/2014/main" id="{06B53F6B-783D-2961-C5F9-EF205C8D7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91371-FB5C-D346-E166-51F7C7BFAB7A}"/>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380236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9495-D68A-6B67-4D16-5BD24B770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3C60CF-9299-F4E1-B1BF-823281049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98D2B3-522F-1354-B0DC-D6FFC17965F0}"/>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5" name="Footer Placeholder 4">
            <a:extLst>
              <a:ext uri="{FF2B5EF4-FFF2-40B4-BE49-F238E27FC236}">
                <a16:creationId xmlns:a16="http://schemas.microsoft.com/office/drawing/2014/main" id="{EB30CDAF-A5F8-2F80-A8C6-D893439C0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13F12-3F80-A0E7-539B-B11F0328FFD9}"/>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40831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29B4-3A86-4FAA-E593-AEA04E013C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453847-9606-2117-6C67-CDC9CEB68E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0E9C1D-011A-1D3F-C957-E371F6F9B8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F15A54-C27C-6AAF-2AD4-95F164484E0C}"/>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6" name="Footer Placeholder 5">
            <a:extLst>
              <a:ext uri="{FF2B5EF4-FFF2-40B4-BE49-F238E27FC236}">
                <a16:creationId xmlns:a16="http://schemas.microsoft.com/office/drawing/2014/main" id="{7814D0F1-3C66-AC38-993E-2B2741EA6C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FF4532-816E-84B4-F346-09DB00202A19}"/>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241850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411D-46D7-1E91-75AB-41D8F8F22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4B642-6569-0254-484C-ECE835D62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47B0D9-789A-41F0-2FE7-E5109BC279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FAF8EE-3A03-5D79-8BA5-DAB8A3104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2884B-3DDB-C76E-FBE5-BA9D409B26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ACD42C-0488-1FAB-A80B-8AA5067CDCA9}"/>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8" name="Footer Placeholder 7">
            <a:extLst>
              <a:ext uri="{FF2B5EF4-FFF2-40B4-BE49-F238E27FC236}">
                <a16:creationId xmlns:a16="http://schemas.microsoft.com/office/drawing/2014/main" id="{9064C715-7596-C749-D1A0-77177DE255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12E52C-F154-E3F6-45A2-90CA57A64FFE}"/>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56071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F43A-C1DC-C55B-2555-7ABC7C27C4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731E3B-169F-0977-B18D-9D278EDBCD31}"/>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4" name="Footer Placeholder 3">
            <a:extLst>
              <a:ext uri="{FF2B5EF4-FFF2-40B4-BE49-F238E27FC236}">
                <a16:creationId xmlns:a16="http://schemas.microsoft.com/office/drawing/2014/main" id="{6FC93267-BE86-2DD3-8742-083C0818E8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DEBD0E-A295-FCEA-DADF-BEBA47698225}"/>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308308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1D7E31-0A25-DD4D-984F-535689B8383C}"/>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3" name="Footer Placeholder 2">
            <a:extLst>
              <a:ext uri="{FF2B5EF4-FFF2-40B4-BE49-F238E27FC236}">
                <a16:creationId xmlns:a16="http://schemas.microsoft.com/office/drawing/2014/main" id="{F6399251-A9C0-B401-3E6D-83C1681DDC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E334FD-05ED-33BA-4901-765D8CC647D1}"/>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1957433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C6F0-36FD-9EEB-B576-346CED69D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FCAC6A-8FED-B72C-D46B-832758622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F85EA2-3DFD-8DD3-BCC6-E7FACB19F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96BB4-D0AE-5510-F3AE-85E7FA247CCE}"/>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6" name="Footer Placeholder 5">
            <a:extLst>
              <a:ext uri="{FF2B5EF4-FFF2-40B4-BE49-F238E27FC236}">
                <a16:creationId xmlns:a16="http://schemas.microsoft.com/office/drawing/2014/main" id="{E329D996-A365-51F3-27B8-CC4762C8C2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D56E99-CFDF-B287-0B00-0194B2C4C409}"/>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274094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3871-6C56-F999-6440-2DCB11C2F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EBA55-0E27-6C90-F4D7-9F02F39718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8FB958-ECDA-93E6-01A6-E9C21712C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17928-8600-1DCD-5401-4475BA48791A}"/>
              </a:ext>
            </a:extLst>
          </p:cNvPr>
          <p:cNvSpPr>
            <a:spLocks noGrp="1"/>
          </p:cNvSpPr>
          <p:nvPr>
            <p:ph type="dt" sz="half" idx="10"/>
          </p:nvPr>
        </p:nvSpPr>
        <p:spPr/>
        <p:txBody>
          <a:bodyPr/>
          <a:lstStyle/>
          <a:p>
            <a:fld id="{79A4AC30-E796-4934-9F57-6EFC6E0A38A4}" type="datetimeFigureOut">
              <a:rPr lang="en-IN" smtClean="0"/>
              <a:t>26-09-2023</a:t>
            </a:fld>
            <a:endParaRPr lang="en-IN"/>
          </a:p>
        </p:txBody>
      </p:sp>
      <p:sp>
        <p:nvSpPr>
          <p:cNvPr id="6" name="Footer Placeholder 5">
            <a:extLst>
              <a:ext uri="{FF2B5EF4-FFF2-40B4-BE49-F238E27FC236}">
                <a16:creationId xmlns:a16="http://schemas.microsoft.com/office/drawing/2014/main" id="{2AA17322-238A-F8A0-91DB-0E18203865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7AC71A-C5AC-7E55-918D-F4C943231F11}"/>
              </a:ext>
            </a:extLst>
          </p:cNvPr>
          <p:cNvSpPr>
            <a:spLocks noGrp="1"/>
          </p:cNvSpPr>
          <p:nvPr>
            <p:ph type="sldNum" sz="quarter" idx="12"/>
          </p:nvPr>
        </p:nvSpPr>
        <p:spPr/>
        <p:txBody>
          <a:bodyPr/>
          <a:lstStyle/>
          <a:p>
            <a:fld id="{5024CCCF-DE07-470A-9CAD-B1C3E4FA89DC}" type="slidenum">
              <a:rPr lang="en-IN" smtClean="0"/>
              <a:t>‹#›</a:t>
            </a:fld>
            <a:endParaRPr lang="en-IN"/>
          </a:p>
        </p:txBody>
      </p:sp>
    </p:spTree>
    <p:extLst>
      <p:ext uri="{BB962C8B-B14F-4D97-AF65-F5344CB8AC3E}">
        <p14:creationId xmlns:p14="http://schemas.microsoft.com/office/powerpoint/2010/main" val="1841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AD6E0-4B35-0FEA-67B0-D5447C6AA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3A0FB5-EB4D-9200-2A1A-184829EC3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DA94A2-6B22-1113-017B-BBF4EF752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4AC30-E796-4934-9F57-6EFC6E0A38A4}" type="datetimeFigureOut">
              <a:rPr lang="en-IN" smtClean="0"/>
              <a:t>26-09-2023</a:t>
            </a:fld>
            <a:endParaRPr lang="en-IN"/>
          </a:p>
        </p:txBody>
      </p:sp>
      <p:sp>
        <p:nvSpPr>
          <p:cNvPr id="5" name="Footer Placeholder 4">
            <a:extLst>
              <a:ext uri="{FF2B5EF4-FFF2-40B4-BE49-F238E27FC236}">
                <a16:creationId xmlns:a16="http://schemas.microsoft.com/office/drawing/2014/main" id="{E58D926F-7EBA-4F1C-AF5F-CDD7D8D98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3A4D78-4951-47F1-CBFB-EDBF8241C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4CCCF-DE07-470A-9CAD-B1C3E4FA89DC}" type="slidenum">
              <a:rPr lang="en-IN" smtClean="0"/>
              <a:t>‹#›</a:t>
            </a:fld>
            <a:endParaRPr lang="en-IN"/>
          </a:p>
        </p:txBody>
      </p:sp>
    </p:spTree>
    <p:extLst>
      <p:ext uri="{BB962C8B-B14F-4D97-AF65-F5344CB8AC3E}">
        <p14:creationId xmlns:p14="http://schemas.microsoft.com/office/powerpoint/2010/main" val="1823195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E307-C470-1354-6C63-3DB92D19EC94}"/>
              </a:ext>
            </a:extLst>
          </p:cNvPr>
          <p:cNvSpPr>
            <a:spLocks noGrp="1"/>
          </p:cNvSpPr>
          <p:nvPr>
            <p:ph type="ctrTitle"/>
          </p:nvPr>
        </p:nvSpPr>
        <p:spPr/>
        <p:txBody>
          <a:bodyPr/>
          <a:lstStyle/>
          <a:p>
            <a:r>
              <a:rPr lang="en-IN" dirty="0"/>
              <a:t>Fundamentals of Computer Networks and Management</a:t>
            </a:r>
          </a:p>
        </p:txBody>
      </p:sp>
      <p:sp>
        <p:nvSpPr>
          <p:cNvPr id="3" name="Subtitle 2">
            <a:extLst>
              <a:ext uri="{FF2B5EF4-FFF2-40B4-BE49-F238E27FC236}">
                <a16:creationId xmlns:a16="http://schemas.microsoft.com/office/drawing/2014/main" id="{A882A73C-D341-F717-02CC-D10AD0725414}"/>
              </a:ext>
            </a:extLst>
          </p:cNvPr>
          <p:cNvSpPr>
            <a:spLocks noGrp="1"/>
          </p:cNvSpPr>
          <p:nvPr>
            <p:ph type="subTitle" idx="1"/>
          </p:nvPr>
        </p:nvSpPr>
        <p:spPr/>
        <p:txBody>
          <a:bodyPr/>
          <a:lstStyle/>
          <a:p>
            <a:r>
              <a:rPr lang="en-IN" dirty="0"/>
              <a:t>Atul Kahate</a:t>
            </a:r>
          </a:p>
        </p:txBody>
      </p:sp>
    </p:spTree>
    <p:extLst>
      <p:ext uri="{BB962C8B-B14F-4D97-AF65-F5344CB8AC3E}">
        <p14:creationId xmlns:p14="http://schemas.microsoft.com/office/powerpoint/2010/main" val="318173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AF0F-95D3-0BD8-A723-FBC4CEE16E7E}"/>
              </a:ext>
            </a:extLst>
          </p:cNvPr>
          <p:cNvSpPr>
            <a:spLocks noGrp="1"/>
          </p:cNvSpPr>
          <p:nvPr>
            <p:ph type="title"/>
          </p:nvPr>
        </p:nvSpPr>
        <p:spPr/>
        <p:txBody>
          <a:bodyPr/>
          <a:lstStyle/>
          <a:p>
            <a:r>
              <a:rPr lang="en-IN" dirty="0"/>
              <a:t>Ring Topology</a:t>
            </a:r>
          </a:p>
        </p:txBody>
      </p:sp>
      <p:sp>
        <p:nvSpPr>
          <p:cNvPr id="3" name="Content Placeholder 2">
            <a:extLst>
              <a:ext uri="{FF2B5EF4-FFF2-40B4-BE49-F238E27FC236}">
                <a16:creationId xmlns:a16="http://schemas.microsoft.com/office/drawing/2014/main" id="{DDD69A99-88BD-4EAA-0529-5A0FDF6FE88C}"/>
              </a:ext>
            </a:extLst>
          </p:cNvPr>
          <p:cNvSpPr>
            <a:spLocks noGrp="1"/>
          </p:cNvSpPr>
          <p:nvPr>
            <p:ph idx="1"/>
          </p:nvPr>
        </p:nvSpPr>
        <p:spPr/>
        <p:txBody>
          <a:bodyPr/>
          <a:lstStyle/>
          <a:p>
            <a:r>
              <a:rPr lang="en-IN" dirty="0"/>
              <a:t>One computer is connected to the next, and so on, to complete a </a:t>
            </a:r>
            <a:r>
              <a:rPr lang="en-IN" b="1" dirty="0"/>
              <a:t>ring</a:t>
            </a:r>
          </a:p>
          <a:p>
            <a:r>
              <a:rPr lang="en-IN" dirty="0"/>
              <a:t>A transmitting computer needs to have a </a:t>
            </a:r>
            <a:r>
              <a:rPr lang="en-IN" b="1" dirty="0"/>
              <a:t>token</a:t>
            </a:r>
            <a:r>
              <a:rPr lang="en-IN" dirty="0"/>
              <a:t>, before transmitting</a:t>
            </a:r>
          </a:p>
          <a:p>
            <a:r>
              <a:rPr lang="en-IN" dirty="0"/>
              <a:t>Inexpensive, Tough to add or remove nodes, One node crashing can disconnect the whole network</a:t>
            </a:r>
          </a:p>
        </p:txBody>
      </p:sp>
      <p:pic>
        <p:nvPicPr>
          <p:cNvPr id="3074" name="Picture 2" descr="Ring Topology – Advantages And Disadvantages of a Ring Topology - OFBIT">
            <a:extLst>
              <a:ext uri="{FF2B5EF4-FFF2-40B4-BE49-F238E27FC236}">
                <a16:creationId xmlns:a16="http://schemas.microsoft.com/office/drawing/2014/main" id="{5AC0FF96-286B-7EE6-A4C6-8CCC2978D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109" y="34290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17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AF0F-95D3-0BD8-A723-FBC4CEE16E7E}"/>
              </a:ext>
            </a:extLst>
          </p:cNvPr>
          <p:cNvSpPr>
            <a:spLocks noGrp="1"/>
          </p:cNvSpPr>
          <p:nvPr>
            <p:ph type="title"/>
          </p:nvPr>
        </p:nvSpPr>
        <p:spPr/>
        <p:txBody>
          <a:bodyPr/>
          <a:lstStyle/>
          <a:p>
            <a:r>
              <a:rPr lang="en-IN" dirty="0"/>
              <a:t>Star Topology</a:t>
            </a:r>
          </a:p>
        </p:txBody>
      </p:sp>
      <p:sp>
        <p:nvSpPr>
          <p:cNvPr id="3" name="Content Placeholder 2">
            <a:extLst>
              <a:ext uri="{FF2B5EF4-FFF2-40B4-BE49-F238E27FC236}">
                <a16:creationId xmlns:a16="http://schemas.microsoft.com/office/drawing/2014/main" id="{DDD69A99-88BD-4EAA-0529-5A0FDF6FE88C}"/>
              </a:ext>
            </a:extLst>
          </p:cNvPr>
          <p:cNvSpPr>
            <a:spLocks noGrp="1"/>
          </p:cNvSpPr>
          <p:nvPr>
            <p:ph idx="1"/>
          </p:nvPr>
        </p:nvSpPr>
        <p:spPr/>
        <p:txBody>
          <a:bodyPr/>
          <a:lstStyle/>
          <a:p>
            <a:r>
              <a:rPr lang="en-IN" dirty="0"/>
              <a:t>Each device is connected to a central hub</a:t>
            </a:r>
          </a:p>
          <a:p>
            <a:r>
              <a:rPr lang="en-IN" dirty="0"/>
              <a:t>All communication goes through the hub only</a:t>
            </a:r>
          </a:p>
          <a:p>
            <a:r>
              <a:rPr lang="en-IN" dirty="0"/>
              <a:t>Simple, too much of dependence on the hub, but the hub can be upgraded easily, Easy to troubleshoot, Cost is high</a:t>
            </a:r>
          </a:p>
        </p:txBody>
      </p:sp>
      <p:pic>
        <p:nvPicPr>
          <p:cNvPr id="4098" name="Picture 2" descr="What is Star Topology?">
            <a:extLst>
              <a:ext uri="{FF2B5EF4-FFF2-40B4-BE49-F238E27FC236}">
                <a16:creationId xmlns:a16="http://schemas.microsoft.com/office/drawing/2014/main" id="{F70E7DE8-4915-9D0C-B586-E33E3FE20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061" y="3733800"/>
            <a:ext cx="390525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59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AF0F-95D3-0BD8-A723-FBC4CEE16E7E}"/>
              </a:ext>
            </a:extLst>
          </p:cNvPr>
          <p:cNvSpPr>
            <a:spLocks noGrp="1"/>
          </p:cNvSpPr>
          <p:nvPr>
            <p:ph type="title"/>
          </p:nvPr>
        </p:nvSpPr>
        <p:spPr/>
        <p:txBody>
          <a:bodyPr/>
          <a:lstStyle/>
          <a:p>
            <a:r>
              <a:rPr lang="en-IN" dirty="0"/>
              <a:t>Mesh Topology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D69A99-88BD-4EAA-0529-5A0FDF6FE88C}"/>
                  </a:ext>
                </a:extLst>
              </p:cNvPr>
              <p:cNvSpPr>
                <a:spLocks noGrp="1"/>
              </p:cNvSpPr>
              <p:nvPr>
                <p:ph idx="1"/>
              </p:nvPr>
            </p:nvSpPr>
            <p:spPr/>
            <p:txBody>
              <a:bodyPr/>
              <a:lstStyle/>
              <a:p>
                <a:r>
                  <a:rPr lang="en-IN" dirty="0"/>
                  <a:t>All nodes are connected to each other</a:t>
                </a:r>
              </a:p>
              <a:p>
                <a:r>
                  <a:rPr lang="en-IN" dirty="0"/>
                  <a:t>Point-to-point connection, so for n nodes: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÷2</m:t>
                    </m:r>
                  </m:oMath>
                </a14:m>
                <a:r>
                  <a:rPr lang="en-IN" dirty="0"/>
                  <a:t> links</a:t>
                </a:r>
              </a:p>
              <a:p>
                <a:r>
                  <a:rPr lang="en-IN" dirty="0"/>
                  <a:t>Very robust, Easy to diagnose errors, Privacy and security are better, Costly, Too much of wiring</a:t>
                </a:r>
              </a:p>
              <a:p>
                <a:endParaRPr lang="en-IN" dirty="0"/>
              </a:p>
            </p:txBody>
          </p:sp>
        </mc:Choice>
        <mc:Fallback xmlns="">
          <p:sp>
            <p:nvSpPr>
              <p:cNvPr id="3" name="Content Placeholder 2">
                <a:extLst>
                  <a:ext uri="{FF2B5EF4-FFF2-40B4-BE49-F238E27FC236}">
                    <a16:creationId xmlns:a16="http://schemas.microsoft.com/office/drawing/2014/main" id="{DDD69A99-88BD-4EAA-0529-5A0FDF6FE88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5122" name="Picture 2" descr="What is Mesh Topology | EdrawMax">
            <a:extLst>
              <a:ext uri="{FF2B5EF4-FFF2-40B4-BE49-F238E27FC236}">
                <a16:creationId xmlns:a16="http://schemas.microsoft.com/office/drawing/2014/main" id="{CAB84AD6-6DBD-B327-8798-73F7C6371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402" y="3448847"/>
            <a:ext cx="4149100" cy="286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72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AF0F-95D3-0BD8-A723-FBC4CEE16E7E}"/>
              </a:ext>
            </a:extLst>
          </p:cNvPr>
          <p:cNvSpPr>
            <a:spLocks noGrp="1"/>
          </p:cNvSpPr>
          <p:nvPr>
            <p:ph type="title"/>
          </p:nvPr>
        </p:nvSpPr>
        <p:spPr/>
        <p:txBody>
          <a:bodyPr/>
          <a:lstStyle/>
          <a:p>
            <a:r>
              <a:rPr lang="en-IN" dirty="0"/>
              <a:t>Tree Topology</a:t>
            </a:r>
          </a:p>
        </p:txBody>
      </p:sp>
      <p:sp>
        <p:nvSpPr>
          <p:cNvPr id="3" name="Content Placeholder 2">
            <a:extLst>
              <a:ext uri="{FF2B5EF4-FFF2-40B4-BE49-F238E27FC236}">
                <a16:creationId xmlns:a16="http://schemas.microsoft.com/office/drawing/2014/main" id="{DDD69A99-88BD-4EAA-0529-5A0FDF6FE88C}"/>
              </a:ext>
            </a:extLst>
          </p:cNvPr>
          <p:cNvSpPr>
            <a:spLocks noGrp="1"/>
          </p:cNvSpPr>
          <p:nvPr>
            <p:ph idx="1"/>
          </p:nvPr>
        </p:nvSpPr>
        <p:spPr/>
        <p:txBody>
          <a:bodyPr/>
          <a:lstStyle/>
          <a:p>
            <a:r>
              <a:rPr lang="en-IN" dirty="0"/>
              <a:t>Nodes are connected hierarchically, ultimately connecting to the top node, called as the </a:t>
            </a:r>
            <a:r>
              <a:rPr lang="en-IN" b="1" dirty="0"/>
              <a:t>root node</a:t>
            </a:r>
            <a:endParaRPr lang="en-IN" dirty="0"/>
          </a:p>
          <a:p>
            <a:r>
              <a:rPr lang="en-IN" dirty="0"/>
              <a:t>Has at least three levels of hierarchy</a:t>
            </a:r>
          </a:p>
          <a:p>
            <a:r>
              <a:rPr lang="en-IN" dirty="0"/>
              <a:t>Easy to expand and manage, debug</a:t>
            </a:r>
          </a:p>
          <a:p>
            <a:r>
              <a:rPr lang="en-IN" dirty="0"/>
              <a:t>Expensive, lot of cabling</a:t>
            </a:r>
          </a:p>
          <a:p>
            <a:endParaRPr lang="en-IN" dirty="0"/>
          </a:p>
        </p:txBody>
      </p:sp>
      <p:pic>
        <p:nvPicPr>
          <p:cNvPr id="6146" name="Picture 2" descr="Tree topology network vector illustration, in computer network technology  concept 12325648 Vector Art at Vecteezy">
            <a:extLst>
              <a:ext uri="{FF2B5EF4-FFF2-40B4-BE49-F238E27FC236}">
                <a16:creationId xmlns:a16="http://schemas.microsoft.com/office/drawing/2014/main" id="{0D7A562E-8F41-AD81-5225-FC1AC2DE8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635" y="2617342"/>
            <a:ext cx="3206393" cy="3206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04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ECBC-31D8-A4D3-DAF0-80F9296CD080}"/>
              </a:ext>
            </a:extLst>
          </p:cNvPr>
          <p:cNvSpPr>
            <a:spLocks noGrp="1"/>
          </p:cNvSpPr>
          <p:nvPr>
            <p:ph type="title"/>
          </p:nvPr>
        </p:nvSpPr>
        <p:spPr/>
        <p:txBody>
          <a:bodyPr/>
          <a:lstStyle/>
          <a:p>
            <a:r>
              <a:rPr lang="en-IN" dirty="0"/>
              <a:t>Network Interface Card (NIC)</a:t>
            </a:r>
          </a:p>
        </p:txBody>
      </p:sp>
      <p:sp>
        <p:nvSpPr>
          <p:cNvPr id="3" name="Content Placeholder 2">
            <a:extLst>
              <a:ext uri="{FF2B5EF4-FFF2-40B4-BE49-F238E27FC236}">
                <a16:creationId xmlns:a16="http://schemas.microsoft.com/office/drawing/2014/main" id="{536E9967-2973-529C-A7F6-E58F540C117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E29A876-51BA-CA8D-2B67-567D0DC9E707}"/>
              </a:ext>
            </a:extLst>
          </p:cNvPr>
          <p:cNvPicPr>
            <a:picLocks noChangeAspect="1"/>
          </p:cNvPicPr>
          <p:nvPr/>
        </p:nvPicPr>
        <p:blipFill>
          <a:blip r:embed="rId2"/>
          <a:stretch>
            <a:fillRect/>
          </a:stretch>
        </p:blipFill>
        <p:spPr>
          <a:xfrm>
            <a:off x="1066201" y="1364722"/>
            <a:ext cx="9852194" cy="4432321"/>
          </a:xfrm>
          <a:prstGeom prst="rect">
            <a:avLst/>
          </a:prstGeom>
        </p:spPr>
      </p:pic>
    </p:spTree>
    <p:extLst>
      <p:ext uri="{BB962C8B-B14F-4D97-AF65-F5344CB8AC3E}">
        <p14:creationId xmlns:p14="http://schemas.microsoft.com/office/powerpoint/2010/main" val="33067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F493-00F3-5DD8-5264-D16F3463EB0A}"/>
              </a:ext>
            </a:extLst>
          </p:cNvPr>
          <p:cNvSpPr>
            <a:spLocks noGrp="1"/>
          </p:cNvSpPr>
          <p:nvPr>
            <p:ph type="title"/>
          </p:nvPr>
        </p:nvSpPr>
        <p:spPr/>
        <p:txBody>
          <a:bodyPr/>
          <a:lstStyle/>
          <a:p>
            <a:r>
              <a:rPr lang="en-IN" dirty="0"/>
              <a:t>Transmission media</a:t>
            </a:r>
          </a:p>
        </p:txBody>
      </p:sp>
      <p:sp>
        <p:nvSpPr>
          <p:cNvPr id="3" name="Content Placeholder 2">
            <a:extLst>
              <a:ext uri="{FF2B5EF4-FFF2-40B4-BE49-F238E27FC236}">
                <a16:creationId xmlns:a16="http://schemas.microsoft.com/office/drawing/2014/main" id="{EB44FF31-EF8D-4256-9EA3-35DB421325C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8C04D2E-2C7C-51ED-916D-216C279D9AE6}"/>
              </a:ext>
            </a:extLst>
          </p:cNvPr>
          <p:cNvPicPr>
            <a:picLocks noChangeAspect="1"/>
          </p:cNvPicPr>
          <p:nvPr/>
        </p:nvPicPr>
        <p:blipFill>
          <a:blip r:embed="rId2"/>
          <a:stretch>
            <a:fillRect/>
          </a:stretch>
        </p:blipFill>
        <p:spPr>
          <a:xfrm>
            <a:off x="1232445" y="1908096"/>
            <a:ext cx="9716747" cy="3732415"/>
          </a:xfrm>
          <a:prstGeom prst="rect">
            <a:avLst/>
          </a:prstGeom>
        </p:spPr>
      </p:pic>
    </p:spTree>
    <p:extLst>
      <p:ext uri="{BB962C8B-B14F-4D97-AF65-F5344CB8AC3E}">
        <p14:creationId xmlns:p14="http://schemas.microsoft.com/office/powerpoint/2010/main" val="344366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3C9A-2066-34C0-B360-9D2D52626E81}"/>
              </a:ext>
            </a:extLst>
          </p:cNvPr>
          <p:cNvSpPr>
            <a:spLocks noGrp="1"/>
          </p:cNvSpPr>
          <p:nvPr>
            <p:ph type="title"/>
          </p:nvPr>
        </p:nvSpPr>
        <p:spPr/>
        <p:txBody>
          <a:bodyPr/>
          <a:lstStyle/>
          <a:p>
            <a:r>
              <a:rPr lang="en-IN" dirty="0"/>
              <a:t>Transmission media</a:t>
            </a:r>
          </a:p>
        </p:txBody>
      </p:sp>
      <p:sp>
        <p:nvSpPr>
          <p:cNvPr id="3" name="Content Placeholder 2">
            <a:extLst>
              <a:ext uri="{FF2B5EF4-FFF2-40B4-BE49-F238E27FC236}">
                <a16:creationId xmlns:a16="http://schemas.microsoft.com/office/drawing/2014/main" id="{D4E18026-01BA-F242-C8D6-68AD32F6D0D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70FE921-DAC9-185F-C7FD-D421BCB0580B}"/>
              </a:ext>
            </a:extLst>
          </p:cNvPr>
          <p:cNvPicPr>
            <a:picLocks noChangeAspect="1"/>
          </p:cNvPicPr>
          <p:nvPr/>
        </p:nvPicPr>
        <p:blipFill>
          <a:blip r:embed="rId2"/>
          <a:stretch>
            <a:fillRect/>
          </a:stretch>
        </p:blipFill>
        <p:spPr>
          <a:xfrm>
            <a:off x="1488344" y="1690688"/>
            <a:ext cx="8765266" cy="4149282"/>
          </a:xfrm>
          <a:prstGeom prst="rect">
            <a:avLst/>
          </a:prstGeom>
        </p:spPr>
      </p:pic>
    </p:spTree>
    <p:extLst>
      <p:ext uri="{BB962C8B-B14F-4D97-AF65-F5344CB8AC3E}">
        <p14:creationId xmlns:p14="http://schemas.microsoft.com/office/powerpoint/2010/main" val="158828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2AC8-81DF-335A-61AB-434A6E773503}"/>
              </a:ext>
            </a:extLst>
          </p:cNvPr>
          <p:cNvSpPr>
            <a:spLocks noGrp="1"/>
          </p:cNvSpPr>
          <p:nvPr>
            <p:ph type="title"/>
          </p:nvPr>
        </p:nvSpPr>
        <p:spPr/>
        <p:txBody>
          <a:bodyPr/>
          <a:lstStyle/>
          <a:p>
            <a:r>
              <a:rPr lang="en-IN" dirty="0"/>
              <a:t>Transmission Media</a:t>
            </a:r>
          </a:p>
        </p:txBody>
      </p:sp>
      <p:sp>
        <p:nvSpPr>
          <p:cNvPr id="3" name="Content Placeholder 2">
            <a:extLst>
              <a:ext uri="{FF2B5EF4-FFF2-40B4-BE49-F238E27FC236}">
                <a16:creationId xmlns:a16="http://schemas.microsoft.com/office/drawing/2014/main" id="{D21C04F3-E53A-FFFE-D2C0-9A76FA922066}"/>
              </a:ext>
            </a:extLst>
          </p:cNvPr>
          <p:cNvSpPr>
            <a:spLocks noGrp="1"/>
          </p:cNvSpPr>
          <p:nvPr>
            <p:ph idx="1"/>
          </p:nvPr>
        </p:nvSpPr>
        <p:spPr/>
        <p:txBody>
          <a:bodyPr>
            <a:normAutofit/>
          </a:bodyPr>
          <a:lstStyle/>
          <a:p>
            <a:r>
              <a:rPr lang="en-US" b="1" dirty="0"/>
              <a:t>Transmission medium: </a:t>
            </a:r>
            <a:r>
              <a:rPr lang="en-US" dirty="0"/>
              <a:t>Carries information from a source to a destination</a:t>
            </a:r>
          </a:p>
          <a:p>
            <a:r>
              <a:rPr lang="en-US" b="1" dirty="0"/>
              <a:t>Guided media (Wired) </a:t>
            </a:r>
            <a:r>
              <a:rPr lang="en-US" dirty="0"/>
              <a:t>include twisted-pair cable (uses electric current), coaxial cable (uses electric current), fiber-optic cable (uses light)</a:t>
            </a:r>
          </a:p>
          <a:p>
            <a:r>
              <a:rPr lang="en-US" b="1" dirty="0"/>
              <a:t>Unguided medium (Wireless) </a:t>
            </a:r>
            <a:r>
              <a:rPr lang="en-US" dirty="0"/>
              <a:t>is air</a:t>
            </a:r>
          </a:p>
          <a:p>
            <a:endParaRPr lang="en-IN" dirty="0"/>
          </a:p>
        </p:txBody>
      </p:sp>
    </p:spTree>
    <p:extLst>
      <p:ext uri="{BB962C8B-B14F-4D97-AF65-F5344CB8AC3E}">
        <p14:creationId xmlns:p14="http://schemas.microsoft.com/office/powerpoint/2010/main" val="131031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4DD1-EC8F-9008-9452-4A5B1AC59B53}"/>
              </a:ext>
            </a:extLst>
          </p:cNvPr>
          <p:cNvSpPr>
            <a:spLocks noGrp="1"/>
          </p:cNvSpPr>
          <p:nvPr>
            <p:ph type="title"/>
          </p:nvPr>
        </p:nvSpPr>
        <p:spPr/>
        <p:txBody>
          <a:bodyPr/>
          <a:lstStyle/>
          <a:p>
            <a:r>
              <a:rPr lang="en-IN" dirty="0"/>
              <a:t>Twisted-pair cable</a:t>
            </a:r>
          </a:p>
        </p:txBody>
      </p:sp>
      <p:sp>
        <p:nvSpPr>
          <p:cNvPr id="3" name="Content Placeholder 2">
            <a:extLst>
              <a:ext uri="{FF2B5EF4-FFF2-40B4-BE49-F238E27FC236}">
                <a16:creationId xmlns:a16="http://schemas.microsoft.com/office/drawing/2014/main" id="{3C831057-1687-4B5E-C73B-7E66DBC4AA9A}"/>
              </a:ext>
            </a:extLst>
          </p:cNvPr>
          <p:cNvSpPr>
            <a:spLocks noGrp="1"/>
          </p:cNvSpPr>
          <p:nvPr>
            <p:ph sz="half" idx="1"/>
          </p:nvPr>
        </p:nvSpPr>
        <p:spPr>
          <a:xfrm>
            <a:off x="838199" y="1825625"/>
            <a:ext cx="7483867" cy="4351338"/>
          </a:xfrm>
        </p:spPr>
        <p:txBody>
          <a:bodyPr>
            <a:normAutofit/>
          </a:bodyPr>
          <a:lstStyle/>
          <a:p>
            <a:r>
              <a:rPr lang="en-US" sz="3600" dirty="0"/>
              <a:t>Consists of two copper wires</a:t>
            </a:r>
          </a:p>
          <a:p>
            <a:r>
              <a:rPr lang="en-US" sz="3600" dirty="0"/>
              <a:t>Two types</a:t>
            </a:r>
          </a:p>
          <a:p>
            <a:pPr lvl="1"/>
            <a:r>
              <a:rPr lang="en-US" sz="2800" b="1" dirty="0"/>
              <a:t>Unshielded twisted-pair (UTP)</a:t>
            </a:r>
          </a:p>
          <a:p>
            <a:pPr lvl="1"/>
            <a:r>
              <a:rPr lang="en-US" sz="2800" dirty="0"/>
              <a:t>S</a:t>
            </a:r>
            <a:r>
              <a:rPr lang="en-US" sz="2800" b="1" dirty="0"/>
              <a:t>hielded twisted-pair (STP)</a:t>
            </a:r>
          </a:p>
          <a:p>
            <a:r>
              <a:rPr lang="en-US" sz="3600" dirty="0"/>
              <a:t>Used in telephone networks</a:t>
            </a:r>
          </a:p>
        </p:txBody>
      </p:sp>
      <p:sp>
        <p:nvSpPr>
          <p:cNvPr id="6" name="Content Placeholder 5">
            <a:extLst>
              <a:ext uri="{FF2B5EF4-FFF2-40B4-BE49-F238E27FC236}">
                <a16:creationId xmlns:a16="http://schemas.microsoft.com/office/drawing/2014/main" id="{D3585B28-C4A0-2DB2-E38B-930349B7FA10}"/>
              </a:ext>
            </a:extLst>
          </p:cNvPr>
          <p:cNvSpPr>
            <a:spLocks noGrp="1"/>
          </p:cNvSpPr>
          <p:nvPr>
            <p:ph sz="half" idx="2"/>
          </p:nvPr>
        </p:nvSpPr>
        <p:spPr>
          <a:xfrm>
            <a:off x="8537096" y="1825625"/>
            <a:ext cx="2816703" cy="4351338"/>
          </a:xfrm>
        </p:spPr>
        <p:txBody>
          <a:bodyPr>
            <a:normAutofit/>
          </a:bodyPr>
          <a:lstStyle/>
          <a:p>
            <a:endParaRPr lang="en-IN" dirty="0"/>
          </a:p>
        </p:txBody>
      </p:sp>
      <p:pic>
        <p:nvPicPr>
          <p:cNvPr id="5" name="Picture 4">
            <a:extLst>
              <a:ext uri="{FF2B5EF4-FFF2-40B4-BE49-F238E27FC236}">
                <a16:creationId xmlns:a16="http://schemas.microsoft.com/office/drawing/2014/main" id="{524FBC49-6498-724E-B9AB-364EB93FB99A}"/>
              </a:ext>
            </a:extLst>
          </p:cNvPr>
          <p:cNvPicPr>
            <a:picLocks noChangeAspect="1"/>
          </p:cNvPicPr>
          <p:nvPr/>
        </p:nvPicPr>
        <p:blipFill>
          <a:blip r:embed="rId2"/>
          <a:stretch>
            <a:fillRect/>
          </a:stretch>
        </p:blipFill>
        <p:spPr>
          <a:xfrm>
            <a:off x="8537097" y="2020801"/>
            <a:ext cx="2435701" cy="3804254"/>
          </a:xfrm>
          <a:prstGeom prst="rect">
            <a:avLst/>
          </a:prstGeom>
        </p:spPr>
      </p:pic>
    </p:spTree>
    <p:extLst>
      <p:ext uri="{BB962C8B-B14F-4D97-AF65-F5344CB8AC3E}">
        <p14:creationId xmlns:p14="http://schemas.microsoft.com/office/powerpoint/2010/main" val="188828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D1FC-BAB9-73E2-DC50-B667C5C35887}"/>
              </a:ext>
            </a:extLst>
          </p:cNvPr>
          <p:cNvSpPr>
            <a:spLocks noGrp="1"/>
          </p:cNvSpPr>
          <p:nvPr>
            <p:ph type="title"/>
          </p:nvPr>
        </p:nvSpPr>
        <p:spPr/>
        <p:txBody>
          <a:bodyPr/>
          <a:lstStyle/>
          <a:p>
            <a:r>
              <a:rPr lang="en-IN" dirty="0"/>
              <a:t>Coaxial cables</a:t>
            </a:r>
          </a:p>
        </p:txBody>
      </p:sp>
      <p:sp>
        <p:nvSpPr>
          <p:cNvPr id="4" name="Content Placeholder 3">
            <a:extLst>
              <a:ext uri="{FF2B5EF4-FFF2-40B4-BE49-F238E27FC236}">
                <a16:creationId xmlns:a16="http://schemas.microsoft.com/office/drawing/2014/main" id="{E3645D26-E863-4B98-9A0D-245A184E017D}"/>
              </a:ext>
            </a:extLst>
          </p:cNvPr>
          <p:cNvSpPr>
            <a:spLocks noGrp="1"/>
          </p:cNvSpPr>
          <p:nvPr>
            <p:ph sz="half" idx="1"/>
          </p:nvPr>
        </p:nvSpPr>
        <p:spPr>
          <a:xfrm>
            <a:off x="838199" y="1825625"/>
            <a:ext cx="6559193" cy="4351338"/>
          </a:xfrm>
        </p:spPr>
        <p:txBody>
          <a:bodyPr>
            <a:normAutofit/>
          </a:bodyPr>
          <a:lstStyle/>
          <a:p>
            <a:r>
              <a:rPr lang="en-US" b="1" dirty="0"/>
              <a:t>Coaxial cable </a:t>
            </a:r>
            <a:r>
              <a:rPr lang="en-US" dirty="0"/>
              <a:t>(or </a:t>
            </a:r>
            <a:r>
              <a:rPr lang="en-US" b="1" dirty="0"/>
              <a:t>coax</a:t>
            </a:r>
            <a:r>
              <a:rPr lang="en-US" dirty="0"/>
              <a:t>) carries signals of higher frequency ranges than those in twisted-pair cable</a:t>
            </a:r>
          </a:p>
          <a:p>
            <a:r>
              <a:rPr lang="en-US" dirty="0"/>
              <a:t>Instead of having two wires, coax has a single copper wire</a:t>
            </a:r>
          </a:p>
          <a:p>
            <a:r>
              <a:rPr lang="en-US" dirty="0"/>
              <a:t>Usage: Telephone, Cable TV, LAN</a:t>
            </a:r>
          </a:p>
        </p:txBody>
      </p:sp>
      <p:sp>
        <p:nvSpPr>
          <p:cNvPr id="5" name="Content Placeholder 4">
            <a:extLst>
              <a:ext uri="{FF2B5EF4-FFF2-40B4-BE49-F238E27FC236}">
                <a16:creationId xmlns:a16="http://schemas.microsoft.com/office/drawing/2014/main" id="{A1FA14E1-FF2D-326B-AE42-86CC8C2A0CE2}"/>
              </a:ext>
            </a:extLst>
          </p:cNvPr>
          <p:cNvSpPr>
            <a:spLocks noGrp="1"/>
          </p:cNvSpPr>
          <p:nvPr>
            <p:ph sz="half" idx="2"/>
          </p:nvPr>
        </p:nvSpPr>
        <p:spPr>
          <a:xfrm>
            <a:off x="7561780" y="1825625"/>
            <a:ext cx="3792020" cy="4351338"/>
          </a:xfrm>
        </p:spPr>
        <p:txBody>
          <a:bodyPr>
            <a:normAutofit/>
          </a:bodyPr>
          <a:lstStyle/>
          <a:p>
            <a:endParaRPr lang="en-IN" dirty="0"/>
          </a:p>
        </p:txBody>
      </p:sp>
      <p:pic>
        <p:nvPicPr>
          <p:cNvPr id="7" name="Picture 6">
            <a:extLst>
              <a:ext uri="{FF2B5EF4-FFF2-40B4-BE49-F238E27FC236}">
                <a16:creationId xmlns:a16="http://schemas.microsoft.com/office/drawing/2014/main" id="{DCEF130C-DB07-474C-F64B-A3CB82A94C36}"/>
              </a:ext>
            </a:extLst>
          </p:cNvPr>
          <p:cNvPicPr>
            <a:picLocks noChangeAspect="1"/>
          </p:cNvPicPr>
          <p:nvPr/>
        </p:nvPicPr>
        <p:blipFill>
          <a:blip r:embed="rId2"/>
          <a:stretch>
            <a:fillRect/>
          </a:stretch>
        </p:blipFill>
        <p:spPr>
          <a:xfrm>
            <a:off x="7647946" y="2771226"/>
            <a:ext cx="3335129" cy="2796306"/>
          </a:xfrm>
          <a:prstGeom prst="rect">
            <a:avLst/>
          </a:prstGeom>
        </p:spPr>
      </p:pic>
    </p:spTree>
    <p:extLst>
      <p:ext uri="{BB962C8B-B14F-4D97-AF65-F5344CB8AC3E}">
        <p14:creationId xmlns:p14="http://schemas.microsoft.com/office/powerpoint/2010/main" val="100759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BC7CC0-5B2B-90D3-E66F-F507B046089C}"/>
              </a:ext>
            </a:extLst>
          </p:cNvPr>
          <p:cNvSpPr>
            <a:spLocks noGrp="1"/>
          </p:cNvSpPr>
          <p:nvPr>
            <p:ph type="title"/>
          </p:nvPr>
        </p:nvSpPr>
        <p:spPr/>
        <p:txBody>
          <a:bodyPr/>
          <a:lstStyle/>
          <a:p>
            <a:r>
              <a:rPr lang="en-IN" dirty="0"/>
              <a:t>Sessions 1 and 2</a:t>
            </a:r>
          </a:p>
        </p:txBody>
      </p:sp>
      <p:sp>
        <p:nvSpPr>
          <p:cNvPr id="5" name="Text Placeholder 4">
            <a:extLst>
              <a:ext uri="{FF2B5EF4-FFF2-40B4-BE49-F238E27FC236}">
                <a16:creationId xmlns:a16="http://schemas.microsoft.com/office/drawing/2014/main" id="{D0376D98-6B12-5092-27AA-8AA1DD24819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90239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3B78-A9AC-B40A-82F0-392A17658ED4}"/>
              </a:ext>
            </a:extLst>
          </p:cNvPr>
          <p:cNvSpPr>
            <a:spLocks noGrp="1"/>
          </p:cNvSpPr>
          <p:nvPr>
            <p:ph type="title"/>
          </p:nvPr>
        </p:nvSpPr>
        <p:spPr/>
        <p:txBody>
          <a:bodyPr/>
          <a:lstStyle/>
          <a:p>
            <a:r>
              <a:rPr lang="en-IN" dirty="0" err="1"/>
              <a:t>Fiber</a:t>
            </a:r>
            <a:r>
              <a:rPr lang="en-IN" dirty="0"/>
              <a:t>-optic cable</a:t>
            </a:r>
          </a:p>
        </p:txBody>
      </p:sp>
      <p:sp>
        <p:nvSpPr>
          <p:cNvPr id="4" name="Content Placeholder 3">
            <a:extLst>
              <a:ext uri="{FF2B5EF4-FFF2-40B4-BE49-F238E27FC236}">
                <a16:creationId xmlns:a16="http://schemas.microsoft.com/office/drawing/2014/main" id="{D5E0BCC4-7320-BE8F-419F-62AB92FDA157}"/>
              </a:ext>
            </a:extLst>
          </p:cNvPr>
          <p:cNvSpPr>
            <a:spLocks noGrp="1"/>
          </p:cNvSpPr>
          <p:nvPr>
            <p:ph sz="half" idx="1"/>
          </p:nvPr>
        </p:nvSpPr>
        <p:spPr/>
        <p:txBody>
          <a:bodyPr>
            <a:normAutofit/>
          </a:bodyPr>
          <a:lstStyle/>
          <a:p>
            <a:r>
              <a:rPr lang="en-US" dirty="0"/>
              <a:t>Made of glass or plastic and transmits signals in the form of light</a:t>
            </a:r>
          </a:p>
          <a:p>
            <a:r>
              <a:rPr lang="en-US" dirty="0"/>
              <a:t>Modern Ethernet is fiber optic-based</a:t>
            </a:r>
          </a:p>
        </p:txBody>
      </p:sp>
      <p:sp>
        <p:nvSpPr>
          <p:cNvPr id="5" name="Content Placeholder 4">
            <a:extLst>
              <a:ext uri="{FF2B5EF4-FFF2-40B4-BE49-F238E27FC236}">
                <a16:creationId xmlns:a16="http://schemas.microsoft.com/office/drawing/2014/main" id="{87B8208F-9B32-86A2-E588-B93ED18BA7E3}"/>
              </a:ext>
            </a:extLst>
          </p:cNvPr>
          <p:cNvSpPr>
            <a:spLocks noGrp="1"/>
          </p:cNvSpPr>
          <p:nvPr>
            <p:ph sz="half" idx="2"/>
          </p:nvPr>
        </p:nvSpPr>
        <p:spPr/>
        <p:txBody>
          <a:bodyPr>
            <a:normAutofit/>
          </a:bodyPr>
          <a:lstStyle/>
          <a:p>
            <a:endParaRPr lang="en-IN"/>
          </a:p>
        </p:txBody>
      </p:sp>
      <p:pic>
        <p:nvPicPr>
          <p:cNvPr id="7" name="Picture 6">
            <a:extLst>
              <a:ext uri="{FF2B5EF4-FFF2-40B4-BE49-F238E27FC236}">
                <a16:creationId xmlns:a16="http://schemas.microsoft.com/office/drawing/2014/main" id="{C2DE0EFF-5D9E-D3FD-0F2D-21A1FD1D3330}"/>
              </a:ext>
            </a:extLst>
          </p:cNvPr>
          <p:cNvPicPr>
            <a:picLocks noChangeAspect="1"/>
          </p:cNvPicPr>
          <p:nvPr/>
        </p:nvPicPr>
        <p:blipFill>
          <a:blip r:embed="rId2"/>
          <a:stretch>
            <a:fillRect/>
          </a:stretch>
        </p:blipFill>
        <p:spPr>
          <a:xfrm>
            <a:off x="6019800" y="2872959"/>
            <a:ext cx="6121715" cy="927148"/>
          </a:xfrm>
          <a:prstGeom prst="rect">
            <a:avLst/>
          </a:prstGeom>
        </p:spPr>
      </p:pic>
    </p:spTree>
    <p:extLst>
      <p:ext uri="{BB962C8B-B14F-4D97-AF65-F5344CB8AC3E}">
        <p14:creationId xmlns:p14="http://schemas.microsoft.com/office/powerpoint/2010/main" val="306032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8311-AA9B-B0E9-AD0D-7B3BED0E9E74}"/>
              </a:ext>
            </a:extLst>
          </p:cNvPr>
          <p:cNvSpPr>
            <a:spLocks noGrp="1"/>
          </p:cNvSpPr>
          <p:nvPr>
            <p:ph type="title"/>
          </p:nvPr>
        </p:nvSpPr>
        <p:spPr/>
        <p:txBody>
          <a:bodyPr/>
          <a:lstStyle/>
          <a:p>
            <a:r>
              <a:rPr lang="en-IN" dirty="0"/>
              <a:t>Unguided media</a:t>
            </a:r>
          </a:p>
        </p:txBody>
      </p:sp>
      <p:sp>
        <p:nvSpPr>
          <p:cNvPr id="3" name="Content Placeholder 2">
            <a:extLst>
              <a:ext uri="{FF2B5EF4-FFF2-40B4-BE49-F238E27FC236}">
                <a16:creationId xmlns:a16="http://schemas.microsoft.com/office/drawing/2014/main" id="{48ABC166-BB7E-563E-2BE4-A235808309BE}"/>
              </a:ext>
            </a:extLst>
          </p:cNvPr>
          <p:cNvSpPr>
            <a:spLocks noGrp="1"/>
          </p:cNvSpPr>
          <p:nvPr>
            <p:ph idx="1"/>
          </p:nvPr>
        </p:nvSpPr>
        <p:spPr/>
        <p:txBody>
          <a:bodyPr>
            <a:normAutofit/>
          </a:bodyPr>
          <a:lstStyle/>
          <a:p>
            <a:r>
              <a:rPr lang="en-US" dirty="0"/>
              <a:t>Use </a:t>
            </a:r>
            <a:r>
              <a:rPr lang="en-US" b="1" dirty="0"/>
              <a:t>electromagnetic waves </a:t>
            </a:r>
            <a:r>
              <a:rPr lang="en-US" dirty="0"/>
              <a:t>– no wire is needed</a:t>
            </a:r>
          </a:p>
          <a:p>
            <a:r>
              <a:rPr lang="en-US" dirty="0"/>
              <a:t>Also called as </a:t>
            </a:r>
            <a:r>
              <a:rPr lang="en-US" b="1" dirty="0"/>
              <a:t>wireless communication</a:t>
            </a:r>
          </a:p>
          <a:p>
            <a:r>
              <a:rPr lang="en-US" dirty="0"/>
              <a:t>Signals are normally broadcast through free space and thus are available to anyone who has a device capable of receiving them</a:t>
            </a:r>
          </a:p>
          <a:p>
            <a:r>
              <a:rPr lang="en-US" dirty="0"/>
              <a:t>The part of the electromagnetic spectrum, ranging from 3 kHz to 900 THz is used for wireless communication.</a:t>
            </a:r>
          </a:p>
          <a:p>
            <a:endParaRPr lang="en-IN" dirty="0"/>
          </a:p>
        </p:txBody>
      </p:sp>
      <p:pic>
        <p:nvPicPr>
          <p:cNvPr id="5" name="Picture 4">
            <a:extLst>
              <a:ext uri="{FF2B5EF4-FFF2-40B4-BE49-F238E27FC236}">
                <a16:creationId xmlns:a16="http://schemas.microsoft.com/office/drawing/2014/main" id="{CAEE86C7-103E-A736-2A0E-5D12740A8A14}"/>
              </a:ext>
            </a:extLst>
          </p:cNvPr>
          <p:cNvPicPr>
            <a:picLocks noChangeAspect="1"/>
          </p:cNvPicPr>
          <p:nvPr/>
        </p:nvPicPr>
        <p:blipFill>
          <a:blip r:embed="rId2"/>
          <a:stretch>
            <a:fillRect/>
          </a:stretch>
        </p:blipFill>
        <p:spPr>
          <a:xfrm>
            <a:off x="1333709" y="4676847"/>
            <a:ext cx="9234449" cy="1635053"/>
          </a:xfrm>
          <a:prstGeom prst="rect">
            <a:avLst/>
          </a:prstGeom>
        </p:spPr>
      </p:pic>
    </p:spTree>
    <p:extLst>
      <p:ext uri="{BB962C8B-B14F-4D97-AF65-F5344CB8AC3E}">
        <p14:creationId xmlns:p14="http://schemas.microsoft.com/office/powerpoint/2010/main" val="3290088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0364-13BF-3BE5-7579-8CE08B7CDB7B}"/>
              </a:ext>
            </a:extLst>
          </p:cNvPr>
          <p:cNvSpPr>
            <a:spLocks noGrp="1"/>
          </p:cNvSpPr>
          <p:nvPr>
            <p:ph type="title"/>
          </p:nvPr>
        </p:nvSpPr>
        <p:spPr/>
        <p:txBody>
          <a:bodyPr/>
          <a:lstStyle/>
          <a:p>
            <a:r>
              <a:rPr lang="en-IN" dirty="0"/>
              <a:t>Ethernet</a:t>
            </a:r>
          </a:p>
        </p:txBody>
      </p:sp>
      <p:sp>
        <p:nvSpPr>
          <p:cNvPr id="3" name="Content Placeholder 2">
            <a:extLst>
              <a:ext uri="{FF2B5EF4-FFF2-40B4-BE49-F238E27FC236}">
                <a16:creationId xmlns:a16="http://schemas.microsoft.com/office/drawing/2014/main" id="{CAB8783E-A01D-5ED6-080A-C6D99C518F49}"/>
              </a:ext>
            </a:extLst>
          </p:cNvPr>
          <p:cNvSpPr>
            <a:spLocks noGrp="1"/>
          </p:cNvSpPr>
          <p:nvPr>
            <p:ph idx="1"/>
          </p:nvPr>
        </p:nvSpPr>
        <p:spPr/>
        <p:txBody>
          <a:bodyPr>
            <a:normAutofit/>
          </a:bodyPr>
          <a:lstStyle/>
          <a:p>
            <a:r>
              <a:rPr lang="en-US" dirty="0"/>
              <a:t>Most popular LAN technology</a:t>
            </a:r>
          </a:p>
          <a:p>
            <a:r>
              <a:rPr lang="en-US" dirty="0"/>
              <a:t>Earlier, we also had Token Ring, Token Bus, </a:t>
            </a:r>
            <a:r>
              <a:rPr lang="en-US" dirty="0" err="1"/>
              <a:t>etc</a:t>
            </a:r>
            <a:endParaRPr lang="en-US" dirty="0"/>
          </a:p>
          <a:p>
            <a:r>
              <a:rPr lang="en-US" dirty="0"/>
              <a:t>Ethernet generations</a:t>
            </a:r>
          </a:p>
          <a:p>
            <a:pPr lvl="1"/>
            <a:r>
              <a:rPr lang="en-US" b="1" dirty="0"/>
              <a:t>Standard Ethernet (10 Mbps)</a:t>
            </a:r>
          </a:p>
          <a:p>
            <a:pPr lvl="1"/>
            <a:r>
              <a:rPr lang="en-US" b="1" dirty="0"/>
              <a:t>Fast Ethernet (100 Mbps)</a:t>
            </a:r>
          </a:p>
          <a:p>
            <a:pPr lvl="1"/>
            <a:r>
              <a:rPr lang="en-US" b="1" dirty="0"/>
              <a:t>Gigabit Ethernet (1 Gbps)</a:t>
            </a:r>
          </a:p>
          <a:p>
            <a:pPr lvl="1"/>
            <a:r>
              <a:rPr lang="en-US" b="1" dirty="0"/>
              <a:t>10 Gigabit Ethernet (10 Gbps)</a:t>
            </a:r>
            <a:endParaRPr lang="en-IN" dirty="0"/>
          </a:p>
        </p:txBody>
      </p:sp>
    </p:spTree>
    <p:extLst>
      <p:ext uri="{BB962C8B-B14F-4D97-AF65-F5344CB8AC3E}">
        <p14:creationId xmlns:p14="http://schemas.microsoft.com/office/powerpoint/2010/main" val="489965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E6D0-8542-D693-CE11-F93F36953AED}"/>
              </a:ext>
            </a:extLst>
          </p:cNvPr>
          <p:cNvSpPr>
            <a:spLocks noGrp="1"/>
          </p:cNvSpPr>
          <p:nvPr>
            <p:ph type="title"/>
          </p:nvPr>
        </p:nvSpPr>
        <p:spPr/>
        <p:txBody>
          <a:bodyPr/>
          <a:lstStyle/>
          <a:p>
            <a:r>
              <a:rPr lang="en-IN" dirty="0"/>
              <a:t>Earlier Ethernet – Classic Ethernet</a:t>
            </a:r>
          </a:p>
        </p:txBody>
      </p:sp>
      <p:sp>
        <p:nvSpPr>
          <p:cNvPr id="3" name="Content Placeholder 2">
            <a:extLst>
              <a:ext uri="{FF2B5EF4-FFF2-40B4-BE49-F238E27FC236}">
                <a16:creationId xmlns:a16="http://schemas.microsoft.com/office/drawing/2014/main" id="{3888F406-9375-AFF0-09BD-69FD78ABB95D}"/>
              </a:ext>
            </a:extLst>
          </p:cNvPr>
          <p:cNvSpPr>
            <a:spLocks noGrp="1"/>
          </p:cNvSpPr>
          <p:nvPr>
            <p:ph idx="1"/>
          </p:nvPr>
        </p:nvSpPr>
        <p:spPr/>
        <p:txBody>
          <a:bodyPr>
            <a:normAutofit/>
          </a:bodyPr>
          <a:lstStyle/>
          <a:p>
            <a:r>
              <a:rPr lang="en-US" b="1" dirty="0"/>
              <a:t>Carrier sense multiple access with collision detection (CSMA/CD)</a:t>
            </a:r>
            <a:r>
              <a:rPr lang="en-US" dirty="0"/>
              <a:t> technique was used</a:t>
            </a:r>
          </a:p>
          <a:p>
            <a:r>
              <a:rPr lang="en-US" dirty="0"/>
              <a:t>Allow any host to send data</a:t>
            </a:r>
          </a:p>
          <a:p>
            <a:r>
              <a:rPr lang="en-US" dirty="0"/>
              <a:t>If two hosts transmit at the same time, collision happens</a:t>
            </a:r>
          </a:p>
          <a:p>
            <a:r>
              <a:rPr lang="en-US" dirty="0"/>
              <a:t>They recover using CSMA/CD</a:t>
            </a:r>
            <a:endParaRPr lang="en-IN" dirty="0"/>
          </a:p>
        </p:txBody>
      </p:sp>
    </p:spTree>
    <p:extLst>
      <p:ext uri="{BB962C8B-B14F-4D97-AF65-F5344CB8AC3E}">
        <p14:creationId xmlns:p14="http://schemas.microsoft.com/office/powerpoint/2010/main" val="376441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E6D0-8542-D693-CE11-F93F36953AED}"/>
              </a:ext>
            </a:extLst>
          </p:cNvPr>
          <p:cNvSpPr>
            <a:spLocks noGrp="1"/>
          </p:cNvSpPr>
          <p:nvPr>
            <p:ph type="title"/>
          </p:nvPr>
        </p:nvSpPr>
        <p:spPr/>
        <p:txBody>
          <a:bodyPr/>
          <a:lstStyle/>
          <a:p>
            <a:r>
              <a:rPr lang="en-IN" dirty="0"/>
              <a:t>CSMA/CD</a:t>
            </a:r>
          </a:p>
        </p:txBody>
      </p:sp>
      <p:pic>
        <p:nvPicPr>
          <p:cNvPr id="5" name="Content Placeholder 4">
            <a:extLst>
              <a:ext uri="{FF2B5EF4-FFF2-40B4-BE49-F238E27FC236}">
                <a16:creationId xmlns:a16="http://schemas.microsoft.com/office/drawing/2014/main" id="{48104780-109A-80E0-DA7B-773F8A5113A7}"/>
              </a:ext>
            </a:extLst>
          </p:cNvPr>
          <p:cNvPicPr>
            <a:picLocks noGrp="1" noChangeAspect="1"/>
          </p:cNvPicPr>
          <p:nvPr>
            <p:ph idx="1"/>
          </p:nvPr>
        </p:nvPicPr>
        <p:blipFill>
          <a:blip r:embed="rId2"/>
          <a:stretch>
            <a:fillRect/>
          </a:stretch>
        </p:blipFill>
        <p:spPr>
          <a:xfrm>
            <a:off x="671157" y="1919897"/>
            <a:ext cx="9638462" cy="3018205"/>
          </a:xfrm>
        </p:spPr>
      </p:pic>
    </p:spTree>
    <p:extLst>
      <p:ext uri="{BB962C8B-B14F-4D97-AF65-F5344CB8AC3E}">
        <p14:creationId xmlns:p14="http://schemas.microsoft.com/office/powerpoint/2010/main" val="697651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0243-68E2-163B-9A73-79CEC35C7BAA}"/>
              </a:ext>
            </a:extLst>
          </p:cNvPr>
          <p:cNvSpPr>
            <a:spLocks noGrp="1"/>
          </p:cNvSpPr>
          <p:nvPr>
            <p:ph type="title"/>
          </p:nvPr>
        </p:nvSpPr>
        <p:spPr/>
        <p:txBody>
          <a:bodyPr/>
          <a:lstStyle/>
          <a:p>
            <a:r>
              <a:rPr lang="en-IN" dirty="0"/>
              <a:t>Modern Ethernet: Switched Ethernet</a:t>
            </a:r>
          </a:p>
        </p:txBody>
      </p:sp>
      <p:sp>
        <p:nvSpPr>
          <p:cNvPr id="3" name="Content Placeholder 2">
            <a:extLst>
              <a:ext uri="{FF2B5EF4-FFF2-40B4-BE49-F238E27FC236}">
                <a16:creationId xmlns:a16="http://schemas.microsoft.com/office/drawing/2014/main" id="{54315615-FAE8-38CD-AC66-80569FC9C765}"/>
              </a:ext>
            </a:extLst>
          </p:cNvPr>
          <p:cNvSpPr>
            <a:spLocks noGrp="1"/>
          </p:cNvSpPr>
          <p:nvPr>
            <p:ph idx="1"/>
          </p:nvPr>
        </p:nvSpPr>
        <p:spPr/>
        <p:txBody>
          <a:bodyPr>
            <a:normAutofit/>
          </a:bodyPr>
          <a:lstStyle/>
          <a:p>
            <a:r>
              <a:rPr lang="en-US" dirty="0"/>
              <a:t>Devices called  </a:t>
            </a:r>
            <a:r>
              <a:rPr lang="en-US" b="1" dirty="0"/>
              <a:t>switches </a:t>
            </a:r>
            <a:r>
              <a:rPr lang="en-US" dirty="0"/>
              <a:t>are used to connect different computers</a:t>
            </a:r>
          </a:p>
          <a:p>
            <a:r>
              <a:rPr lang="en-US" dirty="0"/>
              <a:t>Classic Ethernet is the original form and ran at rates from 3 to 10 Mbps </a:t>
            </a:r>
          </a:p>
          <a:p>
            <a:r>
              <a:rPr lang="en-US" dirty="0"/>
              <a:t>Switched Ethernet </a:t>
            </a:r>
          </a:p>
          <a:p>
            <a:pPr lvl="1"/>
            <a:r>
              <a:rPr lang="en-US" b="1" dirty="0"/>
              <a:t>Fast Ethernet</a:t>
            </a:r>
            <a:r>
              <a:rPr lang="en-US" dirty="0"/>
              <a:t>: 100 Mbps</a:t>
            </a:r>
          </a:p>
          <a:p>
            <a:pPr lvl="1"/>
            <a:r>
              <a:rPr lang="en-US" b="1" dirty="0"/>
              <a:t>Gigabit Ethernet</a:t>
            </a:r>
            <a:r>
              <a:rPr lang="en-US" dirty="0"/>
              <a:t>: 1000 Mbps (1 Gbps)</a:t>
            </a:r>
          </a:p>
          <a:p>
            <a:pPr lvl="1"/>
            <a:r>
              <a:rPr lang="en-US" b="1" dirty="0"/>
              <a:t>10 Gigabit Ethernet</a:t>
            </a:r>
            <a:r>
              <a:rPr lang="en-US" dirty="0"/>
              <a:t>: 10,000 Mbps (10 Gbps)</a:t>
            </a:r>
          </a:p>
          <a:p>
            <a:r>
              <a:rPr lang="en-US" dirty="0"/>
              <a:t>In practice, only  switched Ethernet is used nowadays</a:t>
            </a:r>
            <a:endParaRPr lang="en-IN" dirty="0"/>
          </a:p>
        </p:txBody>
      </p:sp>
    </p:spTree>
    <p:extLst>
      <p:ext uri="{BB962C8B-B14F-4D97-AF65-F5344CB8AC3E}">
        <p14:creationId xmlns:p14="http://schemas.microsoft.com/office/powerpoint/2010/main" val="4198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9DD5-B381-1893-154A-802941F013CB}"/>
              </a:ext>
            </a:extLst>
          </p:cNvPr>
          <p:cNvSpPr>
            <a:spLocks noGrp="1"/>
          </p:cNvSpPr>
          <p:nvPr>
            <p:ph type="title"/>
          </p:nvPr>
        </p:nvSpPr>
        <p:spPr/>
        <p:txBody>
          <a:bodyPr/>
          <a:lstStyle/>
          <a:p>
            <a:r>
              <a:rPr lang="en-IN" dirty="0"/>
              <a:t>Switched Ethernet</a:t>
            </a:r>
          </a:p>
        </p:txBody>
      </p:sp>
      <p:sp>
        <p:nvSpPr>
          <p:cNvPr id="3" name="Content Placeholder 2">
            <a:extLst>
              <a:ext uri="{FF2B5EF4-FFF2-40B4-BE49-F238E27FC236}">
                <a16:creationId xmlns:a16="http://schemas.microsoft.com/office/drawing/2014/main" id="{11975815-1AB8-0D97-8033-863670DA7639}"/>
              </a:ext>
            </a:extLst>
          </p:cNvPr>
          <p:cNvSpPr>
            <a:spLocks noGrp="1"/>
          </p:cNvSpPr>
          <p:nvPr>
            <p:ph idx="1"/>
          </p:nvPr>
        </p:nvSpPr>
        <p:spPr/>
        <p:txBody>
          <a:bodyPr/>
          <a:lstStyle/>
          <a:p>
            <a:r>
              <a:rPr lang="en-IN" dirty="0"/>
              <a:t>Hosts connect into switches, and switches connect to each other</a:t>
            </a:r>
          </a:p>
        </p:txBody>
      </p:sp>
      <p:pic>
        <p:nvPicPr>
          <p:cNvPr id="1028" name="Picture 4" descr="Repeaters, Hubs, Bridges and Switches">
            <a:extLst>
              <a:ext uri="{FF2B5EF4-FFF2-40B4-BE49-F238E27FC236}">
                <a16:creationId xmlns:a16="http://schemas.microsoft.com/office/drawing/2014/main" id="{7E37CE3B-C6E6-AAC4-6533-59E8BE19C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141" y="2320474"/>
            <a:ext cx="4772882" cy="385648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with Corners Rounded 3">
            <a:extLst>
              <a:ext uri="{FF2B5EF4-FFF2-40B4-BE49-F238E27FC236}">
                <a16:creationId xmlns:a16="http://schemas.microsoft.com/office/drawing/2014/main" id="{A53C71AD-34B4-F78A-3D88-C93CBD00356E}"/>
              </a:ext>
            </a:extLst>
          </p:cNvPr>
          <p:cNvSpPr/>
          <p:nvPr/>
        </p:nvSpPr>
        <p:spPr>
          <a:xfrm>
            <a:off x="7202184" y="3429000"/>
            <a:ext cx="1520576" cy="680663"/>
          </a:xfrm>
          <a:prstGeom prst="wedgeRoundRectCallout">
            <a:avLst>
              <a:gd name="adj1" fmla="val -145157"/>
              <a:gd name="adj2" fmla="val 458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Ethernet switch</a:t>
            </a:r>
          </a:p>
        </p:txBody>
      </p:sp>
    </p:spTree>
    <p:extLst>
      <p:ext uri="{BB962C8B-B14F-4D97-AF65-F5344CB8AC3E}">
        <p14:creationId xmlns:p14="http://schemas.microsoft.com/office/powerpoint/2010/main" val="1059242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8533-F6FE-A618-A41C-AF027D39CC77}"/>
              </a:ext>
            </a:extLst>
          </p:cNvPr>
          <p:cNvSpPr>
            <a:spLocks noGrp="1"/>
          </p:cNvSpPr>
          <p:nvPr>
            <p:ph type="title"/>
          </p:nvPr>
        </p:nvSpPr>
        <p:spPr/>
        <p:txBody>
          <a:bodyPr/>
          <a:lstStyle/>
          <a:p>
            <a:r>
              <a:rPr lang="en-IN" dirty="0"/>
              <a:t>LAN – Earlier and Now</a:t>
            </a:r>
          </a:p>
        </p:txBody>
      </p:sp>
      <p:sp>
        <p:nvSpPr>
          <p:cNvPr id="3" name="Content Placeholder 2">
            <a:extLst>
              <a:ext uri="{FF2B5EF4-FFF2-40B4-BE49-F238E27FC236}">
                <a16:creationId xmlns:a16="http://schemas.microsoft.com/office/drawing/2014/main" id="{F76AFCAC-0626-D87D-0D7A-E135BBF9E87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F7297F2-4C40-852A-A6D0-C9C5084D74D1}"/>
              </a:ext>
            </a:extLst>
          </p:cNvPr>
          <p:cNvPicPr>
            <a:picLocks noChangeAspect="1"/>
          </p:cNvPicPr>
          <p:nvPr/>
        </p:nvPicPr>
        <p:blipFill>
          <a:blip r:embed="rId2"/>
          <a:stretch>
            <a:fillRect/>
          </a:stretch>
        </p:blipFill>
        <p:spPr>
          <a:xfrm>
            <a:off x="1937532" y="1825625"/>
            <a:ext cx="7329757" cy="4261997"/>
          </a:xfrm>
          <a:prstGeom prst="rect">
            <a:avLst/>
          </a:prstGeom>
        </p:spPr>
      </p:pic>
    </p:spTree>
    <p:extLst>
      <p:ext uri="{BB962C8B-B14F-4D97-AF65-F5344CB8AC3E}">
        <p14:creationId xmlns:p14="http://schemas.microsoft.com/office/powerpoint/2010/main" val="224956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FDC6-B872-B086-EE94-8C090B1440BE}"/>
              </a:ext>
            </a:extLst>
          </p:cNvPr>
          <p:cNvSpPr>
            <a:spLocks noGrp="1"/>
          </p:cNvSpPr>
          <p:nvPr>
            <p:ph type="title"/>
          </p:nvPr>
        </p:nvSpPr>
        <p:spPr/>
        <p:txBody>
          <a:bodyPr/>
          <a:lstStyle/>
          <a:p>
            <a:r>
              <a:rPr lang="en-IN" dirty="0"/>
              <a:t>Wide Area Network (WAN)</a:t>
            </a:r>
          </a:p>
        </p:txBody>
      </p:sp>
      <p:sp>
        <p:nvSpPr>
          <p:cNvPr id="3" name="Content Placeholder 2">
            <a:extLst>
              <a:ext uri="{FF2B5EF4-FFF2-40B4-BE49-F238E27FC236}">
                <a16:creationId xmlns:a16="http://schemas.microsoft.com/office/drawing/2014/main" id="{70A71FD3-B973-48A4-C3A1-C4B73F22B357}"/>
              </a:ext>
            </a:extLst>
          </p:cNvPr>
          <p:cNvSpPr>
            <a:spLocks noGrp="1"/>
          </p:cNvSpPr>
          <p:nvPr>
            <p:ph idx="1"/>
          </p:nvPr>
        </p:nvSpPr>
        <p:spPr/>
        <p:txBody>
          <a:bodyPr>
            <a:normAutofit/>
          </a:bodyPr>
          <a:lstStyle/>
          <a:p>
            <a:r>
              <a:rPr lang="en-US" dirty="0"/>
              <a:t>A </a:t>
            </a:r>
            <a:r>
              <a:rPr lang="en-US" b="1" dirty="0"/>
              <a:t>Wide Area Network (WAN)</a:t>
            </a:r>
            <a:r>
              <a:rPr lang="en-US" dirty="0"/>
              <a:t> spans a large geographical area, often a  country or continent</a:t>
            </a:r>
          </a:p>
          <a:p>
            <a:r>
              <a:rPr lang="en-US" dirty="0"/>
              <a:t>Example: Two LANs can be connected to form a WAN</a:t>
            </a:r>
            <a:endParaRPr lang="en-IN" dirty="0"/>
          </a:p>
        </p:txBody>
      </p:sp>
      <p:pic>
        <p:nvPicPr>
          <p:cNvPr id="4" name="Picture 3">
            <a:extLst>
              <a:ext uri="{FF2B5EF4-FFF2-40B4-BE49-F238E27FC236}">
                <a16:creationId xmlns:a16="http://schemas.microsoft.com/office/drawing/2014/main" id="{94269C63-A386-15CC-7C28-3F294DE26A33}"/>
              </a:ext>
            </a:extLst>
          </p:cNvPr>
          <p:cNvPicPr>
            <a:picLocks noChangeAspect="1"/>
          </p:cNvPicPr>
          <p:nvPr/>
        </p:nvPicPr>
        <p:blipFill>
          <a:blip r:embed="rId2"/>
          <a:stretch>
            <a:fillRect/>
          </a:stretch>
        </p:blipFill>
        <p:spPr>
          <a:xfrm>
            <a:off x="910605" y="3654252"/>
            <a:ext cx="10370789" cy="2202018"/>
          </a:xfrm>
          <a:prstGeom prst="rect">
            <a:avLst/>
          </a:prstGeom>
        </p:spPr>
      </p:pic>
    </p:spTree>
    <p:extLst>
      <p:ext uri="{BB962C8B-B14F-4D97-AF65-F5344CB8AC3E}">
        <p14:creationId xmlns:p14="http://schemas.microsoft.com/office/powerpoint/2010/main" val="3069574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C5A2CF-DCEB-AD52-9F29-D88D3AD834EA}"/>
              </a:ext>
            </a:extLst>
          </p:cNvPr>
          <p:cNvSpPr>
            <a:spLocks noGrp="1"/>
          </p:cNvSpPr>
          <p:nvPr>
            <p:ph type="title"/>
          </p:nvPr>
        </p:nvSpPr>
        <p:spPr/>
        <p:txBody>
          <a:bodyPr/>
          <a:lstStyle/>
          <a:p>
            <a:r>
              <a:rPr lang="en-IN" dirty="0"/>
              <a:t>Sessions 3 and 4</a:t>
            </a:r>
          </a:p>
        </p:txBody>
      </p:sp>
      <p:sp>
        <p:nvSpPr>
          <p:cNvPr id="5" name="Text Placeholder 4">
            <a:extLst>
              <a:ext uri="{FF2B5EF4-FFF2-40B4-BE49-F238E27FC236}">
                <a16:creationId xmlns:a16="http://schemas.microsoft.com/office/drawing/2014/main" id="{5E217414-4461-9A52-035C-B61F1E929FE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3734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571C-DB03-0CB5-8672-34032D56CFF4}"/>
              </a:ext>
            </a:extLst>
          </p:cNvPr>
          <p:cNvSpPr>
            <a:spLocks noGrp="1"/>
          </p:cNvSpPr>
          <p:nvPr>
            <p:ph type="title"/>
          </p:nvPr>
        </p:nvSpPr>
        <p:spPr/>
        <p:txBody>
          <a:bodyPr/>
          <a:lstStyle/>
          <a:p>
            <a:r>
              <a:rPr lang="en-IN" dirty="0"/>
              <a:t>Introduction to Communication System</a:t>
            </a:r>
          </a:p>
        </p:txBody>
      </p:sp>
      <p:sp>
        <p:nvSpPr>
          <p:cNvPr id="3" name="Content Placeholder 2">
            <a:extLst>
              <a:ext uri="{FF2B5EF4-FFF2-40B4-BE49-F238E27FC236}">
                <a16:creationId xmlns:a16="http://schemas.microsoft.com/office/drawing/2014/main" id="{EBB8146D-8AF3-129C-FE4B-10DAA9626B12}"/>
              </a:ext>
            </a:extLst>
          </p:cNvPr>
          <p:cNvSpPr>
            <a:spLocks noGrp="1"/>
          </p:cNvSpPr>
          <p:nvPr>
            <p:ph idx="1"/>
          </p:nvPr>
        </p:nvSpPr>
        <p:spPr/>
        <p:txBody>
          <a:bodyPr>
            <a:normAutofit/>
          </a:bodyPr>
          <a:lstStyle/>
          <a:p>
            <a:r>
              <a:rPr lang="en-US" dirty="0"/>
              <a:t>A </a:t>
            </a:r>
            <a:r>
              <a:rPr lang="en-US" b="1" dirty="0"/>
              <a:t>communication system </a:t>
            </a:r>
            <a:r>
              <a:rPr lang="en-US" dirty="0"/>
              <a:t>is a set of interconnected components or devices that enable the transmission, reception, and exchange of information between two or more parties</a:t>
            </a:r>
          </a:p>
          <a:p>
            <a:endParaRPr lang="en-IN" dirty="0"/>
          </a:p>
        </p:txBody>
      </p:sp>
      <p:pic>
        <p:nvPicPr>
          <p:cNvPr id="5" name="Picture 4">
            <a:extLst>
              <a:ext uri="{FF2B5EF4-FFF2-40B4-BE49-F238E27FC236}">
                <a16:creationId xmlns:a16="http://schemas.microsoft.com/office/drawing/2014/main" id="{C6A278E5-4E31-BE65-14C7-D3CFF63EFC20}"/>
              </a:ext>
            </a:extLst>
          </p:cNvPr>
          <p:cNvPicPr>
            <a:picLocks noChangeAspect="1"/>
          </p:cNvPicPr>
          <p:nvPr/>
        </p:nvPicPr>
        <p:blipFill>
          <a:blip r:embed="rId2"/>
          <a:stretch>
            <a:fillRect/>
          </a:stretch>
        </p:blipFill>
        <p:spPr>
          <a:xfrm>
            <a:off x="1993862" y="3165440"/>
            <a:ext cx="7776861" cy="3760434"/>
          </a:xfrm>
          <a:prstGeom prst="rect">
            <a:avLst/>
          </a:prstGeom>
        </p:spPr>
      </p:pic>
    </p:spTree>
    <p:extLst>
      <p:ext uri="{BB962C8B-B14F-4D97-AF65-F5344CB8AC3E}">
        <p14:creationId xmlns:p14="http://schemas.microsoft.com/office/powerpoint/2010/main" val="2224519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456A-E86E-FED0-07C7-0C7A407E0A8F}"/>
              </a:ext>
            </a:extLst>
          </p:cNvPr>
          <p:cNvSpPr>
            <a:spLocks noGrp="1"/>
          </p:cNvSpPr>
          <p:nvPr>
            <p:ph type="title"/>
          </p:nvPr>
        </p:nvSpPr>
        <p:spPr/>
        <p:txBody>
          <a:bodyPr/>
          <a:lstStyle/>
          <a:p>
            <a:r>
              <a:rPr lang="en-IN" dirty="0"/>
              <a:t>Protocol</a:t>
            </a:r>
          </a:p>
        </p:txBody>
      </p:sp>
      <p:sp>
        <p:nvSpPr>
          <p:cNvPr id="3" name="Content Placeholder 2">
            <a:extLst>
              <a:ext uri="{FF2B5EF4-FFF2-40B4-BE49-F238E27FC236}">
                <a16:creationId xmlns:a16="http://schemas.microsoft.com/office/drawing/2014/main" id="{A7D733E1-FE41-81FC-2844-7F13799AC180}"/>
              </a:ext>
            </a:extLst>
          </p:cNvPr>
          <p:cNvSpPr>
            <a:spLocks noGrp="1"/>
          </p:cNvSpPr>
          <p:nvPr>
            <p:ph idx="1"/>
          </p:nvPr>
        </p:nvSpPr>
        <p:spPr/>
        <p:txBody>
          <a:bodyPr>
            <a:normAutofit/>
          </a:bodyPr>
          <a:lstStyle/>
          <a:p>
            <a:r>
              <a:rPr lang="en-US" dirty="0"/>
              <a:t>Communication between two people or two devices needs to follow some </a:t>
            </a:r>
            <a:r>
              <a:rPr lang="en-US" b="1" dirty="0"/>
              <a:t>protocol</a:t>
            </a:r>
          </a:p>
          <a:p>
            <a:r>
              <a:rPr lang="en-US" dirty="0"/>
              <a:t>A protocol is a set of rules that governs communication</a:t>
            </a:r>
          </a:p>
          <a:p>
            <a:r>
              <a:rPr lang="en-US" dirty="0"/>
              <a:t>For example, in a face-to-face communication between two persons, there is a set of implicit rules in each culture that define how two persons should start the communication, how to continue the communication, and how to end the communication</a:t>
            </a:r>
          </a:p>
        </p:txBody>
      </p:sp>
    </p:spTree>
    <p:extLst>
      <p:ext uri="{BB962C8B-B14F-4D97-AF65-F5344CB8AC3E}">
        <p14:creationId xmlns:p14="http://schemas.microsoft.com/office/powerpoint/2010/main" val="2093805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91A8-A98B-4070-F359-C19D52A48DB4}"/>
              </a:ext>
            </a:extLst>
          </p:cNvPr>
          <p:cNvSpPr>
            <a:spLocks noGrp="1"/>
          </p:cNvSpPr>
          <p:nvPr>
            <p:ph type="title"/>
          </p:nvPr>
        </p:nvSpPr>
        <p:spPr/>
        <p:txBody>
          <a:bodyPr/>
          <a:lstStyle/>
          <a:p>
            <a:r>
              <a:rPr lang="en-IN" dirty="0"/>
              <a:t>Network Software</a:t>
            </a:r>
          </a:p>
        </p:txBody>
      </p:sp>
      <p:sp>
        <p:nvSpPr>
          <p:cNvPr id="3" name="Content Placeholder 2">
            <a:extLst>
              <a:ext uri="{FF2B5EF4-FFF2-40B4-BE49-F238E27FC236}">
                <a16:creationId xmlns:a16="http://schemas.microsoft.com/office/drawing/2014/main" id="{58AB0BF2-49AA-B839-85A5-34B084758AE2}"/>
              </a:ext>
            </a:extLst>
          </p:cNvPr>
          <p:cNvSpPr>
            <a:spLocks noGrp="1"/>
          </p:cNvSpPr>
          <p:nvPr>
            <p:ph idx="1"/>
          </p:nvPr>
        </p:nvSpPr>
        <p:spPr/>
        <p:txBody>
          <a:bodyPr>
            <a:normAutofit/>
          </a:bodyPr>
          <a:lstStyle/>
          <a:p>
            <a:r>
              <a:rPr lang="en-US" dirty="0"/>
              <a:t>Network software uses a </a:t>
            </a:r>
            <a:r>
              <a:rPr lang="en-US" b="1" dirty="0"/>
              <a:t>protocol stack</a:t>
            </a:r>
            <a:endParaRPr lang="en-US" dirty="0"/>
          </a:p>
          <a:p>
            <a:r>
              <a:rPr lang="en-US" dirty="0"/>
              <a:t>A protocol stack contains many </a:t>
            </a:r>
            <a:r>
              <a:rPr lang="en-US" b="1" dirty="0"/>
              <a:t>layers </a:t>
            </a:r>
            <a:r>
              <a:rPr lang="en-US" dirty="0"/>
              <a:t>or </a:t>
            </a:r>
            <a:r>
              <a:rPr lang="en-US" b="1" dirty="0"/>
              <a:t>levels</a:t>
            </a:r>
          </a:p>
          <a:p>
            <a:r>
              <a:rPr lang="en-US" dirty="0"/>
              <a:t>Each layer provides some services to the layer above it</a:t>
            </a:r>
          </a:p>
          <a:p>
            <a:r>
              <a:rPr lang="en-US" dirty="0"/>
              <a:t>Each layer hides complexity of its work from the layer above it</a:t>
            </a:r>
          </a:p>
          <a:p>
            <a:r>
              <a:rPr lang="en-US" dirty="0"/>
              <a:t>Creates a protocol hierarchy</a:t>
            </a:r>
          </a:p>
          <a:p>
            <a:endParaRPr lang="en-IN" dirty="0"/>
          </a:p>
        </p:txBody>
      </p:sp>
    </p:spTree>
    <p:extLst>
      <p:ext uri="{BB962C8B-B14F-4D97-AF65-F5344CB8AC3E}">
        <p14:creationId xmlns:p14="http://schemas.microsoft.com/office/powerpoint/2010/main" val="1484980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FC75-618F-B6F7-8355-AB564D6248AE}"/>
              </a:ext>
            </a:extLst>
          </p:cNvPr>
          <p:cNvSpPr>
            <a:spLocks noGrp="1"/>
          </p:cNvSpPr>
          <p:nvPr>
            <p:ph type="title"/>
          </p:nvPr>
        </p:nvSpPr>
        <p:spPr/>
        <p:txBody>
          <a:bodyPr/>
          <a:lstStyle/>
          <a:p>
            <a:r>
              <a:rPr lang="en-IN" dirty="0"/>
              <a:t>Protocol Hierarchy Example</a:t>
            </a:r>
          </a:p>
        </p:txBody>
      </p:sp>
      <p:sp>
        <p:nvSpPr>
          <p:cNvPr id="3" name="Content Placeholder 2">
            <a:extLst>
              <a:ext uri="{FF2B5EF4-FFF2-40B4-BE49-F238E27FC236}">
                <a16:creationId xmlns:a16="http://schemas.microsoft.com/office/drawing/2014/main" id="{EA671F99-F66C-C842-D84F-A48A8B7BC197}"/>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7784C5E5-5BC1-DA5F-EA4A-299447817647}"/>
              </a:ext>
            </a:extLst>
          </p:cNvPr>
          <p:cNvPicPr>
            <a:picLocks noChangeAspect="1"/>
          </p:cNvPicPr>
          <p:nvPr/>
        </p:nvPicPr>
        <p:blipFill>
          <a:blip r:embed="rId2"/>
          <a:stretch>
            <a:fillRect/>
          </a:stretch>
        </p:blipFill>
        <p:spPr>
          <a:xfrm>
            <a:off x="2849136" y="1372992"/>
            <a:ext cx="6493727" cy="5002234"/>
          </a:xfrm>
          <a:prstGeom prst="rect">
            <a:avLst/>
          </a:prstGeom>
        </p:spPr>
      </p:pic>
    </p:spTree>
    <p:extLst>
      <p:ext uri="{BB962C8B-B14F-4D97-AF65-F5344CB8AC3E}">
        <p14:creationId xmlns:p14="http://schemas.microsoft.com/office/powerpoint/2010/main" val="3749006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1011-24A2-5248-2DE6-47B095B0997B}"/>
              </a:ext>
            </a:extLst>
          </p:cNvPr>
          <p:cNvSpPr>
            <a:spLocks noGrp="1"/>
          </p:cNvSpPr>
          <p:nvPr>
            <p:ph type="title"/>
          </p:nvPr>
        </p:nvSpPr>
        <p:spPr/>
        <p:txBody>
          <a:bodyPr/>
          <a:lstStyle/>
          <a:p>
            <a:r>
              <a:rPr lang="en-IN" dirty="0"/>
              <a:t>OSI</a:t>
            </a:r>
          </a:p>
        </p:txBody>
      </p:sp>
      <p:sp>
        <p:nvSpPr>
          <p:cNvPr id="3" name="Content Placeholder 2">
            <a:extLst>
              <a:ext uri="{FF2B5EF4-FFF2-40B4-BE49-F238E27FC236}">
                <a16:creationId xmlns:a16="http://schemas.microsoft.com/office/drawing/2014/main" id="{628CE505-8932-D305-676F-8B5AAC0510C2}"/>
              </a:ext>
            </a:extLst>
          </p:cNvPr>
          <p:cNvSpPr>
            <a:spLocks noGrp="1"/>
          </p:cNvSpPr>
          <p:nvPr>
            <p:ph idx="1"/>
          </p:nvPr>
        </p:nvSpPr>
        <p:spPr/>
        <p:txBody>
          <a:bodyPr/>
          <a:lstStyle/>
          <a:p>
            <a:r>
              <a:rPr lang="en-IN" b="1" dirty="0"/>
              <a:t>Open Systems Interconnection</a:t>
            </a:r>
          </a:p>
          <a:p>
            <a:r>
              <a:rPr lang="en-IN" dirty="0"/>
              <a:t>Good in theory, not used in practice</a:t>
            </a:r>
          </a:p>
          <a:p>
            <a:r>
              <a:rPr lang="en-IN" dirty="0"/>
              <a:t>Contains 7 layers</a:t>
            </a:r>
          </a:p>
          <a:p>
            <a:r>
              <a:rPr lang="en-IN" dirty="0"/>
              <a:t>Sometimes also called ISO/OSI</a:t>
            </a:r>
          </a:p>
        </p:txBody>
      </p:sp>
    </p:spTree>
    <p:extLst>
      <p:ext uri="{BB962C8B-B14F-4D97-AF65-F5344CB8AC3E}">
        <p14:creationId xmlns:p14="http://schemas.microsoft.com/office/powerpoint/2010/main" val="307664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2" name="Group 3">
            <a:extLst>
              <a:ext uri="{FF2B5EF4-FFF2-40B4-BE49-F238E27FC236}">
                <a16:creationId xmlns:a16="http://schemas.microsoft.com/office/drawing/2014/main" id="{72ECA89D-5CF5-6585-1526-83DEE1F3B57F}"/>
              </a:ext>
            </a:extLst>
          </p:cNvPr>
          <p:cNvGrpSpPr>
            <a:grpSpLocks/>
          </p:cNvGrpSpPr>
          <p:nvPr/>
        </p:nvGrpSpPr>
        <p:grpSpPr bwMode="auto">
          <a:xfrm>
            <a:off x="2362201" y="1676401"/>
            <a:ext cx="7389813" cy="4265613"/>
            <a:chOff x="528" y="1056"/>
            <a:chExt cx="4655" cy="2687"/>
          </a:xfrm>
        </p:grpSpPr>
        <p:sp>
          <p:nvSpPr>
            <p:cNvPr id="32774" name="Rectangle 4">
              <a:extLst>
                <a:ext uri="{FF2B5EF4-FFF2-40B4-BE49-F238E27FC236}">
                  <a16:creationId xmlns:a16="http://schemas.microsoft.com/office/drawing/2014/main" id="{D588EB25-BEE8-2506-9F77-BF6645DABBBA}"/>
                </a:ext>
              </a:extLst>
            </p:cNvPr>
            <p:cNvSpPr>
              <a:spLocks noChangeArrowheads="1"/>
            </p:cNvSpPr>
            <p:nvPr/>
          </p:nvSpPr>
          <p:spPr bwMode="auto">
            <a:xfrm>
              <a:off x="528" y="1056"/>
              <a:ext cx="4655" cy="2687"/>
            </a:xfrm>
            <a:prstGeom prst="rect">
              <a:avLst/>
            </a:prstGeom>
            <a:solidFill>
              <a:srgbClr val="00FFFF">
                <a:alpha val="50195"/>
              </a:srgbClr>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2775" name="Text Box 5">
              <a:extLst>
                <a:ext uri="{FF2B5EF4-FFF2-40B4-BE49-F238E27FC236}">
                  <a16:creationId xmlns:a16="http://schemas.microsoft.com/office/drawing/2014/main" id="{1EB513B5-7450-03A0-7678-DB55A85BE98F}"/>
                </a:ext>
              </a:extLst>
            </p:cNvPr>
            <p:cNvSpPr txBox="1">
              <a:spLocks noChangeArrowheads="1"/>
            </p:cNvSpPr>
            <p:nvPr/>
          </p:nvSpPr>
          <p:spPr bwMode="auto">
            <a:xfrm>
              <a:off x="1170" y="1295"/>
              <a:ext cx="3531" cy="255"/>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Application Layer</a:t>
              </a:r>
            </a:p>
          </p:txBody>
        </p:sp>
        <p:sp>
          <p:nvSpPr>
            <p:cNvPr id="32776" name="Text Box 6">
              <a:extLst>
                <a:ext uri="{FF2B5EF4-FFF2-40B4-BE49-F238E27FC236}">
                  <a16:creationId xmlns:a16="http://schemas.microsoft.com/office/drawing/2014/main" id="{731DD5A7-29AB-69EB-EEFE-3D9ED0126DED}"/>
                </a:ext>
              </a:extLst>
            </p:cNvPr>
            <p:cNvSpPr txBox="1">
              <a:spLocks noChangeArrowheads="1"/>
            </p:cNvSpPr>
            <p:nvPr/>
          </p:nvSpPr>
          <p:spPr bwMode="auto">
            <a:xfrm>
              <a:off x="1170" y="1637"/>
              <a:ext cx="3531" cy="255"/>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Presentation Layer</a:t>
              </a:r>
            </a:p>
          </p:txBody>
        </p:sp>
        <p:sp>
          <p:nvSpPr>
            <p:cNvPr id="32777" name="Text Box 7">
              <a:extLst>
                <a:ext uri="{FF2B5EF4-FFF2-40B4-BE49-F238E27FC236}">
                  <a16:creationId xmlns:a16="http://schemas.microsoft.com/office/drawing/2014/main" id="{1F6FD318-A5A9-0E8E-F4C1-34E2E8F29902}"/>
                </a:ext>
              </a:extLst>
            </p:cNvPr>
            <p:cNvSpPr txBox="1">
              <a:spLocks noChangeArrowheads="1"/>
            </p:cNvSpPr>
            <p:nvPr/>
          </p:nvSpPr>
          <p:spPr bwMode="auto">
            <a:xfrm>
              <a:off x="1170" y="1979"/>
              <a:ext cx="3531" cy="255"/>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Session Layer</a:t>
              </a:r>
            </a:p>
          </p:txBody>
        </p:sp>
        <p:sp>
          <p:nvSpPr>
            <p:cNvPr id="32778" name="Text Box 8">
              <a:extLst>
                <a:ext uri="{FF2B5EF4-FFF2-40B4-BE49-F238E27FC236}">
                  <a16:creationId xmlns:a16="http://schemas.microsoft.com/office/drawing/2014/main" id="{8639F297-635C-FB19-0B09-7449C3879F0E}"/>
                </a:ext>
              </a:extLst>
            </p:cNvPr>
            <p:cNvSpPr txBox="1">
              <a:spLocks noChangeArrowheads="1"/>
            </p:cNvSpPr>
            <p:nvPr/>
          </p:nvSpPr>
          <p:spPr bwMode="auto">
            <a:xfrm>
              <a:off x="1170" y="2320"/>
              <a:ext cx="3531" cy="256"/>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Transport Layer</a:t>
              </a:r>
            </a:p>
          </p:txBody>
        </p:sp>
        <p:sp>
          <p:nvSpPr>
            <p:cNvPr id="32779" name="Text Box 9">
              <a:extLst>
                <a:ext uri="{FF2B5EF4-FFF2-40B4-BE49-F238E27FC236}">
                  <a16:creationId xmlns:a16="http://schemas.microsoft.com/office/drawing/2014/main" id="{D8BB66BF-1AA6-64DB-6BCE-A274B48B0D7A}"/>
                </a:ext>
              </a:extLst>
            </p:cNvPr>
            <p:cNvSpPr txBox="1">
              <a:spLocks noChangeArrowheads="1"/>
            </p:cNvSpPr>
            <p:nvPr/>
          </p:nvSpPr>
          <p:spPr bwMode="auto">
            <a:xfrm>
              <a:off x="1170" y="2648"/>
              <a:ext cx="3531" cy="256"/>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Network Layer</a:t>
              </a:r>
            </a:p>
          </p:txBody>
        </p:sp>
        <p:sp>
          <p:nvSpPr>
            <p:cNvPr id="32780" name="Text Box 10">
              <a:extLst>
                <a:ext uri="{FF2B5EF4-FFF2-40B4-BE49-F238E27FC236}">
                  <a16:creationId xmlns:a16="http://schemas.microsoft.com/office/drawing/2014/main" id="{47C1CD87-D3EA-C200-8ECB-65CB078CA853}"/>
                </a:ext>
              </a:extLst>
            </p:cNvPr>
            <p:cNvSpPr txBox="1">
              <a:spLocks noChangeArrowheads="1"/>
            </p:cNvSpPr>
            <p:nvPr/>
          </p:nvSpPr>
          <p:spPr bwMode="auto">
            <a:xfrm>
              <a:off x="1170" y="2990"/>
              <a:ext cx="3531" cy="256"/>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Data Link Layer</a:t>
              </a:r>
            </a:p>
          </p:txBody>
        </p:sp>
        <p:sp>
          <p:nvSpPr>
            <p:cNvPr id="32781" name="Text Box 11">
              <a:extLst>
                <a:ext uri="{FF2B5EF4-FFF2-40B4-BE49-F238E27FC236}">
                  <a16:creationId xmlns:a16="http://schemas.microsoft.com/office/drawing/2014/main" id="{6A8D2445-64FA-D9CF-E3D9-F4A58C98C3E2}"/>
                </a:ext>
              </a:extLst>
            </p:cNvPr>
            <p:cNvSpPr txBox="1">
              <a:spLocks noChangeArrowheads="1"/>
            </p:cNvSpPr>
            <p:nvPr/>
          </p:nvSpPr>
          <p:spPr bwMode="auto">
            <a:xfrm>
              <a:off x="1170" y="3332"/>
              <a:ext cx="3531" cy="255"/>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Physical Layer</a:t>
              </a:r>
            </a:p>
          </p:txBody>
        </p:sp>
      </p:grpSp>
      <p:sp>
        <p:nvSpPr>
          <p:cNvPr id="2" name="Title 1">
            <a:extLst>
              <a:ext uri="{FF2B5EF4-FFF2-40B4-BE49-F238E27FC236}">
                <a16:creationId xmlns:a16="http://schemas.microsoft.com/office/drawing/2014/main" id="{12DAD5D9-E94F-E4EF-CB8C-37C9A94AD14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Layers in OSI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9FCF-C56E-71D6-EB26-53E61CBFE05F}"/>
              </a:ext>
            </a:extLst>
          </p:cNvPr>
          <p:cNvSpPr>
            <a:spLocks noGrp="1"/>
          </p:cNvSpPr>
          <p:nvPr>
            <p:ph type="title"/>
          </p:nvPr>
        </p:nvSpPr>
        <p:spPr/>
        <p:txBody>
          <a:bodyPr/>
          <a:lstStyle/>
          <a:p>
            <a:r>
              <a:rPr lang="en-IN" dirty="0"/>
              <a:t>An Exchange using the OSI Model</a:t>
            </a:r>
          </a:p>
        </p:txBody>
      </p:sp>
      <p:sp>
        <p:nvSpPr>
          <p:cNvPr id="3" name="Content Placeholder 2">
            <a:extLst>
              <a:ext uri="{FF2B5EF4-FFF2-40B4-BE49-F238E27FC236}">
                <a16:creationId xmlns:a16="http://schemas.microsoft.com/office/drawing/2014/main" id="{0B9B3569-C2EA-F373-CCFB-7544847E6A3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D469DDA-2A6E-E431-B5FA-99536E1463B5}"/>
              </a:ext>
            </a:extLst>
          </p:cNvPr>
          <p:cNvPicPr>
            <a:picLocks noChangeAspect="1"/>
          </p:cNvPicPr>
          <p:nvPr/>
        </p:nvPicPr>
        <p:blipFill>
          <a:blip r:embed="rId2"/>
          <a:stretch>
            <a:fillRect/>
          </a:stretch>
        </p:blipFill>
        <p:spPr>
          <a:xfrm>
            <a:off x="2148751" y="1541455"/>
            <a:ext cx="7169910" cy="4489784"/>
          </a:xfrm>
          <a:prstGeom prst="rect">
            <a:avLst/>
          </a:prstGeom>
        </p:spPr>
      </p:pic>
    </p:spTree>
    <p:extLst>
      <p:ext uri="{BB962C8B-B14F-4D97-AF65-F5344CB8AC3E}">
        <p14:creationId xmlns:p14="http://schemas.microsoft.com/office/powerpoint/2010/main" val="1166234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501C-FBE5-43B1-CBD1-4BD5D4D83D7E}"/>
              </a:ext>
            </a:extLst>
          </p:cNvPr>
          <p:cNvSpPr>
            <a:spLocks noGrp="1"/>
          </p:cNvSpPr>
          <p:nvPr>
            <p:ph type="title"/>
          </p:nvPr>
        </p:nvSpPr>
        <p:spPr/>
        <p:txBody>
          <a:bodyPr/>
          <a:lstStyle/>
          <a:p>
            <a:r>
              <a:rPr lang="en-IN" dirty="0"/>
              <a:t>The Application Layer</a:t>
            </a:r>
          </a:p>
        </p:txBody>
      </p:sp>
      <p:sp>
        <p:nvSpPr>
          <p:cNvPr id="3" name="Content Placeholder 2">
            <a:extLst>
              <a:ext uri="{FF2B5EF4-FFF2-40B4-BE49-F238E27FC236}">
                <a16:creationId xmlns:a16="http://schemas.microsoft.com/office/drawing/2014/main" id="{07E3D9CC-9CF3-05CF-8007-C1D5D67EEC7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E60BD88-1B0F-DD6E-9C0F-A30C1841E73E}"/>
              </a:ext>
            </a:extLst>
          </p:cNvPr>
          <p:cNvPicPr>
            <a:picLocks noChangeAspect="1"/>
          </p:cNvPicPr>
          <p:nvPr/>
        </p:nvPicPr>
        <p:blipFill>
          <a:blip r:embed="rId2"/>
          <a:stretch>
            <a:fillRect/>
          </a:stretch>
        </p:blipFill>
        <p:spPr>
          <a:xfrm>
            <a:off x="1378422" y="1441681"/>
            <a:ext cx="9234781" cy="4858066"/>
          </a:xfrm>
          <a:prstGeom prst="rect">
            <a:avLst/>
          </a:prstGeom>
        </p:spPr>
      </p:pic>
    </p:spTree>
    <p:extLst>
      <p:ext uri="{BB962C8B-B14F-4D97-AF65-F5344CB8AC3E}">
        <p14:creationId xmlns:p14="http://schemas.microsoft.com/office/powerpoint/2010/main" val="360549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DD3E-2EB6-AEDE-CA38-8C8C2C3605DB}"/>
              </a:ext>
            </a:extLst>
          </p:cNvPr>
          <p:cNvSpPr>
            <a:spLocks noGrp="1"/>
          </p:cNvSpPr>
          <p:nvPr>
            <p:ph type="title"/>
          </p:nvPr>
        </p:nvSpPr>
        <p:spPr/>
        <p:txBody>
          <a:bodyPr/>
          <a:lstStyle/>
          <a:p>
            <a:r>
              <a:rPr lang="en-IN" dirty="0"/>
              <a:t>Application Layer</a:t>
            </a:r>
          </a:p>
        </p:txBody>
      </p:sp>
      <p:sp>
        <p:nvSpPr>
          <p:cNvPr id="3" name="Content Placeholder 2">
            <a:extLst>
              <a:ext uri="{FF2B5EF4-FFF2-40B4-BE49-F238E27FC236}">
                <a16:creationId xmlns:a16="http://schemas.microsoft.com/office/drawing/2014/main" id="{EE9E81BE-E01B-71AF-0EDF-D270FDBCDFF7}"/>
              </a:ext>
            </a:extLst>
          </p:cNvPr>
          <p:cNvSpPr>
            <a:spLocks noGrp="1"/>
          </p:cNvSpPr>
          <p:nvPr>
            <p:ph idx="1"/>
          </p:nvPr>
        </p:nvSpPr>
        <p:spPr/>
        <p:txBody>
          <a:bodyPr/>
          <a:lstStyle/>
          <a:p>
            <a:pPr>
              <a:lnSpc>
                <a:spcPct val="80000"/>
              </a:lnSpc>
              <a:spcBef>
                <a:spcPts val="700"/>
              </a:spcBef>
              <a:buClr>
                <a:srgbClr val="3333CC"/>
              </a:buClr>
              <a:buSzPct val="60000"/>
            </a:pPr>
            <a:r>
              <a:rPr lang="en-US" altLang="en-US" sz="2800" dirty="0">
                <a:solidFill>
                  <a:srgbClr val="000000"/>
                </a:solidFill>
              </a:rPr>
              <a:t>Provides an “application view” to a network (e.g. email, file transmission) </a:t>
            </a:r>
          </a:p>
          <a:p>
            <a:pPr>
              <a:lnSpc>
                <a:spcPct val="80000"/>
              </a:lnSpc>
              <a:spcBef>
                <a:spcPts val="700"/>
              </a:spcBef>
              <a:buClr>
                <a:srgbClr val="3333CC"/>
              </a:buClr>
              <a:buSzPct val="60000"/>
            </a:pPr>
            <a:r>
              <a:rPr lang="en-US" altLang="en-US" sz="2800" dirty="0">
                <a:solidFill>
                  <a:srgbClr val="000000"/>
                </a:solidFill>
              </a:rPr>
              <a:t>Example: Hypertext Transfer Protocol (HTTP) is used to access Web pages</a:t>
            </a:r>
          </a:p>
          <a:p>
            <a:pPr>
              <a:lnSpc>
                <a:spcPct val="80000"/>
              </a:lnSpc>
              <a:spcBef>
                <a:spcPts val="700"/>
              </a:spcBef>
              <a:buClr>
                <a:srgbClr val="3333CC"/>
              </a:buClr>
              <a:buSzPct val="60000"/>
            </a:pPr>
            <a:r>
              <a:rPr lang="en-US" altLang="en-US" sz="2800" b="1" dirty="0">
                <a:solidFill>
                  <a:srgbClr val="000000"/>
                </a:solidFill>
              </a:rPr>
              <a:t>Encapsulation</a:t>
            </a:r>
            <a:r>
              <a:rPr lang="en-US" altLang="en-US" sz="2800" dirty="0">
                <a:solidFill>
                  <a:srgbClr val="000000"/>
                </a:solidFill>
              </a:rPr>
              <a:t> begins here</a:t>
            </a:r>
          </a:p>
          <a:p>
            <a:pPr>
              <a:lnSpc>
                <a:spcPct val="80000"/>
              </a:lnSpc>
              <a:spcBef>
                <a:spcPts val="700"/>
              </a:spcBef>
              <a:buClr>
                <a:srgbClr val="3333CC"/>
              </a:buClr>
              <a:buSzPct val="60000"/>
            </a:pPr>
            <a:r>
              <a:rPr lang="en-US" altLang="en-US" dirty="0">
                <a:solidFill>
                  <a:srgbClr val="000000"/>
                </a:solidFill>
              </a:rPr>
              <a:t>Other examples: Email (SMTP), File transfers (FTP), Querying domain names (DNS)</a:t>
            </a:r>
            <a:endParaRPr lang="en-US" altLang="en-US" sz="2800" dirty="0">
              <a:solidFill>
                <a:srgbClr val="000000"/>
              </a:solidFill>
            </a:endParaRPr>
          </a:p>
        </p:txBody>
      </p:sp>
    </p:spTree>
    <p:extLst>
      <p:ext uri="{BB962C8B-B14F-4D97-AF65-F5344CB8AC3E}">
        <p14:creationId xmlns:p14="http://schemas.microsoft.com/office/powerpoint/2010/main" val="869621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DFCF-A9B8-F882-8397-F1CDC02FB936}"/>
              </a:ext>
            </a:extLst>
          </p:cNvPr>
          <p:cNvSpPr>
            <a:spLocks noGrp="1"/>
          </p:cNvSpPr>
          <p:nvPr>
            <p:ph type="title"/>
          </p:nvPr>
        </p:nvSpPr>
        <p:spPr/>
        <p:txBody>
          <a:bodyPr/>
          <a:lstStyle/>
          <a:p>
            <a:r>
              <a:rPr lang="en-IN" dirty="0"/>
              <a:t>The Presentation Layer</a:t>
            </a:r>
          </a:p>
        </p:txBody>
      </p:sp>
      <p:sp>
        <p:nvSpPr>
          <p:cNvPr id="3" name="Content Placeholder 2">
            <a:extLst>
              <a:ext uri="{FF2B5EF4-FFF2-40B4-BE49-F238E27FC236}">
                <a16:creationId xmlns:a16="http://schemas.microsoft.com/office/drawing/2014/main" id="{67F7E92E-D0D3-DC69-BB9F-DEC761AFEB1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83DEBFE-1118-3768-DB57-A8CB3A1A6413}"/>
              </a:ext>
            </a:extLst>
          </p:cNvPr>
          <p:cNvPicPr>
            <a:picLocks noChangeAspect="1"/>
          </p:cNvPicPr>
          <p:nvPr/>
        </p:nvPicPr>
        <p:blipFill>
          <a:blip r:embed="rId2"/>
          <a:stretch>
            <a:fillRect/>
          </a:stretch>
        </p:blipFill>
        <p:spPr>
          <a:xfrm>
            <a:off x="1283110" y="1965423"/>
            <a:ext cx="9625779" cy="4071741"/>
          </a:xfrm>
          <a:prstGeom prst="rect">
            <a:avLst/>
          </a:prstGeom>
        </p:spPr>
      </p:pic>
    </p:spTree>
    <p:extLst>
      <p:ext uri="{BB962C8B-B14F-4D97-AF65-F5344CB8AC3E}">
        <p14:creationId xmlns:p14="http://schemas.microsoft.com/office/powerpoint/2010/main" val="2573659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E673-B13B-9DCC-0B27-2EC81116E67F}"/>
              </a:ext>
            </a:extLst>
          </p:cNvPr>
          <p:cNvSpPr>
            <a:spLocks noGrp="1"/>
          </p:cNvSpPr>
          <p:nvPr>
            <p:ph type="title"/>
          </p:nvPr>
        </p:nvSpPr>
        <p:spPr/>
        <p:txBody>
          <a:bodyPr/>
          <a:lstStyle/>
          <a:p>
            <a:r>
              <a:rPr lang="en-IN" dirty="0"/>
              <a:t>Presentation Layer</a:t>
            </a:r>
          </a:p>
        </p:txBody>
      </p:sp>
      <p:sp>
        <p:nvSpPr>
          <p:cNvPr id="3" name="Content Placeholder 2">
            <a:extLst>
              <a:ext uri="{FF2B5EF4-FFF2-40B4-BE49-F238E27FC236}">
                <a16:creationId xmlns:a16="http://schemas.microsoft.com/office/drawing/2014/main" id="{39A4C3A1-F4BA-8362-346B-D80561D430A6}"/>
              </a:ext>
            </a:extLst>
          </p:cNvPr>
          <p:cNvSpPr>
            <a:spLocks noGrp="1"/>
          </p:cNvSpPr>
          <p:nvPr>
            <p:ph idx="1"/>
          </p:nvPr>
        </p:nvSpPr>
        <p:spPr/>
        <p:txBody>
          <a:bodyPr/>
          <a:lstStyle/>
          <a:p>
            <a:pPr>
              <a:spcBef>
                <a:spcPts val="800"/>
              </a:spcBef>
              <a:buClr>
                <a:srgbClr val="3333CC"/>
              </a:buClr>
              <a:buSzPct val="60000"/>
            </a:pPr>
            <a:r>
              <a:rPr lang="en-US" altLang="en-US" sz="2800" dirty="0">
                <a:solidFill>
                  <a:srgbClr val="000000"/>
                </a:solidFill>
              </a:rPr>
              <a:t>Translation: Use of a common format to take care of differences (</a:t>
            </a:r>
            <a:r>
              <a:rPr lang="en-US" altLang="en-US" sz="2800" b="1" dirty="0">
                <a:solidFill>
                  <a:srgbClr val="000000"/>
                </a:solidFill>
              </a:rPr>
              <a:t>encoding</a:t>
            </a:r>
            <a:r>
              <a:rPr lang="en-US" altLang="en-US" sz="2800" dirty="0">
                <a:solidFill>
                  <a:srgbClr val="000000"/>
                </a:solidFill>
              </a:rPr>
              <a:t>, number representation </a:t>
            </a:r>
            <a:r>
              <a:rPr lang="en-US" altLang="en-US" sz="2800" dirty="0" err="1">
                <a:solidFill>
                  <a:srgbClr val="000000"/>
                </a:solidFill>
              </a:rPr>
              <a:t>etc</a:t>
            </a:r>
            <a:r>
              <a:rPr lang="en-US" altLang="en-US" sz="2800" dirty="0">
                <a:solidFill>
                  <a:srgbClr val="000000"/>
                </a:solidFill>
              </a:rPr>
              <a:t>)</a:t>
            </a:r>
          </a:p>
          <a:p>
            <a:pPr>
              <a:spcBef>
                <a:spcPts val="800"/>
              </a:spcBef>
              <a:buClr>
                <a:srgbClr val="3333CC"/>
              </a:buClr>
              <a:buSzPct val="60000"/>
            </a:pPr>
            <a:r>
              <a:rPr lang="en-US" altLang="en-US" sz="2800" b="1" dirty="0">
                <a:solidFill>
                  <a:srgbClr val="000000"/>
                </a:solidFill>
              </a:rPr>
              <a:t>Encryption</a:t>
            </a:r>
            <a:r>
              <a:rPr lang="en-US" altLang="en-US" sz="2800" dirty="0">
                <a:solidFill>
                  <a:srgbClr val="000000"/>
                </a:solidFill>
              </a:rPr>
              <a:t>: To achieve confidentiality or privacy</a:t>
            </a:r>
          </a:p>
          <a:p>
            <a:pPr>
              <a:spcBef>
                <a:spcPts val="800"/>
              </a:spcBef>
              <a:buClr>
                <a:srgbClr val="3333CC"/>
              </a:buClr>
              <a:buSzPct val="60000"/>
            </a:pPr>
            <a:r>
              <a:rPr lang="en-US" altLang="en-US" sz="2800" b="1" dirty="0">
                <a:solidFill>
                  <a:srgbClr val="000000"/>
                </a:solidFill>
              </a:rPr>
              <a:t>Compression</a:t>
            </a:r>
            <a:r>
              <a:rPr lang="en-US" altLang="en-US" sz="2800" dirty="0">
                <a:solidFill>
                  <a:srgbClr val="000000"/>
                </a:solidFill>
              </a:rPr>
              <a:t>: Reduces the number of bits needed to be transmitted</a:t>
            </a:r>
            <a:endParaRPr lang="en-IN" dirty="0"/>
          </a:p>
        </p:txBody>
      </p:sp>
    </p:spTree>
    <p:extLst>
      <p:ext uri="{BB962C8B-B14F-4D97-AF65-F5344CB8AC3E}">
        <p14:creationId xmlns:p14="http://schemas.microsoft.com/office/powerpoint/2010/main" val="278518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555A-568F-C017-716B-958A15AA0B1B}"/>
              </a:ext>
            </a:extLst>
          </p:cNvPr>
          <p:cNvSpPr>
            <a:spLocks noGrp="1"/>
          </p:cNvSpPr>
          <p:nvPr>
            <p:ph type="title"/>
          </p:nvPr>
        </p:nvSpPr>
        <p:spPr/>
        <p:txBody>
          <a:bodyPr/>
          <a:lstStyle/>
          <a:p>
            <a:r>
              <a:rPr lang="en-IN" dirty="0"/>
              <a:t>Components of a Data Communication System</a:t>
            </a:r>
          </a:p>
        </p:txBody>
      </p:sp>
      <p:sp>
        <p:nvSpPr>
          <p:cNvPr id="3" name="Content Placeholder 2">
            <a:extLst>
              <a:ext uri="{FF2B5EF4-FFF2-40B4-BE49-F238E27FC236}">
                <a16:creationId xmlns:a16="http://schemas.microsoft.com/office/drawing/2014/main" id="{3F0BDFB1-E754-655B-1FA0-23B6F1E07A82}"/>
              </a:ext>
            </a:extLst>
          </p:cNvPr>
          <p:cNvSpPr>
            <a:spLocks noGrp="1"/>
          </p:cNvSpPr>
          <p:nvPr>
            <p:ph idx="1"/>
          </p:nvPr>
        </p:nvSpPr>
        <p:spPr/>
        <p:txBody>
          <a:bodyPr>
            <a:normAutofit fontScale="92500" lnSpcReduction="20000"/>
          </a:bodyPr>
          <a:lstStyle/>
          <a:p>
            <a:r>
              <a:rPr lang="en-US" b="1" dirty="0"/>
              <a:t>Source</a:t>
            </a:r>
            <a:r>
              <a:rPr lang="en-US" dirty="0"/>
              <a:t>: The source generates the information to be transmitted, which can be in the form of speech, data, video, or any other type of message</a:t>
            </a:r>
          </a:p>
          <a:p>
            <a:r>
              <a:rPr lang="en-US" b="1" dirty="0"/>
              <a:t>Transmitter</a:t>
            </a:r>
            <a:r>
              <a:rPr lang="en-US" dirty="0"/>
              <a:t>: The transmitter processes the information from the source and converts it into a suitable form for transmission, e.g. by modulation (changing the signal's characteristics) and amplification</a:t>
            </a:r>
          </a:p>
          <a:p>
            <a:r>
              <a:rPr lang="en-US" b="1" dirty="0"/>
              <a:t>Channel</a:t>
            </a:r>
            <a:r>
              <a:rPr lang="en-US" dirty="0"/>
              <a:t>: The channel is the physical or logical medium through which the signal travels (wired - copper or fiber-optic cables or wireless - radio waves, microwaves, or infrared)</a:t>
            </a:r>
          </a:p>
          <a:p>
            <a:r>
              <a:rPr lang="en-US" b="1" dirty="0"/>
              <a:t>Receiver</a:t>
            </a:r>
            <a:r>
              <a:rPr lang="en-US" dirty="0"/>
              <a:t>: The receiver receives the transmitted signal and converts it back into a form that can be understood by the destination, e.g. by demodulation and signal processing</a:t>
            </a:r>
          </a:p>
          <a:p>
            <a:r>
              <a:rPr lang="en-US" b="1" dirty="0"/>
              <a:t>Destination</a:t>
            </a:r>
            <a:r>
              <a:rPr lang="en-US" dirty="0"/>
              <a:t>: The destination is the recipient of the transmitted information, e.g. a person, another device, or a computer system</a:t>
            </a:r>
            <a:endParaRPr lang="en-IN" dirty="0"/>
          </a:p>
        </p:txBody>
      </p:sp>
    </p:spTree>
    <p:extLst>
      <p:ext uri="{BB962C8B-B14F-4D97-AF65-F5344CB8AC3E}">
        <p14:creationId xmlns:p14="http://schemas.microsoft.com/office/powerpoint/2010/main" val="3835099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47B3-7657-3C8A-720B-7879B0F30BC4}"/>
              </a:ext>
            </a:extLst>
          </p:cNvPr>
          <p:cNvSpPr>
            <a:spLocks noGrp="1"/>
          </p:cNvSpPr>
          <p:nvPr>
            <p:ph type="title"/>
          </p:nvPr>
        </p:nvSpPr>
        <p:spPr/>
        <p:txBody>
          <a:bodyPr/>
          <a:lstStyle/>
          <a:p>
            <a:r>
              <a:rPr lang="en-IN" dirty="0"/>
              <a:t>The Session Layer</a:t>
            </a:r>
          </a:p>
        </p:txBody>
      </p:sp>
      <p:sp>
        <p:nvSpPr>
          <p:cNvPr id="3" name="Content Placeholder 2">
            <a:extLst>
              <a:ext uri="{FF2B5EF4-FFF2-40B4-BE49-F238E27FC236}">
                <a16:creationId xmlns:a16="http://schemas.microsoft.com/office/drawing/2014/main" id="{1905AAA9-0EBE-28B3-A41F-2C8C843ACCA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3C9BF2A-2811-2191-1569-E642EF56C444}"/>
              </a:ext>
            </a:extLst>
          </p:cNvPr>
          <p:cNvPicPr>
            <a:picLocks noChangeAspect="1"/>
          </p:cNvPicPr>
          <p:nvPr/>
        </p:nvPicPr>
        <p:blipFill>
          <a:blip r:embed="rId2"/>
          <a:stretch>
            <a:fillRect/>
          </a:stretch>
        </p:blipFill>
        <p:spPr>
          <a:xfrm>
            <a:off x="1748293" y="1837806"/>
            <a:ext cx="9008750" cy="4339157"/>
          </a:xfrm>
          <a:prstGeom prst="rect">
            <a:avLst/>
          </a:prstGeom>
        </p:spPr>
      </p:pic>
    </p:spTree>
    <p:extLst>
      <p:ext uri="{BB962C8B-B14F-4D97-AF65-F5344CB8AC3E}">
        <p14:creationId xmlns:p14="http://schemas.microsoft.com/office/powerpoint/2010/main" val="1867346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20F1-9804-8D9A-89A8-08DF5D236467}"/>
              </a:ext>
            </a:extLst>
          </p:cNvPr>
          <p:cNvSpPr>
            <a:spLocks noGrp="1"/>
          </p:cNvSpPr>
          <p:nvPr>
            <p:ph type="title"/>
          </p:nvPr>
        </p:nvSpPr>
        <p:spPr/>
        <p:txBody>
          <a:bodyPr/>
          <a:lstStyle/>
          <a:p>
            <a:r>
              <a:rPr lang="en-IN" dirty="0"/>
              <a:t>Session Layer</a:t>
            </a:r>
          </a:p>
        </p:txBody>
      </p:sp>
      <p:sp>
        <p:nvSpPr>
          <p:cNvPr id="3" name="Content Placeholder 2">
            <a:extLst>
              <a:ext uri="{FF2B5EF4-FFF2-40B4-BE49-F238E27FC236}">
                <a16:creationId xmlns:a16="http://schemas.microsoft.com/office/drawing/2014/main" id="{806AA3A2-48F2-0151-A05E-3E66360E5F62}"/>
              </a:ext>
            </a:extLst>
          </p:cNvPr>
          <p:cNvSpPr>
            <a:spLocks noGrp="1"/>
          </p:cNvSpPr>
          <p:nvPr>
            <p:ph idx="1"/>
          </p:nvPr>
        </p:nvSpPr>
        <p:spPr/>
        <p:txBody>
          <a:bodyPr/>
          <a:lstStyle/>
          <a:p>
            <a:pPr>
              <a:spcBef>
                <a:spcPts val="800"/>
              </a:spcBef>
              <a:buClr>
                <a:srgbClr val="3333CC"/>
              </a:buClr>
              <a:buSzPct val="60000"/>
            </a:pPr>
            <a:r>
              <a:rPr lang="en-IN" dirty="0"/>
              <a:t>Manages the session between applications</a:t>
            </a:r>
          </a:p>
          <a:p>
            <a:pPr>
              <a:spcBef>
                <a:spcPts val="800"/>
              </a:spcBef>
              <a:buClr>
                <a:srgbClr val="3333CC"/>
              </a:buClr>
              <a:buSzPct val="60000"/>
            </a:pPr>
            <a:r>
              <a:rPr lang="en-IN" dirty="0"/>
              <a:t>Example: Between browser of the source computer and server of the destination computer</a:t>
            </a:r>
          </a:p>
          <a:p>
            <a:pPr>
              <a:spcBef>
                <a:spcPts val="800"/>
              </a:spcBef>
              <a:buClr>
                <a:srgbClr val="3333CC"/>
              </a:buClr>
              <a:buSzPct val="60000"/>
            </a:pPr>
            <a:endParaRPr lang="en-IN" dirty="0"/>
          </a:p>
        </p:txBody>
      </p:sp>
    </p:spTree>
    <p:extLst>
      <p:ext uri="{BB962C8B-B14F-4D97-AF65-F5344CB8AC3E}">
        <p14:creationId xmlns:p14="http://schemas.microsoft.com/office/powerpoint/2010/main" val="3658928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3C20-6CB5-4142-62E7-106177EF32E7}"/>
              </a:ext>
            </a:extLst>
          </p:cNvPr>
          <p:cNvSpPr>
            <a:spLocks noGrp="1"/>
          </p:cNvSpPr>
          <p:nvPr>
            <p:ph type="title"/>
          </p:nvPr>
        </p:nvSpPr>
        <p:spPr/>
        <p:txBody>
          <a:bodyPr/>
          <a:lstStyle/>
          <a:p>
            <a:r>
              <a:rPr lang="en-IN" dirty="0"/>
              <a:t>The Transport Layer</a:t>
            </a:r>
          </a:p>
        </p:txBody>
      </p:sp>
      <p:sp>
        <p:nvSpPr>
          <p:cNvPr id="3" name="Content Placeholder 2">
            <a:extLst>
              <a:ext uri="{FF2B5EF4-FFF2-40B4-BE49-F238E27FC236}">
                <a16:creationId xmlns:a16="http://schemas.microsoft.com/office/drawing/2014/main" id="{48048C67-1D09-BAA2-5CB0-AAFD4427E07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186D815-8C6C-7CD5-0264-A1578FF87CC9}"/>
              </a:ext>
            </a:extLst>
          </p:cNvPr>
          <p:cNvPicPr>
            <a:picLocks noChangeAspect="1"/>
          </p:cNvPicPr>
          <p:nvPr/>
        </p:nvPicPr>
        <p:blipFill>
          <a:blip r:embed="rId2"/>
          <a:stretch>
            <a:fillRect/>
          </a:stretch>
        </p:blipFill>
        <p:spPr>
          <a:xfrm>
            <a:off x="1181355" y="1986520"/>
            <a:ext cx="10089396" cy="3907729"/>
          </a:xfrm>
          <a:prstGeom prst="rect">
            <a:avLst/>
          </a:prstGeom>
        </p:spPr>
      </p:pic>
    </p:spTree>
    <p:extLst>
      <p:ext uri="{BB962C8B-B14F-4D97-AF65-F5344CB8AC3E}">
        <p14:creationId xmlns:p14="http://schemas.microsoft.com/office/powerpoint/2010/main" val="895688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BFC4-904F-BC38-6BD5-C8FAA43A5F97}"/>
              </a:ext>
            </a:extLst>
          </p:cNvPr>
          <p:cNvSpPr>
            <a:spLocks noGrp="1"/>
          </p:cNvSpPr>
          <p:nvPr>
            <p:ph type="title"/>
          </p:nvPr>
        </p:nvSpPr>
        <p:spPr/>
        <p:txBody>
          <a:bodyPr/>
          <a:lstStyle/>
          <a:p>
            <a:r>
              <a:rPr lang="en-IN" dirty="0"/>
              <a:t>Transport Layer</a:t>
            </a:r>
          </a:p>
        </p:txBody>
      </p:sp>
      <p:sp>
        <p:nvSpPr>
          <p:cNvPr id="3" name="Content Placeholder 2">
            <a:extLst>
              <a:ext uri="{FF2B5EF4-FFF2-40B4-BE49-F238E27FC236}">
                <a16:creationId xmlns:a16="http://schemas.microsoft.com/office/drawing/2014/main" id="{002B0ADF-3E61-9C3F-C846-4C9EE0DC7F96}"/>
              </a:ext>
            </a:extLst>
          </p:cNvPr>
          <p:cNvSpPr>
            <a:spLocks noGrp="1"/>
          </p:cNvSpPr>
          <p:nvPr>
            <p:ph idx="1"/>
          </p:nvPr>
        </p:nvSpPr>
        <p:spPr/>
        <p:txBody>
          <a:bodyPr/>
          <a:lstStyle/>
          <a:p>
            <a:pPr>
              <a:spcBef>
                <a:spcPts val="600"/>
              </a:spcBef>
              <a:buClr>
                <a:srgbClr val="3333CC"/>
              </a:buClr>
              <a:buSzPct val="60000"/>
            </a:pPr>
            <a:r>
              <a:rPr lang="en-US" sz="2400" dirty="0">
                <a:solidFill>
                  <a:srgbClr val="000000"/>
                </a:solidFill>
              </a:rPr>
              <a:t>Identifies the application on the destination computer using </a:t>
            </a:r>
            <a:r>
              <a:rPr lang="en-US" sz="2400" b="1" dirty="0">
                <a:solidFill>
                  <a:srgbClr val="000000"/>
                </a:solidFill>
              </a:rPr>
              <a:t>port numbers</a:t>
            </a:r>
          </a:p>
          <a:p>
            <a:pPr>
              <a:spcBef>
                <a:spcPts val="600"/>
              </a:spcBef>
              <a:buClr>
                <a:srgbClr val="3333CC"/>
              </a:buClr>
              <a:buSzPct val="60000"/>
            </a:pPr>
            <a:r>
              <a:rPr lang="en-US" sz="2400" dirty="0">
                <a:solidFill>
                  <a:srgbClr val="000000"/>
                </a:solidFill>
              </a:rPr>
              <a:t>Example: One server, multiple applications</a:t>
            </a:r>
          </a:p>
          <a:p>
            <a:pPr>
              <a:spcBef>
                <a:spcPts val="600"/>
              </a:spcBef>
              <a:buClr>
                <a:srgbClr val="3333CC"/>
              </a:buClr>
              <a:buSzPct val="60000"/>
            </a:pPr>
            <a:endParaRPr lang="en-US" sz="2400" dirty="0">
              <a:solidFill>
                <a:srgbClr val="000000"/>
              </a:solidFill>
            </a:endParaRPr>
          </a:p>
          <a:p>
            <a:pPr>
              <a:spcBef>
                <a:spcPts val="600"/>
              </a:spcBef>
              <a:buClr>
                <a:srgbClr val="3333CC"/>
              </a:buClr>
              <a:buSzPct val="60000"/>
            </a:pPr>
            <a:endParaRPr lang="en-IN" dirty="0"/>
          </a:p>
        </p:txBody>
      </p:sp>
      <p:pic>
        <p:nvPicPr>
          <p:cNvPr id="6" name="Picture 5">
            <a:extLst>
              <a:ext uri="{FF2B5EF4-FFF2-40B4-BE49-F238E27FC236}">
                <a16:creationId xmlns:a16="http://schemas.microsoft.com/office/drawing/2014/main" id="{54E2A05D-55CA-3E80-773A-212B52349219}"/>
              </a:ext>
            </a:extLst>
          </p:cNvPr>
          <p:cNvPicPr>
            <a:picLocks noChangeAspect="1"/>
          </p:cNvPicPr>
          <p:nvPr/>
        </p:nvPicPr>
        <p:blipFill>
          <a:blip r:embed="rId2"/>
          <a:stretch>
            <a:fillRect/>
          </a:stretch>
        </p:blipFill>
        <p:spPr>
          <a:xfrm>
            <a:off x="2767880" y="2691829"/>
            <a:ext cx="5605557" cy="3951170"/>
          </a:xfrm>
          <a:prstGeom prst="rect">
            <a:avLst/>
          </a:prstGeom>
        </p:spPr>
      </p:pic>
    </p:spTree>
    <p:extLst>
      <p:ext uri="{BB962C8B-B14F-4D97-AF65-F5344CB8AC3E}">
        <p14:creationId xmlns:p14="http://schemas.microsoft.com/office/powerpoint/2010/main" val="1873967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147F-BF6D-030C-C2F1-DEF68E660F00}"/>
              </a:ext>
            </a:extLst>
          </p:cNvPr>
          <p:cNvSpPr>
            <a:spLocks noGrp="1"/>
          </p:cNvSpPr>
          <p:nvPr>
            <p:ph type="title"/>
          </p:nvPr>
        </p:nvSpPr>
        <p:spPr/>
        <p:txBody>
          <a:bodyPr/>
          <a:lstStyle/>
          <a:p>
            <a:r>
              <a:rPr lang="en-IN" dirty="0"/>
              <a:t>Port Numbers</a:t>
            </a:r>
          </a:p>
        </p:txBody>
      </p:sp>
      <p:sp>
        <p:nvSpPr>
          <p:cNvPr id="3" name="Content Placeholder 2">
            <a:extLst>
              <a:ext uri="{FF2B5EF4-FFF2-40B4-BE49-F238E27FC236}">
                <a16:creationId xmlns:a16="http://schemas.microsoft.com/office/drawing/2014/main" id="{2406097A-6A08-E55D-6A73-25CDD54B1818}"/>
              </a:ext>
            </a:extLst>
          </p:cNvPr>
          <p:cNvSpPr>
            <a:spLocks noGrp="1"/>
          </p:cNvSpPr>
          <p:nvPr>
            <p:ph idx="1"/>
          </p:nvPr>
        </p:nvSpPr>
        <p:spPr/>
        <p:txBody>
          <a:bodyPr/>
          <a:lstStyle/>
          <a:p>
            <a:r>
              <a:rPr lang="en-IN" dirty="0"/>
              <a:t>Port number is a 16-bit value, so it can store a number between 0 and 65,535</a:t>
            </a:r>
          </a:p>
          <a:p>
            <a:endParaRPr lang="en-IN" dirty="0"/>
          </a:p>
        </p:txBody>
      </p:sp>
      <p:graphicFrame>
        <p:nvGraphicFramePr>
          <p:cNvPr id="4" name="Table 4">
            <a:extLst>
              <a:ext uri="{FF2B5EF4-FFF2-40B4-BE49-F238E27FC236}">
                <a16:creationId xmlns:a16="http://schemas.microsoft.com/office/drawing/2014/main" id="{18D0FCF8-4C74-45B8-5933-C05FF5E7CF2D}"/>
              </a:ext>
            </a:extLst>
          </p:cNvPr>
          <p:cNvGraphicFramePr>
            <a:graphicFrameLocks noGrp="1"/>
          </p:cNvGraphicFramePr>
          <p:nvPr/>
        </p:nvGraphicFramePr>
        <p:xfrm>
          <a:off x="838200" y="3021077"/>
          <a:ext cx="9538698" cy="1828800"/>
        </p:xfrm>
        <a:graphic>
          <a:graphicData uri="http://schemas.openxmlformats.org/drawingml/2006/table">
            <a:tbl>
              <a:tblPr firstRow="1" bandRow="1">
                <a:tableStyleId>{5C22544A-7EE6-4342-B048-85BDC9FD1C3A}</a:tableStyleId>
              </a:tblPr>
              <a:tblGrid>
                <a:gridCol w="3179566">
                  <a:extLst>
                    <a:ext uri="{9D8B030D-6E8A-4147-A177-3AD203B41FA5}">
                      <a16:colId xmlns:a16="http://schemas.microsoft.com/office/drawing/2014/main" val="661714690"/>
                    </a:ext>
                  </a:extLst>
                </a:gridCol>
                <a:gridCol w="3179566">
                  <a:extLst>
                    <a:ext uri="{9D8B030D-6E8A-4147-A177-3AD203B41FA5}">
                      <a16:colId xmlns:a16="http://schemas.microsoft.com/office/drawing/2014/main" val="286530024"/>
                    </a:ext>
                  </a:extLst>
                </a:gridCol>
                <a:gridCol w="3179566">
                  <a:extLst>
                    <a:ext uri="{9D8B030D-6E8A-4147-A177-3AD203B41FA5}">
                      <a16:colId xmlns:a16="http://schemas.microsoft.com/office/drawing/2014/main" val="2272761706"/>
                    </a:ext>
                  </a:extLst>
                </a:gridCol>
              </a:tblGrid>
              <a:tr h="370840">
                <a:tc>
                  <a:txBody>
                    <a:bodyPr/>
                    <a:lstStyle/>
                    <a:p>
                      <a:r>
                        <a:rPr lang="en-IN" sz="2400" dirty="0"/>
                        <a:t>Port Number Range</a:t>
                      </a:r>
                    </a:p>
                  </a:txBody>
                  <a:tcPr/>
                </a:tc>
                <a:tc>
                  <a:txBody>
                    <a:bodyPr/>
                    <a:lstStyle/>
                    <a:p>
                      <a:r>
                        <a:rPr lang="en-IN" sz="2400" dirty="0"/>
                        <a:t>Where used?</a:t>
                      </a:r>
                    </a:p>
                  </a:txBody>
                  <a:tcPr/>
                </a:tc>
                <a:tc>
                  <a:txBody>
                    <a:bodyPr/>
                    <a:lstStyle/>
                    <a:p>
                      <a:r>
                        <a:rPr lang="en-IN" sz="2400" dirty="0"/>
                        <a:t>Called as</a:t>
                      </a:r>
                    </a:p>
                  </a:txBody>
                  <a:tcPr/>
                </a:tc>
                <a:extLst>
                  <a:ext uri="{0D108BD9-81ED-4DB2-BD59-A6C34878D82A}">
                    <a16:rowId xmlns:a16="http://schemas.microsoft.com/office/drawing/2014/main" val="548733234"/>
                  </a:ext>
                </a:extLst>
              </a:tr>
              <a:tr h="370840">
                <a:tc>
                  <a:txBody>
                    <a:bodyPr/>
                    <a:lstStyle/>
                    <a:p>
                      <a:r>
                        <a:rPr lang="en-IN" sz="2400" dirty="0"/>
                        <a:t>0-1023</a:t>
                      </a:r>
                    </a:p>
                  </a:txBody>
                  <a:tcPr/>
                </a:tc>
                <a:tc>
                  <a:txBody>
                    <a:bodyPr/>
                    <a:lstStyle/>
                    <a:p>
                      <a:r>
                        <a:rPr lang="en-IN" sz="2400" dirty="0"/>
                        <a:t>Server</a:t>
                      </a:r>
                    </a:p>
                  </a:txBody>
                  <a:tcPr/>
                </a:tc>
                <a:tc>
                  <a:txBody>
                    <a:bodyPr/>
                    <a:lstStyle/>
                    <a:p>
                      <a:r>
                        <a:rPr lang="en-IN" sz="2400" b="1" dirty="0"/>
                        <a:t>Well-known ports</a:t>
                      </a:r>
                    </a:p>
                  </a:txBody>
                  <a:tcPr/>
                </a:tc>
                <a:extLst>
                  <a:ext uri="{0D108BD9-81ED-4DB2-BD59-A6C34878D82A}">
                    <a16:rowId xmlns:a16="http://schemas.microsoft.com/office/drawing/2014/main" val="2289954956"/>
                  </a:ext>
                </a:extLst>
              </a:tr>
              <a:tr h="370840">
                <a:tc>
                  <a:txBody>
                    <a:bodyPr/>
                    <a:lstStyle/>
                    <a:p>
                      <a:r>
                        <a:rPr lang="en-IN" sz="2400" dirty="0"/>
                        <a:t>1024-49151</a:t>
                      </a:r>
                    </a:p>
                  </a:txBody>
                  <a:tcPr/>
                </a:tc>
                <a:tc>
                  <a:txBody>
                    <a:bodyPr/>
                    <a:lstStyle/>
                    <a:p>
                      <a:r>
                        <a:rPr lang="en-IN" sz="2400" dirty="0"/>
                        <a:t>Client</a:t>
                      </a:r>
                    </a:p>
                  </a:txBody>
                  <a:tcPr/>
                </a:tc>
                <a:tc>
                  <a:txBody>
                    <a:bodyPr/>
                    <a:lstStyle/>
                    <a:p>
                      <a:r>
                        <a:rPr lang="en-IN" sz="2400" dirty="0"/>
                        <a:t>Temporary/</a:t>
                      </a:r>
                      <a:r>
                        <a:rPr lang="en-IN" sz="2400" b="1" dirty="0"/>
                        <a:t>Ephemeral</a:t>
                      </a:r>
                    </a:p>
                  </a:txBody>
                  <a:tcPr/>
                </a:tc>
                <a:extLst>
                  <a:ext uri="{0D108BD9-81ED-4DB2-BD59-A6C34878D82A}">
                    <a16:rowId xmlns:a16="http://schemas.microsoft.com/office/drawing/2014/main" val="3702936265"/>
                  </a:ext>
                </a:extLst>
              </a:tr>
              <a:tr h="370840">
                <a:tc>
                  <a:txBody>
                    <a:bodyPr/>
                    <a:lstStyle/>
                    <a:p>
                      <a:r>
                        <a:rPr lang="en-IN" sz="2400" dirty="0"/>
                        <a:t>49152-65535</a:t>
                      </a:r>
                    </a:p>
                  </a:txBody>
                  <a:tcPr/>
                </a:tc>
                <a:tc>
                  <a:txBody>
                    <a:bodyPr/>
                    <a:lstStyle/>
                    <a:p>
                      <a:r>
                        <a:rPr lang="en-IN" sz="2400" dirty="0"/>
                        <a:t>NA</a:t>
                      </a:r>
                    </a:p>
                  </a:txBody>
                  <a:tcPr/>
                </a:tc>
                <a:tc>
                  <a:txBody>
                    <a:bodyPr/>
                    <a:lstStyle/>
                    <a:p>
                      <a:r>
                        <a:rPr lang="en-IN" sz="2400" b="1" dirty="0"/>
                        <a:t>Dynamic</a:t>
                      </a:r>
                      <a:r>
                        <a:rPr lang="en-IN" sz="2400" dirty="0"/>
                        <a:t>, Usage-based</a:t>
                      </a:r>
                    </a:p>
                  </a:txBody>
                  <a:tcPr/>
                </a:tc>
                <a:extLst>
                  <a:ext uri="{0D108BD9-81ED-4DB2-BD59-A6C34878D82A}">
                    <a16:rowId xmlns:a16="http://schemas.microsoft.com/office/drawing/2014/main" val="2600975573"/>
                  </a:ext>
                </a:extLst>
              </a:tr>
            </a:tbl>
          </a:graphicData>
        </a:graphic>
      </p:graphicFrame>
    </p:spTree>
    <p:extLst>
      <p:ext uri="{BB962C8B-B14F-4D97-AF65-F5344CB8AC3E}">
        <p14:creationId xmlns:p14="http://schemas.microsoft.com/office/powerpoint/2010/main" val="3033331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AEDC-C463-93EC-656F-C262A6699311}"/>
              </a:ext>
            </a:extLst>
          </p:cNvPr>
          <p:cNvSpPr>
            <a:spLocks noGrp="1"/>
          </p:cNvSpPr>
          <p:nvPr>
            <p:ph type="title"/>
          </p:nvPr>
        </p:nvSpPr>
        <p:spPr/>
        <p:txBody>
          <a:bodyPr/>
          <a:lstStyle/>
          <a:p>
            <a:r>
              <a:rPr lang="en-IN" dirty="0"/>
              <a:t>The Network Layer</a:t>
            </a:r>
          </a:p>
        </p:txBody>
      </p:sp>
      <p:sp>
        <p:nvSpPr>
          <p:cNvPr id="3" name="Content Placeholder 2">
            <a:extLst>
              <a:ext uri="{FF2B5EF4-FFF2-40B4-BE49-F238E27FC236}">
                <a16:creationId xmlns:a16="http://schemas.microsoft.com/office/drawing/2014/main" id="{9E808E33-1D19-6E40-DE36-079A69881C6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5CC4267-374E-9DF6-7904-C6690E67FE1D}"/>
              </a:ext>
            </a:extLst>
          </p:cNvPr>
          <p:cNvPicPr>
            <a:picLocks noChangeAspect="1"/>
          </p:cNvPicPr>
          <p:nvPr/>
        </p:nvPicPr>
        <p:blipFill>
          <a:blip r:embed="rId2"/>
          <a:stretch>
            <a:fillRect/>
          </a:stretch>
        </p:blipFill>
        <p:spPr>
          <a:xfrm>
            <a:off x="1285026" y="2046487"/>
            <a:ext cx="9430920" cy="3750730"/>
          </a:xfrm>
          <a:prstGeom prst="rect">
            <a:avLst/>
          </a:prstGeom>
        </p:spPr>
      </p:pic>
    </p:spTree>
    <p:extLst>
      <p:ext uri="{BB962C8B-B14F-4D97-AF65-F5344CB8AC3E}">
        <p14:creationId xmlns:p14="http://schemas.microsoft.com/office/powerpoint/2010/main" val="2568802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3171-7D53-09D4-93FE-09F174A097EC}"/>
              </a:ext>
            </a:extLst>
          </p:cNvPr>
          <p:cNvSpPr>
            <a:spLocks noGrp="1"/>
          </p:cNvSpPr>
          <p:nvPr>
            <p:ph type="title"/>
          </p:nvPr>
        </p:nvSpPr>
        <p:spPr/>
        <p:txBody>
          <a:bodyPr/>
          <a:lstStyle/>
          <a:p>
            <a:r>
              <a:rPr lang="en-IN" dirty="0"/>
              <a:t>Network Layer</a:t>
            </a:r>
          </a:p>
        </p:txBody>
      </p:sp>
      <p:sp>
        <p:nvSpPr>
          <p:cNvPr id="3" name="Content Placeholder 2">
            <a:extLst>
              <a:ext uri="{FF2B5EF4-FFF2-40B4-BE49-F238E27FC236}">
                <a16:creationId xmlns:a16="http://schemas.microsoft.com/office/drawing/2014/main" id="{EB7C2101-6A61-C3B9-2D76-FC27C4ECEE8C}"/>
              </a:ext>
            </a:extLst>
          </p:cNvPr>
          <p:cNvSpPr>
            <a:spLocks noGrp="1"/>
          </p:cNvSpPr>
          <p:nvPr>
            <p:ph idx="1"/>
          </p:nvPr>
        </p:nvSpPr>
        <p:spPr/>
        <p:txBody>
          <a:bodyPr>
            <a:normAutofit/>
          </a:bodyPr>
          <a:lstStyle/>
          <a:p>
            <a:pPr>
              <a:spcBef>
                <a:spcPts val="600"/>
              </a:spcBef>
              <a:buClr>
                <a:srgbClr val="3333CC"/>
              </a:buClr>
              <a:buSzPct val="60000"/>
            </a:pPr>
            <a:r>
              <a:rPr lang="en-US" altLang="en-US" sz="3200" dirty="0">
                <a:solidFill>
                  <a:srgbClr val="000000"/>
                </a:solidFill>
              </a:rPr>
              <a:t>Physical/MAC addresses are defined by data link layer to take care of addressing inside the same network</a:t>
            </a:r>
          </a:p>
          <a:p>
            <a:pPr>
              <a:spcBef>
                <a:spcPts val="600"/>
              </a:spcBef>
              <a:buClr>
                <a:srgbClr val="3333CC"/>
              </a:buClr>
              <a:buSzPct val="60000"/>
            </a:pPr>
            <a:r>
              <a:rPr lang="en-US" altLang="en-US" sz="3200" dirty="0">
                <a:solidFill>
                  <a:srgbClr val="000000"/>
                </a:solidFill>
              </a:rPr>
              <a:t>If a packet has to travel across a network to another network, physical addressing</a:t>
            </a:r>
            <a:r>
              <a:rPr lang="en-US" altLang="en-US" sz="3200" b="1" dirty="0">
                <a:solidFill>
                  <a:srgbClr val="000000"/>
                </a:solidFill>
              </a:rPr>
              <a:t> </a:t>
            </a:r>
            <a:r>
              <a:rPr lang="en-US" altLang="en-US" sz="3200" dirty="0">
                <a:solidFill>
                  <a:srgbClr val="000000"/>
                </a:solidFill>
              </a:rPr>
              <a:t>will not work</a:t>
            </a:r>
          </a:p>
          <a:p>
            <a:pPr>
              <a:spcBef>
                <a:spcPts val="600"/>
              </a:spcBef>
              <a:buClr>
                <a:srgbClr val="3333CC"/>
              </a:buClr>
              <a:buSzPct val="60000"/>
            </a:pPr>
            <a:r>
              <a:rPr lang="en-US" altLang="en-US" sz="3200" dirty="0">
                <a:solidFill>
                  <a:srgbClr val="000000"/>
                </a:solidFill>
              </a:rPr>
              <a:t>Hence, a </a:t>
            </a:r>
            <a:r>
              <a:rPr lang="en-US" altLang="en-US" sz="3200" b="1" dirty="0">
                <a:solidFill>
                  <a:srgbClr val="000000"/>
                </a:solidFill>
              </a:rPr>
              <a:t>universal address</a:t>
            </a:r>
            <a:r>
              <a:rPr lang="en-US" altLang="en-US" sz="3200" dirty="0">
                <a:solidFill>
                  <a:srgbClr val="000000"/>
                </a:solidFill>
              </a:rPr>
              <a:t> or a </a:t>
            </a:r>
            <a:r>
              <a:rPr lang="en-US" altLang="en-US" sz="3200" b="1" dirty="0">
                <a:solidFill>
                  <a:srgbClr val="000000"/>
                </a:solidFill>
              </a:rPr>
              <a:t>logical address</a:t>
            </a:r>
            <a:r>
              <a:rPr lang="en-US" altLang="en-US" sz="3200" dirty="0">
                <a:solidFill>
                  <a:srgbClr val="000000"/>
                </a:solidFill>
              </a:rPr>
              <a:t> is required. This is done at the network layer</a:t>
            </a:r>
          </a:p>
          <a:p>
            <a:pPr>
              <a:spcBef>
                <a:spcPts val="600"/>
              </a:spcBef>
              <a:buClr>
                <a:srgbClr val="3333CC"/>
              </a:buClr>
              <a:buSzPct val="60000"/>
            </a:pPr>
            <a:r>
              <a:rPr lang="en-US" altLang="en-US" sz="3200" dirty="0">
                <a:solidFill>
                  <a:srgbClr val="000000"/>
                </a:solidFill>
              </a:rPr>
              <a:t>This is the </a:t>
            </a:r>
            <a:r>
              <a:rPr lang="en-US" altLang="en-US" sz="3200" b="1" dirty="0">
                <a:solidFill>
                  <a:srgbClr val="000000"/>
                </a:solidFill>
              </a:rPr>
              <a:t>IP address</a:t>
            </a:r>
          </a:p>
        </p:txBody>
      </p:sp>
    </p:spTree>
    <p:extLst>
      <p:ext uri="{BB962C8B-B14F-4D97-AF65-F5344CB8AC3E}">
        <p14:creationId xmlns:p14="http://schemas.microsoft.com/office/powerpoint/2010/main" val="675151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602A-D7FA-33E5-2D88-7B7339AD7E98}"/>
              </a:ext>
            </a:extLst>
          </p:cNvPr>
          <p:cNvSpPr>
            <a:spLocks noGrp="1"/>
          </p:cNvSpPr>
          <p:nvPr>
            <p:ph type="title"/>
          </p:nvPr>
        </p:nvSpPr>
        <p:spPr/>
        <p:txBody>
          <a:bodyPr/>
          <a:lstStyle/>
          <a:p>
            <a:r>
              <a:rPr lang="en-IN" dirty="0"/>
              <a:t>The Data Link Layer</a:t>
            </a:r>
          </a:p>
        </p:txBody>
      </p:sp>
      <p:sp>
        <p:nvSpPr>
          <p:cNvPr id="3" name="Content Placeholder 2">
            <a:extLst>
              <a:ext uri="{FF2B5EF4-FFF2-40B4-BE49-F238E27FC236}">
                <a16:creationId xmlns:a16="http://schemas.microsoft.com/office/drawing/2014/main" id="{20E3A319-E492-83A8-0308-40C8C2197AB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4D52E9-1E5C-2B46-C9B9-DDFA59C45AB1}"/>
              </a:ext>
            </a:extLst>
          </p:cNvPr>
          <p:cNvPicPr>
            <a:picLocks noChangeAspect="1"/>
          </p:cNvPicPr>
          <p:nvPr/>
        </p:nvPicPr>
        <p:blipFill>
          <a:blip r:embed="rId2"/>
          <a:stretch>
            <a:fillRect/>
          </a:stretch>
        </p:blipFill>
        <p:spPr>
          <a:xfrm>
            <a:off x="1183739" y="1825625"/>
            <a:ext cx="9824522" cy="4107914"/>
          </a:xfrm>
          <a:prstGeom prst="rect">
            <a:avLst/>
          </a:prstGeom>
        </p:spPr>
      </p:pic>
    </p:spTree>
    <p:extLst>
      <p:ext uri="{BB962C8B-B14F-4D97-AF65-F5344CB8AC3E}">
        <p14:creationId xmlns:p14="http://schemas.microsoft.com/office/powerpoint/2010/main" val="3471297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9DE4-B238-8748-52ED-75641120EA73}"/>
              </a:ext>
            </a:extLst>
          </p:cNvPr>
          <p:cNvSpPr>
            <a:spLocks noGrp="1"/>
          </p:cNvSpPr>
          <p:nvPr>
            <p:ph type="title"/>
          </p:nvPr>
        </p:nvSpPr>
        <p:spPr/>
        <p:txBody>
          <a:bodyPr/>
          <a:lstStyle/>
          <a:p>
            <a:r>
              <a:rPr lang="en-IN" dirty="0"/>
              <a:t>Data Link Layer</a:t>
            </a:r>
          </a:p>
        </p:txBody>
      </p:sp>
      <p:sp>
        <p:nvSpPr>
          <p:cNvPr id="3" name="Content Placeholder 2">
            <a:extLst>
              <a:ext uri="{FF2B5EF4-FFF2-40B4-BE49-F238E27FC236}">
                <a16:creationId xmlns:a16="http://schemas.microsoft.com/office/drawing/2014/main" id="{C4FD5012-0ACD-93CB-AD79-5076509C4B78}"/>
              </a:ext>
            </a:extLst>
          </p:cNvPr>
          <p:cNvSpPr>
            <a:spLocks noGrp="1"/>
          </p:cNvSpPr>
          <p:nvPr>
            <p:ph idx="1"/>
          </p:nvPr>
        </p:nvSpPr>
        <p:spPr/>
        <p:txBody>
          <a:bodyPr>
            <a:normAutofit/>
          </a:bodyPr>
          <a:lstStyle/>
          <a:p>
            <a:pPr>
              <a:lnSpc>
                <a:spcPct val="80000"/>
              </a:lnSpc>
              <a:spcBef>
                <a:spcPts val="500"/>
              </a:spcBef>
              <a:buClr>
                <a:srgbClr val="3333CC"/>
              </a:buClr>
              <a:buSzPct val="60000"/>
            </a:pPr>
            <a:r>
              <a:rPr lang="en-US" altLang="en-US" dirty="0">
                <a:solidFill>
                  <a:srgbClr val="000000"/>
                </a:solidFill>
              </a:rPr>
              <a:t>Responsible for delivery of packets between two hosts connected to the same physical network (</a:t>
            </a:r>
            <a:r>
              <a:rPr lang="en-US" altLang="en-US" b="1" dirty="0">
                <a:solidFill>
                  <a:srgbClr val="000000"/>
                </a:solidFill>
              </a:rPr>
              <a:t>hop-to-hop</a:t>
            </a:r>
            <a:r>
              <a:rPr lang="en-US" altLang="en-US" dirty="0">
                <a:solidFill>
                  <a:srgbClr val="000000"/>
                </a:solidFill>
              </a:rPr>
              <a:t> – see next slide)</a:t>
            </a:r>
          </a:p>
          <a:p>
            <a:pPr lvl="1">
              <a:lnSpc>
                <a:spcPct val="80000"/>
              </a:lnSpc>
              <a:spcBef>
                <a:spcPts val="450"/>
              </a:spcBef>
              <a:buClr>
                <a:srgbClr val="FF0000"/>
              </a:buClr>
              <a:buSzPct val="55000"/>
            </a:pPr>
            <a:r>
              <a:rPr lang="en-US" altLang="en-US" dirty="0">
                <a:solidFill>
                  <a:srgbClr val="000000"/>
                </a:solidFill>
              </a:rPr>
              <a:t>Cannot work across networks</a:t>
            </a:r>
            <a:endParaRPr lang="en-US" altLang="en-US" sz="3200" dirty="0">
              <a:solidFill>
                <a:srgbClr val="000000"/>
              </a:solidFill>
            </a:endParaRPr>
          </a:p>
          <a:p>
            <a:pPr>
              <a:lnSpc>
                <a:spcPct val="80000"/>
              </a:lnSpc>
              <a:spcBef>
                <a:spcPts val="500"/>
              </a:spcBef>
              <a:buClr>
                <a:srgbClr val="3333CC"/>
              </a:buClr>
              <a:buSzPct val="60000"/>
            </a:pPr>
            <a:r>
              <a:rPr lang="en-US" altLang="en-US" dirty="0">
                <a:solidFill>
                  <a:srgbClr val="000000"/>
                </a:solidFill>
              </a:rPr>
              <a:t>Uses </a:t>
            </a:r>
            <a:r>
              <a:rPr lang="en-US" altLang="en-US" b="1" dirty="0">
                <a:solidFill>
                  <a:srgbClr val="000000"/>
                </a:solidFill>
              </a:rPr>
              <a:t>frames</a:t>
            </a:r>
          </a:p>
          <a:p>
            <a:pPr>
              <a:lnSpc>
                <a:spcPct val="80000"/>
              </a:lnSpc>
              <a:spcBef>
                <a:spcPts val="500"/>
              </a:spcBef>
              <a:buClr>
                <a:srgbClr val="3333CC"/>
              </a:buClr>
              <a:buSzPct val="60000"/>
            </a:pPr>
            <a:r>
              <a:rPr lang="en-US" altLang="en-US" b="1" dirty="0">
                <a:solidFill>
                  <a:srgbClr val="000000"/>
                </a:solidFill>
              </a:rPr>
              <a:t>Physical addressing</a:t>
            </a:r>
            <a:r>
              <a:rPr lang="en-US" altLang="en-US" dirty="0">
                <a:solidFill>
                  <a:srgbClr val="000000"/>
                </a:solidFill>
              </a:rPr>
              <a:t>: Adding sender’s and receiver’s </a:t>
            </a:r>
            <a:r>
              <a:rPr lang="en-US" altLang="en-US" b="1" dirty="0">
                <a:solidFill>
                  <a:srgbClr val="000000"/>
                </a:solidFill>
              </a:rPr>
              <a:t>physical addresses </a:t>
            </a:r>
            <a:r>
              <a:rPr lang="en-US" altLang="en-US" dirty="0">
                <a:solidFill>
                  <a:srgbClr val="000000"/>
                </a:solidFill>
              </a:rPr>
              <a:t>(also called </a:t>
            </a:r>
            <a:r>
              <a:rPr lang="en-US" altLang="en-US" b="1" dirty="0">
                <a:solidFill>
                  <a:srgbClr val="000000"/>
                </a:solidFill>
              </a:rPr>
              <a:t>MAC addresses</a:t>
            </a:r>
            <a:r>
              <a:rPr lang="en-US" altLang="en-US" dirty="0">
                <a:solidFill>
                  <a:srgbClr val="000000"/>
                </a:solidFill>
              </a:rPr>
              <a:t>) to the frame header</a:t>
            </a:r>
          </a:p>
          <a:p>
            <a:pPr>
              <a:lnSpc>
                <a:spcPct val="80000"/>
              </a:lnSpc>
              <a:spcBef>
                <a:spcPts val="500"/>
              </a:spcBef>
              <a:buClr>
                <a:srgbClr val="3333CC"/>
              </a:buClr>
              <a:buSzPct val="60000"/>
            </a:pPr>
            <a:r>
              <a:rPr lang="en-US" altLang="en-US" dirty="0">
                <a:solidFill>
                  <a:srgbClr val="000000"/>
                </a:solidFill>
              </a:rPr>
              <a:t>LAN/WAN operates at this layer (e.g. Ethernet or </a:t>
            </a:r>
            <a:r>
              <a:rPr lang="en-US" altLang="en-US" dirty="0" err="1">
                <a:solidFill>
                  <a:srgbClr val="000000"/>
                </a:solidFill>
              </a:rPr>
              <a:t>WiFi</a:t>
            </a:r>
            <a:r>
              <a:rPr lang="en-US" altLang="en-US" dirty="0">
                <a:solidFill>
                  <a:srgbClr val="000000"/>
                </a:solidFill>
              </a:rPr>
              <a:t>)</a:t>
            </a:r>
          </a:p>
          <a:p>
            <a:pPr>
              <a:lnSpc>
                <a:spcPct val="80000"/>
              </a:lnSpc>
              <a:spcBef>
                <a:spcPts val="500"/>
              </a:spcBef>
              <a:buClr>
                <a:srgbClr val="3333CC"/>
              </a:buClr>
              <a:buSzPct val="60000"/>
            </a:pPr>
            <a:r>
              <a:rPr lang="en-US" altLang="en-US" dirty="0">
                <a:solidFill>
                  <a:srgbClr val="000000"/>
                </a:solidFill>
              </a:rPr>
              <a:t>What if we know the IP address of a computer but do not know its MAC address?</a:t>
            </a:r>
          </a:p>
          <a:p>
            <a:pPr lvl="1">
              <a:lnSpc>
                <a:spcPct val="80000"/>
              </a:lnSpc>
              <a:buClr>
                <a:srgbClr val="3333CC"/>
              </a:buClr>
              <a:buSzPct val="60000"/>
            </a:pPr>
            <a:r>
              <a:rPr lang="en-US" altLang="en-US" dirty="0">
                <a:solidFill>
                  <a:srgbClr val="000000"/>
                </a:solidFill>
              </a:rPr>
              <a:t>Use </a:t>
            </a:r>
            <a:r>
              <a:rPr lang="en-US" altLang="en-US" b="1" dirty="0">
                <a:solidFill>
                  <a:srgbClr val="000000"/>
                </a:solidFill>
              </a:rPr>
              <a:t>Address Resolution Protocol (ARP)</a:t>
            </a:r>
          </a:p>
        </p:txBody>
      </p:sp>
    </p:spTree>
    <p:extLst>
      <p:ext uri="{BB962C8B-B14F-4D97-AF65-F5344CB8AC3E}">
        <p14:creationId xmlns:p14="http://schemas.microsoft.com/office/powerpoint/2010/main" val="4291054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B386-396B-4FD9-75E6-23A40F11781C}"/>
              </a:ext>
            </a:extLst>
          </p:cNvPr>
          <p:cNvSpPr>
            <a:spLocks noGrp="1"/>
          </p:cNvSpPr>
          <p:nvPr>
            <p:ph type="title"/>
          </p:nvPr>
        </p:nvSpPr>
        <p:spPr/>
        <p:txBody>
          <a:bodyPr/>
          <a:lstStyle/>
          <a:p>
            <a:r>
              <a:rPr lang="en-IN" dirty="0"/>
              <a:t>The Physical Layer</a:t>
            </a:r>
          </a:p>
        </p:txBody>
      </p:sp>
      <p:sp>
        <p:nvSpPr>
          <p:cNvPr id="3" name="Content Placeholder 2">
            <a:extLst>
              <a:ext uri="{FF2B5EF4-FFF2-40B4-BE49-F238E27FC236}">
                <a16:creationId xmlns:a16="http://schemas.microsoft.com/office/drawing/2014/main" id="{12B092A1-C0E8-50FE-0EA7-A887F63BF5C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83849A-DA63-1196-01B1-A6CE5D9FBCF1}"/>
              </a:ext>
            </a:extLst>
          </p:cNvPr>
          <p:cNvPicPr>
            <a:picLocks noChangeAspect="1"/>
          </p:cNvPicPr>
          <p:nvPr/>
        </p:nvPicPr>
        <p:blipFill>
          <a:blip r:embed="rId2"/>
          <a:stretch>
            <a:fillRect/>
          </a:stretch>
        </p:blipFill>
        <p:spPr>
          <a:xfrm>
            <a:off x="1042550" y="1486468"/>
            <a:ext cx="10074087" cy="4380038"/>
          </a:xfrm>
          <a:prstGeom prst="rect">
            <a:avLst/>
          </a:prstGeom>
        </p:spPr>
      </p:pic>
    </p:spTree>
    <p:extLst>
      <p:ext uri="{BB962C8B-B14F-4D97-AF65-F5344CB8AC3E}">
        <p14:creationId xmlns:p14="http://schemas.microsoft.com/office/powerpoint/2010/main" val="80283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4EEC-C1C4-B74E-05AE-A2B6D0236A67}"/>
              </a:ext>
            </a:extLst>
          </p:cNvPr>
          <p:cNvSpPr>
            <a:spLocks noGrp="1"/>
          </p:cNvSpPr>
          <p:nvPr>
            <p:ph type="title"/>
          </p:nvPr>
        </p:nvSpPr>
        <p:spPr/>
        <p:txBody>
          <a:bodyPr/>
          <a:lstStyle/>
          <a:p>
            <a:r>
              <a:rPr lang="en-IN" dirty="0"/>
              <a:t>Issues in Computer Networking</a:t>
            </a:r>
          </a:p>
        </p:txBody>
      </p:sp>
      <p:sp>
        <p:nvSpPr>
          <p:cNvPr id="3" name="Content Placeholder 2">
            <a:extLst>
              <a:ext uri="{FF2B5EF4-FFF2-40B4-BE49-F238E27FC236}">
                <a16:creationId xmlns:a16="http://schemas.microsoft.com/office/drawing/2014/main" id="{73D0DD8F-BD74-9B4F-772A-3D94CB1C5FDD}"/>
              </a:ext>
            </a:extLst>
          </p:cNvPr>
          <p:cNvSpPr>
            <a:spLocks noGrp="1"/>
          </p:cNvSpPr>
          <p:nvPr>
            <p:ph idx="1"/>
          </p:nvPr>
        </p:nvSpPr>
        <p:spPr/>
        <p:txBody>
          <a:bodyPr>
            <a:normAutofit fontScale="92500" lnSpcReduction="20000"/>
          </a:bodyPr>
          <a:lstStyle/>
          <a:p>
            <a:r>
              <a:rPr lang="en-IN" dirty="0"/>
              <a:t>Bandwidth Limitations</a:t>
            </a:r>
          </a:p>
          <a:p>
            <a:r>
              <a:rPr lang="en-IN" dirty="0"/>
              <a:t>Latency</a:t>
            </a:r>
          </a:p>
          <a:p>
            <a:r>
              <a:rPr lang="en-IN" dirty="0"/>
              <a:t>Packet loss</a:t>
            </a:r>
          </a:p>
          <a:p>
            <a:r>
              <a:rPr lang="en-IN" dirty="0"/>
              <a:t>Network congestion</a:t>
            </a:r>
          </a:p>
          <a:p>
            <a:r>
              <a:rPr lang="en-IN" dirty="0"/>
              <a:t>Security threats</a:t>
            </a:r>
          </a:p>
          <a:p>
            <a:r>
              <a:rPr lang="en-IN" dirty="0"/>
              <a:t>Data privacy</a:t>
            </a:r>
          </a:p>
          <a:p>
            <a:r>
              <a:rPr lang="en-IN" dirty="0"/>
              <a:t>Scalability</a:t>
            </a:r>
          </a:p>
          <a:p>
            <a:r>
              <a:rPr lang="en-IN" dirty="0"/>
              <a:t>Interoperability</a:t>
            </a:r>
          </a:p>
          <a:p>
            <a:r>
              <a:rPr lang="en-IN" dirty="0"/>
              <a:t>Network management</a:t>
            </a:r>
          </a:p>
          <a:p>
            <a:r>
              <a:rPr lang="en-IN" dirty="0"/>
              <a:t>Quality of Service</a:t>
            </a:r>
          </a:p>
        </p:txBody>
      </p:sp>
    </p:spTree>
    <p:extLst>
      <p:ext uri="{BB962C8B-B14F-4D97-AF65-F5344CB8AC3E}">
        <p14:creationId xmlns:p14="http://schemas.microsoft.com/office/powerpoint/2010/main" val="1238291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1B68-76FD-1A65-A9D4-D2E91546DDFB}"/>
              </a:ext>
            </a:extLst>
          </p:cNvPr>
          <p:cNvSpPr>
            <a:spLocks noGrp="1"/>
          </p:cNvSpPr>
          <p:nvPr>
            <p:ph type="title"/>
          </p:nvPr>
        </p:nvSpPr>
        <p:spPr/>
        <p:txBody>
          <a:bodyPr/>
          <a:lstStyle/>
          <a:p>
            <a:r>
              <a:rPr lang="en-IN" dirty="0"/>
              <a:t>Physical Layer Functions</a:t>
            </a:r>
          </a:p>
        </p:txBody>
      </p:sp>
      <p:sp>
        <p:nvSpPr>
          <p:cNvPr id="3" name="Content Placeholder 2">
            <a:extLst>
              <a:ext uri="{FF2B5EF4-FFF2-40B4-BE49-F238E27FC236}">
                <a16:creationId xmlns:a16="http://schemas.microsoft.com/office/drawing/2014/main" id="{F20761AA-9264-C481-24CD-FFEE050BB080}"/>
              </a:ext>
            </a:extLst>
          </p:cNvPr>
          <p:cNvSpPr>
            <a:spLocks noGrp="1"/>
          </p:cNvSpPr>
          <p:nvPr>
            <p:ph idx="1"/>
          </p:nvPr>
        </p:nvSpPr>
        <p:spPr/>
        <p:txBody>
          <a:bodyPr>
            <a:normAutofit/>
          </a:bodyPr>
          <a:lstStyle/>
          <a:p>
            <a:pPr>
              <a:lnSpc>
                <a:spcPct val="80000"/>
              </a:lnSpc>
              <a:spcBef>
                <a:spcPts val="500"/>
              </a:spcBef>
              <a:buClr>
                <a:srgbClr val="3333CC"/>
              </a:buClr>
              <a:buSzPct val="60000"/>
            </a:pPr>
            <a:r>
              <a:rPr lang="en-US" altLang="en-US" sz="2800" dirty="0">
                <a:solidFill>
                  <a:srgbClr val="000000"/>
                </a:solidFill>
              </a:rPr>
              <a:t>Carries the data (0s and 1s) in the form of signals</a:t>
            </a:r>
          </a:p>
          <a:p>
            <a:pPr>
              <a:lnSpc>
                <a:spcPct val="80000"/>
              </a:lnSpc>
              <a:spcBef>
                <a:spcPts val="500"/>
              </a:spcBef>
              <a:buClr>
                <a:srgbClr val="3333CC"/>
              </a:buClr>
              <a:buSzPct val="60000"/>
            </a:pPr>
            <a:r>
              <a:rPr lang="en-US" dirty="0">
                <a:solidFill>
                  <a:srgbClr val="000000"/>
                </a:solidFill>
              </a:rPr>
              <a:t>Signals can be electric, optical, or wireless</a:t>
            </a:r>
          </a:p>
          <a:p>
            <a:pPr>
              <a:lnSpc>
                <a:spcPct val="80000"/>
              </a:lnSpc>
              <a:spcBef>
                <a:spcPts val="500"/>
              </a:spcBef>
              <a:buClr>
                <a:srgbClr val="3333CC"/>
              </a:buClr>
              <a:buSzPct val="60000"/>
            </a:pPr>
            <a:endParaRPr lang="en-IN" dirty="0"/>
          </a:p>
        </p:txBody>
      </p:sp>
    </p:spTree>
    <p:extLst>
      <p:ext uri="{BB962C8B-B14F-4D97-AF65-F5344CB8AC3E}">
        <p14:creationId xmlns:p14="http://schemas.microsoft.com/office/powerpoint/2010/main" val="3668013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3178-10AC-E97A-DA0E-073CB39983E8}"/>
              </a:ext>
            </a:extLst>
          </p:cNvPr>
          <p:cNvSpPr>
            <a:spLocks noGrp="1"/>
          </p:cNvSpPr>
          <p:nvPr>
            <p:ph type="title"/>
          </p:nvPr>
        </p:nvSpPr>
        <p:spPr/>
        <p:txBody>
          <a:bodyPr/>
          <a:lstStyle/>
          <a:p>
            <a:r>
              <a:rPr lang="en-IN" dirty="0"/>
              <a:t>Physical and Logical Address</a:t>
            </a:r>
          </a:p>
        </p:txBody>
      </p:sp>
      <p:sp>
        <p:nvSpPr>
          <p:cNvPr id="3" name="Content Placeholder 2">
            <a:extLst>
              <a:ext uri="{FF2B5EF4-FFF2-40B4-BE49-F238E27FC236}">
                <a16:creationId xmlns:a16="http://schemas.microsoft.com/office/drawing/2014/main" id="{D3E8C122-82A5-8A07-5E81-F60B2D818CD6}"/>
              </a:ext>
            </a:extLst>
          </p:cNvPr>
          <p:cNvSpPr>
            <a:spLocks noGrp="1"/>
          </p:cNvSpPr>
          <p:nvPr>
            <p:ph idx="1"/>
          </p:nvPr>
        </p:nvSpPr>
        <p:spPr/>
        <p:txBody>
          <a:bodyPr/>
          <a:lstStyle/>
          <a:p>
            <a:r>
              <a:rPr lang="en-IN" dirty="0"/>
              <a:t>Each computer on the Internet has two addresses:</a:t>
            </a:r>
          </a:p>
          <a:p>
            <a:r>
              <a:rPr lang="en-IN" b="1" dirty="0"/>
              <a:t>Physical address/MAC address/Hardware address</a:t>
            </a:r>
            <a:endParaRPr lang="en-IN" dirty="0"/>
          </a:p>
          <a:p>
            <a:pPr lvl="1"/>
            <a:r>
              <a:rPr lang="en-IN" dirty="0"/>
              <a:t>Fixed address, hardcoded on the Network Interface Card (NIC)</a:t>
            </a:r>
          </a:p>
          <a:p>
            <a:pPr lvl="1"/>
            <a:r>
              <a:rPr lang="en-IN" dirty="0"/>
              <a:t>Different for different network type (e.g. Ethernet card, </a:t>
            </a:r>
            <a:r>
              <a:rPr lang="en-IN" dirty="0" err="1"/>
              <a:t>WiFi</a:t>
            </a:r>
            <a:r>
              <a:rPr lang="en-IN" dirty="0"/>
              <a:t> card)</a:t>
            </a:r>
          </a:p>
          <a:p>
            <a:pPr lvl="1"/>
            <a:r>
              <a:rPr lang="en-IN" dirty="0"/>
              <a:t>Useful </a:t>
            </a:r>
            <a:r>
              <a:rPr lang="en-IN" b="1" dirty="0">
                <a:solidFill>
                  <a:srgbClr val="FF0000"/>
                </a:solidFill>
              </a:rPr>
              <a:t>within</a:t>
            </a:r>
            <a:r>
              <a:rPr lang="en-IN" dirty="0"/>
              <a:t> or </a:t>
            </a:r>
            <a:r>
              <a:rPr lang="en-IN" b="1" dirty="0">
                <a:solidFill>
                  <a:srgbClr val="FF0000"/>
                </a:solidFill>
              </a:rPr>
              <a:t>inside</a:t>
            </a:r>
            <a:r>
              <a:rPr lang="en-IN" dirty="0"/>
              <a:t> a network only</a:t>
            </a:r>
          </a:p>
          <a:p>
            <a:r>
              <a:rPr lang="en-IN" b="1" dirty="0"/>
              <a:t>Logical address/IP address/Virtual address</a:t>
            </a:r>
          </a:p>
          <a:p>
            <a:pPr lvl="1"/>
            <a:r>
              <a:rPr lang="en-IN" dirty="0"/>
              <a:t>Exists in software</a:t>
            </a:r>
          </a:p>
          <a:p>
            <a:pPr lvl="1"/>
            <a:r>
              <a:rPr lang="en-IN" dirty="0"/>
              <a:t>Given by the network provider or your organization (usually temporary)</a:t>
            </a:r>
          </a:p>
          <a:p>
            <a:pPr lvl="1"/>
            <a:r>
              <a:rPr lang="en-IN" dirty="0"/>
              <a:t>Useful </a:t>
            </a:r>
            <a:r>
              <a:rPr lang="en-IN" b="1" dirty="0">
                <a:solidFill>
                  <a:srgbClr val="FF0000"/>
                </a:solidFill>
              </a:rPr>
              <a:t>outside</a:t>
            </a:r>
            <a:r>
              <a:rPr lang="en-IN" dirty="0"/>
              <a:t> a network (e.g. to reach another computer on the Internet, anywhere in the world)</a:t>
            </a:r>
          </a:p>
          <a:p>
            <a:endParaRPr lang="en-IN" b="1" dirty="0"/>
          </a:p>
          <a:p>
            <a:endParaRPr lang="en-IN" dirty="0"/>
          </a:p>
        </p:txBody>
      </p:sp>
    </p:spTree>
    <p:extLst>
      <p:ext uri="{BB962C8B-B14F-4D97-AF65-F5344CB8AC3E}">
        <p14:creationId xmlns:p14="http://schemas.microsoft.com/office/powerpoint/2010/main" val="3995816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3C4A-C573-A17E-435F-522C19C2886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BAB7B6A-A4F0-D1B8-331D-CFB1E6803A0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20F939E-E169-D920-61C2-6886FB98FA65}"/>
              </a:ext>
            </a:extLst>
          </p:cNvPr>
          <p:cNvPicPr>
            <a:picLocks noChangeAspect="1"/>
          </p:cNvPicPr>
          <p:nvPr/>
        </p:nvPicPr>
        <p:blipFill>
          <a:blip r:embed="rId2"/>
          <a:stretch>
            <a:fillRect/>
          </a:stretch>
        </p:blipFill>
        <p:spPr>
          <a:xfrm>
            <a:off x="647456" y="2662789"/>
            <a:ext cx="10552232" cy="2101719"/>
          </a:xfrm>
          <a:prstGeom prst="rect">
            <a:avLst/>
          </a:prstGeom>
        </p:spPr>
      </p:pic>
      <p:sp>
        <p:nvSpPr>
          <p:cNvPr id="6" name="Rectangle 5">
            <a:extLst>
              <a:ext uri="{FF2B5EF4-FFF2-40B4-BE49-F238E27FC236}">
                <a16:creationId xmlns:a16="http://schemas.microsoft.com/office/drawing/2014/main" id="{51291684-7A66-E289-A149-E40CD7322776}"/>
              </a:ext>
            </a:extLst>
          </p:cNvPr>
          <p:cNvSpPr/>
          <p:nvPr/>
        </p:nvSpPr>
        <p:spPr>
          <a:xfrm>
            <a:off x="739739" y="3328827"/>
            <a:ext cx="7479587" cy="308225"/>
          </a:xfrm>
          <a:prstGeom prst="rect">
            <a:avLst/>
          </a:prstGeom>
          <a:solidFill>
            <a:srgbClr val="FF0000">
              <a:alpha val="20000"/>
            </a:srgb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4E58883-6989-C151-46F5-294F146B34CE}"/>
              </a:ext>
            </a:extLst>
          </p:cNvPr>
          <p:cNvSpPr/>
          <p:nvPr/>
        </p:nvSpPr>
        <p:spPr>
          <a:xfrm>
            <a:off x="739738" y="4456283"/>
            <a:ext cx="8280972" cy="308225"/>
          </a:xfrm>
          <a:prstGeom prst="rect">
            <a:avLst/>
          </a:prstGeom>
          <a:solidFill>
            <a:srgbClr val="FF0000">
              <a:alpha val="20000"/>
            </a:srgb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047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214F-47C6-BD0F-B2D2-AA0B5E21DFF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9BB77F4-C47D-95EB-9296-8F746837B167}"/>
              </a:ext>
            </a:extLst>
          </p:cNvPr>
          <p:cNvSpPr>
            <a:spLocks noGrp="1"/>
          </p:cNvSpPr>
          <p:nvPr>
            <p:ph idx="1"/>
          </p:nvPr>
        </p:nvSpPr>
        <p:spPr/>
        <p:txBody>
          <a:bodyPr/>
          <a:lstStyle/>
          <a:p>
            <a:r>
              <a:rPr lang="en-IN" dirty="0"/>
              <a:t>Suppose we have used our web browser to access a web page located on our company’s web server</a:t>
            </a:r>
          </a:p>
          <a:p>
            <a:r>
              <a:rPr lang="en-IN" dirty="0"/>
              <a:t>Consider that the following are the details of the two computers</a:t>
            </a:r>
          </a:p>
          <a:p>
            <a:endParaRPr lang="en-IN" dirty="0"/>
          </a:p>
        </p:txBody>
      </p:sp>
      <p:graphicFrame>
        <p:nvGraphicFramePr>
          <p:cNvPr id="4" name="Table 4">
            <a:extLst>
              <a:ext uri="{FF2B5EF4-FFF2-40B4-BE49-F238E27FC236}">
                <a16:creationId xmlns:a16="http://schemas.microsoft.com/office/drawing/2014/main" id="{E6AA7DC9-C06B-1641-01BF-BBE0F9AD3C57}"/>
              </a:ext>
            </a:extLst>
          </p:cNvPr>
          <p:cNvGraphicFramePr>
            <a:graphicFrameLocks noGrp="1"/>
          </p:cNvGraphicFramePr>
          <p:nvPr/>
        </p:nvGraphicFramePr>
        <p:xfrm>
          <a:off x="1415551" y="3445034"/>
          <a:ext cx="8128000" cy="1371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54878132"/>
                    </a:ext>
                  </a:extLst>
                </a:gridCol>
                <a:gridCol w="2032000">
                  <a:extLst>
                    <a:ext uri="{9D8B030D-6E8A-4147-A177-3AD203B41FA5}">
                      <a16:colId xmlns:a16="http://schemas.microsoft.com/office/drawing/2014/main" val="2084449721"/>
                    </a:ext>
                  </a:extLst>
                </a:gridCol>
                <a:gridCol w="2032000">
                  <a:extLst>
                    <a:ext uri="{9D8B030D-6E8A-4147-A177-3AD203B41FA5}">
                      <a16:colId xmlns:a16="http://schemas.microsoft.com/office/drawing/2014/main" val="485928054"/>
                    </a:ext>
                  </a:extLst>
                </a:gridCol>
                <a:gridCol w="2032000">
                  <a:extLst>
                    <a:ext uri="{9D8B030D-6E8A-4147-A177-3AD203B41FA5}">
                      <a16:colId xmlns:a16="http://schemas.microsoft.com/office/drawing/2014/main" val="3403518049"/>
                    </a:ext>
                  </a:extLst>
                </a:gridCol>
              </a:tblGrid>
              <a:tr h="370840">
                <a:tc>
                  <a:txBody>
                    <a:bodyPr/>
                    <a:lstStyle/>
                    <a:p>
                      <a:r>
                        <a:rPr lang="en-IN" sz="2400" dirty="0"/>
                        <a:t>Computer</a:t>
                      </a:r>
                    </a:p>
                  </a:txBody>
                  <a:tcPr/>
                </a:tc>
                <a:tc>
                  <a:txBody>
                    <a:bodyPr/>
                    <a:lstStyle/>
                    <a:p>
                      <a:r>
                        <a:rPr lang="en-IN" sz="2400" dirty="0"/>
                        <a:t>IP Address</a:t>
                      </a:r>
                    </a:p>
                  </a:txBody>
                  <a:tcPr/>
                </a:tc>
                <a:tc>
                  <a:txBody>
                    <a:bodyPr/>
                    <a:lstStyle/>
                    <a:p>
                      <a:r>
                        <a:rPr lang="en-IN" sz="2400" dirty="0"/>
                        <a:t>MAC Address</a:t>
                      </a:r>
                    </a:p>
                  </a:txBody>
                  <a:tcPr/>
                </a:tc>
                <a:tc>
                  <a:txBody>
                    <a:bodyPr/>
                    <a:lstStyle/>
                    <a:p>
                      <a:r>
                        <a:rPr lang="en-IN" sz="2400" dirty="0"/>
                        <a:t>Port Number</a:t>
                      </a:r>
                    </a:p>
                  </a:txBody>
                  <a:tcPr/>
                </a:tc>
                <a:extLst>
                  <a:ext uri="{0D108BD9-81ED-4DB2-BD59-A6C34878D82A}">
                    <a16:rowId xmlns:a16="http://schemas.microsoft.com/office/drawing/2014/main" val="3955619883"/>
                  </a:ext>
                </a:extLst>
              </a:tr>
              <a:tr h="370840">
                <a:tc>
                  <a:txBody>
                    <a:bodyPr/>
                    <a:lstStyle/>
                    <a:p>
                      <a:r>
                        <a:rPr lang="en-IN" sz="2400" dirty="0"/>
                        <a:t>Web server</a:t>
                      </a:r>
                    </a:p>
                  </a:txBody>
                  <a:tcPr/>
                </a:tc>
                <a:tc>
                  <a:txBody>
                    <a:bodyPr/>
                    <a:lstStyle/>
                    <a:p>
                      <a:r>
                        <a:rPr lang="en-IN" sz="2400" dirty="0"/>
                        <a:t>192.168.5.1</a:t>
                      </a:r>
                    </a:p>
                  </a:txBody>
                  <a:tcPr/>
                </a:tc>
                <a:tc>
                  <a:txBody>
                    <a:bodyPr/>
                    <a:lstStyle/>
                    <a:p>
                      <a:r>
                        <a:rPr lang="en-IN" sz="2400" dirty="0"/>
                        <a:t>5-5-5-5-5-5</a:t>
                      </a:r>
                    </a:p>
                  </a:txBody>
                  <a:tcPr/>
                </a:tc>
                <a:tc>
                  <a:txBody>
                    <a:bodyPr/>
                    <a:lstStyle/>
                    <a:p>
                      <a:r>
                        <a:rPr lang="en-IN" sz="2400" dirty="0"/>
                        <a:t>TCP 80</a:t>
                      </a:r>
                    </a:p>
                  </a:txBody>
                  <a:tcPr/>
                </a:tc>
                <a:extLst>
                  <a:ext uri="{0D108BD9-81ED-4DB2-BD59-A6C34878D82A}">
                    <a16:rowId xmlns:a16="http://schemas.microsoft.com/office/drawing/2014/main" val="2330133203"/>
                  </a:ext>
                </a:extLst>
              </a:tr>
              <a:tr h="370840">
                <a:tc>
                  <a:txBody>
                    <a:bodyPr/>
                    <a:lstStyle/>
                    <a:p>
                      <a:r>
                        <a:rPr lang="en-IN" sz="2400" dirty="0"/>
                        <a:t>Laptop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192.168.5.2</a:t>
                      </a:r>
                    </a:p>
                  </a:txBody>
                  <a:tcPr/>
                </a:tc>
                <a:tc>
                  <a:txBody>
                    <a:bodyPr/>
                    <a:lstStyle/>
                    <a:p>
                      <a:r>
                        <a:rPr lang="en-IN" sz="2400" dirty="0"/>
                        <a:t>6-6-6-6-6-6</a:t>
                      </a:r>
                    </a:p>
                  </a:txBody>
                  <a:tcPr/>
                </a:tc>
                <a:tc>
                  <a:txBody>
                    <a:bodyPr/>
                    <a:lstStyle/>
                    <a:p>
                      <a:r>
                        <a:rPr lang="en-IN" sz="2400" dirty="0"/>
                        <a:t>TCP 5091</a:t>
                      </a:r>
                    </a:p>
                  </a:txBody>
                  <a:tcPr/>
                </a:tc>
                <a:extLst>
                  <a:ext uri="{0D108BD9-81ED-4DB2-BD59-A6C34878D82A}">
                    <a16:rowId xmlns:a16="http://schemas.microsoft.com/office/drawing/2014/main" val="3032046717"/>
                  </a:ext>
                </a:extLst>
              </a:tr>
            </a:tbl>
          </a:graphicData>
        </a:graphic>
      </p:graphicFrame>
    </p:spTree>
    <p:extLst>
      <p:ext uri="{BB962C8B-B14F-4D97-AF65-F5344CB8AC3E}">
        <p14:creationId xmlns:p14="http://schemas.microsoft.com/office/powerpoint/2010/main" val="4264948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15BB-271E-9EFC-570A-71AB154045E4}"/>
              </a:ext>
            </a:extLst>
          </p:cNvPr>
          <p:cNvSpPr>
            <a:spLocks noGrp="1"/>
          </p:cNvSpPr>
          <p:nvPr>
            <p:ph type="title"/>
          </p:nvPr>
        </p:nvSpPr>
        <p:spPr/>
        <p:txBody>
          <a:bodyPr/>
          <a:lstStyle/>
          <a:p>
            <a:r>
              <a:rPr lang="en-IN" dirty="0"/>
              <a:t>How will the Web Server Respond?</a:t>
            </a:r>
          </a:p>
        </p:txBody>
      </p:sp>
      <p:sp>
        <p:nvSpPr>
          <p:cNvPr id="3" name="Content Placeholder 2">
            <a:extLst>
              <a:ext uri="{FF2B5EF4-FFF2-40B4-BE49-F238E27FC236}">
                <a16:creationId xmlns:a16="http://schemas.microsoft.com/office/drawing/2014/main" id="{343E814F-5410-1065-C8A7-83BE19FB4F90}"/>
              </a:ext>
            </a:extLst>
          </p:cNvPr>
          <p:cNvSpPr>
            <a:spLocks noGrp="1"/>
          </p:cNvSpPr>
          <p:nvPr>
            <p:ph idx="1"/>
          </p:nvPr>
        </p:nvSpPr>
        <p:spPr/>
        <p:txBody>
          <a:bodyPr>
            <a:normAutofit fontScale="85000" lnSpcReduction="20000"/>
          </a:bodyPr>
          <a:lstStyle/>
          <a:p>
            <a:r>
              <a:rPr lang="en-US" dirty="0"/>
              <a:t>Layer 7 obtains the data in the form of the HTML document.</a:t>
            </a:r>
          </a:p>
          <a:p>
            <a:r>
              <a:rPr lang="en-US" dirty="0"/>
              <a:t>Layer 6 adds information about the formatting.</a:t>
            </a:r>
          </a:p>
          <a:p>
            <a:r>
              <a:rPr lang="en-US" dirty="0"/>
              <a:t>Layer 5 adds information required to create a session between the web server and the web browser on the laptop.</a:t>
            </a:r>
          </a:p>
          <a:p>
            <a:r>
              <a:rPr lang="en-US" dirty="0"/>
              <a:t>Layer 4 adds the transport protocol and the source and destination port numbers, in this case TCP (it's a unicast) and port 80 (HTTP).</a:t>
            </a:r>
          </a:p>
          <a:p>
            <a:r>
              <a:rPr lang="en-US" dirty="0"/>
              <a:t>Layer 3 adds the source and destination IP addresses, in this case a source of 192.168.5.1 and a destination of 192.168.5.2.</a:t>
            </a:r>
          </a:p>
          <a:p>
            <a:r>
              <a:rPr lang="en-US" dirty="0"/>
              <a:t>Layer 2 learns the destination MAC address and adds the source and destination MAC addresses, in this case, a source of 5-5-5-5-5-5 and destination of 6-6-6-6-6-6.</a:t>
            </a:r>
          </a:p>
          <a:p>
            <a:r>
              <a:rPr lang="en-US" dirty="0"/>
              <a:t>Layer 1 converts the entire package into bits and sends it across the network to the laptop.</a:t>
            </a:r>
            <a:endParaRPr lang="en-IN" dirty="0"/>
          </a:p>
        </p:txBody>
      </p:sp>
    </p:spTree>
    <p:extLst>
      <p:ext uri="{BB962C8B-B14F-4D97-AF65-F5344CB8AC3E}">
        <p14:creationId xmlns:p14="http://schemas.microsoft.com/office/powerpoint/2010/main" val="1822885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15BB-271E-9EFC-570A-71AB154045E4}"/>
              </a:ext>
            </a:extLst>
          </p:cNvPr>
          <p:cNvSpPr>
            <a:spLocks noGrp="1"/>
          </p:cNvSpPr>
          <p:nvPr>
            <p:ph type="title"/>
          </p:nvPr>
        </p:nvSpPr>
        <p:spPr/>
        <p:txBody>
          <a:bodyPr/>
          <a:lstStyle/>
          <a:p>
            <a:r>
              <a:rPr lang="en-IN" dirty="0"/>
              <a:t>How will the Laptop Handle this?</a:t>
            </a:r>
          </a:p>
        </p:txBody>
      </p:sp>
      <p:sp>
        <p:nvSpPr>
          <p:cNvPr id="3" name="Content Placeholder 2">
            <a:extLst>
              <a:ext uri="{FF2B5EF4-FFF2-40B4-BE49-F238E27FC236}">
                <a16:creationId xmlns:a16="http://schemas.microsoft.com/office/drawing/2014/main" id="{343E814F-5410-1065-C8A7-83BE19FB4F90}"/>
              </a:ext>
            </a:extLst>
          </p:cNvPr>
          <p:cNvSpPr>
            <a:spLocks noGrp="1"/>
          </p:cNvSpPr>
          <p:nvPr>
            <p:ph idx="1"/>
          </p:nvPr>
        </p:nvSpPr>
        <p:spPr/>
        <p:txBody>
          <a:bodyPr>
            <a:normAutofit fontScale="70000" lnSpcReduction="20000"/>
          </a:bodyPr>
          <a:lstStyle/>
          <a:p>
            <a:r>
              <a:rPr lang="en-US" dirty="0"/>
              <a:t>Layer 1 receives the bits in electrical format, converts them to be read by layer 2, and hands them to layer 2.</a:t>
            </a:r>
          </a:p>
          <a:p>
            <a:r>
              <a:rPr lang="en-US" dirty="0"/>
              <a:t>Layer 2 examines the destination MAC address to see whether it is addressed to it, sees the MAC address of 6-6-6-6-6 (its own), drops that part of the transmission, and hands the remaining data to layer 3.</a:t>
            </a:r>
          </a:p>
          <a:p>
            <a:r>
              <a:rPr lang="en-US" dirty="0"/>
              <a:t>Layer 3 examines the destination IP address to ensure that it is its own (192. 168.5.2), drops that part, and hands the rest of the package to layer 4.</a:t>
            </a:r>
          </a:p>
          <a:p>
            <a:r>
              <a:rPr lang="en-US" dirty="0"/>
              <a:t>Layer 4 examines the destination port number (port 5091), alerts the browser that HTTP data is coming in, drops that part, and hands the rest of the package to layer 5.</a:t>
            </a:r>
          </a:p>
          <a:p>
            <a:r>
              <a:rPr lang="en-US" dirty="0"/>
              <a:t>Layer 5 uses the information that was placed on this layer by the web server to create the session between the web server and the web browser and then hands the rest of the information to layer 6.</a:t>
            </a:r>
          </a:p>
          <a:p>
            <a:r>
              <a:rPr lang="en-US" dirty="0"/>
              <a:t>Layer 6 performs any format translation that may be required and hands the remaining data (the HTML document) to layer 7.</a:t>
            </a:r>
          </a:p>
          <a:p>
            <a:r>
              <a:rPr lang="en-US" dirty="0"/>
              <a:t>The layer 7 application (the web browser) receives the HTML document and opens the document in the browser window.</a:t>
            </a:r>
            <a:endParaRPr lang="en-IN" dirty="0"/>
          </a:p>
        </p:txBody>
      </p:sp>
    </p:spTree>
    <p:extLst>
      <p:ext uri="{BB962C8B-B14F-4D97-AF65-F5344CB8AC3E}">
        <p14:creationId xmlns:p14="http://schemas.microsoft.com/office/powerpoint/2010/main" val="2132618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A6CBB-DAB7-95AA-E6E4-08A5D945729B}"/>
              </a:ext>
            </a:extLst>
          </p:cNvPr>
          <p:cNvSpPr>
            <a:spLocks noGrp="1"/>
          </p:cNvSpPr>
          <p:nvPr>
            <p:ph type="title"/>
          </p:nvPr>
        </p:nvSpPr>
        <p:spPr/>
        <p:txBody>
          <a:bodyPr/>
          <a:lstStyle/>
          <a:p>
            <a:r>
              <a:rPr lang="en-IN" dirty="0"/>
              <a:t>TCP/IP</a:t>
            </a:r>
          </a:p>
        </p:txBody>
      </p:sp>
      <p:sp>
        <p:nvSpPr>
          <p:cNvPr id="5" name="Text Placeholder 4">
            <a:extLst>
              <a:ext uri="{FF2B5EF4-FFF2-40B4-BE49-F238E27FC236}">
                <a16:creationId xmlns:a16="http://schemas.microsoft.com/office/drawing/2014/main" id="{BC07FE2F-7D46-1077-D5D8-FA0C828E56B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8046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D95C-72C9-2FAE-6A3F-9F55B20938AE}"/>
              </a:ext>
            </a:extLst>
          </p:cNvPr>
          <p:cNvSpPr>
            <a:spLocks noGrp="1"/>
          </p:cNvSpPr>
          <p:nvPr>
            <p:ph type="title"/>
          </p:nvPr>
        </p:nvSpPr>
        <p:spPr/>
        <p:txBody>
          <a:bodyPr/>
          <a:lstStyle/>
          <a:p>
            <a:r>
              <a:rPr lang="en-IN" dirty="0"/>
              <a:t>Basics of TCP/IP</a:t>
            </a:r>
          </a:p>
        </p:txBody>
      </p:sp>
      <p:sp>
        <p:nvSpPr>
          <p:cNvPr id="3" name="Content Placeholder 2">
            <a:extLst>
              <a:ext uri="{FF2B5EF4-FFF2-40B4-BE49-F238E27FC236}">
                <a16:creationId xmlns:a16="http://schemas.microsoft.com/office/drawing/2014/main" id="{6A003D35-1BC8-247F-3FA9-DBA33D5D2561}"/>
              </a:ext>
            </a:extLst>
          </p:cNvPr>
          <p:cNvSpPr>
            <a:spLocks noGrp="1"/>
          </p:cNvSpPr>
          <p:nvPr>
            <p:ph idx="1"/>
          </p:nvPr>
        </p:nvSpPr>
        <p:spPr/>
        <p:txBody>
          <a:bodyPr/>
          <a:lstStyle/>
          <a:p>
            <a:r>
              <a:rPr lang="en-US" dirty="0"/>
              <a:t>The </a:t>
            </a:r>
            <a:r>
              <a:rPr lang="en-US" b="1" dirty="0"/>
              <a:t>TCP/IP </a:t>
            </a:r>
            <a:r>
              <a:rPr lang="en-US" dirty="0"/>
              <a:t>protocol suite was developed prior to the OSI model</a:t>
            </a:r>
          </a:p>
          <a:p>
            <a:r>
              <a:rPr lang="en-US" dirty="0"/>
              <a:t>Therefore, the layers in the TCP/IP protocol suite do not match exactly with those in the OSI model</a:t>
            </a:r>
          </a:p>
          <a:p>
            <a:r>
              <a:rPr lang="en-US" dirty="0"/>
              <a:t>The original TCP/IP protocol suite was defined as </a:t>
            </a:r>
            <a:r>
              <a:rPr lang="en-US" b="1" dirty="0"/>
              <a:t>four</a:t>
            </a:r>
            <a:r>
              <a:rPr lang="en-US" dirty="0"/>
              <a:t> software layers built upon the hardware</a:t>
            </a:r>
          </a:p>
          <a:p>
            <a:r>
              <a:rPr lang="en-US" dirty="0"/>
              <a:t>Sometimes TCP/IP is thought of as a </a:t>
            </a:r>
            <a:r>
              <a:rPr lang="en-US" b="1" dirty="0"/>
              <a:t>five-layer</a:t>
            </a:r>
            <a:r>
              <a:rPr lang="en-US" dirty="0"/>
              <a:t> model with the layers named similarly to the ones in the OSI model</a:t>
            </a:r>
          </a:p>
          <a:p>
            <a:endParaRPr lang="en-IN" dirty="0"/>
          </a:p>
        </p:txBody>
      </p:sp>
    </p:spTree>
    <p:extLst>
      <p:ext uri="{BB962C8B-B14F-4D97-AF65-F5344CB8AC3E}">
        <p14:creationId xmlns:p14="http://schemas.microsoft.com/office/powerpoint/2010/main" val="3115019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5D70-F52E-F2A8-7382-BC48CDA4B2D8}"/>
              </a:ext>
            </a:extLst>
          </p:cNvPr>
          <p:cNvSpPr>
            <a:spLocks noGrp="1"/>
          </p:cNvSpPr>
          <p:nvPr>
            <p:ph type="title"/>
          </p:nvPr>
        </p:nvSpPr>
        <p:spPr/>
        <p:txBody>
          <a:bodyPr/>
          <a:lstStyle/>
          <a:p>
            <a:r>
              <a:rPr lang="en-IN" dirty="0"/>
              <a:t>OSI versus TCP/IP</a:t>
            </a:r>
          </a:p>
        </p:txBody>
      </p:sp>
      <p:sp>
        <p:nvSpPr>
          <p:cNvPr id="3" name="Content Placeholder 2">
            <a:extLst>
              <a:ext uri="{FF2B5EF4-FFF2-40B4-BE49-F238E27FC236}">
                <a16:creationId xmlns:a16="http://schemas.microsoft.com/office/drawing/2014/main" id="{595E46BA-89FA-5F37-2F62-6EDAF4C847EF}"/>
              </a:ext>
            </a:extLst>
          </p:cNvPr>
          <p:cNvSpPr>
            <a:spLocks noGrp="1"/>
          </p:cNvSpPr>
          <p:nvPr>
            <p:ph idx="1"/>
          </p:nvPr>
        </p:nvSpPr>
        <p:spPr/>
        <p:txBody>
          <a:bodyPr/>
          <a:lstStyle/>
          <a:p>
            <a:r>
              <a:rPr lang="en-US" dirty="0"/>
              <a:t>When we compare the two models, we find that two layers, session and presentation, are missing from the TCP/IP protocol suite</a:t>
            </a:r>
          </a:p>
          <a:p>
            <a:r>
              <a:rPr lang="en-US" dirty="0"/>
              <a:t>These two layers were not added to the TCP/IP protocol suite after the publication of the OSI model</a:t>
            </a:r>
          </a:p>
          <a:p>
            <a:r>
              <a:rPr lang="en-US" dirty="0"/>
              <a:t>The application layer in the suite is usually considered to be the combination of three layers in the OSI model</a:t>
            </a:r>
          </a:p>
          <a:p>
            <a:r>
              <a:rPr lang="en-US" dirty="0"/>
              <a:t>See diagram on the next slide</a:t>
            </a:r>
          </a:p>
          <a:p>
            <a:endParaRPr lang="en-IN" dirty="0"/>
          </a:p>
        </p:txBody>
      </p:sp>
    </p:spTree>
    <p:extLst>
      <p:ext uri="{BB962C8B-B14F-4D97-AF65-F5344CB8AC3E}">
        <p14:creationId xmlns:p14="http://schemas.microsoft.com/office/powerpoint/2010/main" val="25171096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1354-BD1C-B43B-5F93-ECF6087C177D}"/>
              </a:ext>
            </a:extLst>
          </p:cNvPr>
          <p:cNvSpPr>
            <a:spLocks noGrp="1"/>
          </p:cNvSpPr>
          <p:nvPr>
            <p:ph type="title"/>
          </p:nvPr>
        </p:nvSpPr>
        <p:spPr/>
        <p:txBody>
          <a:bodyPr/>
          <a:lstStyle/>
          <a:p>
            <a:r>
              <a:rPr lang="en-IN" dirty="0"/>
              <a:t>OSI versus TCP/IP</a:t>
            </a:r>
          </a:p>
        </p:txBody>
      </p:sp>
      <p:sp>
        <p:nvSpPr>
          <p:cNvPr id="3" name="Content Placeholder 2">
            <a:extLst>
              <a:ext uri="{FF2B5EF4-FFF2-40B4-BE49-F238E27FC236}">
                <a16:creationId xmlns:a16="http://schemas.microsoft.com/office/drawing/2014/main" id="{47C4106E-741B-06DE-5A09-06FF656D5DA4}"/>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4C140388-D305-6530-7C47-235E9FA9B294}"/>
              </a:ext>
            </a:extLst>
          </p:cNvPr>
          <p:cNvPicPr>
            <a:picLocks noChangeAspect="1"/>
          </p:cNvPicPr>
          <p:nvPr/>
        </p:nvPicPr>
        <p:blipFill>
          <a:blip r:embed="rId2"/>
          <a:stretch>
            <a:fillRect/>
          </a:stretch>
        </p:blipFill>
        <p:spPr>
          <a:xfrm>
            <a:off x="4346899" y="1421213"/>
            <a:ext cx="4437505" cy="4961620"/>
          </a:xfrm>
          <a:prstGeom prst="rect">
            <a:avLst/>
          </a:prstGeom>
        </p:spPr>
      </p:pic>
    </p:spTree>
    <p:extLst>
      <p:ext uri="{BB962C8B-B14F-4D97-AF65-F5344CB8AC3E}">
        <p14:creationId xmlns:p14="http://schemas.microsoft.com/office/powerpoint/2010/main" val="237909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146A-C9A9-6AD7-A075-4951587838AE}"/>
              </a:ext>
            </a:extLst>
          </p:cNvPr>
          <p:cNvSpPr>
            <a:spLocks noGrp="1"/>
          </p:cNvSpPr>
          <p:nvPr>
            <p:ph type="title"/>
          </p:nvPr>
        </p:nvSpPr>
        <p:spPr/>
        <p:txBody>
          <a:bodyPr/>
          <a:lstStyle/>
          <a:p>
            <a:r>
              <a:rPr lang="en-IN" dirty="0"/>
              <a:t>Scale and Network Types</a:t>
            </a:r>
          </a:p>
        </p:txBody>
      </p:sp>
      <p:sp>
        <p:nvSpPr>
          <p:cNvPr id="3" name="Content Placeholder 2">
            <a:extLst>
              <a:ext uri="{FF2B5EF4-FFF2-40B4-BE49-F238E27FC236}">
                <a16:creationId xmlns:a16="http://schemas.microsoft.com/office/drawing/2014/main" id="{12858938-4C3C-A1C2-7DD1-A8B05ABA7F5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F8B4FA0-482E-E8C8-F0DE-DEB3AFEC5888}"/>
              </a:ext>
            </a:extLst>
          </p:cNvPr>
          <p:cNvPicPr>
            <a:picLocks noChangeAspect="1"/>
          </p:cNvPicPr>
          <p:nvPr/>
        </p:nvPicPr>
        <p:blipFill>
          <a:blip r:embed="rId2"/>
          <a:stretch>
            <a:fillRect/>
          </a:stretch>
        </p:blipFill>
        <p:spPr>
          <a:xfrm>
            <a:off x="2054237" y="2044490"/>
            <a:ext cx="5990428" cy="3913607"/>
          </a:xfrm>
          <a:prstGeom prst="rect">
            <a:avLst/>
          </a:prstGeom>
        </p:spPr>
      </p:pic>
    </p:spTree>
    <p:extLst>
      <p:ext uri="{BB962C8B-B14F-4D97-AF65-F5344CB8AC3E}">
        <p14:creationId xmlns:p14="http://schemas.microsoft.com/office/powerpoint/2010/main" val="1262074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92F5-FBC3-CD6D-31BD-DD38450F1E89}"/>
              </a:ext>
            </a:extLst>
          </p:cNvPr>
          <p:cNvSpPr>
            <a:spLocks noGrp="1"/>
          </p:cNvSpPr>
          <p:nvPr>
            <p:ph type="title"/>
          </p:nvPr>
        </p:nvSpPr>
        <p:spPr/>
        <p:txBody>
          <a:bodyPr/>
          <a:lstStyle/>
          <a:p>
            <a:r>
              <a:rPr lang="en-IN" dirty="0"/>
              <a:t>Protocols within Each TCP/IP Layer</a:t>
            </a:r>
          </a:p>
        </p:txBody>
      </p:sp>
      <p:sp>
        <p:nvSpPr>
          <p:cNvPr id="3" name="Content Placeholder 2">
            <a:extLst>
              <a:ext uri="{FF2B5EF4-FFF2-40B4-BE49-F238E27FC236}">
                <a16:creationId xmlns:a16="http://schemas.microsoft.com/office/drawing/2014/main" id="{4828F76F-934E-B8EE-C2D6-CFCA6B01D2F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C295FDD-6C19-9B8A-3182-E7C2A344CEFF}"/>
              </a:ext>
            </a:extLst>
          </p:cNvPr>
          <p:cNvPicPr>
            <a:picLocks noChangeAspect="1"/>
          </p:cNvPicPr>
          <p:nvPr/>
        </p:nvPicPr>
        <p:blipFill>
          <a:blip r:embed="rId2"/>
          <a:stretch>
            <a:fillRect/>
          </a:stretch>
        </p:blipFill>
        <p:spPr>
          <a:xfrm>
            <a:off x="3127450" y="1502089"/>
            <a:ext cx="4516523" cy="4922583"/>
          </a:xfrm>
          <a:prstGeom prst="rect">
            <a:avLst/>
          </a:prstGeom>
        </p:spPr>
      </p:pic>
    </p:spTree>
    <p:extLst>
      <p:ext uri="{BB962C8B-B14F-4D97-AF65-F5344CB8AC3E}">
        <p14:creationId xmlns:p14="http://schemas.microsoft.com/office/powerpoint/2010/main" val="37140435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11AE-EB87-7066-506A-CA736DF017F5}"/>
              </a:ext>
            </a:extLst>
          </p:cNvPr>
          <p:cNvSpPr>
            <a:spLocks noGrp="1"/>
          </p:cNvSpPr>
          <p:nvPr>
            <p:ph type="title"/>
          </p:nvPr>
        </p:nvSpPr>
        <p:spPr/>
        <p:txBody>
          <a:bodyPr/>
          <a:lstStyle/>
          <a:p>
            <a:r>
              <a:rPr lang="en-IN" dirty="0"/>
              <a:t>Transport Layer Protocols</a:t>
            </a:r>
          </a:p>
        </p:txBody>
      </p:sp>
      <p:sp>
        <p:nvSpPr>
          <p:cNvPr id="3" name="Content Placeholder 2">
            <a:extLst>
              <a:ext uri="{FF2B5EF4-FFF2-40B4-BE49-F238E27FC236}">
                <a16:creationId xmlns:a16="http://schemas.microsoft.com/office/drawing/2014/main" id="{9D8C2F72-0293-6F5F-0507-2152521B507A}"/>
              </a:ext>
            </a:extLst>
          </p:cNvPr>
          <p:cNvSpPr>
            <a:spLocks noGrp="1"/>
          </p:cNvSpPr>
          <p:nvPr>
            <p:ph idx="1"/>
          </p:nvPr>
        </p:nvSpPr>
        <p:spPr/>
        <p:txBody>
          <a:bodyPr>
            <a:normAutofit/>
          </a:bodyPr>
          <a:lstStyle/>
          <a:p>
            <a:r>
              <a:rPr lang="en-IN" b="1" dirty="0"/>
              <a:t>Transmission Control Protocol (TCP)</a:t>
            </a:r>
          </a:p>
          <a:p>
            <a:pPr lvl="1"/>
            <a:r>
              <a:rPr lang="en-IN" dirty="0"/>
              <a:t>Reliable protocol</a:t>
            </a:r>
          </a:p>
          <a:p>
            <a:pPr lvl="1"/>
            <a:r>
              <a:rPr lang="en-IN" dirty="0"/>
              <a:t>Guaranteed delivery</a:t>
            </a:r>
          </a:p>
          <a:p>
            <a:pPr lvl="1"/>
            <a:r>
              <a:rPr lang="en-IN" dirty="0"/>
              <a:t>Uses connections, acknowledgements</a:t>
            </a:r>
          </a:p>
          <a:p>
            <a:pPr lvl="1"/>
            <a:r>
              <a:rPr lang="en-IN" dirty="0"/>
              <a:t>Used for text-based data</a:t>
            </a:r>
          </a:p>
          <a:p>
            <a:r>
              <a:rPr lang="en-IN" b="1" dirty="0"/>
              <a:t>User Datagram Protocol (UDP)</a:t>
            </a:r>
          </a:p>
          <a:p>
            <a:pPr lvl="1"/>
            <a:r>
              <a:rPr lang="en-IN" dirty="0"/>
              <a:t>Unreliable protocol</a:t>
            </a:r>
          </a:p>
          <a:p>
            <a:pPr lvl="1"/>
            <a:r>
              <a:rPr lang="en-IN" dirty="0"/>
              <a:t>No guarantee of delivery</a:t>
            </a:r>
          </a:p>
          <a:p>
            <a:pPr lvl="1"/>
            <a:r>
              <a:rPr lang="en-IN" dirty="0"/>
              <a:t>No connections, no acknowledgements</a:t>
            </a:r>
          </a:p>
          <a:p>
            <a:pPr lvl="1"/>
            <a:r>
              <a:rPr lang="en-IN" dirty="0"/>
              <a:t>Useful for audio, video or wherever we need speed but not guarantee</a:t>
            </a:r>
          </a:p>
        </p:txBody>
      </p:sp>
    </p:spTree>
    <p:extLst>
      <p:ext uri="{BB962C8B-B14F-4D97-AF65-F5344CB8AC3E}">
        <p14:creationId xmlns:p14="http://schemas.microsoft.com/office/powerpoint/2010/main" val="1262248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26A2-E2EA-5D78-B0C4-39286AAB6147}"/>
              </a:ext>
            </a:extLst>
          </p:cNvPr>
          <p:cNvSpPr>
            <a:spLocks noGrp="1"/>
          </p:cNvSpPr>
          <p:nvPr>
            <p:ph type="title"/>
          </p:nvPr>
        </p:nvSpPr>
        <p:spPr/>
        <p:txBody>
          <a:bodyPr/>
          <a:lstStyle/>
          <a:p>
            <a:r>
              <a:rPr lang="en-IN" dirty="0"/>
              <a:t>TCP – Connection Management</a:t>
            </a:r>
          </a:p>
        </p:txBody>
      </p:sp>
      <p:sp>
        <p:nvSpPr>
          <p:cNvPr id="3" name="Content Placeholder 2">
            <a:extLst>
              <a:ext uri="{FF2B5EF4-FFF2-40B4-BE49-F238E27FC236}">
                <a16:creationId xmlns:a16="http://schemas.microsoft.com/office/drawing/2014/main" id="{6609F43B-FADA-9603-5ED6-962993BD03A4}"/>
              </a:ext>
            </a:extLst>
          </p:cNvPr>
          <p:cNvSpPr>
            <a:spLocks noGrp="1"/>
          </p:cNvSpPr>
          <p:nvPr>
            <p:ph idx="1"/>
          </p:nvPr>
        </p:nvSpPr>
        <p:spPr/>
        <p:txBody>
          <a:bodyPr/>
          <a:lstStyle/>
          <a:p>
            <a:r>
              <a:rPr lang="en-IN" dirty="0"/>
              <a:t>Connection establishment</a:t>
            </a:r>
          </a:p>
          <a:p>
            <a:r>
              <a:rPr lang="en-IN" dirty="0"/>
              <a:t>Data transfer</a:t>
            </a:r>
          </a:p>
          <a:p>
            <a:r>
              <a:rPr lang="en-IN" dirty="0"/>
              <a:t>Connection termination</a:t>
            </a:r>
          </a:p>
        </p:txBody>
      </p:sp>
      <p:pic>
        <p:nvPicPr>
          <p:cNvPr id="5" name="Picture 4">
            <a:extLst>
              <a:ext uri="{FF2B5EF4-FFF2-40B4-BE49-F238E27FC236}">
                <a16:creationId xmlns:a16="http://schemas.microsoft.com/office/drawing/2014/main" id="{C0A5CDAC-ABA6-FCD5-F909-FD27C0A04A2A}"/>
              </a:ext>
            </a:extLst>
          </p:cNvPr>
          <p:cNvPicPr>
            <a:picLocks noChangeAspect="1"/>
          </p:cNvPicPr>
          <p:nvPr/>
        </p:nvPicPr>
        <p:blipFill>
          <a:blip r:embed="rId2"/>
          <a:stretch>
            <a:fillRect/>
          </a:stretch>
        </p:blipFill>
        <p:spPr>
          <a:xfrm>
            <a:off x="6264062" y="1482698"/>
            <a:ext cx="4102311" cy="2413124"/>
          </a:xfrm>
          <a:prstGeom prst="rect">
            <a:avLst/>
          </a:prstGeom>
        </p:spPr>
      </p:pic>
      <p:pic>
        <p:nvPicPr>
          <p:cNvPr id="7" name="Picture 6">
            <a:extLst>
              <a:ext uri="{FF2B5EF4-FFF2-40B4-BE49-F238E27FC236}">
                <a16:creationId xmlns:a16="http://schemas.microsoft.com/office/drawing/2014/main" id="{1DBDADB7-1B14-D705-E15F-D02A76D3E912}"/>
              </a:ext>
            </a:extLst>
          </p:cNvPr>
          <p:cNvPicPr>
            <a:picLocks noChangeAspect="1"/>
          </p:cNvPicPr>
          <p:nvPr/>
        </p:nvPicPr>
        <p:blipFill>
          <a:blip r:embed="rId3"/>
          <a:stretch>
            <a:fillRect/>
          </a:stretch>
        </p:blipFill>
        <p:spPr>
          <a:xfrm>
            <a:off x="7864785" y="4030758"/>
            <a:ext cx="2935470" cy="2298233"/>
          </a:xfrm>
          <a:prstGeom prst="rect">
            <a:avLst/>
          </a:prstGeom>
        </p:spPr>
      </p:pic>
      <p:pic>
        <p:nvPicPr>
          <p:cNvPr id="9" name="Picture 8">
            <a:extLst>
              <a:ext uri="{FF2B5EF4-FFF2-40B4-BE49-F238E27FC236}">
                <a16:creationId xmlns:a16="http://schemas.microsoft.com/office/drawing/2014/main" id="{CF696EAF-B192-11B5-5013-9ED14A50C818}"/>
              </a:ext>
            </a:extLst>
          </p:cNvPr>
          <p:cNvPicPr>
            <a:picLocks noChangeAspect="1"/>
          </p:cNvPicPr>
          <p:nvPr/>
        </p:nvPicPr>
        <p:blipFill>
          <a:blip r:embed="rId4"/>
          <a:stretch>
            <a:fillRect/>
          </a:stretch>
        </p:blipFill>
        <p:spPr>
          <a:xfrm>
            <a:off x="1391745" y="3381361"/>
            <a:ext cx="5188217" cy="3264068"/>
          </a:xfrm>
          <a:prstGeom prst="rect">
            <a:avLst/>
          </a:prstGeom>
        </p:spPr>
      </p:pic>
    </p:spTree>
    <p:extLst>
      <p:ext uri="{BB962C8B-B14F-4D97-AF65-F5344CB8AC3E}">
        <p14:creationId xmlns:p14="http://schemas.microsoft.com/office/powerpoint/2010/main" val="38751747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6873-B4A3-A834-76C2-1FA997790AC4}"/>
              </a:ext>
            </a:extLst>
          </p:cNvPr>
          <p:cNvSpPr>
            <a:spLocks noGrp="1"/>
          </p:cNvSpPr>
          <p:nvPr>
            <p:ph type="title"/>
          </p:nvPr>
        </p:nvSpPr>
        <p:spPr/>
        <p:txBody>
          <a:bodyPr/>
          <a:lstStyle/>
          <a:p>
            <a:r>
              <a:rPr lang="en-IN" dirty="0"/>
              <a:t>UDP</a:t>
            </a:r>
          </a:p>
        </p:txBody>
      </p:sp>
      <p:sp>
        <p:nvSpPr>
          <p:cNvPr id="3" name="Content Placeholder 2">
            <a:extLst>
              <a:ext uri="{FF2B5EF4-FFF2-40B4-BE49-F238E27FC236}">
                <a16:creationId xmlns:a16="http://schemas.microsoft.com/office/drawing/2014/main" id="{08DB5ED8-6C6C-F443-908A-69F34B1039B5}"/>
              </a:ext>
            </a:extLst>
          </p:cNvPr>
          <p:cNvSpPr>
            <a:spLocks noGrp="1"/>
          </p:cNvSpPr>
          <p:nvPr>
            <p:ph idx="1"/>
          </p:nvPr>
        </p:nvSpPr>
        <p:spPr/>
        <p:txBody>
          <a:bodyPr/>
          <a:lstStyle/>
          <a:p>
            <a:r>
              <a:rPr lang="en-IN" dirty="0"/>
              <a:t>No connection</a:t>
            </a:r>
          </a:p>
          <a:p>
            <a:r>
              <a:rPr lang="en-IN" dirty="0"/>
              <a:t>No acknowledgement</a:t>
            </a:r>
          </a:p>
          <a:p>
            <a:r>
              <a:rPr lang="en-IN" dirty="0"/>
              <a:t>No retransmissions in the case of errors</a:t>
            </a:r>
          </a:p>
        </p:txBody>
      </p:sp>
    </p:spTree>
    <p:extLst>
      <p:ext uri="{BB962C8B-B14F-4D97-AF65-F5344CB8AC3E}">
        <p14:creationId xmlns:p14="http://schemas.microsoft.com/office/powerpoint/2010/main" val="165719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A104-AB69-1EF2-277D-29C12AFE98BF}"/>
              </a:ext>
            </a:extLst>
          </p:cNvPr>
          <p:cNvSpPr>
            <a:spLocks noGrp="1"/>
          </p:cNvSpPr>
          <p:nvPr>
            <p:ph type="title"/>
          </p:nvPr>
        </p:nvSpPr>
        <p:spPr/>
        <p:txBody>
          <a:bodyPr/>
          <a:lstStyle/>
          <a:p>
            <a:r>
              <a:rPr lang="en-IN" dirty="0"/>
              <a:t>Local Area Network (LAN)</a:t>
            </a:r>
          </a:p>
        </p:txBody>
      </p:sp>
      <p:sp>
        <p:nvSpPr>
          <p:cNvPr id="3" name="Content Placeholder 2">
            <a:extLst>
              <a:ext uri="{FF2B5EF4-FFF2-40B4-BE49-F238E27FC236}">
                <a16:creationId xmlns:a16="http://schemas.microsoft.com/office/drawing/2014/main" id="{ADD270DF-F12A-BB86-8297-428132BDCDBE}"/>
              </a:ext>
            </a:extLst>
          </p:cNvPr>
          <p:cNvSpPr>
            <a:spLocks noGrp="1"/>
          </p:cNvSpPr>
          <p:nvPr>
            <p:ph idx="1"/>
          </p:nvPr>
        </p:nvSpPr>
        <p:spPr/>
        <p:txBody>
          <a:bodyPr/>
          <a:lstStyle/>
          <a:p>
            <a:r>
              <a:rPr lang="en-US" b="1" dirty="0"/>
              <a:t>Local Area Network (LAN):</a:t>
            </a:r>
            <a:r>
              <a:rPr lang="en-US" dirty="0"/>
              <a:t> A privately  owned network that operates within a single building like a home, office or factory</a:t>
            </a:r>
          </a:p>
          <a:p>
            <a:r>
              <a:rPr lang="en-US" b="1" dirty="0"/>
              <a:t>Wireless LANs: </a:t>
            </a:r>
            <a:r>
              <a:rPr lang="en-US" dirty="0"/>
              <a:t>In these systems, every computer has a wireless modem and an antenna that  it uses to communicate with other computers</a:t>
            </a:r>
          </a:p>
          <a:p>
            <a:pPr lvl="1"/>
            <a:r>
              <a:rPr lang="en-US" dirty="0"/>
              <a:t>An </a:t>
            </a:r>
            <a:r>
              <a:rPr lang="en-US" b="1" dirty="0"/>
              <a:t>access point </a:t>
            </a:r>
            <a:r>
              <a:rPr lang="en-US" dirty="0"/>
              <a:t>or </a:t>
            </a:r>
            <a:r>
              <a:rPr lang="en-US" b="1" dirty="0"/>
              <a:t>base station </a:t>
            </a:r>
            <a:r>
              <a:rPr lang="en-US" dirty="0"/>
              <a:t>controls the network</a:t>
            </a:r>
          </a:p>
          <a:p>
            <a:pPr lvl="1"/>
            <a:r>
              <a:rPr lang="en-US" b="1" dirty="0"/>
              <a:t>IEEE 802.11</a:t>
            </a:r>
            <a:r>
              <a:rPr lang="en-US" dirty="0"/>
              <a:t> standard (also called </a:t>
            </a:r>
            <a:r>
              <a:rPr lang="en-US" b="1" dirty="0" err="1"/>
              <a:t>WiFi</a:t>
            </a:r>
            <a:r>
              <a:rPr lang="en-US" dirty="0"/>
              <a:t>) describes this</a:t>
            </a:r>
          </a:p>
        </p:txBody>
      </p:sp>
    </p:spTree>
    <p:extLst>
      <p:ext uri="{BB962C8B-B14F-4D97-AF65-F5344CB8AC3E}">
        <p14:creationId xmlns:p14="http://schemas.microsoft.com/office/powerpoint/2010/main" val="136297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27AD-D81F-158D-B05F-3ABB87C29685}"/>
              </a:ext>
            </a:extLst>
          </p:cNvPr>
          <p:cNvSpPr>
            <a:spLocks noGrp="1"/>
          </p:cNvSpPr>
          <p:nvPr>
            <p:ph type="title"/>
          </p:nvPr>
        </p:nvSpPr>
        <p:spPr/>
        <p:txBody>
          <a:bodyPr/>
          <a:lstStyle/>
          <a:p>
            <a:r>
              <a:rPr lang="en-IN" dirty="0"/>
              <a:t>Network Topology</a:t>
            </a:r>
          </a:p>
        </p:txBody>
      </p:sp>
      <p:sp>
        <p:nvSpPr>
          <p:cNvPr id="3" name="Content Placeholder 2">
            <a:extLst>
              <a:ext uri="{FF2B5EF4-FFF2-40B4-BE49-F238E27FC236}">
                <a16:creationId xmlns:a16="http://schemas.microsoft.com/office/drawing/2014/main" id="{A93081F0-D962-E182-AF2E-DF7B851E8861}"/>
              </a:ext>
            </a:extLst>
          </p:cNvPr>
          <p:cNvSpPr>
            <a:spLocks noGrp="1"/>
          </p:cNvSpPr>
          <p:nvPr>
            <p:ph idx="1"/>
          </p:nvPr>
        </p:nvSpPr>
        <p:spPr/>
        <p:txBody>
          <a:bodyPr/>
          <a:lstStyle/>
          <a:p>
            <a:r>
              <a:rPr lang="en-US" b="1" dirty="0"/>
              <a:t>Network Topology</a:t>
            </a:r>
            <a:r>
              <a:rPr lang="en-US" dirty="0"/>
              <a:t> represents a network arrangement consisting of several nodes</a:t>
            </a:r>
            <a:endParaRPr lang="en-IN" dirty="0"/>
          </a:p>
        </p:txBody>
      </p:sp>
      <p:pic>
        <p:nvPicPr>
          <p:cNvPr id="10" name="Picture 9">
            <a:extLst>
              <a:ext uri="{FF2B5EF4-FFF2-40B4-BE49-F238E27FC236}">
                <a16:creationId xmlns:a16="http://schemas.microsoft.com/office/drawing/2014/main" id="{6CEC20E5-C104-4830-BDEF-7701D9DC646E}"/>
              </a:ext>
            </a:extLst>
          </p:cNvPr>
          <p:cNvPicPr>
            <a:picLocks noChangeAspect="1"/>
          </p:cNvPicPr>
          <p:nvPr/>
        </p:nvPicPr>
        <p:blipFill>
          <a:blip r:embed="rId2"/>
          <a:stretch>
            <a:fillRect/>
          </a:stretch>
        </p:blipFill>
        <p:spPr>
          <a:xfrm>
            <a:off x="3042548" y="2558715"/>
            <a:ext cx="6676805" cy="3753185"/>
          </a:xfrm>
          <a:prstGeom prst="rect">
            <a:avLst/>
          </a:prstGeom>
        </p:spPr>
      </p:pic>
    </p:spTree>
    <p:extLst>
      <p:ext uri="{BB962C8B-B14F-4D97-AF65-F5344CB8AC3E}">
        <p14:creationId xmlns:p14="http://schemas.microsoft.com/office/powerpoint/2010/main" val="171815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AF0F-95D3-0BD8-A723-FBC4CEE16E7E}"/>
              </a:ext>
            </a:extLst>
          </p:cNvPr>
          <p:cNvSpPr>
            <a:spLocks noGrp="1"/>
          </p:cNvSpPr>
          <p:nvPr>
            <p:ph type="title"/>
          </p:nvPr>
        </p:nvSpPr>
        <p:spPr/>
        <p:txBody>
          <a:bodyPr/>
          <a:lstStyle/>
          <a:p>
            <a:r>
              <a:rPr lang="en-IN" dirty="0"/>
              <a:t>Bus Topology</a:t>
            </a:r>
          </a:p>
        </p:txBody>
      </p:sp>
      <p:sp>
        <p:nvSpPr>
          <p:cNvPr id="3" name="Content Placeholder 2">
            <a:extLst>
              <a:ext uri="{FF2B5EF4-FFF2-40B4-BE49-F238E27FC236}">
                <a16:creationId xmlns:a16="http://schemas.microsoft.com/office/drawing/2014/main" id="{DDD69A99-88BD-4EAA-0529-5A0FDF6FE88C}"/>
              </a:ext>
            </a:extLst>
          </p:cNvPr>
          <p:cNvSpPr>
            <a:spLocks noGrp="1"/>
          </p:cNvSpPr>
          <p:nvPr>
            <p:ph idx="1"/>
          </p:nvPr>
        </p:nvSpPr>
        <p:spPr/>
        <p:txBody>
          <a:bodyPr/>
          <a:lstStyle/>
          <a:p>
            <a:r>
              <a:rPr lang="en-IN" dirty="0"/>
              <a:t>All the nodes are connected to a common wire, called as </a:t>
            </a:r>
            <a:r>
              <a:rPr lang="en-IN" b="1" dirty="0"/>
              <a:t>bus</a:t>
            </a:r>
            <a:endParaRPr lang="en-IN" dirty="0"/>
          </a:p>
          <a:p>
            <a:r>
              <a:rPr lang="en-IN" dirty="0"/>
              <a:t>Simple and cost-effective, but all depends on a single cable, not fast</a:t>
            </a:r>
          </a:p>
        </p:txBody>
      </p:sp>
      <p:pic>
        <p:nvPicPr>
          <p:cNvPr id="2050" name="Picture 2" descr="Difference between the Bus topology and Ring topology - javatpoint">
            <a:extLst>
              <a:ext uri="{FF2B5EF4-FFF2-40B4-BE49-F238E27FC236}">
                <a16:creationId xmlns:a16="http://schemas.microsoft.com/office/drawing/2014/main" id="{04348248-C684-FE88-A6C7-A44A4DDB0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39" y="2952750"/>
            <a:ext cx="8582121" cy="354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007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2224</Words>
  <Application>Microsoft Office PowerPoint</Application>
  <PresentationFormat>Widescreen</PresentationFormat>
  <Paragraphs>258</Paragraphs>
  <Slides>63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Cambria Math</vt:lpstr>
      <vt:lpstr>Times New Roman</vt:lpstr>
      <vt:lpstr>Office Theme</vt:lpstr>
      <vt:lpstr>Fundamentals of Computer Networks and Management</vt:lpstr>
      <vt:lpstr>Sessions 1 and 2</vt:lpstr>
      <vt:lpstr>Introduction to Communication System</vt:lpstr>
      <vt:lpstr>Components of a Data Communication System</vt:lpstr>
      <vt:lpstr>Issues in Computer Networking</vt:lpstr>
      <vt:lpstr>Scale and Network Types</vt:lpstr>
      <vt:lpstr>Local Area Network (LAN)</vt:lpstr>
      <vt:lpstr>Network Topology</vt:lpstr>
      <vt:lpstr>Bus Topology</vt:lpstr>
      <vt:lpstr>Ring Topology</vt:lpstr>
      <vt:lpstr>Star Topology</vt:lpstr>
      <vt:lpstr>Mesh Topology</vt:lpstr>
      <vt:lpstr>Tree Topology</vt:lpstr>
      <vt:lpstr>Network Interface Card (NIC)</vt:lpstr>
      <vt:lpstr>Transmission media</vt:lpstr>
      <vt:lpstr>Transmission media</vt:lpstr>
      <vt:lpstr>Transmission Media</vt:lpstr>
      <vt:lpstr>Twisted-pair cable</vt:lpstr>
      <vt:lpstr>Coaxial cables</vt:lpstr>
      <vt:lpstr>Fiber-optic cable</vt:lpstr>
      <vt:lpstr>Unguided media</vt:lpstr>
      <vt:lpstr>Ethernet</vt:lpstr>
      <vt:lpstr>Earlier Ethernet – Classic Ethernet</vt:lpstr>
      <vt:lpstr>CSMA/CD</vt:lpstr>
      <vt:lpstr>Modern Ethernet: Switched Ethernet</vt:lpstr>
      <vt:lpstr>Switched Ethernet</vt:lpstr>
      <vt:lpstr>LAN – Earlier and Now</vt:lpstr>
      <vt:lpstr>Wide Area Network (WAN)</vt:lpstr>
      <vt:lpstr>Sessions 3 and 4</vt:lpstr>
      <vt:lpstr>Protocol</vt:lpstr>
      <vt:lpstr>Network Software</vt:lpstr>
      <vt:lpstr>Protocol Hierarchy Example</vt:lpstr>
      <vt:lpstr>OSI</vt:lpstr>
      <vt:lpstr>PowerPoint Presentation</vt:lpstr>
      <vt:lpstr>An Exchange using the OSI Model</vt:lpstr>
      <vt:lpstr>The Application Layer</vt:lpstr>
      <vt:lpstr>Application Layer</vt:lpstr>
      <vt:lpstr>The Presentation Layer</vt:lpstr>
      <vt:lpstr>Presentation Layer</vt:lpstr>
      <vt:lpstr>The Session Layer</vt:lpstr>
      <vt:lpstr>Session Layer</vt:lpstr>
      <vt:lpstr>The Transport Layer</vt:lpstr>
      <vt:lpstr>Transport Layer</vt:lpstr>
      <vt:lpstr>Port Numbers</vt:lpstr>
      <vt:lpstr>The Network Layer</vt:lpstr>
      <vt:lpstr>Network Layer</vt:lpstr>
      <vt:lpstr>The Data Link Layer</vt:lpstr>
      <vt:lpstr>Data Link Layer</vt:lpstr>
      <vt:lpstr>The Physical Layer</vt:lpstr>
      <vt:lpstr>Physical Layer Functions</vt:lpstr>
      <vt:lpstr>Physical and Logical Address</vt:lpstr>
      <vt:lpstr>Example</vt:lpstr>
      <vt:lpstr>Example</vt:lpstr>
      <vt:lpstr>How will the Web Server Respond?</vt:lpstr>
      <vt:lpstr>How will the Laptop Handle this?</vt:lpstr>
      <vt:lpstr>TCP/IP</vt:lpstr>
      <vt:lpstr>Basics of TCP/IP</vt:lpstr>
      <vt:lpstr>OSI versus TCP/IP</vt:lpstr>
      <vt:lpstr>OSI versus TCP/IP</vt:lpstr>
      <vt:lpstr>Protocols within Each TCP/IP Layer</vt:lpstr>
      <vt:lpstr>Transport Layer Protocols</vt:lpstr>
      <vt:lpstr>TCP – Connection Management</vt:lpstr>
      <vt:lpstr>UDP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Networks and Management</dc:title>
  <dc:creator>Atul Kahate</dc:creator>
  <cp:lastModifiedBy>Atul Kahate</cp:lastModifiedBy>
  <cp:revision>1</cp:revision>
  <dcterms:created xsi:type="dcterms:W3CDTF">2023-09-26T12:56:32Z</dcterms:created>
  <dcterms:modified xsi:type="dcterms:W3CDTF">2023-09-26T12:57:04Z</dcterms:modified>
</cp:coreProperties>
</file>