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376" r:id="rId2"/>
    <p:sldId id="412" r:id="rId3"/>
    <p:sldId id="369" r:id="rId4"/>
    <p:sldId id="472" r:id="rId5"/>
    <p:sldId id="441" r:id="rId6"/>
    <p:sldId id="442" r:id="rId7"/>
    <p:sldId id="443" r:id="rId8"/>
    <p:sldId id="1098" r:id="rId9"/>
    <p:sldId id="1099" r:id="rId10"/>
    <p:sldId id="1100" r:id="rId11"/>
    <p:sldId id="1101" r:id="rId12"/>
    <p:sldId id="1102" r:id="rId13"/>
    <p:sldId id="805" r:id="rId14"/>
    <p:sldId id="801" r:id="rId15"/>
    <p:sldId id="802" r:id="rId16"/>
    <p:sldId id="799" r:id="rId17"/>
    <p:sldId id="800" r:id="rId18"/>
    <p:sldId id="473" r:id="rId19"/>
    <p:sldId id="742" r:id="rId20"/>
    <p:sldId id="1096" r:id="rId21"/>
    <p:sldId id="787" r:id="rId22"/>
    <p:sldId id="788" r:id="rId23"/>
    <p:sldId id="345" r:id="rId24"/>
    <p:sldId id="786" r:id="rId25"/>
    <p:sldId id="1097" r:id="rId26"/>
    <p:sldId id="661" r:id="rId27"/>
    <p:sldId id="662" r:id="rId28"/>
    <p:sldId id="663" r:id="rId29"/>
    <p:sldId id="664" r:id="rId30"/>
    <p:sldId id="743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CB82BE-6958-46A8-A977-6AB5D05BEA12}" type="datetimeFigureOut">
              <a:rPr lang="en-IN" smtClean="0"/>
              <a:t>28-09-2023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3ECBBE-13FA-425D-8B0C-89605B3A9E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56366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5" name="Rectangle 1">
            <a:extLst>
              <a:ext uri="{FF2B5EF4-FFF2-40B4-BE49-F238E27FC236}">
                <a16:creationId xmlns:a16="http://schemas.microsoft.com/office/drawing/2014/main" id="{AC4AADB7-A586-EFDF-088D-CDF791ABC378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7396" name="Text Box 2">
            <a:extLst>
              <a:ext uri="{FF2B5EF4-FFF2-40B4-BE49-F238E27FC236}">
                <a16:creationId xmlns:a16="http://schemas.microsoft.com/office/drawing/2014/main" id="{ECA54665-6381-717E-E006-5E873F545A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IN" altLang="en-US"/>
          </a:p>
        </p:txBody>
      </p:sp>
      <p:sp>
        <p:nvSpPr>
          <p:cNvPr id="187397" name="Text Box 3">
            <a:extLst>
              <a:ext uri="{FF2B5EF4-FFF2-40B4-BE49-F238E27FC236}">
                <a16:creationId xmlns:a16="http://schemas.microsoft.com/office/drawing/2014/main" id="{97B9B331-81A3-8C8A-AB87-60294BA3C9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9pPr>
          </a:lstStyle>
          <a:p>
            <a:pPr algn="r" eaLnBrk="1" hangingPunct="1">
              <a:buClrTx/>
              <a:buFontTx/>
              <a:buNone/>
            </a:pPr>
            <a:fld id="{242D1F47-0AA2-49B7-B255-DAB0C020479E}" type="slidenum">
              <a:rPr lang="en-US" altLang="en-US" sz="1200">
                <a:solidFill>
                  <a:srgbClr val="000000"/>
                </a:solidFill>
                <a:latin typeface="Arial" panose="020B0604020202020204" pitchFamily="34" charset="0"/>
              </a:rPr>
              <a:pPr algn="r" eaLnBrk="1" hangingPunct="1">
                <a:buClrTx/>
                <a:buFontTx/>
                <a:buNone/>
              </a:pPr>
              <a:t>23</a:t>
            </a:fld>
            <a:endParaRPr lang="en-US" altLang="en-US" sz="12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7" name="Rectangle 1">
            <a:extLst>
              <a:ext uri="{FF2B5EF4-FFF2-40B4-BE49-F238E27FC236}">
                <a16:creationId xmlns:a16="http://schemas.microsoft.com/office/drawing/2014/main" id="{58C0D377-4AFE-F1EC-1B2F-C1105961DA7F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95588" name="Text Box 2">
            <a:extLst>
              <a:ext uri="{FF2B5EF4-FFF2-40B4-BE49-F238E27FC236}">
                <a16:creationId xmlns:a16="http://schemas.microsoft.com/office/drawing/2014/main" id="{8303A14E-365F-F9C0-AFF8-ACFA9F4372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IN" altLang="en-US"/>
          </a:p>
        </p:txBody>
      </p:sp>
      <p:sp>
        <p:nvSpPr>
          <p:cNvPr id="195589" name="Text Box 3">
            <a:extLst>
              <a:ext uri="{FF2B5EF4-FFF2-40B4-BE49-F238E27FC236}">
                <a16:creationId xmlns:a16="http://schemas.microsoft.com/office/drawing/2014/main" id="{0F41D007-1E5A-C518-99FA-46F920FAF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9pPr>
          </a:lstStyle>
          <a:p>
            <a:pPr algn="r" eaLnBrk="1" hangingPunct="1">
              <a:buClrTx/>
              <a:buFontTx/>
              <a:buNone/>
            </a:pPr>
            <a:fld id="{3624F60C-BB38-4306-964A-B19E74F26831}" type="slidenum">
              <a:rPr lang="en-US" altLang="en-US" sz="1200">
                <a:solidFill>
                  <a:srgbClr val="000000"/>
                </a:solidFill>
                <a:latin typeface="Arial" panose="020B0604020202020204" pitchFamily="34" charset="0"/>
              </a:rPr>
              <a:pPr algn="r" eaLnBrk="1" hangingPunct="1">
                <a:buClrTx/>
                <a:buFontTx/>
                <a:buNone/>
              </a:pPr>
              <a:t>28</a:t>
            </a:fld>
            <a:endParaRPr lang="en-US" altLang="en-US" sz="12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5" name="Rectangle 1">
            <a:extLst>
              <a:ext uri="{FF2B5EF4-FFF2-40B4-BE49-F238E27FC236}">
                <a16:creationId xmlns:a16="http://schemas.microsoft.com/office/drawing/2014/main" id="{6107CE40-1953-C8A0-8C9D-8A49C49DAB7E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97636" name="Text Box 2">
            <a:extLst>
              <a:ext uri="{FF2B5EF4-FFF2-40B4-BE49-F238E27FC236}">
                <a16:creationId xmlns:a16="http://schemas.microsoft.com/office/drawing/2014/main" id="{12E546AD-AD7D-0592-BA4B-F2E686CBDF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IN" altLang="en-US"/>
          </a:p>
        </p:txBody>
      </p:sp>
      <p:sp>
        <p:nvSpPr>
          <p:cNvPr id="197637" name="Text Box 3">
            <a:extLst>
              <a:ext uri="{FF2B5EF4-FFF2-40B4-BE49-F238E27FC236}">
                <a16:creationId xmlns:a16="http://schemas.microsoft.com/office/drawing/2014/main" id="{87EBA810-0C14-7670-E1C4-26DA09D0BE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9pPr>
          </a:lstStyle>
          <a:p>
            <a:pPr algn="r" eaLnBrk="1" hangingPunct="1">
              <a:buClrTx/>
              <a:buFontTx/>
              <a:buNone/>
            </a:pPr>
            <a:fld id="{047CE283-681A-491A-AE70-67382304EF02}" type="slidenum">
              <a:rPr lang="en-US" altLang="en-US" sz="1200">
                <a:solidFill>
                  <a:srgbClr val="000000"/>
                </a:solidFill>
                <a:latin typeface="Arial" panose="020B0604020202020204" pitchFamily="34" charset="0"/>
              </a:rPr>
              <a:pPr algn="r" eaLnBrk="1" hangingPunct="1">
                <a:buClrTx/>
                <a:buFontTx/>
                <a:buNone/>
              </a:pPr>
              <a:t>29</a:t>
            </a:fld>
            <a:endParaRPr lang="en-US" altLang="en-US" sz="12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B5C50-82EC-6D52-BFC4-0918C879B9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27CBF6-58E1-80B3-8977-075C9CF0F6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438307-CFE4-3594-E3DA-EDBECE611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74D5-1DA0-4E81-A0D5-BE466B7F2C42}" type="datetimeFigureOut">
              <a:rPr lang="en-IN" smtClean="0"/>
              <a:t>28-09-2023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9A570-97E8-F8CC-41C0-B84522B1A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686F30-25E0-96A3-78BE-51FBA9702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27755-552E-4BDB-B14B-89523F9243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5675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1CB57-E80B-BC91-5928-582A0EAB2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179715-CB4F-1D33-1855-73EC6DB5CF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0EE547-5834-F11E-D958-2ACD8F97D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74D5-1DA0-4E81-A0D5-BE466B7F2C42}" type="datetimeFigureOut">
              <a:rPr lang="en-IN" smtClean="0"/>
              <a:t>28-09-2023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A6E419-F26C-951F-3C9D-0F8D77165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716CDB-22CA-55CB-65DA-62D504081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27755-552E-4BDB-B14B-89523F9243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4093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637C89-082E-3FFF-7345-19F9B3859F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2629A2-512D-48EF-7D35-DC559ADB75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1D17DE-D2BE-0DEB-EB86-DFD962B17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74D5-1DA0-4E81-A0D5-BE466B7F2C42}" type="datetimeFigureOut">
              <a:rPr lang="en-IN" smtClean="0"/>
              <a:t>28-09-2023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171D0-97AC-6DA2-BB81-70A0DA385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6CAF32-DEF4-66DF-875B-0C0E7E445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27755-552E-4BDB-B14B-89523F9243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0973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97DF6-DA68-9B7A-2ADE-FB4690970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067001-C467-CE78-6322-7CFCE8E7AF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002B4D-E5AD-C798-4B36-86B1CE488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74D5-1DA0-4E81-A0D5-BE466B7F2C42}" type="datetimeFigureOut">
              <a:rPr lang="en-IN" smtClean="0"/>
              <a:t>28-09-2023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5030C-B5A7-D77D-512C-494225F36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8BC1E-042C-4E25-5162-E17EB7AF0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27755-552E-4BDB-B14B-89523F9243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5274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77B27-FBDC-B2FF-EC1F-017AE8802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F7176E-7386-DAC9-3C6B-DF8832AE5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F9DB94-94C7-B8CD-C013-A868BC48F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74D5-1DA0-4E81-A0D5-BE466B7F2C42}" type="datetimeFigureOut">
              <a:rPr lang="en-IN" smtClean="0"/>
              <a:t>28-09-2023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F38684-F927-F6C0-4014-AAA134D03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017086-B751-6954-8D5C-F2FDF8E0D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27755-552E-4BDB-B14B-89523F9243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0128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D1A1A-31A9-1B3A-2822-A645A968F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EF54D-E4C0-738C-8628-C678B0EFAF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23AF32-515E-78AA-1289-92965E581B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F8CD6A-4998-E761-3B2D-EAFFD3A9D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74D5-1DA0-4E81-A0D5-BE466B7F2C42}" type="datetimeFigureOut">
              <a:rPr lang="en-IN" smtClean="0"/>
              <a:t>28-09-2023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AB0FFA-3031-D8E0-D12B-72F4CA506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212DB8-1C66-F779-AF4B-F6E208C2B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27755-552E-4BDB-B14B-89523F9243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8620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87018-F6B8-4D1C-ACB4-4D4237AD5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7A2324-EBDF-C2F8-F913-F050507C7A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188BB0-1FCC-45A6-56B1-06C5CDFEC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35D2CF-1BFA-4218-1CC1-4F492F096C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217282-3CC1-EC8D-0211-8BC5AADE43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31E611-E28D-B6B5-E78C-C7E7DD53B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74D5-1DA0-4E81-A0D5-BE466B7F2C42}" type="datetimeFigureOut">
              <a:rPr lang="en-IN" smtClean="0"/>
              <a:t>28-09-2023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DC011D-BAD9-ACC5-7A67-A615253F3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3E5FDE-E848-CE3E-984C-3CF48AA79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27755-552E-4BDB-B14B-89523F9243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3659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C2C5D-1524-3CBB-9D6F-1CD1FE4D5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C101B7-132F-80EB-6B5E-23843330D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74D5-1DA0-4E81-A0D5-BE466B7F2C42}" type="datetimeFigureOut">
              <a:rPr lang="en-IN" smtClean="0"/>
              <a:t>28-09-2023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A4F30A-E79C-7FA8-C6E9-F797115A3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D471D6-2B19-8B94-547C-E042251A1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27755-552E-4BDB-B14B-89523F9243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7599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F6B56F-DBB7-7A1A-02C3-73EB5A362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74D5-1DA0-4E81-A0D5-BE466B7F2C42}" type="datetimeFigureOut">
              <a:rPr lang="en-IN" smtClean="0"/>
              <a:t>28-09-2023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BEFC8D-8226-8B26-412B-4D14728A7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792E9C-FE94-257B-3A02-21C60BCAE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27755-552E-4BDB-B14B-89523F9243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4872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4BE52-4738-B1CD-DEA6-BBE861C9F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A61216-F8BD-2ED1-9DEE-2FA8B723C9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4A54DF-55A1-1D9D-742D-426DC77E2D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6093CB-75F6-0689-68CD-0C51E5181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74D5-1DA0-4E81-A0D5-BE466B7F2C42}" type="datetimeFigureOut">
              <a:rPr lang="en-IN" smtClean="0"/>
              <a:t>28-09-2023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409A00-F60C-BD74-15C0-D65F09E68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1254AF-8CAF-EF71-59D0-9ADB2FB0E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27755-552E-4BDB-B14B-89523F9243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4192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BC340-DBB2-A1D0-43DD-C1F1D48F0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DDB2B2-E573-374D-CB62-62BCCE4BB9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574BCF-4F61-850B-1975-73B15156B2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D0740D-A6A6-2F00-4D65-D7F8095AB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974D5-1DA0-4E81-A0D5-BE466B7F2C42}" type="datetimeFigureOut">
              <a:rPr lang="en-IN" smtClean="0"/>
              <a:t>28-09-2023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D181CC-6E9A-24D1-25CE-4BDCAA78A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819EDB-F132-F934-52AC-0491B8160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27755-552E-4BDB-B14B-89523F9243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3012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D9BB30-7592-2FBA-8639-4B6A05B82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7C5353-E5C1-965B-96ED-012969109E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891E35-772A-288F-BBAB-552823AFE2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1974D5-1DA0-4E81-A0D5-BE466B7F2C42}" type="datetimeFigureOut">
              <a:rPr lang="en-IN" smtClean="0"/>
              <a:t>28-09-2023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3A2211-9702-8461-CB4D-851DFA37B3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7CF780-D668-FDF9-1300-679253D895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727755-552E-4BDB-B14B-89523F9243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3945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people-traveler-passenger-tourist-160620/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freeimageslive.co.uk/free_stock_image/airport-display-jpg" TargetMode="External"/><Relationship Id="rId4" Type="http://schemas.openxmlformats.org/officeDocument/2006/relationships/image" Target="../media/image13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ew-educ.com/pc-portable-actualites-intel-education-tablette-pc-portable" TargetMode="External"/><Relationship Id="rId7" Type="http://schemas.openxmlformats.org/officeDocument/2006/relationships/hyperlink" Target="https://pixabay.com/en/router-switch-symbol-network-30140/" TargetMode="External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hyperlink" Target="https://www.geeksvgs.com/id/227756" TargetMode="Externa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AD95980-444A-E3DE-2437-C0E6CDF14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Session 8-10: Network Devices – Hub, Switch, and Router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4016E9-2333-8614-2927-ACFEAB2BB2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48360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C77A4-D858-3B0F-57FA-2A18D039E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Routing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DC5DC-7261-D36C-C923-D2E8B29F37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Host A and B are on different networks</a:t>
            </a:r>
          </a:p>
          <a:p>
            <a:r>
              <a:rPr lang="en-US" dirty="0"/>
              <a:t>On a command prompt, the user types ping 172.16.20.2</a:t>
            </a:r>
          </a:p>
          <a:p>
            <a:r>
              <a:rPr lang="en-US" dirty="0"/>
              <a:t>A packet is generated on the Host A machine using the Internet Protocol (IP)</a:t>
            </a:r>
          </a:p>
          <a:p>
            <a:r>
              <a:rPr lang="en-US" dirty="0"/>
              <a:t>Host A sends this packet to the router</a:t>
            </a:r>
          </a:p>
          <a:p>
            <a:r>
              <a:rPr lang="en-US" dirty="0"/>
              <a:t>The router opens the packet and understands that the destination host B is not on the same network</a:t>
            </a:r>
          </a:p>
          <a:p>
            <a:r>
              <a:rPr lang="en-US" dirty="0"/>
              <a:t>Router forwards the packet to host B</a:t>
            </a:r>
          </a:p>
          <a:p>
            <a:r>
              <a:rPr lang="en-US" i="1" dirty="0"/>
              <a:t>Note: Several additional steps are needed for this, which are not described here for simplicity</a:t>
            </a:r>
          </a:p>
          <a:p>
            <a:endParaRPr lang="en-US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7896D7-E768-1441-02E5-AFFC80CC76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1225" y="117443"/>
            <a:ext cx="6092575" cy="182092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03C5C06-2052-06CD-B661-06F8C4FBF895}"/>
              </a:ext>
            </a:extLst>
          </p:cNvPr>
          <p:cNvSpPr txBox="1"/>
          <p:nvPr/>
        </p:nvSpPr>
        <p:spPr>
          <a:xfrm>
            <a:off x="10520737" y="149637"/>
            <a:ext cx="626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5200774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E6E26-3F27-6640-6E7B-F1FAF9955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Routing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FB5849-8ED2-995C-BF19-89171621F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To perform routing, a router needs to build a </a:t>
            </a:r>
            <a:r>
              <a:rPr lang="en-IN" b="1" dirty="0"/>
              <a:t>routing table</a:t>
            </a:r>
            <a:r>
              <a:rPr lang="en-IN" dirty="0"/>
              <a:t> – Initial state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DEC4E4-10CB-ECBF-F32D-41673F20A4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4274" y="2377174"/>
            <a:ext cx="8297286" cy="4302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9470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E6E26-3F27-6640-6E7B-F1FAF9955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Routing Table after it is Updated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FB5849-8ED2-995C-BF19-89171621F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Called as </a:t>
            </a:r>
            <a:r>
              <a:rPr lang="en-IN" b="1" dirty="0"/>
              <a:t>converged</a:t>
            </a:r>
            <a:r>
              <a:rPr lang="en-IN" dirty="0"/>
              <a:t> routing table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65AE4CA-20D7-F5B5-7D1D-AD45BF1CCA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7918" y="2271579"/>
            <a:ext cx="8916163" cy="474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4547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81F2C-FC4E-20E8-CF64-54B43E46F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Hubs versus Switches versus Routers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EF93F8-79D7-BF26-D761-0BC1F9850F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AA54DBA-9A3C-F084-1B27-6CF2BE69E815}"/>
              </a:ext>
            </a:extLst>
          </p:cNvPr>
          <p:cNvGraphicFramePr>
            <a:graphicFrameLocks noGrp="1"/>
          </p:cNvGraphicFramePr>
          <p:nvPr/>
        </p:nvGraphicFramePr>
        <p:xfrm>
          <a:off x="452062" y="1541124"/>
          <a:ext cx="11291298" cy="4856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63766">
                  <a:extLst>
                    <a:ext uri="{9D8B030D-6E8A-4147-A177-3AD203B41FA5}">
                      <a16:colId xmlns:a16="http://schemas.microsoft.com/office/drawing/2014/main" val="3846452234"/>
                    </a:ext>
                  </a:extLst>
                </a:gridCol>
                <a:gridCol w="3763766">
                  <a:extLst>
                    <a:ext uri="{9D8B030D-6E8A-4147-A177-3AD203B41FA5}">
                      <a16:colId xmlns:a16="http://schemas.microsoft.com/office/drawing/2014/main" val="4090830739"/>
                    </a:ext>
                  </a:extLst>
                </a:gridCol>
                <a:gridCol w="3763766">
                  <a:extLst>
                    <a:ext uri="{9D8B030D-6E8A-4147-A177-3AD203B41FA5}">
                      <a16:colId xmlns:a16="http://schemas.microsoft.com/office/drawing/2014/main" val="1946536835"/>
                    </a:ext>
                  </a:extLst>
                </a:gridCol>
              </a:tblGrid>
              <a:tr h="485650">
                <a:tc>
                  <a:txBody>
                    <a:bodyPr/>
                    <a:lstStyle/>
                    <a:p>
                      <a:r>
                        <a:rPr lang="en-IN" sz="2400" dirty="0"/>
                        <a:t>Hub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Switch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Router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3254463"/>
                  </a:ext>
                </a:extLst>
              </a:tr>
              <a:tr h="874170">
                <a:tc>
                  <a:txBody>
                    <a:bodyPr/>
                    <a:lstStyle/>
                    <a:p>
                      <a:r>
                        <a:rPr lang="en-IN" sz="2400" dirty="0"/>
                        <a:t>Operates at layer 1 (Physical layer)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Operates at layer 2 (Data link layer)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Operates at layer 3 (Network layer)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5800801"/>
                  </a:ext>
                </a:extLst>
              </a:tr>
              <a:tr h="485650">
                <a:tc>
                  <a:txBody>
                    <a:bodyPr/>
                    <a:lstStyle/>
                    <a:p>
                      <a:r>
                        <a:rPr lang="en-IN" sz="2400" dirty="0"/>
                        <a:t>Works inside a LAN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Works inside a LAN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Works across networks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2875890"/>
                  </a:ext>
                </a:extLst>
              </a:tr>
              <a:tr h="874170">
                <a:tc>
                  <a:txBody>
                    <a:bodyPr/>
                    <a:lstStyle/>
                    <a:p>
                      <a:r>
                        <a:rPr lang="en-IN" sz="2400" dirty="0"/>
                        <a:t>Generally works only for Ethernet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Generally works only for Ethernet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Supports Ethernet, ISDN, ADSL, etc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2417813"/>
                  </a:ext>
                </a:extLst>
              </a:tr>
              <a:tr h="485650">
                <a:tc>
                  <a:txBody>
                    <a:bodyPr/>
                    <a:lstStyle/>
                    <a:p>
                      <a:r>
                        <a:rPr lang="en-IN" sz="2400" dirty="0"/>
                        <a:t>Has many ports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Has more ports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Has less ports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5001613"/>
                  </a:ext>
                </a:extLst>
              </a:tr>
              <a:tr h="1651210">
                <a:tc>
                  <a:txBody>
                    <a:bodyPr/>
                    <a:lstStyle/>
                    <a:p>
                      <a:r>
                        <a:rPr lang="en-IN" sz="2400" dirty="0"/>
                        <a:t>A dumb device – floods out all the ports; so does not know about MAC or IP addresses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Works with MAC addresses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Woks with IP addresses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73390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19245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3FA1-7C67-6D8F-9BF9-F1862AEB7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Understanding Routing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C188F-A0F8-79AD-2A70-BDA11216D3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Consider a passenger traveling from Pune to Sioux Falls, USA</a:t>
            </a:r>
          </a:p>
          <a:p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9EC9F93-0908-8767-7464-3584DFD0269D}"/>
              </a:ext>
            </a:extLst>
          </p:cNvPr>
          <p:cNvGraphicFramePr>
            <a:graphicFrameLocks noGrp="1"/>
          </p:cNvGraphicFramePr>
          <p:nvPr/>
        </p:nvGraphicFramePr>
        <p:xfrm>
          <a:off x="1251165" y="4330700"/>
          <a:ext cx="8128000" cy="198120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50066282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62001018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66311806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226755478"/>
                    </a:ext>
                  </a:extLst>
                </a:gridCol>
              </a:tblGrid>
              <a:tr h="135009">
                <a:tc>
                  <a:txBody>
                    <a:bodyPr/>
                    <a:lstStyle/>
                    <a:p>
                      <a:r>
                        <a:rPr lang="en-IN" sz="2000" dirty="0"/>
                        <a:t>Hop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From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Passenger’s View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8267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Pune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Mumbai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Pune-Sioux Falls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8971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Mumbai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San Francisco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dirty="0"/>
                        <a:t>Pune-Sioux Falls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87592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San Francisco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Chicago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Pune-Sioux Falls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9328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Chicago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Sioux Falls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Pune-Sioux Falls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9528071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BA8C9C50-F5FC-5CE3-1DF3-73F5951090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68229" y="2618689"/>
            <a:ext cx="1350980" cy="9189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FE9C910-8E7A-03F6-AE65-597540C19D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002820" y="2618689"/>
            <a:ext cx="1350980" cy="91894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5A4EEC0-B355-5BA7-EE10-4EEA4A6451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2571739" y="2618689"/>
            <a:ext cx="1372845" cy="91894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B3ED876-967F-964F-F00A-FD7D64D459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4980172" y="2618689"/>
            <a:ext cx="1372845" cy="91894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4EB4AB0-939D-302A-0668-C23B7DFB58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7388605" y="2618689"/>
            <a:ext cx="1372845" cy="918948"/>
          </a:xfrm>
          <a:prstGeom prst="rect">
            <a:avLst/>
          </a:prstGeom>
        </p:spPr>
      </p:pic>
      <p:sp>
        <p:nvSpPr>
          <p:cNvPr id="13" name="Action Button: Go Forward or Next 12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4317ECC1-BFE1-B5B1-F197-F6F26A163419}"/>
              </a:ext>
            </a:extLst>
          </p:cNvPr>
          <p:cNvSpPr/>
          <p:nvPr/>
        </p:nvSpPr>
        <p:spPr>
          <a:xfrm>
            <a:off x="1857856" y="2888091"/>
            <a:ext cx="575235" cy="380144"/>
          </a:xfrm>
          <a:prstGeom prst="actionButtonForwardNex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Action Button: Go Forward or Next 13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7FF2DBCB-38DF-E216-701C-BDFDFE01442F}"/>
              </a:ext>
            </a:extLst>
          </p:cNvPr>
          <p:cNvSpPr/>
          <p:nvPr/>
        </p:nvSpPr>
        <p:spPr>
          <a:xfrm>
            <a:off x="4176362" y="2888091"/>
            <a:ext cx="575235" cy="380144"/>
          </a:xfrm>
          <a:prstGeom prst="actionButtonForwardNex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Action Button: Go Forward or Next 14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01D26958-6ADE-D5DB-C114-FF2627B2CC9C}"/>
              </a:ext>
            </a:extLst>
          </p:cNvPr>
          <p:cNvSpPr/>
          <p:nvPr/>
        </p:nvSpPr>
        <p:spPr>
          <a:xfrm>
            <a:off x="6600256" y="2904555"/>
            <a:ext cx="575235" cy="380144"/>
          </a:xfrm>
          <a:prstGeom prst="actionButtonForwardNex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Action Button: Go Forward or Next 15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2DED4A7C-02E3-7BD8-B3D1-92840CFA2E96}"/>
              </a:ext>
            </a:extLst>
          </p:cNvPr>
          <p:cNvSpPr/>
          <p:nvPr/>
        </p:nvSpPr>
        <p:spPr>
          <a:xfrm>
            <a:off x="9123455" y="2904555"/>
            <a:ext cx="575235" cy="380144"/>
          </a:xfrm>
          <a:prstGeom prst="actionButtonForwardNex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69271D3-5147-673F-5E54-C19D67133167}"/>
              </a:ext>
            </a:extLst>
          </p:cNvPr>
          <p:cNvSpPr txBox="1"/>
          <p:nvPr/>
        </p:nvSpPr>
        <p:spPr>
          <a:xfrm>
            <a:off x="510984" y="3631962"/>
            <a:ext cx="911558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Pune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AD4FE9D-E6C3-5DAC-0A93-B2BA72495B9D}"/>
              </a:ext>
            </a:extLst>
          </p:cNvPr>
          <p:cNvSpPr txBox="1"/>
          <p:nvPr/>
        </p:nvSpPr>
        <p:spPr>
          <a:xfrm>
            <a:off x="2653826" y="3631962"/>
            <a:ext cx="1208669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Mumbai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17C69EA-4D12-95AC-CDC8-FB37C63E083B}"/>
              </a:ext>
            </a:extLst>
          </p:cNvPr>
          <p:cNvSpPr txBox="1"/>
          <p:nvPr/>
        </p:nvSpPr>
        <p:spPr>
          <a:xfrm>
            <a:off x="4819307" y="3631962"/>
            <a:ext cx="1561146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San Francisco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1795D13-0769-F978-DA7F-B1EE195EAA4A}"/>
              </a:ext>
            </a:extLst>
          </p:cNvPr>
          <p:cNvSpPr txBox="1"/>
          <p:nvPr/>
        </p:nvSpPr>
        <p:spPr>
          <a:xfrm>
            <a:off x="7482219" y="3631962"/>
            <a:ext cx="1208669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Chicago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C28FA37-B83F-8782-CF87-59D6E5BE8BB5}"/>
              </a:ext>
            </a:extLst>
          </p:cNvPr>
          <p:cNvSpPr txBox="1"/>
          <p:nvPr/>
        </p:nvSpPr>
        <p:spPr>
          <a:xfrm>
            <a:off x="9998368" y="3631962"/>
            <a:ext cx="168264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Sioux Falls</a:t>
            </a:r>
          </a:p>
        </p:txBody>
      </p:sp>
    </p:spTree>
    <p:extLst>
      <p:ext uri="{BB962C8B-B14F-4D97-AF65-F5344CB8AC3E}">
        <p14:creationId xmlns:p14="http://schemas.microsoft.com/office/powerpoint/2010/main" val="22913433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EAEB5-E36A-75A3-A758-4CBB39DEE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Understanding Routing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4378E4-8EFC-3C0A-DC27-B8E5FFA07B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Consider a datagram/packet going from computer A to computer B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1A4424-7D5A-CA2A-F0C4-C0F92CD6D0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26108" y="2462230"/>
            <a:ext cx="1403919" cy="96677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78D8129-8C44-6726-541B-CDDEB596F5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0069153" y="2232961"/>
            <a:ext cx="1133531" cy="160394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0382CBE-A0A6-F8F4-8BCF-9AFFA835441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3161326" y="2591584"/>
            <a:ext cx="1287384" cy="70806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9B42E25-91FB-16EC-301A-127C465714D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5368557" y="2591583"/>
            <a:ext cx="1287384" cy="70806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845EC39-90B3-79F0-709D-9C47E05C6CE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7602226" y="2591582"/>
            <a:ext cx="1287384" cy="70806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BE5E6E9-8E8C-5639-8C41-D9FF57EB5831}"/>
              </a:ext>
            </a:extLst>
          </p:cNvPr>
          <p:cNvSpPr txBox="1"/>
          <p:nvPr/>
        </p:nvSpPr>
        <p:spPr>
          <a:xfrm>
            <a:off x="3424136" y="3765619"/>
            <a:ext cx="911558" cy="369332"/>
          </a:xfrm>
          <a:prstGeom prst="rect">
            <a:avLst/>
          </a:prstGeom>
          <a:solidFill>
            <a:srgbClr val="C00000">
              <a:alpha val="50196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R1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8D809DB-B623-930C-4FD5-FA04CE909B5F}"/>
              </a:ext>
            </a:extLst>
          </p:cNvPr>
          <p:cNvSpPr txBox="1"/>
          <p:nvPr/>
        </p:nvSpPr>
        <p:spPr>
          <a:xfrm>
            <a:off x="5586521" y="3765619"/>
            <a:ext cx="911558" cy="369332"/>
          </a:xfrm>
          <a:prstGeom prst="rect">
            <a:avLst/>
          </a:prstGeom>
          <a:solidFill>
            <a:srgbClr val="C00000">
              <a:alpha val="50196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R2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6B82C32-14D5-4166-8FA0-08FC2F78A3A3}"/>
              </a:ext>
            </a:extLst>
          </p:cNvPr>
          <p:cNvSpPr txBox="1"/>
          <p:nvPr/>
        </p:nvSpPr>
        <p:spPr>
          <a:xfrm>
            <a:off x="7757501" y="3765619"/>
            <a:ext cx="911558" cy="369332"/>
          </a:xfrm>
          <a:prstGeom prst="rect">
            <a:avLst/>
          </a:prstGeom>
          <a:solidFill>
            <a:srgbClr val="C00000">
              <a:alpha val="50196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R3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3D62754-88D5-B1F9-4B4A-A53853C50514}"/>
              </a:ext>
            </a:extLst>
          </p:cNvPr>
          <p:cNvSpPr txBox="1"/>
          <p:nvPr/>
        </p:nvSpPr>
        <p:spPr>
          <a:xfrm>
            <a:off x="1230175" y="3765619"/>
            <a:ext cx="911558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2B349C9-8E8B-24BF-1084-AEF152AEE61F}"/>
              </a:ext>
            </a:extLst>
          </p:cNvPr>
          <p:cNvSpPr txBox="1"/>
          <p:nvPr/>
        </p:nvSpPr>
        <p:spPr>
          <a:xfrm>
            <a:off x="10291126" y="3765619"/>
            <a:ext cx="911558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B</a:t>
            </a:r>
          </a:p>
        </p:txBody>
      </p:sp>
      <p:sp>
        <p:nvSpPr>
          <p:cNvPr id="18" name="Action Button: Go Forward or Next 17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91AAD4DE-3995-30DC-773F-4791291257CE}"/>
              </a:ext>
            </a:extLst>
          </p:cNvPr>
          <p:cNvSpPr/>
          <p:nvPr/>
        </p:nvSpPr>
        <p:spPr>
          <a:xfrm>
            <a:off x="2400566" y="2722652"/>
            <a:ext cx="575235" cy="380144"/>
          </a:xfrm>
          <a:prstGeom prst="actionButtonForwardNex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Action Button: Go Forward or Next 18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A168D413-0B06-FDC1-A025-64DF557C2CAC}"/>
              </a:ext>
            </a:extLst>
          </p:cNvPr>
          <p:cNvSpPr/>
          <p:nvPr/>
        </p:nvSpPr>
        <p:spPr>
          <a:xfrm>
            <a:off x="4565013" y="2722652"/>
            <a:ext cx="575235" cy="380144"/>
          </a:xfrm>
          <a:prstGeom prst="actionButtonForwardNex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Action Button: Go Forward or Next 19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C362525E-767D-368E-3BDB-DEFCA9A8798B}"/>
              </a:ext>
            </a:extLst>
          </p:cNvPr>
          <p:cNvSpPr/>
          <p:nvPr/>
        </p:nvSpPr>
        <p:spPr>
          <a:xfrm>
            <a:off x="6738984" y="2722652"/>
            <a:ext cx="575235" cy="380144"/>
          </a:xfrm>
          <a:prstGeom prst="actionButtonForwardNex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Action Button: Go Forward or Next 20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2DA01A30-0A8B-D0E7-9267-1D8D7DC0F4BF}"/>
              </a:ext>
            </a:extLst>
          </p:cNvPr>
          <p:cNvSpPr/>
          <p:nvPr/>
        </p:nvSpPr>
        <p:spPr>
          <a:xfrm>
            <a:off x="9081489" y="2695886"/>
            <a:ext cx="575235" cy="380144"/>
          </a:xfrm>
          <a:prstGeom prst="actionButtonForwardNex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22" name="Table 4">
            <a:extLst>
              <a:ext uri="{FF2B5EF4-FFF2-40B4-BE49-F238E27FC236}">
                <a16:creationId xmlns:a16="http://schemas.microsoft.com/office/drawing/2014/main" id="{D308A008-B386-2520-3A97-BAB9DDAE4535}"/>
              </a:ext>
            </a:extLst>
          </p:cNvPr>
          <p:cNvGraphicFramePr>
            <a:graphicFrameLocks noGrp="1"/>
          </p:cNvGraphicFramePr>
          <p:nvPr/>
        </p:nvGraphicFramePr>
        <p:xfrm>
          <a:off x="1290107" y="4428750"/>
          <a:ext cx="8128000" cy="237744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50066282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62001018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66311806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226755478"/>
                    </a:ext>
                  </a:extLst>
                </a:gridCol>
              </a:tblGrid>
              <a:tr h="135009"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Data Link Layer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View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5157516"/>
                  </a:ext>
                </a:extLst>
              </a:tr>
              <a:tr h="135009">
                <a:tc>
                  <a:txBody>
                    <a:bodyPr/>
                    <a:lstStyle/>
                    <a:p>
                      <a:r>
                        <a:rPr lang="en-IN" sz="2000" b="1" dirty="0">
                          <a:solidFill>
                            <a:schemeClr val="bg1"/>
                          </a:solidFill>
                        </a:rPr>
                        <a:t>Hop </a:t>
                      </a:r>
                      <a:r>
                        <a:rPr lang="en-IN" sz="20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Number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dirty="0">
                          <a:solidFill>
                            <a:schemeClr val="bg1"/>
                          </a:solidFill>
                        </a:rPr>
                        <a:t>From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dirty="0">
                          <a:solidFill>
                            <a:schemeClr val="bg1"/>
                          </a:solidFill>
                        </a:rPr>
                        <a:t>To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dirty="0">
                          <a:solidFill>
                            <a:schemeClr val="bg1"/>
                          </a:solidFill>
                        </a:rPr>
                        <a:t>IP  View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8267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A-B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8971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dirty="0"/>
                        <a:t>A-B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87592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R3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A-B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9328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R3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A-B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95280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21350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45894-00B4-280B-34DA-88325ABC9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MAC Addresses and 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15E06-8D8F-1F10-B977-9548147E6E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5ADC82-55EF-E18C-6862-1E771416E6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289" y="2192570"/>
            <a:ext cx="10099462" cy="3909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5031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45894-00B4-280B-34DA-88325ABC9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IP Addresses and the Internet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15E06-8D8F-1F10-B977-9548147E6E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7884B7-27DA-593D-D308-FD863D4198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4395" y="1401594"/>
            <a:ext cx="7370153" cy="5374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9700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473BA6-69E6-E91F-DB35-B6A61D6E1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Sessions 6 and 7: IP Addressing and Routing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7E2236-600B-96C0-3B3C-216FF886F5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34675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1BF1D9F-C212-54C0-E600-CDC7C0A37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IP Address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5B17B54-7215-A7ED-B47E-F9CDF7999F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dirty="0"/>
              <a:t>An IP address has two parts: </a:t>
            </a:r>
          </a:p>
          <a:p>
            <a:pPr lvl="1"/>
            <a:r>
              <a:rPr lang="en-IN" b="1" dirty="0">
                <a:solidFill>
                  <a:srgbClr val="FF0000"/>
                </a:solidFill>
              </a:rPr>
              <a:t>Network Id</a:t>
            </a:r>
            <a:r>
              <a:rPr lang="en-IN" dirty="0"/>
              <a:t>: Identifies which network it belongs to</a:t>
            </a:r>
          </a:p>
          <a:p>
            <a:pPr lvl="1"/>
            <a:r>
              <a:rPr lang="en-IN" sz="2800" b="1" dirty="0">
                <a:solidFill>
                  <a:schemeClr val="accent1">
                    <a:lumMod val="50000"/>
                  </a:schemeClr>
                </a:solidFill>
              </a:rPr>
              <a:t>Host Id</a:t>
            </a:r>
            <a:r>
              <a:rPr lang="en-IN" dirty="0"/>
              <a:t>: On a given network, what is the host number</a:t>
            </a:r>
          </a:p>
          <a:p>
            <a:r>
              <a:rPr lang="en-IN" dirty="0"/>
              <a:t>Examples: 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This notation is called as </a:t>
            </a:r>
            <a:r>
              <a:rPr lang="en-IN" b="1" dirty="0"/>
              <a:t>dotted decimal notation</a:t>
            </a:r>
          </a:p>
          <a:p>
            <a:r>
              <a:rPr lang="en-IN" dirty="0"/>
              <a:t>Some portion of the </a:t>
            </a:r>
            <a:r>
              <a:rPr lang="en-IN" b="1" dirty="0"/>
              <a:t>network id</a:t>
            </a:r>
            <a:r>
              <a:rPr lang="en-IN" dirty="0"/>
              <a:t> is reserved to indicate </a:t>
            </a:r>
            <a:r>
              <a:rPr lang="en-IN" b="1" dirty="0"/>
              <a:t>class</a:t>
            </a:r>
            <a:r>
              <a:rPr lang="en-IN" dirty="0"/>
              <a:t> of IP address</a:t>
            </a:r>
          </a:p>
          <a:p>
            <a:r>
              <a:rPr lang="en-IN" dirty="0"/>
              <a:t>Hence, this is called as </a:t>
            </a:r>
            <a:r>
              <a:rPr lang="en-IN" b="1" dirty="0"/>
              <a:t>classful addressing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0C8281-C59B-B185-DF70-BF497DEB7F78}"/>
              </a:ext>
            </a:extLst>
          </p:cNvPr>
          <p:cNvSpPr txBox="1"/>
          <p:nvPr/>
        </p:nvSpPr>
        <p:spPr>
          <a:xfrm>
            <a:off x="3729520" y="3081561"/>
            <a:ext cx="307197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solidFill>
                  <a:srgbClr val="FF0000"/>
                </a:solidFill>
              </a:rPr>
              <a:t>14.</a:t>
            </a:r>
            <a:r>
              <a:rPr lang="en-IN" sz="2800" b="1" dirty="0">
                <a:solidFill>
                  <a:schemeClr val="accent1">
                    <a:lumMod val="50000"/>
                  </a:schemeClr>
                </a:solidFill>
              </a:rPr>
              <a:t>22.130.89</a:t>
            </a:r>
          </a:p>
          <a:p>
            <a:pPr algn="ctr"/>
            <a:r>
              <a:rPr lang="en-IN" sz="2800" b="1" dirty="0">
                <a:solidFill>
                  <a:srgbClr val="FF0000"/>
                </a:solidFill>
              </a:rPr>
              <a:t>143.1</a:t>
            </a:r>
            <a:r>
              <a:rPr lang="en-IN" sz="2800" dirty="0"/>
              <a:t>.</a:t>
            </a:r>
            <a:r>
              <a:rPr lang="en-IN" sz="2800" b="1" dirty="0">
                <a:solidFill>
                  <a:schemeClr val="accent1">
                    <a:lumMod val="50000"/>
                  </a:schemeClr>
                </a:solidFill>
              </a:rPr>
              <a:t>99.204</a:t>
            </a:r>
            <a:endParaRPr lang="en-IN" sz="2800" b="1" dirty="0">
              <a:solidFill>
                <a:srgbClr val="FF0000"/>
              </a:solidFill>
            </a:endParaRPr>
          </a:p>
          <a:p>
            <a:pPr algn="ctr"/>
            <a:r>
              <a:rPr lang="en-IN" sz="2800" b="1" dirty="0">
                <a:solidFill>
                  <a:srgbClr val="FF0000"/>
                </a:solidFill>
              </a:rPr>
              <a:t>193.56. 78</a:t>
            </a:r>
            <a:r>
              <a:rPr lang="en-IN" sz="2800" b="1" dirty="0">
                <a:solidFill>
                  <a:schemeClr val="accent1">
                    <a:lumMod val="50000"/>
                  </a:schemeClr>
                </a:solidFill>
              </a:rPr>
              <a:t>.21</a:t>
            </a:r>
          </a:p>
        </p:txBody>
      </p:sp>
    </p:spTree>
    <p:extLst>
      <p:ext uri="{BB962C8B-B14F-4D97-AF65-F5344CB8AC3E}">
        <p14:creationId xmlns:p14="http://schemas.microsoft.com/office/powerpoint/2010/main" val="480063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07CED-45DF-CC27-5FA0-CE5F145D4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Networking devices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2FCF3B-FC73-3F5C-753D-5956CC25C2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Inside a network</a:t>
            </a:r>
          </a:p>
          <a:p>
            <a:pPr lvl="1"/>
            <a:r>
              <a:rPr lang="en-IN" b="1" dirty="0"/>
              <a:t>Hub</a:t>
            </a:r>
            <a:r>
              <a:rPr lang="en-IN" dirty="0"/>
              <a:t>: Older device</a:t>
            </a:r>
          </a:p>
          <a:p>
            <a:pPr lvl="1"/>
            <a:r>
              <a:rPr lang="en-IN" b="1" dirty="0"/>
              <a:t>Switch</a:t>
            </a:r>
            <a:r>
              <a:rPr lang="en-IN" dirty="0"/>
              <a:t>: Modern device</a:t>
            </a:r>
          </a:p>
          <a:p>
            <a:r>
              <a:rPr lang="en-IN" dirty="0"/>
              <a:t>To connect different networks</a:t>
            </a:r>
          </a:p>
          <a:p>
            <a:pPr lvl="1"/>
            <a:r>
              <a:rPr lang="en-IN" b="1" dirty="0"/>
              <a:t>Router</a:t>
            </a:r>
          </a:p>
        </p:txBody>
      </p:sp>
    </p:spTree>
    <p:extLst>
      <p:ext uri="{BB962C8B-B14F-4D97-AF65-F5344CB8AC3E}">
        <p14:creationId xmlns:p14="http://schemas.microsoft.com/office/powerpoint/2010/main" val="32077296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F8D57-008E-0020-6B60-1846EB18D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IP Address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D707E6-D5D9-F5D2-2E86-06AC1F4042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 descr="Introduction of Classful IP Addressing - GeeksforGeeks">
            <a:extLst>
              <a:ext uri="{FF2B5EF4-FFF2-40B4-BE49-F238E27FC236}">
                <a16:creationId xmlns:a16="http://schemas.microsoft.com/office/drawing/2014/main" id="{02C83EB2-2491-DD53-E29E-6FC8AC5A03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9928" y="1556436"/>
            <a:ext cx="9412144" cy="4936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6539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50322-3EF0-313A-6488-710022762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Classful Addressing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2D0C3-177C-DE3D-7CFD-CE1E866ED2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950CFD-A141-491A-5428-5509622BE8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127" y="2041382"/>
            <a:ext cx="10178463" cy="3445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5358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0768A-B3DF-9639-7780-ED569B5E5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Classes – How to Determine/Remember? – Three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2F95F-3E12-DF0F-588C-259BE8753B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Look at the first few bits of the binary value of the network id</a:t>
            </a:r>
          </a:p>
          <a:p>
            <a:pPr lvl="1"/>
            <a:r>
              <a:rPr lang="en-IN" dirty="0"/>
              <a:t>First bit 0: Class A</a:t>
            </a:r>
          </a:p>
          <a:p>
            <a:pPr lvl="1"/>
            <a:r>
              <a:rPr lang="en-IN" dirty="0"/>
              <a:t>First two bits 10: class B</a:t>
            </a:r>
          </a:p>
          <a:p>
            <a:pPr lvl="1"/>
            <a:r>
              <a:rPr lang="en-IN" dirty="0"/>
              <a:t>First three bits 110: class C</a:t>
            </a:r>
          </a:p>
          <a:p>
            <a:r>
              <a:rPr lang="en-IN" dirty="0"/>
              <a:t>Look at the first decimal octet/byte value of the network id</a:t>
            </a:r>
          </a:p>
          <a:p>
            <a:pPr lvl="1"/>
            <a:r>
              <a:rPr lang="en-IN" dirty="0"/>
              <a:t>0-127: Class A</a:t>
            </a:r>
          </a:p>
          <a:p>
            <a:pPr lvl="1"/>
            <a:r>
              <a:rPr lang="en-IN" dirty="0"/>
              <a:t>128-191: Class B</a:t>
            </a:r>
          </a:p>
          <a:p>
            <a:pPr lvl="1"/>
            <a:r>
              <a:rPr lang="en-IN" dirty="0"/>
              <a:t>192-223: Class C</a:t>
            </a:r>
          </a:p>
          <a:p>
            <a:r>
              <a:rPr lang="en-IN" dirty="0"/>
              <a:t>Use the flow-chart on the </a:t>
            </a:r>
            <a:r>
              <a:rPr lang="en-IN"/>
              <a:t>following slide</a:t>
            </a:r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086466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2" name="Text Box 3">
            <a:extLst>
              <a:ext uri="{FF2B5EF4-FFF2-40B4-BE49-F238E27FC236}">
                <a16:creationId xmlns:a16="http://schemas.microsoft.com/office/drawing/2014/main" id="{2B1589F9-302D-C89F-DED1-89BEFEE87B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4939" y="214314"/>
            <a:ext cx="7793037" cy="623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4000">
                <a:solidFill>
                  <a:srgbClr val="333399"/>
                </a:solidFill>
              </a:rPr>
              <a:t>Determining Class</a:t>
            </a:r>
          </a:p>
        </p:txBody>
      </p:sp>
      <p:sp>
        <p:nvSpPr>
          <p:cNvPr id="186373" name="Text Box 4">
            <a:extLst>
              <a:ext uri="{FF2B5EF4-FFF2-40B4-BE49-F238E27FC236}">
                <a16:creationId xmlns:a16="http://schemas.microsoft.com/office/drawing/2014/main" id="{9D6F4AAE-F9E7-0CD2-27C5-BF93C01AC7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6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IN" altLang="en-US"/>
          </a:p>
        </p:txBody>
      </p:sp>
      <p:grpSp>
        <p:nvGrpSpPr>
          <p:cNvPr id="186374" name="Group 5">
            <a:extLst>
              <a:ext uri="{FF2B5EF4-FFF2-40B4-BE49-F238E27FC236}">
                <a16:creationId xmlns:a16="http://schemas.microsoft.com/office/drawing/2014/main" id="{A9C440BE-7B5D-61A3-4A8B-BCF9E5A606C2}"/>
              </a:ext>
            </a:extLst>
          </p:cNvPr>
          <p:cNvGrpSpPr>
            <a:grpSpLocks/>
          </p:cNvGrpSpPr>
          <p:nvPr/>
        </p:nvGrpSpPr>
        <p:grpSpPr bwMode="auto">
          <a:xfrm>
            <a:off x="3057525" y="1028701"/>
            <a:ext cx="6618288" cy="5065713"/>
            <a:chOff x="966" y="648"/>
            <a:chExt cx="4169" cy="3191"/>
          </a:xfrm>
        </p:grpSpPr>
        <p:sp>
          <p:nvSpPr>
            <p:cNvPr id="186375" name="Rectangle 6">
              <a:extLst>
                <a:ext uri="{FF2B5EF4-FFF2-40B4-BE49-F238E27FC236}">
                  <a16:creationId xmlns:a16="http://schemas.microsoft.com/office/drawing/2014/main" id="{897B172E-840A-5123-5A5D-7A28328F12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6" y="648"/>
              <a:ext cx="4169" cy="3191"/>
            </a:xfrm>
            <a:prstGeom prst="rect">
              <a:avLst/>
            </a:prstGeom>
            <a:solidFill>
              <a:srgbClr val="FFFFFF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IN" altLang="en-US"/>
            </a:p>
          </p:txBody>
        </p:sp>
        <p:sp>
          <p:nvSpPr>
            <p:cNvPr id="186376" name="AutoShape 7">
              <a:extLst>
                <a:ext uri="{FF2B5EF4-FFF2-40B4-BE49-F238E27FC236}">
                  <a16:creationId xmlns:a16="http://schemas.microsoft.com/office/drawing/2014/main" id="{621D32EC-EA5B-A9AD-4F2D-B36192EE0D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9" y="730"/>
              <a:ext cx="1347" cy="460"/>
            </a:xfrm>
            <a:prstGeom prst="flowChartDecision">
              <a:avLst/>
            </a:prstGeom>
            <a:solidFill>
              <a:srgbClr val="CC99FF">
                <a:alpha val="50195"/>
              </a:srgbClr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ahoma" panose="020B0604030504040204" pitchFamily="34" charset="0"/>
                  <a:ea typeface="Microsoft YaHei" panose="020B0503020204020204" pitchFamily="34" charset="-122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ahoma" panose="020B0604030504040204" pitchFamily="34" charset="0"/>
                  <a:ea typeface="Microsoft YaHei" panose="020B0503020204020204" pitchFamily="34" charset="-122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ahoma" panose="020B0604030504040204" pitchFamily="34" charset="0"/>
                  <a:ea typeface="Microsoft YaHei" panose="020B0503020204020204" pitchFamily="34" charset="-122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ahoma" panose="020B0604030504040204" pitchFamily="34" charset="0"/>
                  <a:ea typeface="Microsoft YaHei" panose="020B0503020204020204" pitchFamily="34" charset="-122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ahoma" panose="020B060403050404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ahoma" panose="020B060403050404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ahoma" panose="020B060403050404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ahoma" panose="020B060403050404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ahoma" panose="020B0604030504040204" pitchFamily="34" charset="0"/>
                  <a:ea typeface="Microsoft YaHei" panose="020B0503020204020204" pitchFamily="34" charset="-122"/>
                </a:defRPr>
              </a:lvl9pPr>
            </a:lstStyle>
            <a:p>
              <a:pPr algn="ctr">
                <a:buClrTx/>
                <a:buSzPct val="60000"/>
                <a:buFontTx/>
                <a:buNone/>
              </a:pPr>
              <a:r>
                <a:rPr lang="en-US" altLang="en-US" sz="1200" b="1">
                  <a:solidFill>
                    <a:srgbClr val="000000"/>
                  </a:solidFill>
                </a:rPr>
                <a:t>First bit = 0?</a:t>
              </a:r>
            </a:p>
          </p:txBody>
        </p:sp>
        <p:sp>
          <p:nvSpPr>
            <p:cNvPr id="186377" name="Line 8">
              <a:extLst>
                <a:ext uri="{FF2B5EF4-FFF2-40B4-BE49-F238E27FC236}">
                  <a16:creationId xmlns:a16="http://schemas.microsoft.com/office/drawing/2014/main" id="{0AC2AF69-401F-6292-7C53-8D46CC2D91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57" y="1191"/>
              <a:ext cx="0" cy="257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86378" name="AutoShape 9">
              <a:extLst>
                <a:ext uri="{FF2B5EF4-FFF2-40B4-BE49-F238E27FC236}">
                  <a16:creationId xmlns:a16="http://schemas.microsoft.com/office/drawing/2014/main" id="{F6AF9567-FB4A-8136-E712-FC11429C53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9" y="1445"/>
              <a:ext cx="1347" cy="460"/>
            </a:xfrm>
            <a:prstGeom prst="flowChartDecision">
              <a:avLst/>
            </a:prstGeom>
            <a:solidFill>
              <a:srgbClr val="CC99FF">
                <a:alpha val="50195"/>
              </a:srgbClr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ahoma" panose="020B0604030504040204" pitchFamily="34" charset="0"/>
                  <a:ea typeface="Microsoft YaHei" panose="020B0503020204020204" pitchFamily="34" charset="-122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ahoma" panose="020B0604030504040204" pitchFamily="34" charset="0"/>
                  <a:ea typeface="Microsoft YaHei" panose="020B0503020204020204" pitchFamily="34" charset="-122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ahoma" panose="020B0604030504040204" pitchFamily="34" charset="0"/>
                  <a:ea typeface="Microsoft YaHei" panose="020B0503020204020204" pitchFamily="34" charset="-122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ahoma" panose="020B0604030504040204" pitchFamily="34" charset="0"/>
                  <a:ea typeface="Microsoft YaHei" panose="020B0503020204020204" pitchFamily="34" charset="-122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ahoma" panose="020B060403050404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ahoma" panose="020B060403050404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ahoma" panose="020B060403050404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ahoma" panose="020B060403050404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ahoma" panose="020B0604030504040204" pitchFamily="34" charset="0"/>
                  <a:ea typeface="Microsoft YaHei" panose="020B0503020204020204" pitchFamily="34" charset="-122"/>
                </a:defRPr>
              </a:lvl9pPr>
            </a:lstStyle>
            <a:p>
              <a:pPr algn="ctr">
                <a:buClrTx/>
                <a:buSzPct val="60000"/>
                <a:buFontTx/>
                <a:buNone/>
              </a:pPr>
              <a:r>
                <a:rPr lang="en-US" altLang="en-US" sz="1200" b="1">
                  <a:solidFill>
                    <a:srgbClr val="000000"/>
                  </a:solidFill>
                </a:rPr>
                <a:t>Second bit = 0?</a:t>
              </a:r>
            </a:p>
          </p:txBody>
        </p:sp>
        <p:sp>
          <p:nvSpPr>
            <p:cNvPr id="186379" name="Line 10">
              <a:extLst>
                <a:ext uri="{FF2B5EF4-FFF2-40B4-BE49-F238E27FC236}">
                  <a16:creationId xmlns:a16="http://schemas.microsoft.com/office/drawing/2014/main" id="{CB414EEF-74E7-B5B9-5305-6F8879B3F4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57" y="1902"/>
              <a:ext cx="0" cy="257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86380" name="AutoShape 11">
              <a:extLst>
                <a:ext uri="{FF2B5EF4-FFF2-40B4-BE49-F238E27FC236}">
                  <a16:creationId xmlns:a16="http://schemas.microsoft.com/office/drawing/2014/main" id="{B7C0BB17-B03C-6F16-5846-95E8232FE2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9" y="2156"/>
              <a:ext cx="1347" cy="460"/>
            </a:xfrm>
            <a:prstGeom prst="flowChartDecision">
              <a:avLst/>
            </a:prstGeom>
            <a:solidFill>
              <a:srgbClr val="CC99FF">
                <a:alpha val="50195"/>
              </a:srgbClr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ahoma" panose="020B0604030504040204" pitchFamily="34" charset="0"/>
                  <a:ea typeface="Microsoft YaHei" panose="020B0503020204020204" pitchFamily="34" charset="-122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ahoma" panose="020B0604030504040204" pitchFamily="34" charset="0"/>
                  <a:ea typeface="Microsoft YaHei" panose="020B0503020204020204" pitchFamily="34" charset="-122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ahoma" panose="020B0604030504040204" pitchFamily="34" charset="0"/>
                  <a:ea typeface="Microsoft YaHei" panose="020B0503020204020204" pitchFamily="34" charset="-122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ahoma" panose="020B0604030504040204" pitchFamily="34" charset="0"/>
                  <a:ea typeface="Microsoft YaHei" panose="020B0503020204020204" pitchFamily="34" charset="-122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ahoma" panose="020B060403050404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ahoma" panose="020B060403050404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ahoma" panose="020B060403050404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ahoma" panose="020B060403050404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ahoma" panose="020B0604030504040204" pitchFamily="34" charset="0"/>
                  <a:ea typeface="Microsoft YaHei" panose="020B0503020204020204" pitchFamily="34" charset="-122"/>
                </a:defRPr>
              </a:lvl9pPr>
            </a:lstStyle>
            <a:p>
              <a:pPr algn="ctr">
                <a:buClrTx/>
                <a:buSzPct val="60000"/>
                <a:buFontTx/>
                <a:buNone/>
              </a:pPr>
              <a:r>
                <a:rPr lang="en-US" altLang="en-US" sz="1200" b="1">
                  <a:solidFill>
                    <a:srgbClr val="000000"/>
                  </a:solidFill>
                </a:rPr>
                <a:t>Third bit = 0?</a:t>
              </a:r>
            </a:p>
          </p:txBody>
        </p:sp>
        <p:sp>
          <p:nvSpPr>
            <p:cNvPr id="186381" name="Line 12">
              <a:extLst>
                <a:ext uri="{FF2B5EF4-FFF2-40B4-BE49-F238E27FC236}">
                  <a16:creationId xmlns:a16="http://schemas.microsoft.com/office/drawing/2014/main" id="{5BA873DC-AD0D-E052-4B4B-1283D9F299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57" y="2617"/>
              <a:ext cx="0" cy="257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86382" name="AutoShape 13">
              <a:extLst>
                <a:ext uri="{FF2B5EF4-FFF2-40B4-BE49-F238E27FC236}">
                  <a16:creationId xmlns:a16="http://schemas.microsoft.com/office/drawing/2014/main" id="{1089493D-A268-6FA6-D786-83DBFB0A9E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9" y="2871"/>
              <a:ext cx="1347" cy="460"/>
            </a:xfrm>
            <a:prstGeom prst="flowChartDecision">
              <a:avLst/>
            </a:prstGeom>
            <a:solidFill>
              <a:srgbClr val="CC99FF">
                <a:alpha val="50195"/>
              </a:srgbClr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ahoma" panose="020B0604030504040204" pitchFamily="34" charset="0"/>
                  <a:ea typeface="Microsoft YaHei" panose="020B0503020204020204" pitchFamily="34" charset="-122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ahoma" panose="020B0604030504040204" pitchFamily="34" charset="0"/>
                  <a:ea typeface="Microsoft YaHei" panose="020B0503020204020204" pitchFamily="34" charset="-122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ahoma" panose="020B0604030504040204" pitchFamily="34" charset="0"/>
                  <a:ea typeface="Microsoft YaHei" panose="020B0503020204020204" pitchFamily="34" charset="-122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ahoma" panose="020B0604030504040204" pitchFamily="34" charset="0"/>
                  <a:ea typeface="Microsoft YaHei" panose="020B0503020204020204" pitchFamily="34" charset="-122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ahoma" panose="020B060403050404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ahoma" panose="020B060403050404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ahoma" panose="020B060403050404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ahoma" panose="020B060403050404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ahoma" panose="020B0604030504040204" pitchFamily="34" charset="0"/>
                  <a:ea typeface="Microsoft YaHei" panose="020B0503020204020204" pitchFamily="34" charset="-122"/>
                </a:defRPr>
              </a:lvl9pPr>
            </a:lstStyle>
            <a:p>
              <a:pPr algn="ctr">
                <a:buClrTx/>
                <a:buSzPct val="60000"/>
                <a:buFontTx/>
                <a:buNone/>
              </a:pPr>
              <a:r>
                <a:rPr lang="en-US" altLang="en-US" sz="1200" b="1">
                  <a:solidFill>
                    <a:srgbClr val="000000"/>
                  </a:solidFill>
                </a:rPr>
                <a:t>Fourth bit = 0?</a:t>
              </a:r>
            </a:p>
          </p:txBody>
        </p:sp>
        <p:sp>
          <p:nvSpPr>
            <p:cNvPr id="186383" name="Line 14">
              <a:extLst>
                <a:ext uri="{FF2B5EF4-FFF2-40B4-BE49-F238E27FC236}">
                  <a16:creationId xmlns:a16="http://schemas.microsoft.com/office/drawing/2014/main" id="{4BDAD791-6932-3AAB-3BB9-454672AA53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26" y="958"/>
              <a:ext cx="501" cy="0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86384" name="Line 15">
              <a:extLst>
                <a:ext uri="{FF2B5EF4-FFF2-40B4-BE49-F238E27FC236}">
                  <a16:creationId xmlns:a16="http://schemas.microsoft.com/office/drawing/2014/main" id="{7FC97DA5-4A11-231D-A36E-3E57CF60AE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7" y="1673"/>
              <a:ext cx="500" cy="0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86385" name="Line 16">
              <a:extLst>
                <a:ext uri="{FF2B5EF4-FFF2-40B4-BE49-F238E27FC236}">
                  <a16:creationId xmlns:a16="http://schemas.microsoft.com/office/drawing/2014/main" id="{8D476B5A-ED29-2A4D-16A1-110475DA61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26" y="2384"/>
              <a:ext cx="501" cy="0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86386" name="Line 17">
              <a:extLst>
                <a:ext uri="{FF2B5EF4-FFF2-40B4-BE49-F238E27FC236}">
                  <a16:creationId xmlns:a16="http://schemas.microsoft.com/office/drawing/2014/main" id="{0E42812B-A391-180E-31C4-CD2138A3AC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26" y="3099"/>
              <a:ext cx="501" cy="0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86387" name="Text Box 18">
              <a:extLst>
                <a:ext uri="{FF2B5EF4-FFF2-40B4-BE49-F238E27FC236}">
                  <a16:creationId xmlns:a16="http://schemas.microsoft.com/office/drawing/2014/main" id="{23DBDB51-5204-CFC4-5772-9A8386A140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22" y="794"/>
              <a:ext cx="574" cy="10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ahoma" panose="020B0604030504040204" pitchFamily="34" charset="0"/>
                  <a:ea typeface="Microsoft YaHei" panose="020B0503020204020204" pitchFamily="34" charset="-122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ahoma" panose="020B0604030504040204" pitchFamily="34" charset="0"/>
                  <a:ea typeface="Microsoft YaHei" panose="020B0503020204020204" pitchFamily="34" charset="-122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ahoma" panose="020B0604030504040204" pitchFamily="34" charset="0"/>
                  <a:ea typeface="Microsoft YaHei" panose="020B0503020204020204" pitchFamily="34" charset="-122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ahoma" panose="020B0604030504040204" pitchFamily="34" charset="0"/>
                  <a:ea typeface="Microsoft YaHei" panose="020B0503020204020204" pitchFamily="34" charset="-122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ahoma" panose="020B060403050404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ahoma" panose="020B060403050404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ahoma" panose="020B060403050404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ahoma" panose="020B060403050404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ahoma" panose="020B0604030504040204" pitchFamily="34" charset="0"/>
                  <a:ea typeface="Microsoft YaHei" panose="020B0503020204020204" pitchFamily="34" charset="-122"/>
                </a:defRPr>
              </a:lvl9pPr>
            </a:lstStyle>
            <a:p>
              <a:pPr algn="ctr">
                <a:buClrTx/>
                <a:buSzPct val="60000"/>
                <a:buFontTx/>
                <a:buNone/>
              </a:pPr>
              <a:r>
                <a:rPr lang="en-US" altLang="en-US" sz="1000" b="1">
                  <a:solidFill>
                    <a:srgbClr val="000000"/>
                  </a:solidFill>
                </a:rPr>
                <a:t>Yes</a:t>
              </a:r>
            </a:p>
          </p:txBody>
        </p:sp>
        <p:sp>
          <p:nvSpPr>
            <p:cNvPr id="186388" name="Text Box 19">
              <a:extLst>
                <a:ext uri="{FF2B5EF4-FFF2-40B4-BE49-F238E27FC236}">
                  <a16:creationId xmlns:a16="http://schemas.microsoft.com/office/drawing/2014/main" id="{F31D8084-5D9F-E14D-59E4-B2C878BBAC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95" y="1531"/>
              <a:ext cx="574" cy="10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ahoma" panose="020B0604030504040204" pitchFamily="34" charset="0"/>
                  <a:ea typeface="Microsoft YaHei" panose="020B0503020204020204" pitchFamily="34" charset="-122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ahoma" panose="020B0604030504040204" pitchFamily="34" charset="0"/>
                  <a:ea typeface="Microsoft YaHei" panose="020B0503020204020204" pitchFamily="34" charset="-122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ahoma" panose="020B0604030504040204" pitchFamily="34" charset="0"/>
                  <a:ea typeface="Microsoft YaHei" panose="020B0503020204020204" pitchFamily="34" charset="-122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ahoma" panose="020B0604030504040204" pitchFamily="34" charset="0"/>
                  <a:ea typeface="Microsoft YaHei" panose="020B0503020204020204" pitchFamily="34" charset="-122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ahoma" panose="020B060403050404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ahoma" panose="020B060403050404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ahoma" panose="020B060403050404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ahoma" panose="020B060403050404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ahoma" panose="020B0604030504040204" pitchFamily="34" charset="0"/>
                  <a:ea typeface="Microsoft YaHei" panose="020B0503020204020204" pitchFamily="34" charset="-122"/>
                </a:defRPr>
              </a:lvl9pPr>
            </a:lstStyle>
            <a:p>
              <a:pPr algn="ctr">
                <a:buClrTx/>
                <a:buSzPct val="60000"/>
                <a:buFontTx/>
                <a:buNone/>
              </a:pPr>
              <a:r>
                <a:rPr lang="en-US" altLang="en-US" sz="1000" b="1">
                  <a:solidFill>
                    <a:srgbClr val="000000"/>
                  </a:solidFill>
                </a:rPr>
                <a:t>Yes</a:t>
              </a:r>
            </a:p>
          </p:txBody>
        </p:sp>
        <p:sp>
          <p:nvSpPr>
            <p:cNvPr id="186389" name="Text Box 20">
              <a:extLst>
                <a:ext uri="{FF2B5EF4-FFF2-40B4-BE49-F238E27FC236}">
                  <a16:creationId xmlns:a16="http://schemas.microsoft.com/office/drawing/2014/main" id="{BAB49AFA-C31E-9075-D168-49CF7FE490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64" y="2246"/>
              <a:ext cx="573" cy="10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ahoma" panose="020B0604030504040204" pitchFamily="34" charset="0"/>
                  <a:ea typeface="Microsoft YaHei" panose="020B0503020204020204" pitchFamily="34" charset="-122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ahoma" panose="020B0604030504040204" pitchFamily="34" charset="0"/>
                  <a:ea typeface="Microsoft YaHei" panose="020B0503020204020204" pitchFamily="34" charset="-122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ahoma" panose="020B0604030504040204" pitchFamily="34" charset="0"/>
                  <a:ea typeface="Microsoft YaHei" panose="020B0503020204020204" pitchFamily="34" charset="-122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ahoma" panose="020B0604030504040204" pitchFamily="34" charset="0"/>
                  <a:ea typeface="Microsoft YaHei" panose="020B0503020204020204" pitchFamily="34" charset="-122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ahoma" panose="020B060403050404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ahoma" panose="020B060403050404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ahoma" panose="020B060403050404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ahoma" panose="020B060403050404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ahoma" panose="020B0604030504040204" pitchFamily="34" charset="0"/>
                  <a:ea typeface="Microsoft YaHei" panose="020B0503020204020204" pitchFamily="34" charset="-122"/>
                </a:defRPr>
              </a:lvl9pPr>
            </a:lstStyle>
            <a:p>
              <a:pPr algn="ctr">
                <a:buClrTx/>
                <a:buSzPct val="60000"/>
                <a:buFontTx/>
                <a:buNone/>
              </a:pPr>
              <a:r>
                <a:rPr lang="en-US" altLang="en-US" sz="1000" b="1">
                  <a:solidFill>
                    <a:srgbClr val="000000"/>
                  </a:solidFill>
                </a:rPr>
                <a:t>Yes</a:t>
              </a:r>
            </a:p>
          </p:txBody>
        </p:sp>
        <p:sp>
          <p:nvSpPr>
            <p:cNvPr id="186390" name="Text Box 21">
              <a:extLst>
                <a:ext uri="{FF2B5EF4-FFF2-40B4-BE49-F238E27FC236}">
                  <a16:creationId xmlns:a16="http://schemas.microsoft.com/office/drawing/2014/main" id="{CB2A09E9-10DA-C524-66A5-66389AC714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05" y="2966"/>
              <a:ext cx="574" cy="10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ahoma" panose="020B0604030504040204" pitchFamily="34" charset="0"/>
                  <a:ea typeface="Microsoft YaHei" panose="020B0503020204020204" pitchFamily="34" charset="-122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ahoma" panose="020B0604030504040204" pitchFamily="34" charset="0"/>
                  <a:ea typeface="Microsoft YaHei" panose="020B0503020204020204" pitchFamily="34" charset="-122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ahoma" panose="020B0604030504040204" pitchFamily="34" charset="0"/>
                  <a:ea typeface="Microsoft YaHei" panose="020B0503020204020204" pitchFamily="34" charset="-122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ahoma" panose="020B0604030504040204" pitchFamily="34" charset="0"/>
                  <a:ea typeface="Microsoft YaHei" panose="020B0503020204020204" pitchFamily="34" charset="-122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ahoma" panose="020B060403050404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ahoma" panose="020B060403050404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ahoma" panose="020B060403050404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ahoma" panose="020B060403050404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ahoma" panose="020B0604030504040204" pitchFamily="34" charset="0"/>
                  <a:ea typeface="Microsoft YaHei" panose="020B0503020204020204" pitchFamily="34" charset="-122"/>
                </a:defRPr>
              </a:lvl9pPr>
            </a:lstStyle>
            <a:p>
              <a:pPr algn="ctr">
                <a:buClrTx/>
                <a:buSzPct val="60000"/>
                <a:buFontTx/>
                <a:buNone/>
              </a:pPr>
              <a:r>
                <a:rPr lang="en-US" altLang="en-US" sz="1000" b="1">
                  <a:solidFill>
                    <a:srgbClr val="000000"/>
                  </a:solidFill>
                </a:rPr>
                <a:t>Yes</a:t>
              </a:r>
            </a:p>
          </p:txBody>
        </p:sp>
        <p:sp>
          <p:nvSpPr>
            <p:cNvPr id="186391" name="Text Box 22">
              <a:extLst>
                <a:ext uri="{FF2B5EF4-FFF2-40B4-BE49-F238E27FC236}">
                  <a16:creationId xmlns:a16="http://schemas.microsoft.com/office/drawing/2014/main" id="{B634FF3D-5E95-5C70-C0DB-754F91369C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62" y="1230"/>
              <a:ext cx="574" cy="10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ahoma" panose="020B0604030504040204" pitchFamily="34" charset="0"/>
                  <a:ea typeface="Microsoft YaHei" panose="020B0503020204020204" pitchFamily="34" charset="-122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ahoma" panose="020B0604030504040204" pitchFamily="34" charset="0"/>
                  <a:ea typeface="Microsoft YaHei" panose="020B0503020204020204" pitchFamily="34" charset="-122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ahoma" panose="020B0604030504040204" pitchFamily="34" charset="0"/>
                  <a:ea typeface="Microsoft YaHei" panose="020B0503020204020204" pitchFamily="34" charset="-122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ahoma" panose="020B0604030504040204" pitchFamily="34" charset="0"/>
                  <a:ea typeface="Microsoft YaHei" panose="020B0503020204020204" pitchFamily="34" charset="-122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ahoma" panose="020B060403050404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ahoma" panose="020B060403050404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ahoma" panose="020B060403050404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ahoma" panose="020B060403050404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ahoma" panose="020B0604030504040204" pitchFamily="34" charset="0"/>
                  <a:ea typeface="Microsoft YaHei" panose="020B0503020204020204" pitchFamily="34" charset="-122"/>
                </a:defRPr>
              </a:lvl9pPr>
            </a:lstStyle>
            <a:p>
              <a:pPr algn="ctr">
                <a:buClrTx/>
                <a:buSzPct val="60000"/>
                <a:buFontTx/>
                <a:buNone/>
              </a:pPr>
              <a:r>
                <a:rPr lang="en-US" altLang="en-US" sz="1000" b="1">
                  <a:solidFill>
                    <a:srgbClr val="000000"/>
                  </a:solidFill>
                </a:rPr>
                <a:t>No</a:t>
              </a:r>
            </a:p>
          </p:txBody>
        </p:sp>
        <p:sp>
          <p:nvSpPr>
            <p:cNvPr id="186392" name="Text Box 23">
              <a:extLst>
                <a:ext uri="{FF2B5EF4-FFF2-40B4-BE49-F238E27FC236}">
                  <a16:creationId xmlns:a16="http://schemas.microsoft.com/office/drawing/2014/main" id="{AA985122-17D0-DEE2-D4D1-22E51BDE78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93" y="1966"/>
              <a:ext cx="574" cy="10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ahoma" panose="020B0604030504040204" pitchFamily="34" charset="0"/>
                  <a:ea typeface="Microsoft YaHei" panose="020B0503020204020204" pitchFamily="34" charset="-122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ahoma" panose="020B0604030504040204" pitchFamily="34" charset="0"/>
                  <a:ea typeface="Microsoft YaHei" panose="020B0503020204020204" pitchFamily="34" charset="-122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ahoma" panose="020B0604030504040204" pitchFamily="34" charset="0"/>
                  <a:ea typeface="Microsoft YaHei" panose="020B0503020204020204" pitchFamily="34" charset="-122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ahoma" panose="020B0604030504040204" pitchFamily="34" charset="0"/>
                  <a:ea typeface="Microsoft YaHei" panose="020B0503020204020204" pitchFamily="34" charset="-122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ahoma" panose="020B060403050404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ahoma" panose="020B060403050404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ahoma" panose="020B060403050404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ahoma" panose="020B060403050404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ahoma" panose="020B0604030504040204" pitchFamily="34" charset="0"/>
                  <a:ea typeface="Microsoft YaHei" panose="020B0503020204020204" pitchFamily="34" charset="-122"/>
                </a:defRPr>
              </a:lvl9pPr>
            </a:lstStyle>
            <a:p>
              <a:pPr algn="ctr">
                <a:buClrTx/>
                <a:buSzPct val="60000"/>
                <a:buFontTx/>
                <a:buNone/>
              </a:pPr>
              <a:r>
                <a:rPr lang="en-US" altLang="en-US" sz="1000" b="1">
                  <a:solidFill>
                    <a:srgbClr val="000000"/>
                  </a:solidFill>
                </a:rPr>
                <a:t>No</a:t>
              </a:r>
            </a:p>
          </p:txBody>
        </p:sp>
        <p:sp>
          <p:nvSpPr>
            <p:cNvPr id="186393" name="Text Box 24">
              <a:extLst>
                <a:ext uri="{FF2B5EF4-FFF2-40B4-BE49-F238E27FC236}">
                  <a16:creationId xmlns:a16="http://schemas.microsoft.com/office/drawing/2014/main" id="{E6FF791D-BE7B-3493-DAB0-31E0DF5728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3" y="2690"/>
              <a:ext cx="574" cy="10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ahoma" panose="020B0604030504040204" pitchFamily="34" charset="0"/>
                  <a:ea typeface="Microsoft YaHei" panose="020B0503020204020204" pitchFamily="34" charset="-122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ahoma" panose="020B0604030504040204" pitchFamily="34" charset="0"/>
                  <a:ea typeface="Microsoft YaHei" panose="020B0503020204020204" pitchFamily="34" charset="-122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ahoma" panose="020B0604030504040204" pitchFamily="34" charset="0"/>
                  <a:ea typeface="Microsoft YaHei" panose="020B0503020204020204" pitchFamily="34" charset="-122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ahoma" panose="020B0604030504040204" pitchFamily="34" charset="0"/>
                  <a:ea typeface="Microsoft YaHei" panose="020B0503020204020204" pitchFamily="34" charset="-122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ahoma" panose="020B060403050404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ahoma" panose="020B060403050404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ahoma" panose="020B060403050404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ahoma" panose="020B060403050404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ahoma" panose="020B0604030504040204" pitchFamily="34" charset="0"/>
                  <a:ea typeface="Microsoft YaHei" panose="020B0503020204020204" pitchFamily="34" charset="-122"/>
                </a:defRPr>
              </a:lvl9pPr>
            </a:lstStyle>
            <a:p>
              <a:pPr algn="ctr">
                <a:buClrTx/>
                <a:buSzPct val="60000"/>
                <a:buFontTx/>
                <a:buNone/>
              </a:pPr>
              <a:r>
                <a:rPr lang="en-US" altLang="en-US" sz="1000" b="1">
                  <a:solidFill>
                    <a:srgbClr val="000000"/>
                  </a:solidFill>
                </a:rPr>
                <a:t>No</a:t>
              </a:r>
            </a:p>
          </p:txBody>
        </p:sp>
        <p:sp>
          <p:nvSpPr>
            <p:cNvPr id="186394" name="Line 25">
              <a:extLst>
                <a:ext uri="{FF2B5EF4-FFF2-40B4-BE49-F238E27FC236}">
                  <a16:creationId xmlns:a16="http://schemas.microsoft.com/office/drawing/2014/main" id="{35C9B8C6-EAB6-384A-47BB-096F32795F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57" y="3327"/>
              <a:ext cx="0" cy="258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86395" name="Text Box 26">
              <a:extLst>
                <a:ext uri="{FF2B5EF4-FFF2-40B4-BE49-F238E27FC236}">
                  <a16:creationId xmlns:a16="http://schemas.microsoft.com/office/drawing/2014/main" id="{756DB521-CE76-6348-76A4-E0E607A8E0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93" y="3392"/>
              <a:ext cx="574" cy="10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ahoma" panose="020B0604030504040204" pitchFamily="34" charset="0"/>
                  <a:ea typeface="Microsoft YaHei" panose="020B0503020204020204" pitchFamily="34" charset="-122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ahoma" panose="020B0604030504040204" pitchFamily="34" charset="0"/>
                  <a:ea typeface="Microsoft YaHei" panose="020B0503020204020204" pitchFamily="34" charset="-122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ahoma" panose="020B0604030504040204" pitchFamily="34" charset="0"/>
                  <a:ea typeface="Microsoft YaHei" panose="020B0503020204020204" pitchFamily="34" charset="-122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ahoma" panose="020B0604030504040204" pitchFamily="34" charset="0"/>
                  <a:ea typeface="Microsoft YaHei" panose="020B0503020204020204" pitchFamily="34" charset="-122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ahoma" panose="020B060403050404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ahoma" panose="020B060403050404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ahoma" panose="020B060403050404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ahoma" panose="020B060403050404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ahoma" panose="020B0604030504040204" pitchFamily="34" charset="0"/>
                  <a:ea typeface="Microsoft YaHei" panose="020B0503020204020204" pitchFamily="34" charset="-122"/>
                </a:defRPr>
              </a:lvl9pPr>
            </a:lstStyle>
            <a:p>
              <a:pPr algn="ctr">
                <a:buClrTx/>
                <a:buSzPct val="60000"/>
                <a:buFontTx/>
                <a:buNone/>
              </a:pPr>
              <a:r>
                <a:rPr lang="en-US" altLang="en-US" sz="1000" b="1">
                  <a:solidFill>
                    <a:srgbClr val="000000"/>
                  </a:solidFill>
                </a:rPr>
                <a:t>No</a:t>
              </a:r>
            </a:p>
          </p:txBody>
        </p:sp>
        <p:sp>
          <p:nvSpPr>
            <p:cNvPr id="186396" name="Text Box 27">
              <a:extLst>
                <a:ext uri="{FF2B5EF4-FFF2-40B4-BE49-F238E27FC236}">
                  <a16:creationId xmlns:a16="http://schemas.microsoft.com/office/drawing/2014/main" id="{FEC81CEB-B22A-15A7-AC59-940A33E0CB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38" y="898"/>
              <a:ext cx="1201" cy="157"/>
            </a:xfrm>
            <a:prstGeom prst="rect">
              <a:avLst/>
            </a:prstGeom>
            <a:solidFill>
              <a:srgbClr val="FFFFFF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ahoma" panose="020B0604030504040204" pitchFamily="34" charset="0"/>
                  <a:ea typeface="Microsoft YaHei" panose="020B0503020204020204" pitchFamily="34" charset="-122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ahoma" panose="020B0604030504040204" pitchFamily="34" charset="0"/>
                  <a:ea typeface="Microsoft YaHei" panose="020B0503020204020204" pitchFamily="34" charset="-122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ahoma" panose="020B0604030504040204" pitchFamily="34" charset="0"/>
                  <a:ea typeface="Microsoft YaHei" panose="020B0503020204020204" pitchFamily="34" charset="-122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ahoma" panose="020B0604030504040204" pitchFamily="34" charset="0"/>
                  <a:ea typeface="Microsoft YaHei" panose="020B0503020204020204" pitchFamily="34" charset="-122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ahoma" panose="020B060403050404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ahoma" panose="020B060403050404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ahoma" panose="020B060403050404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ahoma" panose="020B060403050404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ahoma" panose="020B0604030504040204" pitchFamily="34" charset="0"/>
                  <a:ea typeface="Microsoft YaHei" panose="020B0503020204020204" pitchFamily="34" charset="-122"/>
                </a:defRPr>
              </a:lvl9pPr>
            </a:lstStyle>
            <a:p>
              <a:pPr algn="ctr">
                <a:buClrTx/>
                <a:buSzPct val="60000"/>
                <a:buFontTx/>
                <a:buNone/>
              </a:pPr>
              <a:r>
                <a:rPr lang="en-US" altLang="en-US" sz="1000" b="1">
                  <a:solidFill>
                    <a:srgbClr val="000000"/>
                  </a:solidFill>
                </a:rPr>
                <a:t>Class A address</a:t>
              </a:r>
            </a:p>
          </p:txBody>
        </p:sp>
        <p:sp>
          <p:nvSpPr>
            <p:cNvPr id="186397" name="Text Box 28">
              <a:extLst>
                <a:ext uri="{FF2B5EF4-FFF2-40B4-BE49-F238E27FC236}">
                  <a16:creationId xmlns:a16="http://schemas.microsoft.com/office/drawing/2014/main" id="{11D880B9-6B13-0B39-B704-8F441E6614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38" y="1617"/>
              <a:ext cx="1201" cy="158"/>
            </a:xfrm>
            <a:prstGeom prst="rect">
              <a:avLst/>
            </a:prstGeom>
            <a:solidFill>
              <a:srgbClr val="FFFFFF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ahoma" panose="020B0604030504040204" pitchFamily="34" charset="0"/>
                  <a:ea typeface="Microsoft YaHei" panose="020B0503020204020204" pitchFamily="34" charset="-122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ahoma" panose="020B0604030504040204" pitchFamily="34" charset="0"/>
                  <a:ea typeface="Microsoft YaHei" panose="020B0503020204020204" pitchFamily="34" charset="-122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ahoma" panose="020B0604030504040204" pitchFamily="34" charset="0"/>
                  <a:ea typeface="Microsoft YaHei" panose="020B0503020204020204" pitchFamily="34" charset="-122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ahoma" panose="020B0604030504040204" pitchFamily="34" charset="0"/>
                  <a:ea typeface="Microsoft YaHei" panose="020B0503020204020204" pitchFamily="34" charset="-122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ahoma" panose="020B060403050404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ahoma" panose="020B060403050404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ahoma" panose="020B060403050404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ahoma" panose="020B060403050404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ahoma" panose="020B0604030504040204" pitchFamily="34" charset="0"/>
                  <a:ea typeface="Microsoft YaHei" panose="020B0503020204020204" pitchFamily="34" charset="-122"/>
                </a:defRPr>
              </a:lvl9pPr>
            </a:lstStyle>
            <a:p>
              <a:pPr algn="ctr">
                <a:buClrTx/>
                <a:buSzPct val="60000"/>
                <a:buFontTx/>
                <a:buNone/>
              </a:pPr>
              <a:r>
                <a:rPr lang="en-US" altLang="en-US" sz="1000" b="1">
                  <a:solidFill>
                    <a:srgbClr val="000000"/>
                  </a:solidFill>
                </a:rPr>
                <a:t>Class B address</a:t>
              </a:r>
            </a:p>
          </p:txBody>
        </p:sp>
        <p:sp>
          <p:nvSpPr>
            <p:cNvPr id="186398" name="Text Box 29">
              <a:extLst>
                <a:ext uri="{FF2B5EF4-FFF2-40B4-BE49-F238E27FC236}">
                  <a16:creationId xmlns:a16="http://schemas.microsoft.com/office/drawing/2014/main" id="{9234F3D3-015D-04D5-6E48-629A586758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38" y="2328"/>
              <a:ext cx="1201" cy="167"/>
            </a:xfrm>
            <a:prstGeom prst="rect">
              <a:avLst/>
            </a:prstGeom>
            <a:solidFill>
              <a:srgbClr val="FFFFFF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ahoma" panose="020B0604030504040204" pitchFamily="34" charset="0"/>
                  <a:ea typeface="Microsoft YaHei" panose="020B0503020204020204" pitchFamily="34" charset="-122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ahoma" panose="020B0604030504040204" pitchFamily="34" charset="0"/>
                  <a:ea typeface="Microsoft YaHei" panose="020B0503020204020204" pitchFamily="34" charset="-122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ahoma" panose="020B0604030504040204" pitchFamily="34" charset="0"/>
                  <a:ea typeface="Microsoft YaHei" panose="020B0503020204020204" pitchFamily="34" charset="-122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ahoma" panose="020B0604030504040204" pitchFamily="34" charset="0"/>
                  <a:ea typeface="Microsoft YaHei" panose="020B0503020204020204" pitchFamily="34" charset="-122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ahoma" panose="020B060403050404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ahoma" panose="020B060403050404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ahoma" panose="020B060403050404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ahoma" panose="020B060403050404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ahoma" panose="020B0604030504040204" pitchFamily="34" charset="0"/>
                  <a:ea typeface="Microsoft YaHei" panose="020B0503020204020204" pitchFamily="34" charset="-122"/>
                </a:defRPr>
              </a:lvl9pPr>
            </a:lstStyle>
            <a:p>
              <a:pPr algn="ctr">
                <a:buClrTx/>
                <a:buSzPct val="60000"/>
                <a:buFontTx/>
                <a:buNone/>
              </a:pPr>
              <a:r>
                <a:rPr lang="en-US" altLang="en-US" sz="1000" b="1">
                  <a:solidFill>
                    <a:srgbClr val="000000"/>
                  </a:solidFill>
                </a:rPr>
                <a:t>Class C address</a:t>
              </a:r>
            </a:p>
          </p:txBody>
        </p:sp>
        <p:sp>
          <p:nvSpPr>
            <p:cNvPr id="186399" name="Text Box 30">
              <a:extLst>
                <a:ext uri="{FF2B5EF4-FFF2-40B4-BE49-F238E27FC236}">
                  <a16:creationId xmlns:a16="http://schemas.microsoft.com/office/drawing/2014/main" id="{A03AA34D-1D57-B863-0147-EB85F2B6D5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28" y="3024"/>
              <a:ext cx="1201" cy="143"/>
            </a:xfrm>
            <a:prstGeom prst="rect">
              <a:avLst/>
            </a:prstGeom>
            <a:solidFill>
              <a:srgbClr val="FFFFFF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ahoma" panose="020B0604030504040204" pitchFamily="34" charset="0"/>
                  <a:ea typeface="Microsoft YaHei" panose="020B0503020204020204" pitchFamily="34" charset="-122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ahoma" panose="020B0604030504040204" pitchFamily="34" charset="0"/>
                  <a:ea typeface="Microsoft YaHei" panose="020B0503020204020204" pitchFamily="34" charset="-122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ahoma" panose="020B0604030504040204" pitchFamily="34" charset="0"/>
                  <a:ea typeface="Microsoft YaHei" panose="020B0503020204020204" pitchFamily="34" charset="-122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ahoma" panose="020B0604030504040204" pitchFamily="34" charset="0"/>
                  <a:ea typeface="Microsoft YaHei" panose="020B0503020204020204" pitchFamily="34" charset="-122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ahoma" panose="020B060403050404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ahoma" panose="020B060403050404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ahoma" panose="020B060403050404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ahoma" panose="020B060403050404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ahoma" panose="020B0604030504040204" pitchFamily="34" charset="0"/>
                  <a:ea typeface="Microsoft YaHei" panose="020B0503020204020204" pitchFamily="34" charset="-122"/>
                </a:defRPr>
              </a:lvl9pPr>
            </a:lstStyle>
            <a:p>
              <a:pPr algn="ctr">
                <a:buClrTx/>
                <a:buSzPct val="60000"/>
                <a:buFontTx/>
                <a:buNone/>
              </a:pPr>
              <a:r>
                <a:rPr lang="en-US" altLang="en-US" sz="1000" b="1">
                  <a:solidFill>
                    <a:srgbClr val="000000"/>
                  </a:solidFill>
                </a:rPr>
                <a:t>Class D address</a:t>
              </a:r>
            </a:p>
          </p:txBody>
        </p:sp>
        <p:sp>
          <p:nvSpPr>
            <p:cNvPr id="186400" name="Text Box 31">
              <a:extLst>
                <a:ext uri="{FF2B5EF4-FFF2-40B4-BE49-F238E27FC236}">
                  <a16:creationId xmlns:a16="http://schemas.microsoft.com/office/drawing/2014/main" id="{4093CB64-D872-15A8-BD06-170D6D51EE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62" y="3586"/>
              <a:ext cx="1201" cy="157"/>
            </a:xfrm>
            <a:prstGeom prst="rect">
              <a:avLst/>
            </a:prstGeom>
            <a:solidFill>
              <a:srgbClr val="FFFFFF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ahoma" panose="020B0604030504040204" pitchFamily="34" charset="0"/>
                  <a:ea typeface="Microsoft YaHei" panose="020B0503020204020204" pitchFamily="34" charset="-122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ahoma" panose="020B0604030504040204" pitchFamily="34" charset="0"/>
                  <a:ea typeface="Microsoft YaHei" panose="020B0503020204020204" pitchFamily="34" charset="-122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ahoma" panose="020B0604030504040204" pitchFamily="34" charset="0"/>
                  <a:ea typeface="Microsoft YaHei" panose="020B0503020204020204" pitchFamily="34" charset="-122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ahoma" panose="020B0604030504040204" pitchFamily="34" charset="0"/>
                  <a:ea typeface="Microsoft YaHei" panose="020B0503020204020204" pitchFamily="34" charset="-122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ahoma" panose="020B060403050404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ahoma" panose="020B060403050404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ahoma" panose="020B060403050404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ahoma" panose="020B060403050404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Tahoma" panose="020B0604030504040204" pitchFamily="34" charset="0"/>
                  <a:ea typeface="Microsoft YaHei" panose="020B0503020204020204" pitchFamily="34" charset="-122"/>
                </a:defRPr>
              </a:lvl9pPr>
            </a:lstStyle>
            <a:p>
              <a:pPr algn="ctr">
                <a:buClrTx/>
                <a:buSzPct val="60000"/>
                <a:buFontTx/>
                <a:buNone/>
              </a:pPr>
              <a:r>
                <a:rPr lang="en-US" altLang="en-US" sz="1000" b="1">
                  <a:solidFill>
                    <a:srgbClr val="000000"/>
                  </a:solidFill>
                </a:rPr>
                <a:t>Class E address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534FE-DFAE-E145-94C6-C632C0DAA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Dotted Decimal 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3D5D79-49E4-544D-9EEF-4AB065285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2B2F0C-59D8-566E-B2E0-C1D8B35E8F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3730" y="1873170"/>
            <a:ext cx="7697815" cy="4025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1079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0915C-563C-71B4-354E-F20736C36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Masking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333E9-6123-473F-588D-84366C0628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Hide the host id part of an IP address</a:t>
            </a:r>
          </a:p>
          <a:p>
            <a:r>
              <a:rPr lang="en-IN" dirty="0"/>
              <a:t>Retain the network id part</a:t>
            </a:r>
          </a:p>
          <a:p>
            <a:r>
              <a:rPr lang="en-IN" dirty="0"/>
              <a:t>This is called </a:t>
            </a:r>
            <a:r>
              <a:rPr lang="en-IN" b="1" dirty="0"/>
              <a:t>masking</a:t>
            </a:r>
            <a:r>
              <a:rPr lang="en-IN" dirty="0"/>
              <a:t> (the host id part)</a:t>
            </a:r>
          </a:p>
        </p:txBody>
      </p:sp>
    </p:spTree>
    <p:extLst>
      <p:ext uri="{BB962C8B-B14F-4D97-AF65-F5344CB8AC3E}">
        <p14:creationId xmlns:p14="http://schemas.microsoft.com/office/powerpoint/2010/main" val="16379030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3EE60-3C0D-8150-703F-B47BE0234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Calculation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D4926-11DB-7797-1944-57958DDECB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C50315-2FED-A4C7-005F-99A9287EEC78}"/>
              </a:ext>
            </a:extLst>
          </p:cNvPr>
          <p:cNvSpPr txBox="1"/>
          <p:nvPr/>
        </p:nvSpPr>
        <p:spPr>
          <a:xfrm>
            <a:off x="4439816" y="2348880"/>
            <a:ext cx="2304256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2800" dirty="0"/>
              <a:t>134.45.78.2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98586A-985A-09FA-CB3C-AAF39B430569}"/>
              </a:ext>
            </a:extLst>
          </p:cNvPr>
          <p:cNvSpPr txBox="1"/>
          <p:nvPr/>
        </p:nvSpPr>
        <p:spPr>
          <a:xfrm>
            <a:off x="4439816" y="3645024"/>
            <a:ext cx="2304256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2800" dirty="0"/>
              <a:t>255.255.0.0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784BF2-5AD4-B196-DCCB-C6BDE7A3E1A0}"/>
              </a:ext>
            </a:extLst>
          </p:cNvPr>
          <p:cNvSpPr txBox="1"/>
          <p:nvPr/>
        </p:nvSpPr>
        <p:spPr>
          <a:xfrm>
            <a:off x="3287688" y="3068960"/>
            <a:ext cx="1296144" cy="4001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000" dirty="0"/>
              <a:t>AND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E3C158-19F4-E375-FC2A-DBB1D86AD2AE}"/>
              </a:ext>
            </a:extLst>
          </p:cNvPr>
          <p:cNvSpPr txBox="1"/>
          <p:nvPr/>
        </p:nvSpPr>
        <p:spPr>
          <a:xfrm>
            <a:off x="4439816" y="4679558"/>
            <a:ext cx="2304256" cy="523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IN" sz="2800" dirty="0"/>
              <a:t>134.45.0.0</a:t>
            </a:r>
            <a:endParaRPr lang="en-IN" dirty="0"/>
          </a:p>
        </p:txBody>
      </p:sp>
      <p:sp>
        <p:nvSpPr>
          <p:cNvPr id="8" name="Callout: Line with Border and Accent Bar 7">
            <a:extLst>
              <a:ext uri="{FF2B5EF4-FFF2-40B4-BE49-F238E27FC236}">
                <a16:creationId xmlns:a16="http://schemas.microsoft.com/office/drawing/2014/main" id="{563E7C02-5664-C835-D8A7-5F26C3342124}"/>
              </a:ext>
            </a:extLst>
          </p:cNvPr>
          <p:cNvSpPr/>
          <p:nvPr/>
        </p:nvSpPr>
        <p:spPr>
          <a:xfrm>
            <a:off x="7464152" y="1455501"/>
            <a:ext cx="2304256" cy="677355"/>
          </a:xfrm>
          <a:prstGeom prst="accentBorderCallout1">
            <a:avLst>
              <a:gd name="adj1" fmla="val 18750"/>
              <a:gd name="adj2" fmla="val -8333"/>
              <a:gd name="adj3" fmla="val 176705"/>
              <a:gd name="adj4" fmla="val -388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The address whose network ID we want</a:t>
            </a:r>
          </a:p>
        </p:txBody>
      </p:sp>
      <p:sp>
        <p:nvSpPr>
          <p:cNvPr id="9" name="Callout: Line with Border and Accent Bar 8">
            <a:extLst>
              <a:ext uri="{FF2B5EF4-FFF2-40B4-BE49-F238E27FC236}">
                <a16:creationId xmlns:a16="http://schemas.microsoft.com/office/drawing/2014/main" id="{D2639D0C-2802-348A-8882-1F03E08FFD63}"/>
              </a:ext>
            </a:extLst>
          </p:cNvPr>
          <p:cNvSpPr/>
          <p:nvPr/>
        </p:nvSpPr>
        <p:spPr>
          <a:xfrm>
            <a:off x="7608170" y="2730282"/>
            <a:ext cx="2304256" cy="1058758"/>
          </a:xfrm>
          <a:prstGeom prst="accentBorderCallout1">
            <a:avLst>
              <a:gd name="adj1" fmla="val 18750"/>
              <a:gd name="adj2" fmla="val -8333"/>
              <a:gd name="adj3" fmla="val 108245"/>
              <a:gd name="adj4" fmla="val -3397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Default mask for class B (since the address above is from class B)</a:t>
            </a:r>
          </a:p>
        </p:txBody>
      </p:sp>
      <p:sp>
        <p:nvSpPr>
          <p:cNvPr id="10" name="Callout: Line with Border and Accent Bar 9">
            <a:extLst>
              <a:ext uri="{FF2B5EF4-FFF2-40B4-BE49-F238E27FC236}">
                <a16:creationId xmlns:a16="http://schemas.microsoft.com/office/drawing/2014/main" id="{98CEEE0C-DB68-6C69-941B-E7ED984C4F78}"/>
              </a:ext>
            </a:extLst>
          </p:cNvPr>
          <p:cNvSpPr/>
          <p:nvPr/>
        </p:nvSpPr>
        <p:spPr>
          <a:xfrm>
            <a:off x="7608170" y="4293653"/>
            <a:ext cx="2304256" cy="1058758"/>
          </a:xfrm>
          <a:prstGeom prst="accentBorderCallout1">
            <a:avLst>
              <a:gd name="adj1" fmla="val 18750"/>
              <a:gd name="adj2" fmla="val -8333"/>
              <a:gd name="adj3" fmla="val 65062"/>
              <a:gd name="adj4" fmla="val -359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Network ID for the address</a:t>
            </a:r>
          </a:p>
        </p:txBody>
      </p:sp>
    </p:spTree>
    <p:extLst>
      <p:ext uri="{BB962C8B-B14F-4D97-AF65-F5344CB8AC3E}">
        <p14:creationId xmlns:p14="http://schemas.microsoft.com/office/powerpoint/2010/main" val="28096296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2D087-8C2D-D2B4-B442-5FB01209D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Default Mask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ED634-98B3-D6B3-4C8D-8894B202E0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E1EFA3-F298-3D67-ED3F-DDC9CF87D0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8141" y="1628801"/>
            <a:ext cx="7255718" cy="4409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9631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4" name="Text Box 3">
            <a:extLst>
              <a:ext uri="{FF2B5EF4-FFF2-40B4-BE49-F238E27FC236}">
                <a16:creationId xmlns:a16="http://schemas.microsoft.com/office/drawing/2014/main" id="{18C4EC9A-1C45-CC88-0F0B-1B4ABFF6CD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4939" y="214314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4400">
                <a:solidFill>
                  <a:srgbClr val="333399"/>
                </a:solidFill>
              </a:rPr>
              <a:t>Default Masks</a:t>
            </a:r>
          </a:p>
        </p:txBody>
      </p:sp>
      <p:graphicFrame>
        <p:nvGraphicFramePr>
          <p:cNvPr id="99332" name="Group 4">
            <a:extLst>
              <a:ext uri="{FF2B5EF4-FFF2-40B4-BE49-F238E27FC236}">
                <a16:creationId xmlns:a16="http://schemas.microsoft.com/office/drawing/2014/main" id="{420558D5-FD72-4B42-892E-5A9FB44F99D9}"/>
              </a:ext>
            </a:extLst>
          </p:cNvPr>
          <p:cNvGraphicFramePr>
            <a:graphicFrameLocks noGrp="1"/>
          </p:cNvGraphicFramePr>
          <p:nvPr/>
        </p:nvGraphicFramePr>
        <p:xfrm>
          <a:off x="2706689" y="2017714"/>
          <a:ext cx="7773987" cy="4114801"/>
        </p:xfrm>
        <a:graphic>
          <a:graphicData uri="http://schemas.openxmlformats.org/drawingml/2006/table">
            <a:tbl>
              <a:tblPr/>
              <a:tblGrid>
                <a:gridCol w="1331912">
                  <a:extLst>
                    <a:ext uri="{9D8B030D-6E8A-4147-A177-3AD203B41FA5}">
                      <a16:colId xmlns:a16="http://schemas.microsoft.com/office/drawing/2014/main" val="2881544331"/>
                    </a:ext>
                  </a:extLst>
                </a:gridCol>
                <a:gridCol w="3851275">
                  <a:extLst>
                    <a:ext uri="{9D8B030D-6E8A-4147-A177-3AD203B41FA5}">
                      <a16:colId xmlns:a16="http://schemas.microsoft.com/office/drawing/2014/main" val="419392430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286977511"/>
                    </a:ext>
                  </a:extLst>
                </a:gridCol>
              </a:tblGrid>
              <a:tr h="1027113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1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Microsoft YaHei" panose="020B0503020204020204" pitchFamily="34" charset="-122"/>
                        </a:rPr>
                        <a:t>Class</a:t>
                      </a:r>
                    </a:p>
                  </a:txBody>
                  <a:tcPr marL="90000" marR="90000" horzOverflow="overflow">
                    <a:lnL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1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Microsoft YaHei" panose="020B0503020204020204" pitchFamily="34" charset="-122"/>
                        </a:rPr>
                        <a:t>Mask in Binary</a:t>
                      </a:r>
                    </a:p>
                  </a:txBody>
                  <a:tcPr marL="90000" marR="900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1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Microsoft YaHei" panose="020B0503020204020204" pitchFamily="34" charset="-122"/>
                        </a:rPr>
                        <a:t>Mask in dotted-decimal</a:t>
                      </a:r>
                    </a:p>
                  </a:txBody>
                  <a:tcPr marL="90000" marR="900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7804841"/>
                  </a:ext>
                </a:extLst>
              </a:tr>
              <a:tr h="1027113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1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Microsoft YaHei" panose="020B0503020204020204" pitchFamily="34" charset="-122"/>
                        </a:rPr>
                        <a:t>A</a:t>
                      </a:r>
                    </a:p>
                  </a:txBody>
                  <a:tcPr marL="90000" marR="90000" horzOverflow="overflow">
                    <a:lnL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1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Microsoft YaHei" panose="020B0503020204020204" pitchFamily="34" charset="-122"/>
                        </a:rPr>
                        <a:t>11111111 00000000 00000000 00000000</a:t>
                      </a:r>
                    </a:p>
                  </a:txBody>
                  <a:tcPr marL="90000" marR="900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1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Microsoft YaHei" panose="020B0503020204020204" pitchFamily="34" charset="-122"/>
                        </a:rPr>
                        <a:t>255.0.0.0</a:t>
                      </a:r>
                    </a:p>
                  </a:txBody>
                  <a:tcPr marL="90000" marR="900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8140463"/>
                  </a:ext>
                </a:extLst>
              </a:tr>
              <a:tr h="1027113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1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Microsoft YaHei" panose="020B0503020204020204" pitchFamily="34" charset="-122"/>
                        </a:rPr>
                        <a:t>B</a:t>
                      </a:r>
                    </a:p>
                  </a:txBody>
                  <a:tcPr marL="90000" marR="90000" horzOverflow="overflow">
                    <a:lnL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1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Microsoft YaHei" panose="020B0503020204020204" pitchFamily="34" charset="-122"/>
                        </a:rPr>
                        <a:t>11111111 11111111 00000000 00000000</a:t>
                      </a:r>
                    </a:p>
                  </a:txBody>
                  <a:tcPr marL="90000" marR="900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1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Microsoft YaHei" panose="020B0503020204020204" pitchFamily="34" charset="-122"/>
                        </a:rPr>
                        <a:t>255.255.0.0</a:t>
                      </a:r>
                    </a:p>
                  </a:txBody>
                  <a:tcPr marL="90000" marR="900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9216955"/>
                  </a:ext>
                </a:extLst>
              </a:tr>
              <a:tr h="1033462"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1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Microsoft YaHei" panose="020B0503020204020204" pitchFamily="34" charset="-122"/>
                        </a:rPr>
                        <a:t>C</a:t>
                      </a:r>
                    </a:p>
                  </a:txBody>
                  <a:tcPr marL="90000" marR="90000" horzOverflow="overflow">
                    <a:lnL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1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Microsoft YaHei" panose="020B0503020204020204" pitchFamily="34" charset="-122"/>
                        </a:rPr>
                        <a:t>11111111 11111111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101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Microsoft YaHei" panose="020B0503020204020204" pitchFamily="34" charset="-122"/>
                        </a:rPr>
                        <a:t>11111111 00000000</a:t>
                      </a:r>
                    </a:p>
                  </a:txBody>
                  <a:tcPr marL="90000" marR="900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8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8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icrosoft YaHei" panose="020B0503020204020204" pitchFamily="34" charset="-122"/>
                        </a:defRPr>
                      </a:lvl1pPr>
                      <a:lvl2pPr>
                        <a:spcBef>
                          <a:spcPts val="7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icrosoft YaHei" panose="020B0503020204020204" pitchFamily="34" charset="-122"/>
                        </a:defRPr>
                      </a:lvl2pPr>
                      <a:lvl3pPr>
                        <a:spcBef>
                          <a:spcPts val="6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icrosoft YaHei" panose="020B0503020204020204" pitchFamily="34" charset="-122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icrosoft YaHei" panose="020B0503020204020204" pitchFamily="34" charset="-122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ahoma" panose="020B060403050404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101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Microsoft YaHei" panose="020B0503020204020204" pitchFamily="34" charset="-122"/>
                        </a:rPr>
                        <a:t>255.255.255.0</a:t>
                      </a:r>
                    </a:p>
                  </a:txBody>
                  <a:tcPr marL="90000" marR="900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1376654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2" name="Text Box 3">
            <a:extLst>
              <a:ext uri="{FF2B5EF4-FFF2-40B4-BE49-F238E27FC236}">
                <a16:creationId xmlns:a16="http://schemas.microsoft.com/office/drawing/2014/main" id="{6B8C3136-49E2-8A16-4CD4-2C38385704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4939" y="214314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4400">
                <a:solidFill>
                  <a:srgbClr val="333399"/>
                </a:solidFill>
              </a:rPr>
              <a:t>Masking Examples</a:t>
            </a:r>
          </a:p>
        </p:txBody>
      </p:sp>
      <p:sp>
        <p:nvSpPr>
          <p:cNvPr id="196613" name="Text Box 4">
            <a:extLst>
              <a:ext uri="{FF2B5EF4-FFF2-40B4-BE49-F238E27FC236}">
                <a16:creationId xmlns:a16="http://schemas.microsoft.com/office/drawing/2014/main" id="{C273F75A-23D8-C5E6-D2DE-BD55DB7E4E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6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Tahoma" panose="020B0604030504040204" pitchFamily="34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8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</a:pPr>
            <a:r>
              <a:rPr lang="en-US" altLang="en-US" sz="3200">
                <a:solidFill>
                  <a:srgbClr val="000000"/>
                </a:solidFill>
              </a:rPr>
              <a:t>Given an IP address of 23.56.7.91, find the network address.</a:t>
            </a:r>
          </a:p>
          <a:p>
            <a:pPr>
              <a:spcBef>
                <a:spcPts val="800"/>
              </a:spcBef>
              <a:buClr>
                <a:srgbClr val="3333CC"/>
              </a:buClr>
              <a:buSzPct val="60000"/>
              <a:buFont typeface="Wingdings" panose="05000000000000000000" pitchFamily="2" charset="2"/>
              <a:buChar char=""/>
            </a:pPr>
            <a:r>
              <a:rPr lang="en-US" altLang="en-US" sz="3200">
                <a:solidFill>
                  <a:srgbClr val="000000"/>
                </a:solidFill>
              </a:rPr>
              <a:t>Given an IP address of 132.6.17.85, find the network address.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409AE-D199-81C8-BB11-B0256F237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E0018-25AF-B8C1-7A19-46F76C0B3FB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Earlier, </a:t>
            </a:r>
            <a:r>
              <a:rPr lang="en-US" b="1" dirty="0"/>
              <a:t>hubs</a:t>
            </a:r>
            <a:r>
              <a:rPr lang="en-US" dirty="0"/>
              <a:t> were used as connection devices in Ethernet</a:t>
            </a:r>
          </a:p>
          <a:p>
            <a:r>
              <a:rPr lang="en-US" dirty="0"/>
              <a:t>Hub is a dumb device, works only at the physical layer (Layer 1)</a:t>
            </a:r>
          </a:p>
          <a:p>
            <a:r>
              <a:rPr lang="en-US" dirty="0"/>
              <a:t>So, it does not know about MAC addresses, and hence floods out all the ports</a:t>
            </a:r>
          </a:p>
          <a:p>
            <a:r>
              <a:rPr lang="en-US" sz="2800" b="0" i="0" u="none" strike="noStrike" baseline="0" dirty="0"/>
              <a:t>All devices that use the same physical media and listen to each frame are considered to be in the same </a:t>
            </a:r>
            <a:r>
              <a:rPr lang="en-US" sz="2800" b="1" i="0" u="none" strike="noStrike" baseline="0" dirty="0"/>
              <a:t>collision domain</a:t>
            </a:r>
            <a:endParaRPr lang="en-US" sz="2800" b="0" i="0" u="none" strike="noStrike" baseline="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547F35-D773-B4F4-8931-E5FDF1D6111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endParaRPr lang="en-IN"/>
          </a:p>
        </p:txBody>
      </p:sp>
      <p:pic>
        <p:nvPicPr>
          <p:cNvPr id="3074" name="Picture 2" descr="What are Hub and Switch in Computer Network? | Hubs and switches, Computer  network, What is hub">
            <a:extLst>
              <a:ext uri="{FF2B5EF4-FFF2-40B4-BE49-F238E27FC236}">
                <a16:creationId xmlns:a16="http://schemas.microsoft.com/office/drawing/2014/main" id="{28F24AAE-7B0F-A0BA-9D1E-0770D17822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4416" y="582451"/>
            <a:ext cx="6407584" cy="5119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81436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425F7-08DF-2A4C-C498-983C9CFA0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Private/Local/Internal IP Addresses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E05D6-A989-A9E8-F913-864DC4D718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following ranges of IP addresses are reserved as </a:t>
            </a:r>
            <a:r>
              <a:rPr lang="en-IN" b="1" dirty="0"/>
              <a:t>private/local/internal IP addresses</a:t>
            </a:r>
            <a:r>
              <a:rPr lang="en-IN" dirty="0"/>
              <a:t>, and they cannot be assigned to a computer on the Internet as a </a:t>
            </a:r>
            <a:r>
              <a:rPr lang="en-IN" b="1" dirty="0"/>
              <a:t>public/external IP address</a:t>
            </a:r>
            <a:endParaRPr lang="en-IN" dirty="0"/>
          </a:p>
          <a:p>
            <a:r>
              <a:rPr lang="en-US" b="1" dirty="0"/>
              <a:t>Class A</a:t>
            </a:r>
            <a:r>
              <a:rPr lang="en-US" dirty="0"/>
              <a:t>: 10.0.0.0 to 10.255.255.255</a:t>
            </a:r>
          </a:p>
          <a:p>
            <a:r>
              <a:rPr lang="en-US" b="1" dirty="0"/>
              <a:t>Class B</a:t>
            </a:r>
            <a:r>
              <a:rPr lang="en-US" dirty="0"/>
              <a:t>: 172.16.0.0 to 172.31.255.255</a:t>
            </a:r>
          </a:p>
          <a:p>
            <a:r>
              <a:rPr lang="en-US" b="1" dirty="0"/>
              <a:t>Class C</a:t>
            </a:r>
            <a:r>
              <a:rPr lang="en-US" dirty="0"/>
              <a:t>: 192.168.0.0 to 192.168.255.255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4892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409AE-D199-81C8-BB11-B0256F237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Switch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E0018-25AF-B8C1-7A19-46F76C0B3F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Hubs are obsolete</a:t>
            </a:r>
          </a:p>
          <a:p>
            <a:r>
              <a:rPr lang="en-US" b="1" dirty="0"/>
              <a:t>Switch</a:t>
            </a:r>
            <a:r>
              <a:rPr lang="en-US" dirty="0"/>
              <a:t> is an intelligent device – can filter traffic</a:t>
            </a:r>
          </a:p>
          <a:p>
            <a:r>
              <a:rPr lang="en-US" dirty="0"/>
              <a:t>Example</a:t>
            </a:r>
          </a:p>
          <a:p>
            <a:pPr lvl="1"/>
            <a:r>
              <a:rPr lang="en-US" dirty="0"/>
              <a:t>If a hub connects two branches of a network, it will flood both the branches for every received frame</a:t>
            </a:r>
          </a:p>
          <a:p>
            <a:pPr lvl="1"/>
            <a:r>
              <a:rPr lang="en-US" dirty="0"/>
              <a:t>A switch will check whether it should send it to the other branch of the network by comparing addresses, as discussed shortly</a:t>
            </a:r>
          </a:p>
        </p:txBody>
      </p:sp>
    </p:spTree>
    <p:extLst>
      <p:ext uri="{BB962C8B-B14F-4D97-AF65-F5344CB8AC3E}">
        <p14:creationId xmlns:p14="http://schemas.microsoft.com/office/powerpoint/2010/main" val="1774177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38804-50F5-00CE-B9A8-4E05E52B3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Switching Example –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E5F9DA-4863-2FCE-D6B3-510C0DE143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Each switch maintains a mapping table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7E97AF-61B0-354E-09BC-7E73D5DE6A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989" y="2495326"/>
            <a:ext cx="9138120" cy="436267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EB1DF9A-AAC2-E578-6F9B-99FCA7843CAB}"/>
              </a:ext>
            </a:extLst>
          </p:cNvPr>
          <p:cNvSpPr/>
          <p:nvPr/>
        </p:nvSpPr>
        <p:spPr>
          <a:xfrm>
            <a:off x="8794679" y="4676663"/>
            <a:ext cx="1572430" cy="2181337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7360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38804-50F5-00CE-B9A8-4E05E52B3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Switching Example –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E5F9DA-4863-2FCE-D6B3-510C0DE143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Host 1.1.1 sends a frame to host 2.2.2</a:t>
            </a:r>
          </a:p>
          <a:p>
            <a:endParaRPr lang="en-IN" dirty="0"/>
          </a:p>
          <a:p>
            <a:r>
              <a:rPr lang="en-IN" dirty="0"/>
              <a:t>Switch sees the frame and updates its mapping table</a:t>
            </a:r>
          </a:p>
          <a:p>
            <a:endParaRPr lang="en-IN" dirty="0"/>
          </a:p>
          <a:p>
            <a:r>
              <a:rPr lang="en-IN" dirty="0"/>
              <a:t>The switch does not know where 2.2.2 is, so it floods out the frame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5C2C25E-CE72-6420-6400-4F145192CF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7132" y="681037"/>
            <a:ext cx="2775093" cy="186699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D05BBE0-DCC4-B3F8-226C-51176D104B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2499" y="2389890"/>
            <a:ext cx="2165953" cy="149108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6B50A72-9A1D-8B9D-BD27-23E61E19CF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4707" y="4309968"/>
            <a:ext cx="5245546" cy="220841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27E6094-132D-414A-C885-9D7E9DB93BDE}"/>
              </a:ext>
            </a:extLst>
          </p:cNvPr>
          <p:cNvSpPr/>
          <p:nvPr/>
        </p:nvSpPr>
        <p:spPr>
          <a:xfrm>
            <a:off x="3114707" y="5876818"/>
            <a:ext cx="1549760" cy="64156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5BC7AFD-37C7-4B24-8510-6939FE568AC7}"/>
              </a:ext>
            </a:extLst>
          </p:cNvPr>
          <p:cNvSpPr/>
          <p:nvPr/>
        </p:nvSpPr>
        <p:spPr>
          <a:xfrm>
            <a:off x="7407132" y="5599416"/>
            <a:ext cx="953121" cy="125858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`</a:t>
            </a:r>
          </a:p>
        </p:txBody>
      </p:sp>
    </p:spTree>
    <p:extLst>
      <p:ext uri="{BB962C8B-B14F-4D97-AF65-F5344CB8AC3E}">
        <p14:creationId xmlns:p14="http://schemas.microsoft.com/office/powerpoint/2010/main" val="2107759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38804-50F5-00CE-B9A8-4E05E52B3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Switching Example –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E5F9DA-4863-2FCE-D6B3-510C0DE143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Suppose host 2.2.2 sends a reply to 1.1.1</a:t>
            </a:r>
          </a:p>
          <a:p>
            <a:endParaRPr lang="en-IN" dirty="0"/>
          </a:p>
          <a:p>
            <a:r>
              <a:rPr lang="en-IN" dirty="0"/>
              <a:t>Switch sees the frame and updates its mapping table</a:t>
            </a:r>
          </a:p>
          <a:p>
            <a:endParaRPr lang="en-IN" dirty="0"/>
          </a:p>
          <a:p>
            <a:r>
              <a:rPr lang="en-IN" dirty="0"/>
              <a:t>The switch will send the frame only to 1.1.1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9CF4EB-2619-B74D-5B0D-EB7C7BE8AA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4207" y="271418"/>
            <a:ext cx="2933851" cy="174634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B764794-7C58-736C-E0CF-3F829CFE3D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6574" y="2017758"/>
            <a:ext cx="2927500" cy="142882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676EE0E-345A-6166-A2EC-59C1C22786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1666" y="4345596"/>
            <a:ext cx="7734698" cy="1886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7770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7BEF1-8A78-6104-306A-2BF462C1C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Router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4F4E30-D1B0-2D9A-6E4F-01DCB6E55D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 </a:t>
            </a:r>
            <a:r>
              <a:rPr lang="en-IN" b="1" dirty="0"/>
              <a:t>router</a:t>
            </a:r>
            <a:r>
              <a:rPr lang="en-IN" dirty="0"/>
              <a:t> works at layer 3 (network layer) and uses IP addresses to decide where to deliver packets</a:t>
            </a:r>
          </a:p>
          <a:p>
            <a:r>
              <a:rPr lang="en-IN" dirty="0"/>
              <a:t>Remember: A </a:t>
            </a:r>
            <a:r>
              <a:rPr lang="en-IN" b="1" dirty="0"/>
              <a:t>switch </a:t>
            </a:r>
            <a:r>
              <a:rPr lang="en-IN" dirty="0"/>
              <a:t>works at layer 2 (data link layer) and uses MAC addresses to decide where to deliver packets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2DCC91B-1019-71FB-9B32-D86DBA9D8E6D}"/>
              </a:ext>
            </a:extLst>
          </p:cNvPr>
          <p:cNvGraphicFramePr>
            <a:graphicFrameLocks noGrp="1"/>
          </p:cNvGraphicFramePr>
          <p:nvPr/>
        </p:nvGraphicFramePr>
        <p:xfrm>
          <a:off x="1415551" y="3771090"/>
          <a:ext cx="8127999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42064317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0487318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8522603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2400" dirty="0"/>
                        <a:t>Device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Layer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Uses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165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400" dirty="0"/>
                        <a:t>Router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3 (Network)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IP addresses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0421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400" dirty="0"/>
                        <a:t>Switch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2 (Data link)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MAC addresses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87959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77808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D33C9-1439-332A-B574-F298F1A81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Routing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B40491-8559-859E-ACF6-42CDE44D68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Routing means taking a packet from one device and sending it through the network to another device </a:t>
            </a:r>
            <a:r>
              <a:rPr lang="en-US" u="sng" dirty="0"/>
              <a:t>on a different network</a:t>
            </a:r>
          </a:p>
          <a:p>
            <a:endParaRPr lang="en-IN" u="sng" dirty="0"/>
          </a:p>
          <a:p>
            <a:r>
              <a:rPr lang="en-US" dirty="0"/>
              <a:t>Switching means taking a packet from one device and sending it through the network to another device </a:t>
            </a:r>
            <a:r>
              <a:rPr lang="en-US" u="sng" dirty="0"/>
              <a:t>on the same network</a:t>
            </a:r>
          </a:p>
          <a:p>
            <a:endParaRPr lang="en-US" u="sng" dirty="0"/>
          </a:p>
          <a:p>
            <a:r>
              <a:rPr lang="en-US" dirty="0"/>
              <a:t>A switch can be used for sending traffic </a:t>
            </a:r>
            <a:r>
              <a:rPr lang="en-US" u="sng" dirty="0"/>
              <a:t>inside a network</a:t>
            </a:r>
          </a:p>
          <a:p>
            <a:r>
              <a:rPr lang="en-US" dirty="0"/>
              <a:t>For sending traffic </a:t>
            </a:r>
            <a:r>
              <a:rPr lang="en-US" u="sng" dirty="0"/>
              <a:t>outside a network</a:t>
            </a:r>
            <a:r>
              <a:rPr lang="en-US" dirty="0"/>
              <a:t> we need a router</a:t>
            </a:r>
          </a:p>
          <a:p>
            <a:endParaRPr lang="en-IN" u="sng" dirty="0"/>
          </a:p>
        </p:txBody>
      </p:sp>
    </p:spTree>
    <p:extLst>
      <p:ext uri="{BB962C8B-B14F-4D97-AF65-F5344CB8AC3E}">
        <p14:creationId xmlns:p14="http://schemas.microsoft.com/office/powerpoint/2010/main" val="40827261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1054</Words>
  <Application>Microsoft Office PowerPoint</Application>
  <PresentationFormat>Widescreen</PresentationFormat>
  <Paragraphs>226</Paragraphs>
  <Slides>30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Calibri</vt:lpstr>
      <vt:lpstr>Calibri Light</vt:lpstr>
      <vt:lpstr>Tahoma</vt:lpstr>
      <vt:lpstr>Times New Roman</vt:lpstr>
      <vt:lpstr>Wingdings</vt:lpstr>
      <vt:lpstr>Office Theme</vt:lpstr>
      <vt:lpstr>Session 8-10: Network Devices – Hub, Switch, and Router</vt:lpstr>
      <vt:lpstr>Networking devices</vt:lpstr>
      <vt:lpstr>Hub</vt:lpstr>
      <vt:lpstr>Switch</vt:lpstr>
      <vt:lpstr>Switching Example – 1</vt:lpstr>
      <vt:lpstr>Switching Example – 2</vt:lpstr>
      <vt:lpstr>Switching Example – 3</vt:lpstr>
      <vt:lpstr>Router</vt:lpstr>
      <vt:lpstr>Routing</vt:lpstr>
      <vt:lpstr>Routing Example</vt:lpstr>
      <vt:lpstr>Routing Table</vt:lpstr>
      <vt:lpstr>Routing Table after it is Updated</vt:lpstr>
      <vt:lpstr>Hubs versus Switches versus Routers</vt:lpstr>
      <vt:lpstr>Understanding Routing</vt:lpstr>
      <vt:lpstr>Understanding Routing</vt:lpstr>
      <vt:lpstr>MAC Addresses and LAN</vt:lpstr>
      <vt:lpstr>IP Addresses and the Internet</vt:lpstr>
      <vt:lpstr>Sessions 6 and 7: IP Addressing and Routing</vt:lpstr>
      <vt:lpstr>IP Address</vt:lpstr>
      <vt:lpstr>IP Address Classes</vt:lpstr>
      <vt:lpstr>Classful Addressing</vt:lpstr>
      <vt:lpstr>Classes – How to Determine/Remember? – Three Techniques</vt:lpstr>
      <vt:lpstr>PowerPoint Presentation</vt:lpstr>
      <vt:lpstr>Dotted Decimal Notation</vt:lpstr>
      <vt:lpstr>Masking</vt:lpstr>
      <vt:lpstr>Calculation</vt:lpstr>
      <vt:lpstr>Default Mask</vt:lpstr>
      <vt:lpstr>PowerPoint Presentation</vt:lpstr>
      <vt:lpstr>PowerPoint Presentation</vt:lpstr>
      <vt:lpstr>Private/Local/Internal IP Addresses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 8-10: Network Devices – Hub, Switch, and Router</dc:title>
  <dc:creator>Atul Kahate</dc:creator>
  <cp:lastModifiedBy>Atul Kahate</cp:lastModifiedBy>
  <cp:revision>1</cp:revision>
  <dcterms:created xsi:type="dcterms:W3CDTF">2023-09-28T05:33:19Z</dcterms:created>
  <dcterms:modified xsi:type="dcterms:W3CDTF">2023-09-28T05:33:34Z</dcterms:modified>
</cp:coreProperties>
</file>