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5" r:id="rId2"/>
    <p:sldId id="746" r:id="rId3"/>
    <p:sldId id="747" r:id="rId4"/>
    <p:sldId id="748" r:id="rId5"/>
    <p:sldId id="751" r:id="rId6"/>
    <p:sldId id="752" r:id="rId7"/>
    <p:sldId id="753" r:id="rId8"/>
    <p:sldId id="754" r:id="rId9"/>
    <p:sldId id="755" r:id="rId10"/>
    <p:sldId id="756" r:id="rId11"/>
    <p:sldId id="826" r:id="rId12"/>
    <p:sldId id="827" r:id="rId13"/>
    <p:sldId id="828" r:id="rId14"/>
    <p:sldId id="757" r:id="rId15"/>
    <p:sldId id="1109" r:id="rId16"/>
    <p:sldId id="759" r:id="rId17"/>
    <p:sldId id="1116" r:id="rId18"/>
    <p:sldId id="679" r:id="rId19"/>
    <p:sldId id="760" r:id="rId20"/>
    <p:sldId id="761" r:id="rId21"/>
    <p:sldId id="1114" r:id="rId22"/>
    <p:sldId id="1115" r:id="rId23"/>
    <p:sldId id="762" r:id="rId24"/>
    <p:sldId id="1112" r:id="rId25"/>
    <p:sldId id="1110" r:id="rId26"/>
    <p:sldId id="1111" r:id="rId27"/>
    <p:sldId id="1113" r:id="rId28"/>
    <p:sldId id="825" r:id="rId29"/>
    <p:sldId id="823" r:id="rId30"/>
    <p:sldId id="824" r:id="rId31"/>
    <p:sldId id="767" r:id="rId32"/>
    <p:sldId id="768" r:id="rId33"/>
    <p:sldId id="7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700F-E3BA-C92F-731E-0560251D1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EB1F0-0733-4BDB-D2C8-AAEFBBD9C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5B26-023A-55BF-6411-0AD3553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C385-FDD3-6E1F-EB3D-C4A020D1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366F-E78E-5639-8141-EA4A2FFC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8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0D34-816F-4714-CC65-B9F7CCE7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8A97-808C-1848-1A25-0616B6CB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72F1-8608-CC9E-34C5-DB895FF0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A000-A111-5EB6-8846-752CC39C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7E2A-3D0C-379F-A57D-8F597C8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95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EDA7-A625-D4BA-C7A3-2C778D451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48A29-2FBB-023A-3BEB-3B183C68E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EE95-DF4B-E7AF-3EB8-562ACBCC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1EB32-3D37-DF8E-F754-1BD1C769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C701-4780-9EA4-B6A7-A7E6476A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8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AF74-631E-5B40-9143-9BCE8825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D98C-9103-102B-5D70-3CBCF944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69B8-4786-ACC5-DE7E-A4164C2B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E33D-EA04-A87C-7F85-20463788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B6C2-E2A1-BF80-0060-DB21362E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4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5C18-EB4A-A5EB-07A1-50A6FAE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11351-6C0A-E624-F0B4-04245F26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8968-27DA-1D4F-AD9F-5FC0E8E3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133E-7559-8F97-228F-1691296C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378D-6A5E-2754-2D30-DD32115D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875E-7D16-573D-B7BE-D77EE01E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6C00-6CE6-2A47-3AD7-B1F91242E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97579-6E41-F94C-1D5A-7ED3DA8B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C1C4F-3CF6-3937-7BC8-B76B5351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461BB-8E18-C4D4-7D81-75ECA198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1FB36-E84F-992D-DE20-632CB32B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6490-B767-9D84-935B-0D0AE1CF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F05B2-CA1E-B842-4278-7778E6CC9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258E6-FBB1-77DB-1200-AF9A62058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8196-8132-B9FE-7979-011CAA7A9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9AF9D-F076-35EE-41ED-5E47A08BD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24E5E-48FB-707D-85D9-36D87152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39EE2-CF33-731A-B472-7450000F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64591-5092-CA2F-3CD2-56C1E5EA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F1DD-982E-40AB-C948-4E87642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68470-6279-FDBB-5A53-7CE8B308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699A6-7AD0-C8C7-847B-3B4436CF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DADFE-7E1C-99B4-659C-95BEB7D1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CE0F8-13A3-8755-3BDB-095B3CA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A46EC-64CE-6827-03BD-BD2C0693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444B6-E613-E5D8-6151-3CA8A043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7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53A8-8E30-9C64-A0F3-667E9956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4563-D13C-CCAC-ADD4-B9530A31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D9819-A6FE-9CD2-4FB1-237A2431A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F1968-37AB-5BBD-069B-9E8C120C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8EA9E-0AC2-92F8-C45E-01DC2A9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386A-C4B3-5865-1FF6-4B002C84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4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9190-400C-742B-82B6-139EC34F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B654F-2430-6993-E12A-42CF74F03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B28BA-046B-ABCA-288E-1224C6917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72FBF-AC38-205E-CC88-623989E9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314AD-762A-AD25-E19F-56830F06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301FD-D682-C84D-7521-280317D5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7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8DE0C-E8CE-AFB4-BE96-69EF6A6A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0BC6-80D0-01B5-CB5D-45E98526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6904-0CF9-3E84-78D1-A9F926E3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2683-9D2C-4EA3-9C01-EA4A14BE08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D579-DB9A-8BD1-28E7-BE2B0C6F4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0051-5D6B-4F96-9558-61EAD59C7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DB82-0205-415E-AF33-16099F0B5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71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BF15E9-9C32-1ABC-08A2-78C96008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Classless Inter Domain Routing (CIDR)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B450D-F345-8A74-7B66-FA10DDA05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4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C99F-C6C9-5512-D273-E42CC5F1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4733-C721-7514-90EA-49600198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Hosts 192.168.200.5/30 and 192.168.200.9/30 have the same suffix, and yet they do not belong to the same physical network</a:t>
            </a:r>
          </a:p>
        </p:txBody>
      </p:sp>
    </p:spTree>
    <p:extLst>
      <p:ext uri="{BB962C8B-B14F-4D97-AF65-F5344CB8AC3E}">
        <p14:creationId xmlns:p14="http://schemas.microsoft.com/office/powerpoint/2010/main" val="136364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D860-09C3-A35F-A194-BFE8DE47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CIDR, Route Aggregation and </a:t>
            </a:r>
            <a:r>
              <a:rPr lang="en-IN" dirty="0" err="1"/>
              <a:t>Supernetting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BA98-228A-A06C-FF20-7F881812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Supernetting</a:t>
            </a:r>
            <a:r>
              <a:rPr lang="en-US" b="1" dirty="0"/>
              <a:t> </a:t>
            </a:r>
            <a:r>
              <a:rPr lang="en-US" dirty="0"/>
              <a:t>is the process of summarizing a number of contiguous </a:t>
            </a:r>
            <a:r>
              <a:rPr lang="en-US" dirty="0" err="1"/>
              <a:t>subnetted</a:t>
            </a:r>
            <a:r>
              <a:rPr lang="en-US" dirty="0"/>
              <a:t> networks back in a single large network</a:t>
            </a:r>
            <a:endParaRPr lang="en-US" b="1" dirty="0"/>
          </a:p>
          <a:p>
            <a:r>
              <a:rPr lang="en-US" dirty="0"/>
              <a:t>This process is also known as </a:t>
            </a:r>
            <a:r>
              <a:rPr lang="en-US" b="1" dirty="0"/>
              <a:t>route summarization </a:t>
            </a:r>
            <a:r>
              <a:rPr lang="en-US" dirty="0"/>
              <a:t>or </a:t>
            </a:r>
            <a:r>
              <a:rPr lang="en-US" b="1" dirty="0"/>
              <a:t>route aggregation</a:t>
            </a:r>
          </a:p>
          <a:p>
            <a:r>
              <a:rPr lang="en-US" dirty="0" err="1"/>
              <a:t>Supernetting</a:t>
            </a:r>
            <a:r>
              <a:rPr lang="en-US" dirty="0"/>
              <a:t> is mainly done for optimizing the routing tables</a:t>
            </a:r>
          </a:p>
          <a:p>
            <a:r>
              <a:rPr lang="en-US" dirty="0"/>
              <a:t>Without </a:t>
            </a:r>
            <a:r>
              <a:rPr lang="en-US" dirty="0" err="1"/>
              <a:t>supernetting</a:t>
            </a:r>
            <a:r>
              <a:rPr lang="en-US" dirty="0"/>
              <a:t>, a router will share information about all the routes in its routing table with the other routers</a:t>
            </a:r>
          </a:p>
          <a:p>
            <a:r>
              <a:rPr lang="en-US" dirty="0"/>
              <a:t>With </a:t>
            </a:r>
            <a:r>
              <a:rPr lang="en-US" dirty="0" err="1"/>
              <a:t>supernetting</a:t>
            </a:r>
            <a:r>
              <a:rPr lang="en-US" dirty="0"/>
              <a:t>, it will summarize them before sharing</a:t>
            </a:r>
          </a:p>
          <a:p>
            <a:r>
              <a:rPr lang="en-US" dirty="0"/>
              <a:t>Route summarization reduces the size of routing updates dramatically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31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9EBE-EF18-60D4-761C-EBCA6C06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Supernetting</a:t>
            </a:r>
            <a:r>
              <a:rPr lang="en-IN" dirty="0"/>
              <a:t> Example – 8 Subnets Summarized Into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796D-DAB0-59BF-F2DE-6746E4C5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upernetting example 1">
            <a:extLst>
              <a:ext uri="{FF2B5EF4-FFF2-40B4-BE49-F238E27FC236}">
                <a16:creationId xmlns:a16="http://schemas.microsoft.com/office/drawing/2014/main" id="{48826DE6-4135-F643-A9E4-867D0265C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95" y="1766887"/>
            <a:ext cx="9124950" cy="45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4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BEAC-2E81-65DE-9032-0D6D7FBC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 Summarization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F6E4-A2BD-1022-9B0C-DD66646B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8E06E-0E52-2C51-6EAF-22D4FD32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64" y="1429603"/>
            <a:ext cx="7588337" cy="53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BE3BE-DC46-0152-CCE3-7FE03D27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Routers and Routing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DC7F4-4801-D9DB-497C-737ECAD37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6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0C5F7-B7F6-5C1A-1EA5-346F086E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5CCB55-A02D-443B-DC35-713BE5F7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router is a layer-3 device (network layer)</a:t>
            </a:r>
          </a:p>
          <a:p>
            <a:r>
              <a:rPr lang="en-IN" dirty="0"/>
              <a:t>Carries traffic from one network/subnet to another network/subnet</a:t>
            </a:r>
          </a:p>
          <a:p>
            <a:r>
              <a:rPr lang="en-IN" dirty="0"/>
              <a:t>A router has one IP address and one MAC address on each network/subnet</a:t>
            </a:r>
          </a:p>
          <a:p>
            <a:r>
              <a:rPr lang="en-IN" dirty="0"/>
              <a:t>Uses routing tables and routing protocols</a:t>
            </a:r>
          </a:p>
          <a:p>
            <a:r>
              <a:rPr lang="en-IN" dirty="0"/>
              <a:t>Routing can be </a:t>
            </a:r>
            <a:r>
              <a:rPr lang="en-IN" b="1" dirty="0"/>
              <a:t>static</a:t>
            </a:r>
            <a:r>
              <a:rPr lang="en-IN" dirty="0"/>
              <a:t> (manual) or </a:t>
            </a:r>
            <a:r>
              <a:rPr lang="en-IN" b="1" dirty="0"/>
              <a:t>dynamic</a:t>
            </a:r>
            <a:r>
              <a:rPr lang="en-IN" dirty="0"/>
              <a:t> </a:t>
            </a:r>
            <a:r>
              <a:rPr lang="en-IN"/>
              <a:t>(automatic)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99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77885-0CEE-CB08-EC89-DA1DB6A6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34F43-E38D-4933-440D-A504D0E8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58D052-BF81-EEDA-4BB2-69715EA2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42" y="1888576"/>
            <a:ext cx="8572767" cy="46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6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8F08F2-0334-D4EF-2A56-35F2EE9D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Protocols/Algorithms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41F9C-0025-50E1-F98F-29D85F6A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30611-0BB7-B374-E00A-F01F5D078B3A}"/>
              </a:ext>
            </a:extLst>
          </p:cNvPr>
          <p:cNvSpPr txBox="1"/>
          <p:nvPr/>
        </p:nvSpPr>
        <p:spPr>
          <a:xfrm>
            <a:off x="4369941" y="1968090"/>
            <a:ext cx="34521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Dynamic Routing Protocols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1F0BC-B4C9-3143-19C7-97D6BB8C3F42}"/>
              </a:ext>
            </a:extLst>
          </p:cNvPr>
          <p:cNvSpPr txBox="1"/>
          <p:nvPr/>
        </p:nvSpPr>
        <p:spPr>
          <a:xfrm>
            <a:off x="1398997" y="2685568"/>
            <a:ext cx="34521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Interior Gateway Protocols (IGP)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AA3F6-F35E-711A-37AB-3E882E144F5D}"/>
              </a:ext>
            </a:extLst>
          </p:cNvPr>
          <p:cNvSpPr txBox="1"/>
          <p:nvPr/>
        </p:nvSpPr>
        <p:spPr>
          <a:xfrm>
            <a:off x="7233006" y="2685568"/>
            <a:ext cx="34521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Exterior Gateway Protocols (EGP)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AD5A5-C1E1-6752-9543-A294048C2469}"/>
              </a:ext>
            </a:extLst>
          </p:cNvPr>
          <p:cNvSpPr txBox="1"/>
          <p:nvPr/>
        </p:nvSpPr>
        <p:spPr>
          <a:xfrm>
            <a:off x="1398997" y="3429000"/>
            <a:ext cx="16729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Distance Vector Routing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43686-9DA6-CBBA-FD75-BDC1046D1C0A}"/>
              </a:ext>
            </a:extLst>
          </p:cNvPr>
          <p:cNvSpPr txBox="1"/>
          <p:nvPr/>
        </p:nvSpPr>
        <p:spPr>
          <a:xfrm>
            <a:off x="3339100" y="3419313"/>
            <a:ext cx="16729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Link State Routing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06167-A8BA-608D-1CE1-6B76FC2ED3CF}"/>
              </a:ext>
            </a:extLst>
          </p:cNvPr>
          <p:cNvSpPr txBox="1"/>
          <p:nvPr/>
        </p:nvSpPr>
        <p:spPr>
          <a:xfrm>
            <a:off x="7231296" y="3529121"/>
            <a:ext cx="34521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Path Vector Routing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F6662-2234-1F30-83D7-C0A06A21E2CD}"/>
              </a:ext>
            </a:extLst>
          </p:cNvPr>
          <p:cNvSpPr txBox="1"/>
          <p:nvPr/>
        </p:nvSpPr>
        <p:spPr>
          <a:xfrm>
            <a:off x="838200" y="4449431"/>
            <a:ext cx="137074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CB1DE-2B51-FDFE-26F0-1B998B7E10AD}"/>
              </a:ext>
            </a:extLst>
          </p:cNvPr>
          <p:cNvSpPr txBox="1"/>
          <p:nvPr/>
        </p:nvSpPr>
        <p:spPr>
          <a:xfrm>
            <a:off x="2386601" y="4449714"/>
            <a:ext cx="13707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IGRP/EGRP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0DAEC-7C33-A7F4-E348-BFDC012BB427}"/>
              </a:ext>
            </a:extLst>
          </p:cNvPr>
          <p:cNvSpPr txBox="1"/>
          <p:nvPr/>
        </p:nvSpPr>
        <p:spPr>
          <a:xfrm>
            <a:off x="3935001" y="4449431"/>
            <a:ext cx="137074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OSPF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54D2F-575D-24BD-833D-EB61B665685F}"/>
              </a:ext>
            </a:extLst>
          </p:cNvPr>
          <p:cNvSpPr txBox="1"/>
          <p:nvPr/>
        </p:nvSpPr>
        <p:spPr>
          <a:xfrm>
            <a:off x="8066496" y="4404451"/>
            <a:ext cx="137074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BGP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A4F3C3-8848-83B9-4CD0-44B32EA90007}"/>
              </a:ext>
            </a:extLst>
          </p:cNvPr>
          <p:cNvCxnSpPr/>
          <p:nvPr/>
        </p:nvCxnSpPr>
        <p:spPr>
          <a:xfrm>
            <a:off x="6095999" y="2337422"/>
            <a:ext cx="0" cy="3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A534C1-6C66-3F46-EF89-B4709B6C4A96}"/>
              </a:ext>
            </a:extLst>
          </p:cNvPr>
          <p:cNvCxnSpPr/>
          <p:nvPr/>
        </p:nvCxnSpPr>
        <p:spPr>
          <a:xfrm>
            <a:off x="2948683" y="2486346"/>
            <a:ext cx="610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49F7F4-5698-8078-50BC-2CC252EBDBA2}"/>
              </a:ext>
            </a:extLst>
          </p:cNvPr>
          <p:cNvCxnSpPr/>
          <p:nvPr/>
        </p:nvCxnSpPr>
        <p:spPr>
          <a:xfrm>
            <a:off x="2940120" y="2315161"/>
            <a:ext cx="0" cy="3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9C7A36-B85D-BF4E-1A28-7E7AE532151C}"/>
              </a:ext>
            </a:extLst>
          </p:cNvPr>
          <p:cNvCxnSpPr/>
          <p:nvPr/>
        </p:nvCxnSpPr>
        <p:spPr>
          <a:xfrm>
            <a:off x="9072080" y="2337422"/>
            <a:ext cx="0" cy="3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65C032-0EA2-D4CF-CF73-25F52F0E5ECB}"/>
              </a:ext>
            </a:extLst>
          </p:cNvPr>
          <p:cNvCxnSpPr>
            <a:cxnSpLocks/>
          </p:cNvCxnSpPr>
          <p:nvPr/>
        </p:nvCxnSpPr>
        <p:spPr>
          <a:xfrm>
            <a:off x="1398997" y="3228973"/>
            <a:ext cx="3515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E51C51-0743-2F4C-C975-EF2E78458AF4}"/>
              </a:ext>
            </a:extLst>
          </p:cNvPr>
          <p:cNvCxnSpPr/>
          <p:nvPr/>
        </p:nvCxnSpPr>
        <p:spPr>
          <a:xfrm>
            <a:off x="1523572" y="4101285"/>
            <a:ext cx="0" cy="3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19F463-DFE7-3350-E4ED-32C806B03039}"/>
              </a:ext>
            </a:extLst>
          </p:cNvPr>
          <p:cNvCxnSpPr/>
          <p:nvPr/>
        </p:nvCxnSpPr>
        <p:spPr>
          <a:xfrm>
            <a:off x="2386601" y="3054900"/>
            <a:ext cx="0" cy="3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F3EB9-1096-3672-F7BA-331BE6F2927B}"/>
              </a:ext>
            </a:extLst>
          </p:cNvPr>
          <p:cNvCxnSpPr/>
          <p:nvPr/>
        </p:nvCxnSpPr>
        <p:spPr>
          <a:xfrm>
            <a:off x="4147332" y="3000105"/>
            <a:ext cx="0" cy="3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F8D621-9FB5-D5D8-BB57-32D707574AD3}"/>
              </a:ext>
            </a:extLst>
          </p:cNvPr>
          <p:cNvCxnSpPr>
            <a:cxnSpLocks/>
          </p:cNvCxnSpPr>
          <p:nvPr/>
        </p:nvCxnSpPr>
        <p:spPr>
          <a:xfrm>
            <a:off x="9072080" y="3010379"/>
            <a:ext cx="0" cy="51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5003E1-0C00-92FA-813C-3589DCC9F66E}"/>
              </a:ext>
            </a:extLst>
          </p:cNvPr>
          <p:cNvCxnSpPr/>
          <p:nvPr/>
        </p:nvCxnSpPr>
        <p:spPr>
          <a:xfrm>
            <a:off x="2806130" y="4114394"/>
            <a:ext cx="0" cy="3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3A795B-7FDC-2DDF-2146-F078C9D45E85}"/>
              </a:ext>
            </a:extLst>
          </p:cNvPr>
          <p:cNvCxnSpPr/>
          <p:nvPr/>
        </p:nvCxnSpPr>
        <p:spPr>
          <a:xfrm>
            <a:off x="4620373" y="4065644"/>
            <a:ext cx="0" cy="3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74C3DC-60E0-7B80-0626-F254D2086115}"/>
              </a:ext>
            </a:extLst>
          </p:cNvPr>
          <p:cNvCxnSpPr>
            <a:cxnSpLocks/>
          </p:cNvCxnSpPr>
          <p:nvPr/>
        </p:nvCxnSpPr>
        <p:spPr>
          <a:xfrm>
            <a:off x="8751868" y="3841914"/>
            <a:ext cx="0" cy="51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9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EA66-1CF0-4A9A-04F5-6023E3E1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Interior and Exterior Gateway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F936-D870-8F95-B426-0A1389BB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BE10B-A34B-6073-0A93-6A304092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57" y="2204865"/>
            <a:ext cx="8605086" cy="33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3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548E-6569-24A1-9BE2-0F073DB8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of Routing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E870-AA2B-4D42-2844-3C516020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Distance Vector Protocols (Example: RIP – Routing Information Protocol)</a:t>
            </a:r>
            <a:endParaRPr lang="en-US" dirty="0"/>
          </a:p>
          <a:p>
            <a:pPr lvl="1"/>
            <a:r>
              <a:rPr lang="en-US" dirty="0"/>
              <a:t>Use distance to measure the route cost</a:t>
            </a:r>
          </a:p>
          <a:p>
            <a:r>
              <a:rPr lang="en-IN" b="1" dirty="0"/>
              <a:t>Link State Protocols (Example: OSPF – Open Shortest Path First)</a:t>
            </a:r>
          </a:p>
          <a:p>
            <a:pPr lvl="1"/>
            <a:r>
              <a:rPr lang="en-US" dirty="0"/>
              <a:t>Do not broadcast routing data to the whole network</a:t>
            </a:r>
          </a:p>
          <a:p>
            <a:r>
              <a:rPr lang="en-US" b="1" dirty="0"/>
              <a:t>Path Vector Protocols (Example: BGP – Border Gateway Protocol)</a:t>
            </a:r>
          </a:p>
          <a:p>
            <a:pPr lvl="1"/>
            <a:r>
              <a:rPr lang="en-US" dirty="0"/>
              <a:t>Work across interior networks, i.e. in an exterior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6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20D2-3EC4-4CED-F685-EA9332C2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CIDR Solves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9B74-160E-F17F-C2D5-AFFB712A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Traditional IP addressing is </a:t>
            </a:r>
            <a:r>
              <a:rPr lang="en-IN" b="1" dirty="0"/>
              <a:t>classful</a:t>
            </a:r>
          </a:p>
          <a:p>
            <a:r>
              <a:rPr lang="en-US" dirty="0"/>
              <a:t>Available host IP addresses in each class make class C almost unusable, putting great pressure on class A and B:</a:t>
            </a:r>
          </a:p>
          <a:p>
            <a:pPr lvl="1"/>
            <a:r>
              <a:rPr lang="en-US" dirty="0"/>
              <a:t>Class A - Over 16 million host identifiers</a:t>
            </a:r>
          </a:p>
          <a:p>
            <a:pPr lvl="1"/>
            <a:r>
              <a:rPr lang="en-US" dirty="0"/>
              <a:t>Class B - 65,535 host identifiers</a:t>
            </a:r>
          </a:p>
          <a:p>
            <a:pPr lvl="1"/>
            <a:r>
              <a:rPr lang="en-US" dirty="0"/>
              <a:t>Class C - 254 host identifiers</a:t>
            </a:r>
          </a:p>
          <a:p>
            <a:r>
              <a:rPr lang="en-US" dirty="0"/>
              <a:t>Classful addressing: If a company has more than 254 hosts, it cannot use a class C network, but a class B network would give 65,534 hosts, which was too big! – Result waste of IP address space</a:t>
            </a:r>
          </a:p>
          <a:p>
            <a:r>
              <a:rPr lang="en-US" b="1" dirty="0"/>
              <a:t>Classless Inter Domain Routing (CIDR)</a:t>
            </a:r>
            <a:r>
              <a:rPr lang="en-US" dirty="0"/>
              <a:t> uses </a:t>
            </a:r>
            <a:r>
              <a:rPr lang="en-US" b="1" dirty="0"/>
              <a:t>Variable Length Subnet Mask (VLSM) </a:t>
            </a:r>
            <a:r>
              <a:rPr lang="en-US" dirty="0"/>
              <a:t>concept, so it allows subnet masks of variable lengths</a:t>
            </a:r>
          </a:p>
          <a:p>
            <a:r>
              <a:rPr lang="en-US" dirty="0"/>
              <a:t>A CIDR IP address is </a:t>
            </a:r>
            <a:r>
              <a:rPr lang="en-US" b="1" dirty="0"/>
              <a:t>classless</a:t>
            </a:r>
          </a:p>
          <a:p>
            <a:r>
              <a:rPr lang="en-US" dirty="0">
                <a:solidFill>
                  <a:srgbClr val="FF0000"/>
                </a:solidFill>
              </a:rPr>
              <a:t>Now we can allocate IP address blocks as per the needs (and not as per the class limitations, as mentioned above)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6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E1D1-5EB4-866D-41DC-131FF17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Information Protocol (RIP)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BF9B-26CC-4B36-DD4C-CBD122EC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RIP routers use only routing tables to store information</a:t>
            </a:r>
          </a:p>
          <a:p>
            <a:r>
              <a:rPr lang="en-US" dirty="0"/>
              <a:t>RIP can store multiple routes to the same destination and uses as its metric a value called </a:t>
            </a:r>
            <a:r>
              <a:rPr lang="en-US" b="1" dirty="0"/>
              <a:t>hop count</a:t>
            </a:r>
          </a:p>
          <a:p>
            <a:r>
              <a:rPr lang="en-US" dirty="0"/>
              <a:t>Hop count is the number of routers that are in the path to the destination network using that route</a:t>
            </a:r>
          </a:p>
          <a:p>
            <a:r>
              <a:rPr lang="en-US" dirty="0"/>
              <a:t>Broadcasts UDP data packets to exchange routing information</a:t>
            </a:r>
          </a:p>
          <a:p>
            <a:r>
              <a:rPr lang="en-US" dirty="0"/>
              <a:t>Cisco software sends routing information updates every 30 seconds, which is termed </a:t>
            </a:r>
            <a:r>
              <a:rPr lang="en-US" i="1" dirty="0"/>
              <a:t>advertising</a:t>
            </a:r>
          </a:p>
          <a:p>
            <a:r>
              <a:rPr lang="en-US" dirty="0"/>
              <a:t>If a device does not receive an update from another device for 180 seconds or more, the receiving device marks the routes served by the non updating device as unusable</a:t>
            </a:r>
          </a:p>
          <a:p>
            <a:r>
              <a:rPr lang="en-US" dirty="0"/>
              <a:t>If there is still no update after 240 seconds, the device removes all routing table entries for the non updating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64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E1D1-5EB4-866D-41DC-131FF17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000000"/>
                </a:solidFill>
              </a:rPr>
              <a:t>Enhanced Interior Gateway Routing Protocol (</a:t>
            </a:r>
            <a:r>
              <a:rPr lang="en-IN" dirty="0"/>
              <a:t>EIGRP)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BF9B-26CC-4B36-DD4C-CBD122EC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0000"/>
                </a:solidFill>
                <a:latin typeface="+mn-lt"/>
              </a:rPr>
              <a:t>Interior Gateway Routing Protocol (IGRP)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is an alternative to RIP</a:t>
            </a:r>
          </a:p>
          <a:p>
            <a:r>
              <a:rPr lang="en-US" dirty="0">
                <a:solidFill>
                  <a:srgbClr val="000000"/>
                </a:solidFill>
              </a:rPr>
              <a:t>Now replaced by </a:t>
            </a:r>
            <a:r>
              <a:rPr lang="en-US" altLang="en-US" sz="2800" b="1" dirty="0">
                <a:solidFill>
                  <a:srgbClr val="000000"/>
                </a:solidFill>
                <a:latin typeface="+mn-lt"/>
              </a:rPr>
              <a:t>Enhanced IGRP (EIGRP)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r>
              <a:rPr lang="en-US" dirty="0"/>
              <a:t>Routers on the same network segment exchange "hello" messages to become neighbors</a:t>
            </a:r>
            <a:r>
              <a:rPr lang="en-US" dirty="0">
                <a:solidFill>
                  <a:srgbClr val="000000"/>
                </a:solidFill>
              </a:rPr>
              <a:t> and share information with each other</a:t>
            </a:r>
          </a:p>
          <a:p>
            <a:r>
              <a:rPr lang="en-US" dirty="0">
                <a:solidFill>
                  <a:srgbClr val="000000"/>
                </a:solidFill>
              </a:rPr>
              <a:t>They use the received information and build network maps to find the shortest path</a:t>
            </a:r>
          </a:p>
          <a:p>
            <a:r>
              <a:rPr lang="en-US" dirty="0">
                <a:solidFill>
                  <a:srgbClr val="000000"/>
                </a:solidFill>
              </a:rPr>
              <a:t>To make routers the neighbors of each other, we must assign them a common ID, called </a:t>
            </a:r>
            <a:r>
              <a:rPr lang="en-US" b="1" dirty="0">
                <a:solidFill>
                  <a:srgbClr val="000000"/>
                </a:solidFill>
              </a:rPr>
              <a:t>Autonomous System (AS)</a:t>
            </a:r>
            <a:r>
              <a:rPr lang="en-US" dirty="0">
                <a:solidFill>
                  <a:srgbClr val="000000"/>
                </a:solidFill>
              </a:rPr>
              <a:t> number – See next slide</a:t>
            </a:r>
          </a:p>
          <a:p>
            <a:r>
              <a:rPr lang="en-US" dirty="0">
                <a:solidFill>
                  <a:srgbClr val="000000"/>
                </a:solidFill>
              </a:rPr>
              <a:t>Works only on Cisco routers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581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36BB-02BF-7A2E-45AE-0E008BFE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and AS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8410-0F99-5B44-AE57-F8CABB62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FIGURE 2-1">
            <a:extLst>
              <a:ext uri="{FF2B5EF4-FFF2-40B4-BE49-F238E27FC236}">
                <a16:creationId xmlns:a16="http://schemas.microsoft.com/office/drawing/2014/main" id="{4699F951-15A0-0E5A-05B3-C5058D0CA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17694"/>
            <a:ext cx="7648254" cy="386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87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A89C-47BA-E117-38CF-AFA01055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Shortest Path First (OSPF)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95B1-A607-F5B5-1214-0D33DF20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Open Shortest Path First (OSPF)</a:t>
            </a:r>
            <a:r>
              <a:rPr lang="en-US" dirty="0"/>
              <a:t> operates on non-Cisco routers also</a:t>
            </a:r>
          </a:p>
          <a:p>
            <a:r>
              <a:rPr lang="en-US" dirty="0"/>
              <a:t>Based on </a:t>
            </a:r>
            <a:r>
              <a:rPr lang="en-US" b="1" dirty="0"/>
              <a:t>link-state routing</a:t>
            </a:r>
          </a:p>
          <a:p>
            <a:r>
              <a:rPr lang="en-US" dirty="0"/>
              <a:t>OSPF networks are divided into </a:t>
            </a:r>
            <a:r>
              <a:rPr lang="en-US" b="1" dirty="0"/>
              <a:t>areas</a:t>
            </a:r>
            <a:r>
              <a:rPr lang="en-US" dirty="0"/>
              <a:t> to improve scalability, reduce routing update traffic and simplify routing calculations: Area = Grouping of routers (See next slide)</a:t>
            </a:r>
          </a:p>
          <a:p>
            <a:r>
              <a:rPr lang="en-US" dirty="0"/>
              <a:t>Area 0 is called </a:t>
            </a:r>
            <a:r>
              <a:rPr lang="en-US" b="1" dirty="0"/>
              <a:t>backbone</a:t>
            </a:r>
            <a:r>
              <a:rPr lang="en-US" dirty="0"/>
              <a:t> </a:t>
            </a:r>
            <a:r>
              <a:rPr lang="en-US" b="1" dirty="0"/>
              <a:t>area</a:t>
            </a:r>
            <a:r>
              <a:rPr lang="en-US" dirty="0"/>
              <a:t> (main area) – it is mandatory and connects to all the other areas in the network using </a:t>
            </a:r>
            <a:r>
              <a:rPr lang="en-US" b="1" dirty="0"/>
              <a:t>Area Border Routers</a:t>
            </a:r>
            <a:r>
              <a:rPr lang="en-US" dirty="0"/>
              <a:t> </a:t>
            </a:r>
            <a:r>
              <a:rPr lang="en-US" b="1" dirty="0"/>
              <a:t>(ABR)</a:t>
            </a:r>
          </a:p>
          <a:p>
            <a:r>
              <a:rPr lang="en-US" dirty="0"/>
              <a:t>Every router maintains a </a:t>
            </a:r>
            <a:r>
              <a:rPr lang="en-US" b="1" dirty="0"/>
              <a:t>Link-State Database (LSDB)</a:t>
            </a:r>
            <a:r>
              <a:rPr lang="en-US" dirty="0"/>
              <a:t> that contains information about the entire OSPF network's topology - This database is used to calculate the OSPF routing table for the router</a:t>
            </a:r>
          </a:p>
          <a:p>
            <a:r>
              <a:rPr lang="en-US" dirty="0"/>
              <a:t>RIP works fine in small networks, but not in large networks; OSPF works in both</a:t>
            </a:r>
          </a:p>
          <a:p>
            <a:r>
              <a:rPr lang="en-US" dirty="0"/>
              <a:t>When routers exchange information, they use special packets called </a:t>
            </a:r>
            <a:r>
              <a:rPr lang="en-US" b="1" dirty="0"/>
              <a:t>Link-State Advertisement (LSA)</a:t>
            </a:r>
            <a:r>
              <a:rPr lang="en-US" dirty="0"/>
              <a:t> – See slide after next</a:t>
            </a:r>
            <a:endParaRPr lang="en-US" b="1" dirty="0"/>
          </a:p>
          <a:p>
            <a:r>
              <a:rPr lang="en-US" dirty="0"/>
              <a:t>Frequency of exchange is once in every 1-2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542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D5FD-A198-DAF2-B982-CEB5B11B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6053-A27E-0ABA-FF35-F18880ED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OSPF Multi Access Network">
            <a:extLst>
              <a:ext uri="{FF2B5EF4-FFF2-40B4-BE49-F238E27FC236}">
                <a16:creationId xmlns:a16="http://schemas.microsoft.com/office/drawing/2014/main" id="{522FB00F-9A4E-7204-65B9-9887E3C0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67" y="681037"/>
            <a:ext cx="5496406" cy="549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A89C-47BA-E117-38CF-AFA01055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“Area”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95B1-A607-F5B5-1214-0D33DF20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Shortest Path First (OSPF)</a:t>
            </a:r>
            <a:r>
              <a:rPr lang="en-US" dirty="0"/>
              <a:t> operates on non-Cisco routers also</a:t>
            </a:r>
          </a:p>
          <a:p>
            <a:r>
              <a:rPr lang="en-US" dirty="0"/>
              <a:t>Based on </a:t>
            </a:r>
            <a:r>
              <a:rPr lang="en-US" b="1" dirty="0"/>
              <a:t>link-state routing</a:t>
            </a:r>
          </a:p>
          <a:p>
            <a:r>
              <a:rPr lang="en-US" dirty="0"/>
              <a:t>OSPF networks are divided into </a:t>
            </a:r>
            <a:r>
              <a:rPr lang="en-US" b="1" dirty="0"/>
              <a:t>areas</a:t>
            </a:r>
            <a:r>
              <a:rPr lang="en-US" dirty="0"/>
              <a:t> to improve scalability, reduce routing update traffic and simplify routing calculations</a:t>
            </a:r>
          </a:p>
          <a:p>
            <a:r>
              <a:rPr lang="en-US" dirty="0"/>
              <a:t>Area = Grouping of routers</a:t>
            </a:r>
          </a:p>
          <a:p>
            <a:r>
              <a:rPr lang="en-US" dirty="0"/>
              <a:t>RIP works fine in small networks, but not in large networks</a:t>
            </a:r>
          </a:p>
          <a:p>
            <a:r>
              <a:rPr lang="en-US" dirty="0"/>
              <a:t>When routers exchange information, it is called as </a:t>
            </a:r>
            <a:r>
              <a:rPr lang="en-US" b="1" dirty="0"/>
              <a:t>flooding</a:t>
            </a:r>
          </a:p>
          <a:p>
            <a:r>
              <a:rPr lang="en-US" dirty="0"/>
              <a:t>Frequency of exchange is once in every 1-2 hours</a:t>
            </a:r>
            <a:endParaRPr lang="en-IN" dirty="0"/>
          </a:p>
        </p:txBody>
      </p:sp>
      <p:pic>
        <p:nvPicPr>
          <p:cNvPr id="1026" name="Picture 2" descr="RIP vs OSPF Routing Protocol: What Is the Difference? | FS Community">
            <a:extLst>
              <a:ext uri="{FF2B5EF4-FFF2-40B4-BE49-F238E27FC236}">
                <a16:creationId xmlns:a16="http://schemas.microsoft.com/office/drawing/2014/main" id="{EE339777-75BE-B953-0D86-3F4F201A6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825625"/>
            <a:ext cx="107442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20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B1C4-C3E4-88CD-59CA-DF433FF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OSPF: LSDB and 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A1B1-5530-B438-5997-488C138B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2" name="Picture 4" descr="Routers LSDB LSA">
            <a:extLst>
              <a:ext uri="{FF2B5EF4-FFF2-40B4-BE49-F238E27FC236}">
                <a16:creationId xmlns:a16="http://schemas.microsoft.com/office/drawing/2014/main" id="{A064C1B5-737B-E9E5-FB11-E68829A7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239" y="1385887"/>
            <a:ext cx="6248988" cy="49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983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4DBD22-FEB4-8E2A-C70C-01E40EAB7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3501" y="236306"/>
          <a:ext cx="1130499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80">
                  <a:extLst>
                    <a:ext uri="{9D8B030D-6E8A-4147-A177-3AD203B41FA5}">
                      <a16:colId xmlns:a16="http://schemas.microsoft.com/office/drawing/2014/main" val="2550929941"/>
                    </a:ext>
                  </a:extLst>
                </a:gridCol>
                <a:gridCol w="1936828">
                  <a:extLst>
                    <a:ext uri="{9D8B030D-6E8A-4147-A177-3AD203B41FA5}">
                      <a16:colId xmlns:a16="http://schemas.microsoft.com/office/drawing/2014/main" val="2075790953"/>
                    </a:ext>
                  </a:extLst>
                </a:gridCol>
                <a:gridCol w="7888689">
                  <a:extLst>
                    <a:ext uri="{9D8B030D-6E8A-4147-A177-3AD203B41FA5}">
                      <a16:colId xmlns:a16="http://schemas.microsoft.com/office/drawing/2014/main" val="2514917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Protocol/Method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4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Static 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Manually</a:t>
                      </a:r>
                      <a:r>
                        <a:rPr lang="en-IN" sz="2400" dirty="0"/>
                        <a:t> assign 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R1(config)#ip route 172.168.30.0 255.255.255.0 172.168.20.2</a:t>
                      </a:r>
                    </a:p>
                    <a:p>
                      <a:r>
                        <a:rPr lang="en-IN" sz="2400" dirty="0"/>
                        <a:t>R1(config)#ip route 172.168.40.0 255.255.255.0 172.168.20.2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2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RIP (Dynamic routing)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Tell each router about its </a:t>
                      </a:r>
                      <a:r>
                        <a:rPr lang="en-IN" sz="2400" b="1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R1(config)#router rip</a:t>
                      </a:r>
                    </a:p>
                    <a:p>
                      <a:r>
                        <a:rPr lang="en-IN" sz="2400" dirty="0"/>
                        <a:t>R1(config-router)#version 2</a:t>
                      </a:r>
                    </a:p>
                    <a:p>
                      <a:r>
                        <a:rPr lang="en-IN" sz="2400" dirty="0"/>
                        <a:t>R1(config-router)#network 172.168.10.0</a:t>
                      </a:r>
                    </a:p>
                    <a:p>
                      <a:r>
                        <a:rPr lang="en-IN" sz="2400" dirty="0"/>
                        <a:t>R1(config-router)#network 172.168.20.0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1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EIGRP (Dynamic routing)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Tell each router about its </a:t>
                      </a:r>
                      <a:r>
                        <a:rPr lang="en-IN" sz="2400" b="1" dirty="0"/>
                        <a:t>AS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R1(config)#router </a:t>
                      </a:r>
                      <a:r>
                        <a:rPr lang="en-IN" sz="2400" dirty="0" err="1"/>
                        <a:t>eigrp</a:t>
                      </a:r>
                      <a:r>
                        <a:rPr lang="en-IN" sz="2400" dirty="0"/>
                        <a:t> 100</a:t>
                      </a:r>
                    </a:p>
                    <a:p>
                      <a:r>
                        <a:rPr lang="en-IN" sz="2400" dirty="0"/>
                        <a:t>R1(config-router)#network 172.168.10.0</a:t>
                      </a:r>
                    </a:p>
                    <a:p>
                      <a:r>
                        <a:rPr lang="en-IN" sz="2400" dirty="0"/>
                        <a:t>R1(config-router)#network 172.168.20.0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6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OSPF (Dynamic routing)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Tell each router about its </a:t>
                      </a:r>
                      <a:r>
                        <a:rPr lang="en-IN" sz="24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R1(config)#router </a:t>
                      </a:r>
                      <a:r>
                        <a:rPr lang="en-IN" sz="2400" dirty="0" err="1"/>
                        <a:t>ospf</a:t>
                      </a:r>
                      <a:r>
                        <a:rPr lang="en-IN" sz="2400" dirty="0"/>
                        <a:t> 1</a:t>
                      </a:r>
                    </a:p>
                    <a:p>
                      <a:r>
                        <a:rPr lang="en-IN" sz="2400" dirty="0"/>
                        <a:t>R1(config-router)#network 172.168.10.0 0.0.0.255 area 0</a:t>
                      </a:r>
                    </a:p>
                    <a:p>
                      <a:r>
                        <a:rPr lang="en-IN" sz="2400" dirty="0"/>
                        <a:t>R1(config-router)#network 172.168.20.0 0.0.0.255 area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567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86C00CD6-059A-18A0-69FE-04DC9CC4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DC6F723A-FB25-B9F2-2615-8C418C946F3F}"/>
              </a:ext>
            </a:extLst>
          </p:cNvPr>
          <p:cNvSpPr/>
          <p:nvPr/>
        </p:nvSpPr>
        <p:spPr>
          <a:xfrm>
            <a:off x="7551506" y="4674742"/>
            <a:ext cx="1253447" cy="523982"/>
          </a:xfrm>
          <a:prstGeom prst="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 is the AS number</a:t>
            </a:r>
          </a:p>
        </p:txBody>
      </p:sp>
    </p:spTree>
    <p:extLst>
      <p:ext uri="{BB962C8B-B14F-4D97-AF65-F5344CB8AC3E}">
        <p14:creationId xmlns:p14="http://schemas.microsoft.com/office/powerpoint/2010/main" val="348873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5AC225-EE5E-0063-174E-3420DFE9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Address Translation (NAT)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C6343-E6B3-C09D-DC47-EB0E542A6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29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EEFC-7A13-ABDE-3EC0-C6580D9A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Address Translation (NAT)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1A7A-B483-4382-2B44-42A771C5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CC95B-72FC-0810-29AB-CC5EDC42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85" y="2204152"/>
            <a:ext cx="10335140" cy="36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2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4233-975B-8BE8-338D-E6221333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 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A673-DC6F-02EE-010E-9B17E752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Format: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a.b.c.d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/n</a:t>
            </a:r>
          </a:p>
          <a:p>
            <a:r>
              <a:rPr lang="en-IN" dirty="0"/>
              <a:t>Here, n = mask or number of bits representing the network id</a:t>
            </a:r>
          </a:p>
          <a:p>
            <a:r>
              <a:rPr lang="en-IN" dirty="0"/>
              <a:t>Example of a CIDR address: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200.10.20.40/28</a:t>
            </a:r>
          </a:p>
          <a:p>
            <a:r>
              <a:rPr lang="en-IN" dirty="0"/>
              <a:t>This is called as the </a:t>
            </a:r>
            <a:r>
              <a:rPr lang="en-IN" b="1" dirty="0"/>
              <a:t>slash notation</a:t>
            </a:r>
          </a:p>
          <a:p>
            <a:r>
              <a:rPr lang="en-IN" dirty="0"/>
              <a:t>Now network id is called as </a:t>
            </a:r>
            <a:r>
              <a:rPr lang="en-IN" b="1" dirty="0"/>
              <a:t>prefix</a:t>
            </a:r>
            <a:r>
              <a:rPr lang="en-IN" dirty="0"/>
              <a:t> and host id is called as </a:t>
            </a:r>
            <a:r>
              <a:rPr lang="en-IN" b="1" dirty="0"/>
              <a:t>suffix</a:t>
            </a:r>
          </a:p>
          <a:p>
            <a:r>
              <a:rPr lang="en-IN" dirty="0"/>
              <a:t>In the above example, 28 bits represent the network id and 4 bits represent the host id, so 2</a:t>
            </a:r>
            <a:r>
              <a:rPr lang="en-IN" baseline="30000" dirty="0"/>
              <a:t>4 </a:t>
            </a:r>
            <a:r>
              <a:rPr lang="en-IN" dirty="0"/>
              <a:t>- 2 = 14 hosts are possible</a:t>
            </a:r>
          </a:p>
          <a:p>
            <a:r>
              <a:rPr lang="en-IN" dirty="0"/>
              <a:t>Binary mask will be</a:t>
            </a:r>
            <a:r>
              <a:rPr lang="en-IN" u="sng" dirty="0"/>
              <a:t> 11111111.11111111.11111111.1111</a:t>
            </a:r>
            <a:r>
              <a:rPr lang="en-IN" dirty="0"/>
              <a:t>0000, decimal mask will be 255.255.255.240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B6716-8E0C-C609-E6FB-25A4AB100F17}"/>
              </a:ext>
            </a:extLst>
          </p:cNvPr>
          <p:cNvSpPr txBox="1"/>
          <p:nvPr/>
        </p:nvSpPr>
        <p:spPr>
          <a:xfrm>
            <a:off x="7767262" y="2907586"/>
            <a:ext cx="4006922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Network id		Host id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Prefix			Suffix</a:t>
            </a:r>
          </a:p>
        </p:txBody>
      </p:sp>
    </p:spTree>
    <p:extLst>
      <p:ext uri="{BB962C8B-B14F-4D97-AF65-F5344CB8AC3E}">
        <p14:creationId xmlns:p14="http://schemas.microsoft.com/office/powerpoint/2010/main" val="209808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31BE-ADFD-ABB2-FE64-97993EE2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 Mapping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8FC4-0EFE-2341-99B3-F3D84712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02A63-47A9-3F33-B58A-83395E48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68" y="2793940"/>
            <a:ext cx="10753020" cy="17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45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744B4B-C0FC-E5AC-114A-DA414FAE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InfiniBand Network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9AAFAE-43B5-0CAB-5891-B14A70E6B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45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6F01-5061-4F5C-1B62-A3B052FD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InfiniBand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FEF6-1BDE-0E41-508D-3C32FCE9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InfiniBand </a:t>
            </a:r>
            <a:r>
              <a:rPr lang="en-US" dirty="0"/>
              <a:t>is an open standard network interconnection technology with high bandwidth, low delay and high reliability</a:t>
            </a:r>
          </a:p>
          <a:p>
            <a:r>
              <a:rPr lang="en-US" dirty="0"/>
              <a:t>This technology is defined by IBTA (InfiniBand Trade Alliance)</a:t>
            </a:r>
          </a:p>
          <a:p>
            <a:r>
              <a:rPr lang="en-US" dirty="0"/>
              <a:t>This technology is widely used in HPC </a:t>
            </a:r>
          </a:p>
          <a:p>
            <a:r>
              <a:rPr lang="en-US" dirty="0"/>
              <a:t>Supports basic Single Data Rate (SDR) of 2.5 Gbps</a:t>
            </a:r>
          </a:p>
          <a:p>
            <a:r>
              <a:rPr lang="en-US" dirty="0"/>
              <a:t>Usually, four cables are used together, to geta speed of 10 Gbps</a:t>
            </a:r>
          </a:p>
          <a:p>
            <a:r>
              <a:rPr lang="en-US" dirty="0"/>
              <a:t>Another improvement called as Quad Data Rate (QAD) signaling takes this rate to 40 Gbps</a:t>
            </a:r>
          </a:p>
          <a:p>
            <a:r>
              <a:rPr lang="en-US" dirty="0"/>
              <a:t>Significant advantages over Ethernet and optical fiber</a:t>
            </a:r>
          </a:p>
        </p:txBody>
      </p:sp>
    </p:spTree>
    <p:extLst>
      <p:ext uri="{BB962C8B-B14F-4D97-AF65-F5344CB8AC3E}">
        <p14:creationId xmlns:p14="http://schemas.microsoft.com/office/powerpoint/2010/main" val="971609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6F01-5061-4F5C-1B62-A3B052FD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InfiniBand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FEF6-1BDE-0E41-508D-3C32FCE9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Traditionally, I/O was handled by the shared PCI bus (32 or 44 bit transfer)</a:t>
            </a:r>
          </a:p>
          <a:p>
            <a:r>
              <a:rPr lang="en-US" dirty="0"/>
              <a:t>In InfiniBand, the I/O is handled not by processors, but by </a:t>
            </a:r>
            <a:r>
              <a:rPr lang="en-US" i="1" dirty="0"/>
              <a:t>interconnect architecture</a:t>
            </a:r>
            <a:endParaRPr lang="en-US" dirty="0"/>
          </a:p>
          <a:p>
            <a:r>
              <a:rPr lang="en-US" dirty="0"/>
              <a:t>This means that the I/O does not go to the </a:t>
            </a:r>
            <a:r>
              <a:rPr lang="en-US" i="1" dirty="0"/>
              <a:t>kernel area </a:t>
            </a:r>
            <a:r>
              <a:rPr lang="en-US" dirty="0"/>
              <a:t>of the operating system, but directly comes in to or goes out from the </a:t>
            </a:r>
            <a:r>
              <a:rPr lang="en-US" i="1" dirty="0"/>
              <a:t>user area</a:t>
            </a:r>
          </a:p>
          <a:p>
            <a:r>
              <a:rPr lang="en-US" dirty="0"/>
              <a:t>Makes it very fast</a:t>
            </a:r>
          </a:p>
          <a:p>
            <a:r>
              <a:rPr lang="en-US" dirty="0"/>
              <a:t>Packets are of </a:t>
            </a:r>
            <a:r>
              <a:rPr lang="en-US"/>
              <a:t>4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5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0B11-DA32-66B4-BC8D-FF5279ED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CIDR: Finding Network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BE34-AFD0-FB3A-B7FF-C17D9F94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Consider a CIDR address 200.10.20.40/28</a:t>
            </a:r>
          </a:p>
          <a:p>
            <a:r>
              <a:rPr lang="en-IN" dirty="0"/>
              <a:t>Writing the last octet in binary: </a:t>
            </a:r>
            <a:r>
              <a:rPr lang="en-IN" u="sng" dirty="0"/>
              <a:t>200.10.20.</a:t>
            </a:r>
            <a:r>
              <a:rPr lang="en-IN" u="sng" dirty="0">
                <a:solidFill>
                  <a:srgbClr val="FF0000"/>
                </a:solidFill>
              </a:rPr>
              <a:t>0010</a:t>
            </a:r>
            <a:r>
              <a:rPr lang="en-IN" dirty="0"/>
              <a:t>1000/28</a:t>
            </a:r>
          </a:p>
          <a:p>
            <a:r>
              <a:rPr lang="en-IN" dirty="0"/>
              <a:t>Since the slash notation is /28, </a:t>
            </a:r>
            <a:r>
              <a:rPr lang="en-IN" dirty="0">
                <a:solidFill>
                  <a:srgbClr val="FF0000"/>
                </a:solidFill>
              </a:rPr>
              <a:t>the first four bits</a:t>
            </a:r>
            <a:r>
              <a:rPr lang="en-IN" dirty="0"/>
              <a:t> of the last octet are a also part of the prefix – we must not touch them</a:t>
            </a:r>
          </a:p>
          <a:p>
            <a:r>
              <a:rPr lang="en-IN" dirty="0"/>
              <a:t>So, in CIDR:</a:t>
            </a:r>
          </a:p>
          <a:p>
            <a:r>
              <a:rPr lang="en-IN" dirty="0"/>
              <a:t>The network address will be </a:t>
            </a:r>
            <a:r>
              <a:rPr lang="en-IN" u="sng" dirty="0"/>
              <a:t>200.10.20.</a:t>
            </a:r>
            <a:r>
              <a:rPr lang="en-IN" u="sng" dirty="0">
                <a:solidFill>
                  <a:srgbClr val="FF0000"/>
                </a:solidFill>
              </a:rPr>
              <a:t>0010</a:t>
            </a:r>
            <a:r>
              <a:rPr lang="en-IN" dirty="0"/>
              <a:t>0000/28 and in decimal it will be 200.10.20.32/28</a:t>
            </a:r>
          </a:p>
          <a:p>
            <a:r>
              <a:rPr lang="en-IN" dirty="0"/>
              <a:t>The broadcast address will be </a:t>
            </a:r>
            <a:r>
              <a:rPr lang="en-IN" u="sng" dirty="0"/>
              <a:t>200.10.20.</a:t>
            </a:r>
            <a:r>
              <a:rPr lang="en-IN" u="sng" dirty="0">
                <a:solidFill>
                  <a:srgbClr val="FF0000"/>
                </a:solidFill>
              </a:rPr>
              <a:t>0010</a:t>
            </a:r>
            <a:r>
              <a:rPr lang="en-IN" dirty="0"/>
              <a:t>1111/28 and in decimal it will be 200.10.20.47/28</a:t>
            </a:r>
          </a:p>
          <a:p>
            <a:r>
              <a:rPr lang="en-IN" dirty="0"/>
              <a:t>The host range is 200.10.20.33/28 to 200.10.20.46 (14 hosts)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61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51E1-3202-E755-46B1-95F54D50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for 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E4DD-9F86-FE2A-60C4-D4A9F0A32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Addresses should be contiguous</a:t>
            </a:r>
          </a:p>
          <a:p>
            <a:r>
              <a:rPr lang="en-IN" dirty="0"/>
              <a:t>Number of addresses in a block must be power of 2</a:t>
            </a:r>
          </a:p>
          <a:p>
            <a:r>
              <a:rPr lang="en-IN" dirty="0"/>
              <a:t>First address of any block must be evenly divisible by the size of the block</a:t>
            </a:r>
          </a:p>
        </p:txBody>
      </p:sp>
    </p:spTree>
    <p:extLst>
      <p:ext uri="{BB962C8B-B14F-4D97-AF65-F5344CB8AC3E}">
        <p14:creationId xmlns:p14="http://schemas.microsoft.com/office/powerpoint/2010/main" val="384200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C57F-CC41-72E1-7E7F-D7DFB251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35B7-9266-BACD-A757-E64F0D0E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Is a block of IP addresses </a:t>
            </a:r>
            <a:r>
              <a:rPr lang="en-US" dirty="0"/>
              <a:t>100.1.2.32/28 to 100.1.2.47/28 a valid IP address block?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IP addresses are contiguous.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IP addresses in the Block = 16 = 2</a:t>
            </a:r>
            <a:r>
              <a:rPr lang="en-US" baseline="30000" dirty="0"/>
              <a:t>4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1st IP address: 100.1.2.00100000/28. Since Host Id will contains last 4 bits and all the least significant 4 bits are zero; the first IP address is evenly divisible by the size of the block.</a:t>
            </a:r>
          </a:p>
          <a:p>
            <a:r>
              <a:rPr lang="en-US" dirty="0"/>
              <a:t>All three rules are followed by this Block. Hence, it is a valid IP address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01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1FAA-AE8B-5718-15CD-E6CD5C58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Tricky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DF30-ED18-825E-820C-53C5C9B7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 the following two IP addresses belong to the same physical network?</a:t>
            </a:r>
          </a:p>
          <a:p>
            <a:pPr marL="0" indent="0">
              <a:buNone/>
            </a:pPr>
            <a:r>
              <a:rPr lang="en-IN" dirty="0"/>
              <a:t>	192.168.200.5/30		and 		192.168.200.9/30</a:t>
            </a:r>
          </a:p>
        </p:txBody>
      </p:sp>
    </p:spTree>
    <p:extLst>
      <p:ext uri="{BB962C8B-B14F-4D97-AF65-F5344CB8AC3E}">
        <p14:creationId xmlns:p14="http://schemas.microsoft.com/office/powerpoint/2010/main" val="130234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0FC4-61E6-2DDC-0E45-D985FBFE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7F80-D84B-90B8-3214-1C284659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First IP address</a:t>
            </a:r>
          </a:p>
          <a:p>
            <a:r>
              <a:rPr lang="en-US" sz="2400" dirty="0"/>
              <a:t>Address:   </a:t>
            </a:r>
            <a:r>
              <a:rPr lang="en-US" sz="2400" dirty="0">
                <a:solidFill>
                  <a:srgbClr val="FF0000"/>
                </a:solidFill>
              </a:rPr>
              <a:t>192.168.200.5/30 </a:t>
            </a:r>
            <a:r>
              <a:rPr lang="en-US" sz="2400" dirty="0"/>
              <a:t>     11000000.10101000.11001000.</a:t>
            </a:r>
            <a:r>
              <a:rPr lang="en-US" sz="2400" dirty="0">
                <a:solidFill>
                  <a:srgbClr val="FF0000"/>
                </a:solidFill>
              </a:rPr>
              <a:t>000001</a:t>
            </a:r>
            <a:r>
              <a:rPr lang="en-US" sz="2400" dirty="0"/>
              <a:t>01</a:t>
            </a:r>
          </a:p>
          <a:p>
            <a:r>
              <a:rPr lang="en-US" sz="2400" dirty="0"/>
              <a:t>Netmask:   255.255.255.252      11111111.11111111.11111111.11111100</a:t>
            </a:r>
          </a:p>
          <a:p>
            <a:r>
              <a:rPr lang="en-US" sz="2400" dirty="0"/>
              <a:t>4 addresses are possible, including network address and broadcast address</a:t>
            </a:r>
          </a:p>
          <a:p>
            <a:r>
              <a:rPr lang="en-US" sz="2400" dirty="0"/>
              <a:t>Network:   192.168.200.4/30     11000000.10101000.11001000.</a:t>
            </a:r>
            <a:r>
              <a:rPr lang="en-US" sz="2400" dirty="0">
                <a:solidFill>
                  <a:srgbClr val="FF0000"/>
                </a:solidFill>
              </a:rPr>
              <a:t>000001</a:t>
            </a:r>
            <a:r>
              <a:rPr lang="en-US" sz="2400" dirty="0"/>
              <a:t>00</a:t>
            </a:r>
          </a:p>
          <a:p>
            <a:r>
              <a:rPr lang="en-US" sz="2400" dirty="0"/>
              <a:t>Host 1:   192.168.200.5               11000000.10101000.11001000.</a:t>
            </a:r>
            <a:r>
              <a:rPr lang="en-US" sz="2400" dirty="0">
                <a:solidFill>
                  <a:srgbClr val="FF0000"/>
                </a:solidFill>
              </a:rPr>
              <a:t>000001</a:t>
            </a:r>
            <a:r>
              <a:rPr lang="en-US" sz="2400" dirty="0"/>
              <a:t>01</a:t>
            </a:r>
          </a:p>
          <a:p>
            <a:r>
              <a:rPr lang="en-US" sz="2400" dirty="0"/>
              <a:t>Host 2:   192.168.200.6               11000000.10101000.11001000.</a:t>
            </a:r>
            <a:r>
              <a:rPr lang="en-US" sz="2400" dirty="0">
                <a:solidFill>
                  <a:srgbClr val="FF0000"/>
                </a:solidFill>
              </a:rPr>
              <a:t>000001</a:t>
            </a:r>
            <a:r>
              <a:rPr lang="en-US" sz="2400" dirty="0"/>
              <a:t>10</a:t>
            </a:r>
          </a:p>
          <a:p>
            <a:r>
              <a:rPr lang="en-US" sz="2400" dirty="0"/>
              <a:t>Broadcast: 192.168.200.7           11000000.10101000.11001000.</a:t>
            </a:r>
            <a:r>
              <a:rPr lang="en-US" sz="2400" dirty="0">
                <a:solidFill>
                  <a:srgbClr val="FF0000"/>
                </a:solidFill>
              </a:rPr>
              <a:t>000001</a:t>
            </a:r>
            <a:r>
              <a:rPr lang="en-US" sz="2400" dirty="0"/>
              <a:t>11</a:t>
            </a:r>
          </a:p>
          <a:p>
            <a:r>
              <a:rPr lang="en-US" sz="2400" dirty="0"/>
              <a:t>Hosts/Net: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62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0FC4-61E6-2DDC-0E45-D985FBFE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7F80-D84B-90B8-3214-1C284659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Second IP address</a:t>
            </a:r>
          </a:p>
          <a:p>
            <a:r>
              <a:rPr lang="en-US" sz="2400" dirty="0"/>
              <a:t>Address:   </a:t>
            </a:r>
            <a:r>
              <a:rPr lang="en-US" sz="2400" dirty="0">
                <a:solidFill>
                  <a:srgbClr val="FF0000"/>
                </a:solidFill>
              </a:rPr>
              <a:t>192.168.200.9/30 </a:t>
            </a:r>
            <a:r>
              <a:rPr lang="en-US" sz="2400" dirty="0"/>
              <a:t>     11000000.10101000.11001000.</a:t>
            </a:r>
            <a:r>
              <a:rPr lang="en-US" sz="2400" dirty="0">
                <a:solidFill>
                  <a:srgbClr val="FF0000"/>
                </a:solidFill>
              </a:rPr>
              <a:t>000010</a:t>
            </a:r>
            <a:r>
              <a:rPr lang="en-US" sz="2400" dirty="0"/>
              <a:t>01</a:t>
            </a:r>
          </a:p>
          <a:p>
            <a:r>
              <a:rPr lang="en-US" sz="2400" dirty="0"/>
              <a:t>Netmask:   255.255.255.252      11111111.11111111.11111111.11111100</a:t>
            </a:r>
          </a:p>
          <a:p>
            <a:r>
              <a:rPr lang="en-US" sz="2400" dirty="0"/>
              <a:t>4 host address are possible, including network address and broadcast address</a:t>
            </a:r>
          </a:p>
          <a:p>
            <a:r>
              <a:rPr lang="en-US" sz="2400" dirty="0"/>
              <a:t>Network:   192.168.200.8/30     11000000.10101000.11001000.</a:t>
            </a:r>
            <a:r>
              <a:rPr lang="en-US" sz="2400" dirty="0">
                <a:solidFill>
                  <a:srgbClr val="FF0000"/>
                </a:solidFill>
              </a:rPr>
              <a:t>000010</a:t>
            </a:r>
            <a:r>
              <a:rPr lang="en-US" sz="2400" dirty="0"/>
              <a:t>00</a:t>
            </a:r>
          </a:p>
          <a:p>
            <a:r>
              <a:rPr lang="en-US" sz="2400" dirty="0"/>
              <a:t>Host 1:   192.168.200.9               11000000.10101000.11001000.</a:t>
            </a:r>
            <a:r>
              <a:rPr lang="en-US" sz="2400" dirty="0">
                <a:solidFill>
                  <a:srgbClr val="FF0000"/>
                </a:solidFill>
              </a:rPr>
              <a:t>000010</a:t>
            </a:r>
            <a:r>
              <a:rPr lang="en-US" sz="2400" dirty="0"/>
              <a:t>01</a:t>
            </a:r>
          </a:p>
          <a:p>
            <a:r>
              <a:rPr lang="en-US" sz="2400" dirty="0"/>
              <a:t>Host 2:   192.168.200.10             11000000.10101000.11001000.</a:t>
            </a:r>
            <a:r>
              <a:rPr lang="en-US" sz="2400" dirty="0">
                <a:solidFill>
                  <a:srgbClr val="FF0000"/>
                </a:solidFill>
              </a:rPr>
              <a:t>000010</a:t>
            </a:r>
            <a:r>
              <a:rPr lang="en-US" sz="2400" dirty="0"/>
              <a:t>10</a:t>
            </a:r>
          </a:p>
          <a:p>
            <a:r>
              <a:rPr lang="en-US" sz="2400" dirty="0"/>
              <a:t>Broadcast: 192.168.200.11        11000000.10101000.11001000.</a:t>
            </a:r>
            <a:r>
              <a:rPr lang="en-US" sz="2400" dirty="0">
                <a:solidFill>
                  <a:srgbClr val="FF0000"/>
                </a:solidFill>
              </a:rPr>
              <a:t>000010</a:t>
            </a:r>
            <a:r>
              <a:rPr lang="en-US" sz="2400" dirty="0"/>
              <a:t>11</a:t>
            </a:r>
          </a:p>
          <a:p>
            <a:r>
              <a:rPr lang="en-US" sz="2400" dirty="0"/>
              <a:t>Hosts/Net: 2</a:t>
            </a:r>
            <a:endParaRPr lang="en-IN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8133E60-BE1E-700B-188D-A6DE71D7BBD7}"/>
              </a:ext>
            </a:extLst>
          </p:cNvPr>
          <p:cNvSpPr/>
          <p:nvPr/>
        </p:nvSpPr>
        <p:spPr>
          <a:xfrm>
            <a:off x="8496728" y="339047"/>
            <a:ext cx="2363056" cy="1351641"/>
          </a:xfrm>
          <a:prstGeom prst="wedgeRectCallout">
            <a:avLst>
              <a:gd name="adj1" fmla="val -23441"/>
              <a:gd name="adj2" fmla="val 91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 that it was </a:t>
            </a:r>
            <a:r>
              <a:rPr lang="en-IN" b="1" dirty="0">
                <a:solidFill>
                  <a:srgbClr val="FFFF00"/>
                </a:solidFill>
              </a:rPr>
              <a:t>000001</a:t>
            </a:r>
            <a:r>
              <a:rPr lang="en-IN" dirty="0"/>
              <a:t> for the previous example, and now it is </a:t>
            </a:r>
            <a:r>
              <a:rPr lang="en-IN" b="1" dirty="0">
                <a:solidFill>
                  <a:srgbClr val="FFFF00"/>
                </a:solidFill>
              </a:rPr>
              <a:t>000010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8300467-CA6C-9528-EEA9-2A5D6DF9726B}"/>
              </a:ext>
            </a:extLst>
          </p:cNvPr>
          <p:cNvSpPr/>
          <p:nvPr/>
        </p:nvSpPr>
        <p:spPr>
          <a:xfrm>
            <a:off x="4294598" y="134054"/>
            <a:ext cx="2712378" cy="1952090"/>
          </a:xfrm>
          <a:prstGeom prst="cloudCallout">
            <a:avLst>
              <a:gd name="adj1" fmla="val 97161"/>
              <a:gd name="adj2" fmla="val 35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 other words, these ae </a:t>
            </a:r>
            <a:r>
              <a:rPr lang="en-IN" b="1" u="sng" dirty="0"/>
              <a:t>different </a:t>
            </a:r>
            <a:r>
              <a:rPr lang="en-IN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48773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Microsoft Office PowerPoint</Application>
  <PresentationFormat>Widescreen</PresentationFormat>
  <Paragraphs>179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Classless Inter Domain Routing (CIDR)</vt:lpstr>
      <vt:lpstr>Problem CIDR Solves</vt:lpstr>
      <vt:lpstr>CIDR Notation </vt:lpstr>
      <vt:lpstr>CIDR: Finding Network Id</vt:lpstr>
      <vt:lpstr>Rules for CIDR</vt:lpstr>
      <vt:lpstr>Example</vt:lpstr>
      <vt:lpstr>Tricky Problem</vt:lpstr>
      <vt:lpstr>Solution</vt:lpstr>
      <vt:lpstr>Solution</vt:lpstr>
      <vt:lpstr>Conclusion</vt:lpstr>
      <vt:lpstr>CIDR, Route Aggregation and Supernetting</vt:lpstr>
      <vt:lpstr>Supernetting Example – 8 Subnets Summarized Into One</vt:lpstr>
      <vt:lpstr>Route Summarization Example</vt:lpstr>
      <vt:lpstr>Routers and Routing</vt:lpstr>
      <vt:lpstr>Router Basics</vt:lpstr>
      <vt:lpstr>Routing Table</vt:lpstr>
      <vt:lpstr>Dynamic Routing Protocols/Algorithms</vt:lpstr>
      <vt:lpstr>Interior and Exterior Gateway Protocols</vt:lpstr>
      <vt:lpstr>Classes of Routing Protocols</vt:lpstr>
      <vt:lpstr>Routing Information Protocol (RIP)</vt:lpstr>
      <vt:lpstr>Enhanced Interior Gateway Routing Protocol (EIGRP)</vt:lpstr>
      <vt:lpstr>EIGRP and AS Number</vt:lpstr>
      <vt:lpstr>Open Shortest Path First (OSPF)</vt:lpstr>
      <vt:lpstr>OSPF Area</vt:lpstr>
      <vt:lpstr>OSPF “Area” Concept</vt:lpstr>
      <vt:lpstr>OSPF: LSDB and LSA</vt:lpstr>
      <vt:lpstr>PowerPoint Presentation</vt:lpstr>
      <vt:lpstr>Network Address Translation (NAT)</vt:lpstr>
      <vt:lpstr>Network Address Translation (NAT) Concept</vt:lpstr>
      <vt:lpstr>NAT Mapping Example</vt:lpstr>
      <vt:lpstr>InfiniBand Network</vt:lpstr>
      <vt:lpstr>InfiniBand Network</vt:lpstr>
      <vt:lpstr>InfiniBand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Classless Inter Domain Routing (CIDR)</dc:title>
  <dc:creator>Atul Kahate</dc:creator>
  <cp:lastModifiedBy>Atul Kahate</cp:lastModifiedBy>
  <cp:revision>1</cp:revision>
  <dcterms:created xsi:type="dcterms:W3CDTF">2023-10-06T02:18:43Z</dcterms:created>
  <dcterms:modified xsi:type="dcterms:W3CDTF">2023-10-06T02:18:53Z</dcterms:modified>
</cp:coreProperties>
</file>