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7" r:id="rId2"/>
    <p:sldId id="708" r:id="rId3"/>
    <p:sldId id="715" r:id="rId4"/>
    <p:sldId id="716" r:id="rId5"/>
    <p:sldId id="709" r:id="rId6"/>
    <p:sldId id="803" r:id="rId7"/>
    <p:sldId id="690" r:id="rId8"/>
    <p:sldId id="691" r:id="rId9"/>
    <p:sldId id="692" r:id="rId10"/>
    <p:sldId id="749" r:id="rId11"/>
    <p:sldId id="615" r:id="rId12"/>
    <p:sldId id="616" r:id="rId13"/>
    <p:sldId id="617" r:id="rId14"/>
    <p:sldId id="821" r:id="rId15"/>
    <p:sldId id="750" r:id="rId16"/>
    <p:sldId id="822" r:id="rId17"/>
    <p:sldId id="820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2" r:id="rId27"/>
    <p:sldId id="703" r:id="rId28"/>
    <p:sldId id="704" r:id="rId29"/>
    <p:sldId id="819" r:id="rId30"/>
    <p:sldId id="705" r:id="rId31"/>
    <p:sldId id="706" r:id="rId32"/>
    <p:sldId id="810" r:id="rId33"/>
    <p:sldId id="811" r:id="rId34"/>
    <p:sldId id="812" r:id="rId35"/>
    <p:sldId id="813" r:id="rId36"/>
    <p:sldId id="814" r:id="rId37"/>
    <p:sldId id="815" r:id="rId38"/>
    <p:sldId id="816" r:id="rId39"/>
    <p:sldId id="817" r:id="rId40"/>
    <p:sldId id="81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AB69-5901-CF0C-21B8-678E7538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0F44-DF6A-42C3-EEB0-F1AB70EF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004A-E2E8-C2BB-2B76-D9F6C427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5476-2D89-D886-8914-7DE3192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391B-549B-EBB3-B728-96D5DB4A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DC00-2A9C-C255-9C72-6D581E9B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2850D-4D28-7ADC-C071-D93326BE2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58A1-9D77-A595-EA9C-E5924AF6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E30-9823-9BA0-E45D-D58E5CDF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71D3-B9B4-56BD-2AF1-9CF24131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F50E4-2FF3-749D-B6F4-D8B858B9A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97FE8-823C-E03D-4562-8FA54976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1BD6-D303-E66B-5F81-90CD3BF2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9091-09AE-ED62-5495-E60C8AE3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BD1C-E5FC-596B-BC83-29A88D95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5DB9-E775-62E3-8B93-73567814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9569-9EDD-9169-D46E-2AA17825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5F07-A8F5-372C-0305-6FE53480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E89F-D9A0-F76B-EBF6-2D425965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C2BF-D7F7-11A6-FDF3-B49715A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06EB-2A29-E8A5-BE59-D4E22FF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FD783-0AA5-2423-BE3D-FF7B001E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D952-D998-2D7A-D3BF-BDEA164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46C48-6786-C84D-6A2A-BB772019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81EEC-1BB8-BF24-6E3E-A85B97FB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3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42D4-A628-6DC3-4A1A-7AAD1C71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A58ED-D28F-05EB-E770-BCCE625BA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0312B-2917-0307-DDA8-673F1F30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C79A2-FA1F-905B-4493-D761D83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00157-5AA1-3BE3-5079-D661069C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B4D7-C56F-ACA0-F58C-1764D4A3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5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3D9C-0EC3-F815-F1B2-D26FB474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270C-D71E-5555-EC66-4E7F18CB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24E9D-F550-6C2D-7648-4B8DED2EC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90C5D-C443-6057-097F-1DB8C1D50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6E9F-0432-746A-0BD6-59AF59A63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EEA0-6A5C-E7BF-246C-B287662B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3EA04-7ED8-0C95-35D5-0303B722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5C24C-13BE-EE8F-1889-4EF11F0E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FEC-7495-D6A1-1B22-F1588BBE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686E-B1C8-196C-43B3-41FA6731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5824E-6491-D2F1-81F8-E6DFBDF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9493D-E1E3-36BA-59F8-F87DFB8A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1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BFF57-099F-F16B-BDC0-833012A2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3B5CF-BFCB-92B8-177A-ACC0815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A9BE-996E-B34F-F66C-0838A39E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AD12-5283-93C8-A430-4163FD4A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227C5-EFAE-7B47-2413-63E1890B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CFA14-5413-2CFF-C582-C75D4AF2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5F6D-B6EC-0E01-54FC-D6FF523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291C-4DF4-1E21-0B92-665818F4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494D-9338-655D-FD90-63561A1C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2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F399-7DE8-36BF-A49E-866E2410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EC94E-46B7-CF61-3CBE-047FCB348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49E4-FFCA-E6E0-14F1-A9ADAC4A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D695E-1FDF-0314-827D-6540F5B8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7BA7F-C115-F7BA-ADB8-A2CE5A98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8BA4-0634-CA2E-A828-007BA09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7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95D2F-B661-FBDB-C969-B79512D6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8FDE-1D86-69F7-B3FB-FAAE1A70E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D1DD-3E37-CEEB-0093-A41418487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B5A8-3496-44DD-B8E7-64BCF518622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38483-D2FE-0298-1DA4-E88D93A00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3928-C853-6A81-B7F9-E03B9C826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790D-9C08-400B-B3C1-47C7C3DB0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31B6-849A-5A45-BF82-6C1E4620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Subnetting Exercise –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4ED5-D0DF-F2E5-AE06-AC419837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 are given an IP address 198.22.45.173/26.</a:t>
            </a:r>
          </a:p>
          <a:p>
            <a:endParaRPr lang="en-US" sz="3600" dirty="0"/>
          </a:p>
          <a:p>
            <a:r>
              <a:rPr lang="en-US" sz="3600" dirty="0"/>
              <a:t>What is the subnet mask in dotted decimal notation?</a:t>
            </a:r>
            <a:endParaRPr lang="en-IN" sz="3600" dirty="0"/>
          </a:p>
          <a:p>
            <a:r>
              <a:rPr lang="en-US" sz="3600" dirty="0"/>
              <a:t>For this IP address, what are the network address, broadcast address, and valid host addresses? </a:t>
            </a:r>
          </a:p>
        </p:txBody>
      </p:sp>
    </p:spTree>
    <p:extLst>
      <p:ext uri="{BB962C8B-B14F-4D97-AF65-F5344CB8AC3E}">
        <p14:creationId xmlns:p14="http://schemas.microsoft.com/office/powerpoint/2010/main" val="193249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ADCA-84C2-14B1-1BAC-6B1EC15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81A1-6DE5-E82E-CF62-B5F2F7B6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an administrator that has four departments to manage. </a:t>
            </a:r>
          </a:p>
          <a:p>
            <a:r>
              <a:rPr lang="en-US" dirty="0"/>
              <a:t>These are sales and purchase department with 120 computers, development department with 50 computers, accounts department with 26 computers and management department with 5 computers.</a:t>
            </a:r>
          </a:p>
          <a:p>
            <a:r>
              <a:rPr lang="en-US" dirty="0"/>
              <a:t>If the administrator has IP 192.168.1.0/24, how can department wise IPs be allocated?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74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For each segment select the block size that is &gt;= the actual requirement. Make a list of subnets possible: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C4218-0970-2274-0561-C16CBCC4D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2852936"/>
            <a:ext cx="3605180" cy="32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8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Arrange all the segments in descending order based on the block size that is from highest to lowest requirement: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BBCB5-D0BF-F2F6-1D47-DB2075B2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212977"/>
            <a:ext cx="4032448" cy="20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Step 3: The highest IP available has to be allocated to highest requirement, so the sales and purchase department gets 192.168.1.0/25, which has 126 valid addresses that can easily be available for 120 hosts. The subnet mask used is 255.255.255.128.</a:t>
            </a:r>
          </a:p>
          <a:p>
            <a:r>
              <a:rPr lang="en-US" sz="3200" dirty="0"/>
              <a:t>Network address: 192.168.1.0</a:t>
            </a:r>
          </a:p>
          <a:p>
            <a:r>
              <a:rPr lang="en-US" sz="3200" dirty="0"/>
              <a:t>Host range: 192.168.1.1 – 192.168.1.126</a:t>
            </a:r>
          </a:p>
          <a:p>
            <a:r>
              <a:rPr lang="en-US" sz="3200" dirty="0"/>
              <a:t>Broadcast address: 192.168.1.</a:t>
            </a:r>
          </a:p>
        </p:txBody>
      </p:sp>
    </p:spTree>
    <p:extLst>
      <p:ext uri="{BB962C8B-B14F-4D97-AF65-F5344CB8AC3E}">
        <p14:creationId xmlns:p14="http://schemas.microsoft.com/office/powerpoint/2010/main" val="232306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721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Step 4: The next segment (Development) requires an IP to handle 50 hosts. We need /26 for 62 hosts. The subnet mask used is 255.255.255.192.</a:t>
            </a:r>
          </a:p>
          <a:p>
            <a:r>
              <a:rPr lang="en-US" sz="3200" dirty="0"/>
              <a:t>Network address: 192.168.1.128</a:t>
            </a:r>
          </a:p>
          <a:p>
            <a:r>
              <a:rPr lang="en-US" sz="3200" dirty="0"/>
              <a:t>Host range: 192.168.1.129 – 192.168.1.190</a:t>
            </a:r>
          </a:p>
          <a:p>
            <a:r>
              <a:rPr lang="en-US" sz="3200" dirty="0"/>
              <a:t>Broadcast address: 192.168.1.191</a:t>
            </a:r>
          </a:p>
        </p:txBody>
      </p:sp>
    </p:spTree>
    <p:extLst>
      <p:ext uri="{BB962C8B-B14F-4D97-AF65-F5344CB8AC3E}">
        <p14:creationId xmlns:p14="http://schemas.microsoft.com/office/powerpoint/2010/main" val="128146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5: Accounts needs 26 hosts. We will need /27, as it has 30 valid hosts. The mask used is 255.255.255.224.</a:t>
            </a:r>
          </a:p>
          <a:p>
            <a:r>
              <a:rPr lang="en-US" sz="3200" dirty="0"/>
              <a:t>Network address: 192.168.1.192</a:t>
            </a:r>
          </a:p>
          <a:p>
            <a:r>
              <a:rPr lang="en-US" sz="3200" dirty="0"/>
              <a:t>Host range: 192.168.1.193 – 193.168.1.222</a:t>
            </a:r>
          </a:p>
          <a:p>
            <a:r>
              <a:rPr lang="en-US" sz="3200" dirty="0"/>
              <a:t>Broadcast address: 192.168.1.223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644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A485-F73E-DB5D-B41C-337375F3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ED37-637D-5129-442F-E417DCAE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6: The last segment (Management) requires 5 valid hosts IP, which  means /29. Subnet mask is 255.255.255.248</a:t>
            </a:r>
          </a:p>
          <a:p>
            <a:r>
              <a:rPr lang="en-US" sz="3200" dirty="0"/>
              <a:t>Network address: 192.168.1.224</a:t>
            </a:r>
          </a:p>
          <a:p>
            <a:r>
              <a:rPr lang="en-US" sz="3200" dirty="0"/>
              <a:t>Host range: 192.168.1.225 to 192.168.1.230</a:t>
            </a:r>
          </a:p>
          <a:p>
            <a:r>
              <a:rPr lang="en-US" sz="3200" dirty="0"/>
              <a:t>Broadcast address: 192.168.1.231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9584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A39B-9B6F-85C5-2222-7E2345B9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CE58-D3C0-0FD2-0229-B1592350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4174F-3FA2-3986-D4DD-30E654A7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6" y="2441470"/>
            <a:ext cx="11528422" cy="15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1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24183-28FA-19A5-8C1D-428E4B165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881195"/>
            <a:ext cx="7886700" cy="3095611"/>
          </a:xfrm>
        </p:spPr>
      </p:pic>
    </p:spTree>
    <p:extLst>
      <p:ext uri="{BB962C8B-B14F-4D97-AF65-F5344CB8AC3E}">
        <p14:creationId xmlns:p14="http://schemas.microsoft.com/office/powerpoint/2010/main" val="307263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Example – Design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A95E5-B531-AC94-A342-5432054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largest segment and allocate a suitable subnet size for it.</a:t>
            </a:r>
          </a:p>
          <a:p>
            <a:r>
              <a:rPr lang="en-US" dirty="0"/>
              <a:t>Allocate this subnet at the start of the address space.</a:t>
            </a:r>
          </a:p>
          <a:p>
            <a:r>
              <a:rPr lang="en-US" dirty="0"/>
              <a:t>Continue going down the list.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4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36E1-6291-AF07-C896-8166865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FA02-2A0F-C3BB-CB1B-886552DE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us calculate the subnet mask</a:t>
            </a:r>
          </a:p>
          <a:p>
            <a:r>
              <a:rPr lang="en-US" dirty="0"/>
              <a:t>Default for class C is /24</a:t>
            </a:r>
          </a:p>
          <a:p>
            <a:r>
              <a:rPr lang="en-US" dirty="0"/>
              <a:t>So, /26 will mean 2 extra bits from the host it will be borrowed and used as subnet 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128 + 64 = 192</a:t>
            </a:r>
          </a:p>
          <a:p>
            <a:r>
              <a:rPr lang="en-US" dirty="0"/>
              <a:t>So the subnet mask will be 255.255.255.192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D1BA8-2C1F-F752-79BA-A23A03B4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2" y="3744708"/>
            <a:ext cx="11796915" cy="6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8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Example – Design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A95E5-B531-AC94-A342-5432054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Engineering departments in both sites have 28 hosts.</a:t>
            </a:r>
          </a:p>
          <a:p>
            <a:r>
              <a:rPr lang="en-US" dirty="0"/>
              <a:t>For our example we’ve been told that the departments will not grow and we need to use the smallest subnets possible to </a:t>
            </a:r>
            <a:r>
              <a:rPr lang="en-US" dirty="0" err="1"/>
              <a:t>maximise</a:t>
            </a:r>
            <a:r>
              <a:rPr lang="en-US" dirty="0"/>
              <a:t> our address space.</a:t>
            </a:r>
          </a:p>
          <a:p>
            <a:r>
              <a:rPr lang="en-US" dirty="0"/>
              <a:t>Calculate the optimal subnet mask for the Engineering departments.</a:t>
            </a:r>
          </a:p>
          <a:p>
            <a:r>
              <a:rPr lang="en-US" dirty="0"/>
              <a:t>Also determine the network and broadcast addresses that will be allocated to both Engineering departments, and the range of host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61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Engineering Departments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A95E5-B531-AC94-A342-54320541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We’ve been allocated 200.15.10.0/24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174DB-D25A-3A9C-A255-8C9506343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68" y="2492897"/>
            <a:ext cx="8748464" cy="30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60B-71AD-C650-830D-E8B00F13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Sales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6FEC-CF92-9722-60F7-576CB2F3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largest subnet is New York Sales which requires 14 hosts.</a:t>
            </a:r>
          </a:p>
          <a:p>
            <a:r>
              <a:rPr lang="en-US" dirty="0"/>
              <a:t>Calculate the optimal subnet mask.</a:t>
            </a:r>
          </a:p>
          <a:p>
            <a:r>
              <a:rPr lang="en-US" dirty="0"/>
              <a:t>Also determine the network and broadcast addresses that we will allocate, and the range of host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94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760B-71AD-C650-830D-E8B00F13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Sales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6FEC-CF92-9722-60F7-576CB2F3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We’ve been allocated 200.15.10.0/24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New York Sales Department</a:t>
            </a:r>
          </a:p>
          <a:p>
            <a:r>
              <a:rPr lang="en-US" dirty="0"/>
              <a:t>We’ve been allocated 200.15.10.0/24</a:t>
            </a:r>
          </a:p>
          <a:p>
            <a:r>
              <a:rPr lang="en-US" dirty="0"/>
              <a:t>/28 (or 255.255.255.240) supports 14 hosts</a:t>
            </a:r>
          </a:p>
          <a:p>
            <a:r>
              <a:rPr lang="en-US" dirty="0"/>
              <a:t>200.15.10.0 to 200.15.10.63 are already in use by the Engineering departments, so this network address will start at 200.15.10.64</a:t>
            </a:r>
          </a:p>
          <a:p>
            <a:r>
              <a:rPr lang="en-US" dirty="0"/>
              <a:t>The network address goes up in values of 16, so the next one is 200.15.10.80</a:t>
            </a:r>
          </a:p>
          <a:p>
            <a:r>
              <a:rPr lang="en-US" dirty="0"/>
              <a:t>Our broadcast address is 200.15.10.79</a:t>
            </a:r>
          </a:p>
          <a:p>
            <a:r>
              <a:rPr lang="en-US" dirty="0"/>
              <a:t>Valid host addresses are 200.15.10.65 to 200.15.10.78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7DC82-16B8-BC8D-EE30-5ECF8CA0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93" y="2191503"/>
            <a:ext cx="8416214" cy="120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9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8D3-ACCE-D490-6D5A-6782AB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Boston Sales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1C8-3B5C-8BAC-6085-1F3472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largest subnet is Boston Sales which requires 7 hosts.</a:t>
            </a:r>
          </a:p>
          <a:p>
            <a:r>
              <a:rPr lang="en-US" dirty="0"/>
              <a:t>Calculate the optimal subnet mask.</a:t>
            </a:r>
          </a:p>
          <a:p>
            <a:r>
              <a:rPr lang="en-US" dirty="0"/>
              <a:t>Also determine the network and broadcast addresses that we will allocate, and the range of host addresses.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49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8D3-ACCE-D490-6D5A-6782AB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Boston Sales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1C8-3B5C-8BAC-6085-1F3472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We’ve been allocated 200.15.10.0/24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/28 (or 255.255.255.240) supports 14 hosts</a:t>
            </a:r>
          </a:p>
          <a:p>
            <a:r>
              <a:rPr lang="en-US" dirty="0"/>
              <a:t>/29 does not support 8 hosts! Remember to subtract 2 for the network and broadcast address</a:t>
            </a:r>
          </a:p>
          <a:p>
            <a:r>
              <a:rPr lang="en-US" dirty="0"/>
              <a:t>200.15.10.0 to 200.15.10.79 are already in use, so this network address will start at 200.15.10.80</a:t>
            </a:r>
          </a:p>
          <a:p>
            <a:r>
              <a:rPr lang="en-US" dirty="0"/>
              <a:t>The network address goes up in values of 16, so the next one is 200.15.10.96</a:t>
            </a:r>
          </a:p>
          <a:p>
            <a:r>
              <a:rPr lang="en-US" dirty="0"/>
              <a:t>Our broadcast address is 200.15.10.95</a:t>
            </a:r>
          </a:p>
          <a:p>
            <a:r>
              <a:rPr lang="en-US" dirty="0"/>
              <a:t>Valid host addresses are 200.15.10.81 to 200.15.10.94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0D32F-55E3-A248-3B74-81175905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61" y="2132856"/>
            <a:ext cx="8288879" cy="11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0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8D3-ACCE-D490-6D5A-6782AB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 we done?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1C8-3B5C-8BAC-6085-1F3472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the links between routers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21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8D3-ACCE-D490-6D5A-6782AB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to Boston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1C8-3B5C-8BAC-6085-1F3472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subnet is the link between the New York and Boston routers.</a:t>
            </a:r>
          </a:p>
          <a:p>
            <a:r>
              <a:rPr lang="en-US" dirty="0"/>
              <a:t>Calculate the optimal subnet mask.</a:t>
            </a:r>
          </a:p>
          <a:p>
            <a:r>
              <a:rPr lang="en-US" dirty="0"/>
              <a:t>Also determine the network and broadcast addresses that we will allocate, and the range of host addresses.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60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B8D3-ACCE-D490-6D5A-6782ABDE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York to Boston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91C8-3B5C-8BAC-6085-1F3472DC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We’ve been allocated 200.15.10.0/24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/30 (or 255.255.255.252) supports 2 hosts</a:t>
            </a:r>
          </a:p>
          <a:p>
            <a:r>
              <a:rPr lang="en-US" dirty="0"/>
              <a:t>200.15.10.0 to 200.15.10.95 are already in use, so our network address will be 200.15.10.96</a:t>
            </a:r>
          </a:p>
          <a:p>
            <a:r>
              <a:rPr lang="en-US" dirty="0"/>
              <a:t>The network address goes up in values of 4, so the next one is 200.15.10.100</a:t>
            </a:r>
          </a:p>
          <a:p>
            <a:r>
              <a:rPr lang="en-US" dirty="0"/>
              <a:t>Our broadcast address is 200.15.10.99</a:t>
            </a:r>
          </a:p>
          <a:p>
            <a:r>
              <a:rPr lang="en-US" dirty="0"/>
              <a:t>Valid host addresses are 200.15.10.97 to 200.15.10.98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0A264-F34E-ECA6-D3F4-569A1C2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82" y="2348822"/>
            <a:ext cx="9100018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3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0653-9248-C360-4C89-48CFA4AD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37CF-0D73-0BD9-4224-0565FA11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8215B-021B-2587-000E-D49D3EAA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7" y="2542514"/>
            <a:ext cx="11092443" cy="17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9EA-C1EB-4D9F-A732-33BD5609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- Subnets and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4959-084C-D6AC-A749-31FF3009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given address is </a:t>
            </a:r>
            <a:r>
              <a:rPr lang="en-US" dirty="0"/>
              <a:t>198.22.45.173/26</a:t>
            </a:r>
          </a:p>
          <a:p>
            <a:r>
              <a:rPr lang="en-US" dirty="0"/>
              <a:t>Since two bits are reserved for the subnet id, 4 subnets 00, 01, 10, and 11 are possible</a:t>
            </a:r>
          </a:p>
          <a:p>
            <a:r>
              <a:rPr lang="en-US" dirty="0"/>
              <a:t>We need to think “Our IP address will fall in which of these four subnets?”</a:t>
            </a:r>
          </a:p>
          <a:p>
            <a:r>
              <a:rPr lang="en-US" dirty="0"/>
              <a:t>To answer this, let us calculate the address range for each of the four subnets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14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B45F-50ED-78CB-3088-9E76D752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Network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422E-D6C5-9E93-94F6-7AB762F6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10D02-1059-3EB8-98E1-B0AB36A2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204865"/>
            <a:ext cx="8515350" cy="35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757-BE3A-462C-C57A-9EF9EFA5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Diagram with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24B7-163E-0AF5-F96C-8ED6DAC1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5586A-F2C7-B4CF-D3C1-23A0B0A1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988841"/>
            <a:ext cx="8388424" cy="314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80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07CB-FC40-2FBE-0841-5EF8280C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AE07-9223-ABD6-9BFA-CFDC36A75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VLSM</a:t>
            </a:r>
          </a:p>
          <a:p>
            <a:r>
              <a:rPr lang="en-IN" dirty="0"/>
              <a:t>IP address: 205.15.43.0/24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09F83-7E53-3811-5FDA-F5C6D9E2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897" y="493534"/>
            <a:ext cx="6883828" cy="50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8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6 networks: LAN1 – LAN2 – LAN3 – WAN link1 – WAN link2 – WAN link3</a:t>
            </a:r>
          </a:p>
          <a:p>
            <a:r>
              <a:rPr lang="en-US" dirty="0"/>
              <a:t>Order the networks from the largest size to the smallest:</a:t>
            </a:r>
          </a:p>
          <a:p>
            <a:pPr lvl="1"/>
            <a:r>
              <a:rPr lang="en-US" dirty="0"/>
              <a:t>1) LAN2 (50 hosts)</a:t>
            </a:r>
          </a:p>
          <a:p>
            <a:pPr lvl="1"/>
            <a:r>
              <a:rPr lang="en-US" dirty="0"/>
              <a:t>2) LAN1 (24 hosts)</a:t>
            </a:r>
          </a:p>
          <a:p>
            <a:pPr lvl="1"/>
            <a:r>
              <a:rPr lang="en-US" dirty="0"/>
              <a:t>3) LAN3 (8 hosts)</a:t>
            </a:r>
          </a:p>
          <a:p>
            <a:pPr lvl="1"/>
            <a:r>
              <a:rPr lang="en-US" dirty="0"/>
              <a:t>4) WAN link 1 - WAN link 2 - WAN link 3 (2 hosts each)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66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50 hosts, so we will need to use /26 (will give 62 hosts)</a:t>
            </a:r>
          </a:p>
          <a:p>
            <a:r>
              <a:rPr lang="en-IN" dirty="0"/>
              <a:t>Subnet mask: 255.255.255.192</a:t>
            </a:r>
          </a:p>
          <a:p>
            <a:r>
              <a:rPr lang="en-IN" dirty="0"/>
              <a:t>Network address: 205.15.43.0</a:t>
            </a:r>
          </a:p>
          <a:p>
            <a:r>
              <a:rPr lang="en-IN" dirty="0"/>
              <a:t>Host range: 205.15.43.1 - 205.15.43.62</a:t>
            </a:r>
          </a:p>
          <a:p>
            <a:r>
              <a:rPr lang="en-IN" dirty="0"/>
              <a:t>Broadcast address: 205.15.43.63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511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24 hosts, so we will need to use /27 (will give 30 hosts)</a:t>
            </a:r>
          </a:p>
          <a:p>
            <a:r>
              <a:rPr lang="en-IN" dirty="0"/>
              <a:t>Subnet mask: 255.255.255.224</a:t>
            </a:r>
          </a:p>
          <a:p>
            <a:r>
              <a:rPr lang="en-IN" dirty="0"/>
              <a:t>Network address: 205.15.43.64</a:t>
            </a:r>
          </a:p>
          <a:p>
            <a:r>
              <a:rPr lang="en-IN" dirty="0"/>
              <a:t>Host range: 205.15.43.65 - 205.15.43.94</a:t>
            </a:r>
          </a:p>
          <a:p>
            <a:r>
              <a:rPr lang="en-IN" dirty="0"/>
              <a:t>Broadcast address: 205.15.43.95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9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8 hosts, so we will need to use /28 (will give 14 hosts)</a:t>
            </a:r>
          </a:p>
          <a:p>
            <a:r>
              <a:rPr lang="en-IN" dirty="0"/>
              <a:t>Subnet mask: 255.255.255.240</a:t>
            </a:r>
          </a:p>
          <a:p>
            <a:r>
              <a:rPr lang="en-IN" dirty="0"/>
              <a:t>Network address: 205.15.43.96</a:t>
            </a:r>
          </a:p>
          <a:p>
            <a:r>
              <a:rPr lang="en-IN" dirty="0"/>
              <a:t>Host range: 205.15.43.97 - 205.15.43.110</a:t>
            </a:r>
          </a:p>
          <a:p>
            <a:r>
              <a:rPr lang="en-IN" dirty="0"/>
              <a:t>Broadcast address: 205.15.43.111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17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WAN Link1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2 hosts, so we will need to use /30 (will give 2 hosts)</a:t>
            </a:r>
          </a:p>
          <a:p>
            <a:r>
              <a:rPr lang="en-IN" dirty="0"/>
              <a:t>Subnet mask: 255.255.255.252</a:t>
            </a:r>
          </a:p>
          <a:p>
            <a:r>
              <a:rPr lang="en-IN" dirty="0"/>
              <a:t>Network address: 205.15.43.112</a:t>
            </a:r>
          </a:p>
          <a:p>
            <a:r>
              <a:rPr lang="en-IN" dirty="0"/>
              <a:t>Host range: 205.15.43.113 - 205.15.43.114</a:t>
            </a:r>
          </a:p>
          <a:p>
            <a:r>
              <a:rPr lang="en-IN" dirty="0"/>
              <a:t>Broadcast address: 205.15.43.115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WAN Link2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2 hosts, so we will need to use /30 (will give 2 hosts)</a:t>
            </a:r>
          </a:p>
          <a:p>
            <a:r>
              <a:rPr lang="en-IN" dirty="0"/>
              <a:t>Subnet mask: 255.255.255.252</a:t>
            </a:r>
          </a:p>
          <a:p>
            <a:r>
              <a:rPr lang="en-IN" dirty="0"/>
              <a:t>Network address: 205.15.43.116</a:t>
            </a:r>
          </a:p>
          <a:p>
            <a:r>
              <a:rPr lang="en-IN" dirty="0"/>
              <a:t>Host range: 205.15.43.117 - 205.15.43.118</a:t>
            </a:r>
          </a:p>
          <a:p>
            <a:r>
              <a:rPr lang="en-IN" dirty="0"/>
              <a:t>Broadcast address: 205.15.43.119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95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D5E6-7977-F368-0328-7CFCF39E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WAN Link3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2632-F9DF-436C-5A20-A655099F5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Needs 2 hosts, so we will need to use /30 (will give 2 hosts)</a:t>
            </a:r>
          </a:p>
          <a:p>
            <a:r>
              <a:rPr lang="en-IN" dirty="0"/>
              <a:t>Subnet mask: 255.255.255.252</a:t>
            </a:r>
          </a:p>
          <a:p>
            <a:r>
              <a:rPr lang="en-IN" dirty="0"/>
              <a:t>Network address: 205.15.43.120</a:t>
            </a:r>
          </a:p>
          <a:p>
            <a:r>
              <a:rPr lang="en-IN" dirty="0"/>
              <a:t>Host range: 205.15.43.121 - 205.15.43.122</a:t>
            </a:r>
          </a:p>
          <a:p>
            <a:r>
              <a:rPr lang="en-IN" dirty="0"/>
              <a:t>Broadcast address: 205.15.43.123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64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B9EA-C1EB-4D9F-A732-33BD5609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- Subnets and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4959-084C-D6AC-A749-31FF3009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given address is </a:t>
            </a:r>
            <a:r>
              <a:rPr lang="en-US" dirty="0"/>
              <a:t>198.22.45.173/26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8A43DC-9A7C-50ED-B3C9-9A652D15CB1F}"/>
              </a:ext>
            </a:extLst>
          </p:cNvPr>
          <p:cNvGraphicFramePr>
            <a:graphicFrameLocks noGrp="1"/>
          </p:cNvGraphicFramePr>
          <p:nvPr/>
        </p:nvGraphicFramePr>
        <p:xfrm>
          <a:off x="419511" y="1581278"/>
          <a:ext cx="11200560" cy="4809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80">
                  <a:extLst>
                    <a:ext uri="{9D8B030D-6E8A-4147-A177-3AD203B41FA5}">
                      <a16:colId xmlns:a16="http://schemas.microsoft.com/office/drawing/2014/main" val="1673805656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2111250971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184095812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714495206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1881160632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4270425855"/>
                    </a:ext>
                  </a:extLst>
                </a:gridCol>
                <a:gridCol w="1600080">
                  <a:extLst>
                    <a:ext uri="{9D8B030D-6E8A-4147-A177-3AD203B41FA5}">
                      <a16:colId xmlns:a16="http://schemas.microsoft.com/office/drawing/2014/main" val="3813350934"/>
                    </a:ext>
                  </a:extLst>
                </a:gridCol>
              </a:tblGrid>
              <a:tr h="2394123">
                <a:tc>
                  <a:txBody>
                    <a:bodyPr/>
                    <a:lstStyle/>
                    <a:p>
                      <a:r>
                        <a:rPr lang="en-IN" sz="2400" dirty="0"/>
                        <a:t>Subnet Number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Subnet ID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First full address in the subnet 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Last full address in the subnet (Binary)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First full address in the subnet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Last full address in the subnet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Our target IP address (173)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33254"/>
                  </a:ext>
                </a:extLst>
              </a:tr>
              <a:tr h="882045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00</a:t>
                      </a:r>
                      <a:r>
                        <a:rPr lang="en-IN" sz="2400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/>
                        <a:t>00</a:t>
                      </a:r>
                      <a:r>
                        <a:rPr lang="en-IN" sz="2400" dirty="0"/>
                        <a:t>111111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11913"/>
                  </a:ext>
                </a:extLst>
              </a:tr>
              <a:tr h="511026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01</a:t>
                      </a:r>
                      <a:r>
                        <a:rPr lang="en-IN" sz="2400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/>
                        <a:t>01</a:t>
                      </a:r>
                      <a:r>
                        <a:rPr lang="en-IN" sz="24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77553"/>
                  </a:ext>
                </a:extLst>
              </a:tr>
              <a:tr h="511026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10</a:t>
                      </a:r>
                      <a:r>
                        <a:rPr lang="en-IN" sz="2400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/>
                        <a:t>10</a:t>
                      </a:r>
                      <a:r>
                        <a:rPr lang="en-IN" sz="24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73349"/>
                  </a:ext>
                </a:extLst>
              </a:tr>
              <a:tr h="511026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11</a:t>
                      </a:r>
                      <a:r>
                        <a:rPr lang="en-IN" sz="2400" dirty="0"/>
                        <a:t>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dirty="0"/>
                        <a:t>11</a:t>
                      </a:r>
                      <a:r>
                        <a:rPr lang="en-IN" sz="2400" dirty="0"/>
                        <a:t>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1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806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A5A5-892A-27AA-DEC5-E7350A9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F4E0-2B57-2D1C-2EEA-B0C5F52B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E80EE-87E5-B57A-055A-57767B0E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2" y="2358900"/>
            <a:ext cx="11347855" cy="2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3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36E1-6291-AF07-C896-8166865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FA02-2A0F-C3BB-CB1B-886552DE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target address is 198.22.45.173/26</a:t>
            </a:r>
          </a:p>
          <a:p>
            <a:r>
              <a:rPr lang="en-US" dirty="0"/>
              <a:t>Where does this address lie in the table? Answer: Third subnet</a:t>
            </a:r>
          </a:p>
          <a:p>
            <a:r>
              <a:rPr lang="en-US" dirty="0"/>
              <a:t>198.22.45.128 is the network address</a:t>
            </a:r>
          </a:p>
          <a:p>
            <a:r>
              <a:rPr lang="en-US" dirty="0"/>
              <a:t>So the broadcast address is 198.22.45.191</a:t>
            </a:r>
          </a:p>
          <a:p>
            <a:r>
              <a:rPr lang="en-US" dirty="0"/>
              <a:t>And the valid host addresses are 198.22.45.129 to 198.22.45.190</a:t>
            </a:r>
          </a:p>
        </p:txBody>
      </p:sp>
    </p:spTree>
    <p:extLst>
      <p:ext uri="{BB962C8B-B14F-4D97-AF65-F5344CB8AC3E}">
        <p14:creationId xmlns:p14="http://schemas.microsoft.com/office/powerpoint/2010/main" val="60507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D1B6-AF57-C57D-59A2-4260FAA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Summary: Subnetting in Class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386E-5B91-E473-DD1E-F0D0E40B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Class C Subnets">
            <a:extLst>
              <a:ext uri="{FF2B5EF4-FFF2-40B4-BE49-F238E27FC236}">
                <a16:creationId xmlns:a16="http://schemas.microsoft.com/office/drawing/2014/main" id="{84D772E8-45B1-9E9E-A4E1-8B5613DC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62" y="1825625"/>
            <a:ext cx="10534559" cy="379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5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7A196-C53B-790B-7DE3-861D1A6F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 Length Subnet Mask (VLSM)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46637-7EDD-0405-82B0-7330E5F1F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0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E252-EEE4-56D3-915D-D53C42D0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routing protocols only supported </a:t>
            </a:r>
            <a:r>
              <a:rPr lang="en-US" b="1" dirty="0"/>
              <a:t>Fixed Length Subnet Masking (FLSM) </a:t>
            </a:r>
            <a:r>
              <a:rPr lang="en-US" dirty="0"/>
              <a:t>where all subnets had to be the same size. </a:t>
            </a:r>
          </a:p>
          <a:p>
            <a:r>
              <a:rPr lang="en-US" dirty="0"/>
              <a:t>You couldn’t have a subnet with 14 hosts and another subnet with 64 hosts in the same network.</a:t>
            </a:r>
          </a:p>
          <a:p>
            <a:r>
              <a:rPr lang="en-US" dirty="0"/>
              <a:t>All modern routing protocols support </a:t>
            </a:r>
            <a:r>
              <a:rPr lang="en-US" b="1" dirty="0"/>
              <a:t>Variable Length Subnet Masking (VLSM)</a:t>
            </a:r>
            <a:r>
              <a:rPr lang="en-US" dirty="0"/>
              <a:t>.</a:t>
            </a:r>
          </a:p>
          <a:p>
            <a:r>
              <a:rPr lang="en-US" dirty="0"/>
              <a:t>This allows us to size subnets differently according to how many hosts they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25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9476-47B9-0CEC-1CC9-896D74AB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VLSM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E252-EEE4-56D3-915D-D53C42D0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locations do we have in the network?</a:t>
            </a:r>
          </a:p>
          <a:p>
            <a:r>
              <a:rPr lang="en-US" dirty="0"/>
              <a:t>How many hosts are in each location?</a:t>
            </a:r>
          </a:p>
          <a:p>
            <a:r>
              <a:rPr lang="en-US" dirty="0"/>
              <a:t>What are the IP addressing requirements for each location? (Should different departments or types of host be in different subnets?)</a:t>
            </a:r>
          </a:p>
          <a:p>
            <a:r>
              <a:rPr lang="en-US" dirty="0"/>
              <a:t>What size is appropriate for each subnet? (Don’t waste addresses, but leave room for growth.)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12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1541</Words>
  <Application>Microsoft Office PowerPoint</Application>
  <PresentationFormat>Widescreen</PresentationFormat>
  <Paragraphs>224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Subnetting Exercise – 4</vt:lpstr>
      <vt:lpstr>Solution</vt:lpstr>
      <vt:lpstr>Solution - Subnets and Hosts</vt:lpstr>
      <vt:lpstr>Solution - Subnets and Hosts</vt:lpstr>
      <vt:lpstr>Solution</vt:lpstr>
      <vt:lpstr>Summary: Subnetting in Class C</vt:lpstr>
      <vt:lpstr>Variable Length Subnet Mask (VLSM)</vt:lpstr>
      <vt:lpstr>VLSM Concept</vt:lpstr>
      <vt:lpstr>VLSM Considerations</vt:lpstr>
      <vt:lpstr>VLSM Example</vt:lpstr>
      <vt:lpstr>Variable Length Subnet Mask (VLSM)</vt:lpstr>
      <vt:lpstr>Variable Length Subnet Mask (VLSM)</vt:lpstr>
      <vt:lpstr>Variable Length Subnet Mask (VLSM)</vt:lpstr>
      <vt:lpstr>Variable Length Subnet Mask (VLSM)</vt:lpstr>
      <vt:lpstr>Variable Length Subnet Mask (VLSM)</vt:lpstr>
      <vt:lpstr>Variable Length Subnet Mask (VLSM)</vt:lpstr>
      <vt:lpstr>Summary</vt:lpstr>
      <vt:lpstr>VLSM Example</vt:lpstr>
      <vt:lpstr>VLSM Example – Design Steps</vt:lpstr>
      <vt:lpstr>VLSM Example – Design Steps</vt:lpstr>
      <vt:lpstr>Engineering Departments</vt:lpstr>
      <vt:lpstr>New York Sales Department</vt:lpstr>
      <vt:lpstr>New York Sales Department</vt:lpstr>
      <vt:lpstr>Boston Sales Department</vt:lpstr>
      <vt:lpstr>Boston Sales Department</vt:lpstr>
      <vt:lpstr>Are we done?</vt:lpstr>
      <vt:lpstr>New York to Boston Link</vt:lpstr>
      <vt:lpstr>New York to Boston Link</vt:lpstr>
      <vt:lpstr>Summary</vt:lpstr>
      <vt:lpstr>Original Network Diagram</vt:lpstr>
      <vt:lpstr>Diagram with Network Topology</vt:lpstr>
      <vt:lpstr>VLSM Problem</vt:lpstr>
      <vt:lpstr>Solution</vt:lpstr>
      <vt:lpstr>LAN2</vt:lpstr>
      <vt:lpstr>LAN1</vt:lpstr>
      <vt:lpstr>LAN3</vt:lpstr>
      <vt:lpstr>WAN Link1</vt:lpstr>
      <vt:lpstr>WAN Link2</vt:lpstr>
      <vt:lpstr>WAN Link3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 Exercise – 4</dc:title>
  <dc:creator>Atul Kahate</dc:creator>
  <cp:lastModifiedBy>Atul Kahate</cp:lastModifiedBy>
  <cp:revision>1</cp:revision>
  <dcterms:created xsi:type="dcterms:W3CDTF">2023-10-03T05:23:19Z</dcterms:created>
  <dcterms:modified xsi:type="dcterms:W3CDTF">2023-10-03T05:23:38Z</dcterms:modified>
</cp:coreProperties>
</file>