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2"/>
  </p:notesMasterIdLst>
  <p:sldIdLst>
    <p:sldId id="277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498EC-5D5D-4B19-A98D-6B5781D9F48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8B51D-EBEF-486F-A1E6-EAEFE0F0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4E3-31B5-432A-A4B9-D73C1084F121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1F0D-8786-4E3B-B234-540899BD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4E3-31B5-432A-A4B9-D73C1084F121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1F0D-8786-4E3B-B234-540899BD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4E3-31B5-432A-A4B9-D73C1084F121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1F0D-8786-4E3B-B234-540899BD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4E3-31B5-432A-A4B9-D73C1084F121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1F0D-8786-4E3B-B234-540899BD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8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4E3-31B5-432A-A4B9-D73C1084F121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1F0D-8786-4E3B-B234-540899BD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4E3-31B5-432A-A4B9-D73C1084F121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1F0D-8786-4E3B-B234-540899BD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4E3-31B5-432A-A4B9-D73C1084F121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1F0D-8786-4E3B-B234-540899BD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9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4E3-31B5-432A-A4B9-D73C1084F121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1F0D-8786-4E3B-B234-540899BD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4E3-31B5-432A-A4B9-D73C1084F121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1F0D-8786-4E3B-B234-540899BD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0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4E3-31B5-432A-A4B9-D73C1084F121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1F0D-8786-4E3B-B234-540899BD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4E3-31B5-432A-A4B9-D73C1084F121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1F0D-8786-4E3B-B234-540899BD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3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34E3-31B5-432A-A4B9-D73C1084F121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1F0D-8786-4E3B-B234-540899BD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2834" y="2967335"/>
            <a:ext cx="79063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ptos"/>
                <a:ea typeface="Aptos"/>
                <a:cs typeface="Times New Roman" panose="02020603050405020304" pitchFamily="18" charset="0"/>
              </a:rPr>
              <a:t> </a:t>
            </a:r>
            <a:r>
              <a:rPr lang="en-US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ptos"/>
                <a:ea typeface="Aptos"/>
                <a:cs typeface="Times New Roman" panose="02020603050405020304" pitchFamily="18" charset="0"/>
              </a:rPr>
              <a:t>(React/Angular + Spring Boot + Oracle)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2795" y="2382560"/>
            <a:ext cx="105264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ptos"/>
                <a:ea typeface="Aptos"/>
                <a:cs typeface="Times New Roman" panose="02020603050405020304" pitchFamily="18" charset="0"/>
              </a:rPr>
              <a:t>Offline </a:t>
            </a:r>
            <a:r>
              <a:rPr lang="en-US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ptos"/>
                <a:ea typeface="Aptos"/>
                <a:cs typeface="Times New Roman" panose="02020603050405020304" pitchFamily="18" charset="0"/>
              </a:rPr>
              <a:t>DevOps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ptos"/>
                <a:ea typeface="Aptos"/>
                <a:cs typeface="Times New Roman" panose="02020603050405020304" pitchFamily="18" charset="0"/>
              </a:rPr>
              <a:t> Case Study for Full Stack 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ptos"/>
                <a:ea typeface="Aptos"/>
                <a:cs typeface="Times New Roman" panose="02020603050405020304" pitchFamily="18" charset="0"/>
              </a:rPr>
              <a:t>Application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40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64021"/>
              </p:ext>
            </p:extLst>
          </p:nvPr>
        </p:nvGraphicFramePr>
        <p:xfrm>
          <a:off x="649514" y="616856"/>
          <a:ext cx="10515600" cy="548640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Item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Status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Git installed on dev machines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☑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Gitea configured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☑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Jenkins setup with plugins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☑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Maven/Node/Angular CLI setup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☑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SonarQube</a:t>
                      </a:r>
                      <a:r>
                        <a:rPr lang="en-US" sz="2400" dirty="0">
                          <a:effectLst/>
                        </a:rPr>
                        <a:t> working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☑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Nexus with Maven + </a:t>
                      </a:r>
                      <a:r>
                        <a:rPr lang="en-US" sz="2400" dirty="0" err="1">
                          <a:effectLst/>
                        </a:rPr>
                        <a:t>Docker</a:t>
                      </a:r>
                      <a:r>
                        <a:rPr lang="en-US" sz="2400" dirty="0">
                          <a:effectLst/>
                        </a:rPr>
                        <a:t> repos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☑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Docker build configured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☑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Kubernetes (Minikube/K3s) setup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☑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Load balancer and HPA setup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☑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Prometheus + Grafana dashboards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☑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Oracle DB (local/XE) running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☑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Wekan/Excel Scrum process setup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☑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ELK Stack for logs configured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☑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All services LAN-accessible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☑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21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42688"/>
              </p:ext>
            </p:extLst>
          </p:nvPr>
        </p:nvGraphicFramePr>
        <p:xfrm>
          <a:off x="664029" y="1400334"/>
          <a:ext cx="10947400" cy="51206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931488"/>
                <a:gridCol w="4024738"/>
                <a:gridCol w="4991174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Layer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Tech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Purpose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Frontend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React, Angular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UI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Backend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Spring Boot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Business logic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Database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Oracle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Persistent storage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SCM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Git + Gitea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Version control (offline)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CI/CD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Jenkins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Offline automation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Build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Maven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Java builds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Code Quality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SonarQube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Static analysis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Artifact Repo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Nexus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Store .jar/.war, Docker images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Container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Docker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Package apps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Orchestration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Kubernetes (K3s/Minikube)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Manage services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Monitoring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Prometheus + Grafana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Metrics &amp; alerts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Logging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ELK Stack (optional)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Log analysis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Agile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Excel/Wekan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Scrum board offline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4029" y="534603"/>
            <a:ext cx="50490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ptos"/>
                <a:cs typeface="Times New Roman" panose="02020603050405020304" pitchFamily="18" charset="0"/>
              </a:rPr>
              <a:t>1. Tech Stack Overview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473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91518"/>
              </p:ext>
            </p:extLst>
          </p:nvPr>
        </p:nvGraphicFramePr>
        <p:xfrm>
          <a:off x="736600" y="1698171"/>
          <a:ext cx="10515600" cy="248310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354358"/>
                <a:gridCol w="2354358"/>
                <a:gridCol w="5806884"/>
              </a:tblGrid>
              <a:tr h="41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Scrum Activity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Tool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Notes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1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Product Backlog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Excel / Wekan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List of all features and requirements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Sprint Planning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Excel / </a:t>
                      </a:r>
                      <a:r>
                        <a:rPr lang="en-US" sz="2400" dirty="0" err="1">
                          <a:effectLst/>
                        </a:rPr>
                        <a:t>Wekan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Decide scope of work for next sprint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Daily Stand-ups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Manual / Notes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15-min status updates among team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Sprint Review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Offline Meeting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Demonstration of work completed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Retrospective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Excel / Manual</a:t>
                      </a:r>
                      <a:endParaRPr lang="en-US" sz="24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Feedback and improvement suggestions</a:t>
                      </a:r>
                      <a:endParaRPr lang="en-US" sz="24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5000" y="366555"/>
            <a:ext cx="82298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Aptos" charset="0"/>
                <a:cs typeface="Times New Roman" panose="02020603050405020304" pitchFamily="18" charset="0"/>
              </a:rPr>
              <a:t>Planning : Agile Methodology (Scrum)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228" y="5100935"/>
            <a:ext cx="934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err="1">
                <a:latin typeface="Aptos" charset="0"/>
                <a:ea typeface="Aptos" charset="0"/>
                <a:cs typeface="Times New Roman" panose="02020603050405020304" pitchFamily="18" charset="0"/>
              </a:rPr>
              <a:t>Wekan</a:t>
            </a:r>
            <a:r>
              <a:rPr lang="en-US" sz="2400" dirty="0">
                <a:latin typeface="Aptos" charset="0"/>
                <a:ea typeface="Aptos" charset="0"/>
                <a:cs typeface="Times New Roman" panose="02020603050405020304" pitchFamily="18" charset="0"/>
              </a:rPr>
              <a:t>: Self-hosted </a:t>
            </a:r>
            <a:r>
              <a:rPr lang="en-US" sz="2400" dirty="0" err="1">
                <a:latin typeface="Aptos" charset="0"/>
                <a:ea typeface="Aptos" charset="0"/>
                <a:cs typeface="Times New Roman" panose="02020603050405020304" pitchFamily="18" charset="0"/>
              </a:rPr>
              <a:t>Trello</a:t>
            </a:r>
            <a:r>
              <a:rPr lang="en-US" sz="2400" dirty="0">
                <a:latin typeface="Aptos" charset="0"/>
                <a:ea typeface="Aptos" charset="0"/>
                <a:cs typeface="Times New Roman" panose="02020603050405020304" pitchFamily="18" charset="0"/>
              </a:rPr>
              <a:t>-like </a:t>
            </a:r>
            <a:r>
              <a:rPr lang="en-US" sz="2400" dirty="0" err="1">
                <a:latin typeface="Aptos" charset="0"/>
                <a:ea typeface="Aptos" charset="0"/>
                <a:cs typeface="Times New Roman" panose="02020603050405020304" pitchFamily="18" charset="0"/>
              </a:rPr>
              <a:t>Kanban</a:t>
            </a:r>
            <a:r>
              <a:rPr lang="en-US" sz="2400" dirty="0">
                <a:latin typeface="Aptos" charset="0"/>
                <a:ea typeface="Aptos" charset="0"/>
                <a:cs typeface="Times New Roman" panose="02020603050405020304" pitchFamily="18" charset="0"/>
              </a:rPr>
              <a:t> board (can run in </a:t>
            </a:r>
            <a:r>
              <a:rPr lang="en-US" sz="2400" dirty="0" smtClean="0">
                <a:latin typeface="Aptos" charset="0"/>
                <a:ea typeface="Aptos" charset="0"/>
                <a:cs typeface="Times New Roman" panose="02020603050405020304" pitchFamily="18" charset="0"/>
              </a:rPr>
              <a:t>LAN)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Install using </a:t>
            </a:r>
            <a:r>
              <a:rPr lang="en-US" sz="2400" dirty="0" err="1"/>
              <a:t>Docker</a:t>
            </a:r>
            <a:r>
              <a:rPr lang="en-US" sz="2400" dirty="0"/>
              <a:t> or manually via Node.js</a:t>
            </a:r>
            <a:r>
              <a:rPr lang="en-US" sz="2400" dirty="0" smtClean="0"/>
              <a:t>.</a:t>
            </a:r>
            <a:endParaRPr lang="en-US" sz="2400" dirty="0" smtClean="0">
              <a:latin typeface="Aptos" charset="0"/>
              <a:ea typeface="Aptos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Aptos" charset="0"/>
                <a:cs typeface="Times New Roman" panose="02020603050405020304" pitchFamily="18" charset="0"/>
              </a:rPr>
              <a:t>Excel</a:t>
            </a:r>
            <a:r>
              <a:rPr lang="en-US" sz="2400" dirty="0">
                <a:latin typeface="Arial" panose="020B0604020202020204" pitchFamily="34" charset="0"/>
                <a:ea typeface="Aptos" charset="0"/>
                <a:cs typeface="Times New Roman" panose="02020603050405020304" pitchFamily="18" charset="0"/>
              </a:rPr>
              <a:t>: Alternative for teams preferring simple tracking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629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809" y="355991"/>
            <a:ext cx="81771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273239"/>
                </a:solidFill>
              </a:rPr>
              <a:t>Continuous </a:t>
            </a:r>
            <a:r>
              <a:rPr lang="en-US" sz="4000" dirty="0" smtClean="0">
                <a:solidFill>
                  <a:srgbClr val="273239"/>
                </a:solidFill>
              </a:rPr>
              <a:t>Development </a:t>
            </a:r>
            <a:r>
              <a:rPr lang="en-US" sz="4000" dirty="0" smtClean="0"/>
              <a:t>– </a:t>
            </a:r>
            <a:r>
              <a:rPr lang="en-US" sz="4000" dirty="0" err="1"/>
              <a:t>Git</a:t>
            </a:r>
            <a:r>
              <a:rPr lang="en-US" sz="4000" dirty="0"/>
              <a:t> + </a:t>
            </a:r>
            <a:r>
              <a:rPr lang="en-US" sz="4000" dirty="0" err="1"/>
              <a:t>Gitea</a:t>
            </a: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58081"/>
              </p:ext>
            </p:extLst>
          </p:nvPr>
        </p:nvGraphicFramePr>
        <p:xfrm>
          <a:off x="899886" y="1248342"/>
          <a:ext cx="10726056" cy="1645920"/>
        </p:xfrm>
        <a:graphic>
          <a:graphicData uri="http://schemas.openxmlformats.org/drawingml/2006/table">
            <a:tbl>
              <a:tblPr/>
              <a:tblGrid>
                <a:gridCol w="3575352"/>
                <a:gridCol w="3575352"/>
                <a:gridCol w="3575352"/>
              </a:tblGrid>
              <a:tr h="2838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6667">
                <a:tc>
                  <a:txBody>
                    <a:bodyPr/>
                    <a:lstStyle/>
                    <a:p>
                      <a:r>
                        <a:rPr lang="en-US" dirty="0"/>
                        <a:t>VCS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Git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Installed on every developer 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6667">
                <a:tc>
                  <a:txBody>
                    <a:bodyPr/>
                    <a:lstStyle/>
                    <a:p>
                      <a:r>
                        <a:rPr lang="en-US"/>
                        <a:t>Git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Gitea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Lightweight, self-hosted </a:t>
                      </a:r>
                      <a:r>
                        <a:rPr lang="en-US" dirty="0" err="1"/>
                        <a:t>Git</a:t>
                      </a:r>
                      <a:r>
                        <a:rPr lang="en-US" dirty="0"/>
                        <a:t> platform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48809" y="3367093"/>
            <a:ext cx="9875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Developers </a:t>
            </a:r>
            <a:r>
              <a:rPr lang="en-US" sz="2400" b="1" dirty="0">
                <a:latin typeface="Arial" panose="020B0604020202020204" pitchFamily="34" charset="0"/>
              </a:rPr>
              <a:t>clone/push/pull</a:t>
            </a:r>
            <a:r>
              <a:rPr lang="en-US" sz="2400" dirty="0">
                <a:latin typeface="Arial" panose="020B0604020202020204" pitchFamily="34" charset="0"/>
              </a:rPr>
              <a:t> code via LAN using </a:t>
            </a:r>
            <a:r>
              <a:rPr lang="en-US" sz="2400" dirty="0" err="1">
                <a:latin typeface="Arial" panose="020B0604020202020204" pitchFamily="34" charset="0"/>
              </a:rPr>
              <a:t>Gitea</a:t>
            </a:r>
            <a:r>
              <a:rPr lang="en-US" sz="24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Enables Pull Requests, Code Review, </a:t>
            </a:r>
            <a:r>
              <a:rPr lang="en-US" sz="2400" dirty="0" smtClean="0">
                <a:latin typeface="Arial" panose="020B0604020202020204" pitchFamily="34" charset="0"/>
              </a:rPr>
              <a:t>Branching.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83" y="4198090"/>
            <a:ext cx="4305318" cy="21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6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232" y="370504"/>
            <a:ext cx="88788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273239"/>
                </a:solidFill>
              </a:rPr>
              <a:t>Continuous </a:t>
            </a:r>
            <a:r>
              <a:rPr lang="en-US" sz="4000" dirty="0" smtClean="0">
                <a:solidFill>
                  <a:srgbClr val="273239"/>
                </a:solidFill>
              </a:rPr>
              <a:t>Integration</a:t>
            </a:r>
            <a:r>
              <a:rPr lang="en-US" sz="4000" dirty="0"/>
              <a:t> </a:t>
            </a:r>
            <a:r>
              <a:rPr lang="en-US" sz="4000" dirty="0" smtClean="0"/>
              <a:t>– </a:t>
            </a:r>
            <a:r>
              <a:rPr lang="en-US" sz="4000" dirty="0"/>
              <a:t>Jenkins + Maven</a:t>
            </a:r>
          </a:p>
          <a:p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449942" y="1032224"/>
            <a:ext cx="117420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solidFill>
                  <a:srgbClr val="273239"/>
                </a:solidFill>
              </a:rPr>
              <a:t>Continuous Integration can be explained mainly in 4 stages in </a:t>
            </a:r>
            <a:r>
              <a:rPr lang="en-US" sz="2400" dirty="0" err="1">
                <a:solidFill>
                  <a:srgbClr val="273239"/>
                </a:solidFill>
              </a:rPr>
              <a:t>DevOps</a:t>
            </a:r>
            <a:r>
              <a:rPr lang="en-US" sz="2400" dirty="0">
                <a:solidFill>
                  <a:srgbClr val="273239"/>
                </a:solidFill>
              </a:rPr>
              <a:t>. They are as follows:</a:t>
            </a:r>
          </a:p>
          <a:p>
            <a:pPr lvl="2"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</a:rPr>
              <a:t>Getting the </a:t>
            </a:r>
            <a:r>
              <a:rPr lang="en-US" dirty="0" err="1">
                <a:solidFill>
                  <a:srgbClr val="273239"/>
                </a:solidFill>
              </a:rPr>
              <a:t>SourceCode</a:t>
            </a:r>
            <a:r>
              <a:rPr lang="en-US" dirty="0">
                <a:solidFill>
                  <a:srgbClr val="273239"/>
                </a:solidFill>
              </a:rPr>
              <a:t> from SCM</a:t>
            </a:r>
          </a:p>
          <a:p>
            <a:pPr lvl="2"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</a:rPr>
              <a:t>Building the code</a:t>
            </a:r>
          </a:p>
          <a:p>
            <a:pPr lvl="2"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</a:rPr>
              <a:t>Code quality review</a:t>
            </a:r>
          </a:p>
          <a:p>
            <a:pPr lvl="2"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</a:rPr>
              <a:t>Storing the build </a:t>
            </a:r>
            <a:r>
              <a:rPr lang="en-US" dirty="0" smtClean="0">
                <a:solidFill>
                  <a:srgbClr val="273239"/>
                </a:solidFill>
              </a:rPr>
              <a:t>artifacts</a:t>
            </a:r>
            <a:endParaRPr lang="en-US" dirty="0">
              <a:solidFill>
                <a:srgbClr val="273239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Jenkins pulls code from </a:t>
            </a:r>
            <a:r>
              <a:rPr lang="en-US" sz="2400" dirty="0" err="1"/>
              <a:t>Gitea</a:t>
            </a:r>
            <a:r>
              <a:rPr lang="en-US" sz="2400" dirty="0"/>
              <a:t> on every commit.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Compiles with Maven, runs </a:t>
            </a:r>
            <a:r>
              <a:rPr lang="en-US" sz="2400" dirty="0" err="1"/>
              <a:t>JUnit</a:t>
            </a:r>
            <a:r>
              <a:rPr lang="en-US" sz="2400" dirty="0"/>
              <a:t> tests.</a:t>
            </a:r>
          </a:p>
          <a:p>
            <a:pPr fontAlgn="base">
              <a:buFont typeface="+mj-lt"/>
              <a:buAutoNum type="arabicPeriod" startAt="4"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37159"/>
              </p:ext>
            </p:extLst>
          </p:nvPr>
        </p:nvGraphicFramePr>
        <p:xfrm>
          <a:off x="449942" y="5475609"/>
          <a:ext cx="10515600" cy="109728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Jenkins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Automates build pipeline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Build 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Gradle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Java-based project builds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971" y="1514517"/>
            <a:ext cx="5660571" cy="39756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9942" y="3863768"/>
            <a:ext cx="67636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000" b="1" dirty="0">
                <a:solidFill>
                  <a:srgbClr val="C00000"/>
                </a:solidFill>
              </a:rPr>
              <a:t>CI/CD Flow </a:t>
            </a:r>
            <a:r>
              <a:rPr lang="en-US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ea typeface="Aptos"/>
                <a:cs typeface="Times New Roman" panose="02020603050405020304" pitchFamily="18" charset="0"/>
              </a:rPr>
              <a:t>Code </a:t>
            </a:r>
            <a:r>
              <a:rPr lang="en-US" sz="2000" b="1" dirty="0">
                <a:ea typeface="Aptos"/>
                <a:cs typeface="Times New Roman" panose="02020603050405020304" pitchFamily="18" charset="0"/>
              </a:rPr>
              <a:t>→ </a:t>
            </a:r>
            <a:r>
              <a:rPr lang="en-US" sz="2000" b="1" dirty="0" err="1">
                <a:ea typeface="Aptos"/>
                <a:cs typeface="Times New Roman" panose="02020603050405020304" pitchFamily="18" charset="0"/>
              </a:rPr>
              <a:t>Gitea</a:t>
            </a:r>
            <a:r>
              <a:rPr lang="en-US" sz="2000" b="1" dirty="0">
                <a:ea typeface="Aptos"/>
                <a:cs typeface="Times New Roman" panose="02020603050405020304" pitchFamily="18" charset="0"/>
              </a:rPr>
              <a:t> → Jenkins → Maven build → </a:t>
            </a:r>
            <a:r>
              <a:rPr lang="en-US" sz="2000" b="1" dirty="0" err="1">
                <a:ea typeface="Aptos"/>
                <a:cs typeface="Times New Roman" panose="02020603050405020304" pitchFamily="18" charset="0"/>
              </a:rPr>
              <a:t>SonarQube</a:t>
            </a:r>
            <a:r>
              <a:rPr lang="en-US" sz="2000" b="1" dirty="0">
                <a:ea typeface="Aptos"/>
                <a:cs typeface="Times New Roman" panose="02020603050405020304" pitchFamily="18" charset="0"/>
              </a:rPr>
              <a:t> scan → </a:t>
            </a:r>
            <a:r>
              <a:rPr lang="en-US" sz="2000" b="1" dirty="0" err="1">
                <a:ea typeface="Aptos"/>
                <a:cs typeface="Times New Roman" panose="02020603050405020304" pitchFamily="18" charset="0"/>
              </a:rPr>
              <a:t>Docker</a:t>
            </a:r>
            <a:r>
              <a:rPr lang="en-US" sz="2000" b="1" dirty="0">
                <a:ea typeface="Aptos"/>
                <a:cs typeface="Times New Roman" panose="02020603050405020304" pitchFamily="18" charset="0"/>
              </a:rPr>
              <a:t> image → Nexus → Deploy to K8s → Monitor via Prometheus + </a:t>
            </a:r>
            <a:r>
              <a:rPr lang="en-US" sz="2000" b="1" dirty="0" err="1">
                <a:ea typeface="Aptos"/>
                <a:cs typeface="Times New Roman" panose="02020603050405020304" pitchFamily="18" charset="0"/>
              </a:rPr>
              <a:t>Grafana</a:t>
            </a:r>
            <a:r>
              <a:rPr lang="en-US" sz="2000" b="1" dirty="0">
                <a:ea typeface="Aptos"/>
                <a:cs typeface="Times New Roman" panose="02020603050405020304" pitchFamily="18" charset="0"/>
              </a:rPr>
              <a:t> → Logs collected in ELK</a:t>
            </a:r>
            <a:endParaRPr lang="en-US" sz="2000" b="1" dirty="0">
              <a:effectLst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0098" y="22162"/>
            <a:ext cx="7948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Code Quality &amp; Security – </a:t>
            </a:r>
            <a:r>
              <a:rPr lang="en-US" sz="4000" dirty="0" err="1"/>
              <a:t>SonarQube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943426" y="570391"/>
            <a:ext cx="113501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Integrated into Jenkins.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Generates code smell, bug, and vulnerability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Accessible via browser in LAN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Best Practice</a:t>
            </a:r>
            <a:r>
              <a:rPr lang="en-US" sz="2400" dirty="0"/>
              <a:t>: Define Quality Gates to block deployment if issues exceed thresholds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60" y="2249688"/>
            <a:ext cx="6966858" cy="458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de quality checking using SonarQube. Easy Installation an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0" y="2249688"/>
            <a:ext cx="4673118" cy="458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566" y="181820"/>
            <a:ext cx="101677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Artifact Repository – Nexus Repository Manager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537026" y="889706"/>
            <a:ext cx="113501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Nexus</a:t>
            </a:r>
            <a:r>
              <a:rPr lang="en-US" sz="2400" dirty="0"/>
              <a:t> is like a </a:t>
            </a:r>
            <a:r>
              <a:rPr lang="en-US" sz="2400" b="1" dirty="0"/>
              <a:t>storage center</a:t>
            </a:r>
            <a:r>
              <a:rPr lang="en-US" sz="2400" dirty="0"/>
              <a:t> for software files (called "artifacts"). It is commonly used in </a:t>
            </a:r>
            <a:r>
              <a:rPr lang="en-US" sz="2400" dirty="0" err="1"/>
              <a:t>DevOps</a:t>
            </a:r>
            <a:r>
              <a:rPr lang="en-US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Java </a:t>
            </a:r>
            <a:r>
              <a:rPr lang="en-US" sz="2400" dirty="0"/>
              <a:t>libraries (via Maven)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Docker</a:t>
            </a:r>
            <a:r>
              <a:rPr lang="en-US" sz="2400" dirty="0"/>
              <a:t> images (for containers)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npm</a:t>
            </a:r>
            <a:r>
              <a:rPr lang="en-US" sz="2400" dirty="0"/>
              <a:t> packages (for JavaScript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Instead of downloading all these from the internet every time, </a:t>
            </a:r>
            <a:r>
              <a:rPr lang="en-US" sz="2400" b="1" dirty="0"/>
              <a:t>Nexus can store them locally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122" name="Picture 2" descr="Comprehensive Guide to Configuring Nexus Repository – Cloud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653" y="3149601"/>
            <a:ext cx="6103257" cy="370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4291" y="210848"/>
            <a:ext cx="83839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Deployment – Jenkins + Tomcat/</a:t>
            </a:r>
            <a:r>
              <a:rPr lang="en-US" sz="4000" dirty="0" err="1"/>
              <a:t>Docker</a:t>
            </a: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77712"/>
              </p:ext>
            </p:extLst>
          </p:nvPr>
        </p:nvGraphicFramePr>
        <p:xfrm>
          <a:off x="809170" y="1172483"/>
          <a:ext cx="6912429" cy="731520"/>
        </p:xfrm>
        <a:graphic>
          <a:graphicData uri="http://schemas.openxmlformats.org/drawingml/2006/table">
            <a:tbl>
              <a:tblPr/>
              <a:tblGrid>
                <a:gridCol w="918318"/>
                <a:gridCol w="5994111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Tomcat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 WARs for 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Docker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(Optional) For containerized apps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14" y="1938213"/>
            <a:ext cx="9525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2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941" y="0"/>
            <a:ext cx="75682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Monitoring &amp; Logging </a:t>
            </a:r>
            <a:r>
              <a:rPr lang="en-US" sz="4000" dirty="0"/>
              <a:t>– Basic Setup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505941" y="707886"/>
            <a:ext cx="1165992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73239"/>
                </a:solidFill>
              </a:rPr>
              <a:t>Continuous </a:t>
            </a:r>
            <a:r>
              <a:rPr lang="en-US" sz="2400" dirty="0">
                <a:solidFill>
                  <a:srgbClr val="273239"/>
                </a:solidFill>
              </a:rPr>
              <a:t>Monitoring can be achieved with the help of Prometheus and </a:t>
            </a:r>
            <a:r>
              <a:rPr lang="en-US" sz="2400" dirty="0" err="1">
                <a:solidFill>
                  <a:srgbClr val="273239"/>
                </a:solidFill>
              </a:rPr>
              <a:t>Grafana</a:t>
            </a:r>
            <a:r>
              <a:rPr lang="en-US" sz="2400" dirty="0" smtClean="0"/>
              <a:t> </a:t>
            </a:r>
          </a:p>
          <a:p>
            <a:r>
              <a:rPr lang="en-US" sz="2400" dirty="0">
                <a:solidFill>
                  <a:srgbClr val="273239"/>
                </a:solidFill>
              </a:rPr>
              <a:t>we can gather many performance </a:t>
            </a:r>
            <a:r>
              <a:rPr lang="en-US" sz="2400" dirty="0" smtClean="0">
                <a:solidFill>
                  <a:srgbClr val="273239"/>
                </a:solidFill>
              </a:rPr>
              <a:t>measures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</a:rPr>
              <a:t>CPU and memory utilization, </a:t>
            </a:r>
            <a:endParaRPr lang="en-US" sz="2400" dirty="0" smtClean="0">
              <a:solidFill>
                <a:srgbClr val="27323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73239"/>
                </a:solidFill>
              </a:rPr>
              <a:t>network </a:t>
            </a:r>
            <a:r>
              <a:rPr lang="en-US" sz="2400" dirty="0">
                <a:solidFill>
                  <a:srgbClr val="273239"/>
                </a:solidFill>
              </a:rPr>
              <a:t>traffic, </a:t>
            </a:r>
            <a:endParaRPr lang="en-US" sz="2400" dirty="0" smtClean="0">
              <a:solidFill>
                <a:srgbClr val="27323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73239"/>
                </a:solidFill>
              </a:rPr>
              <a:t>application </a:t>
            </a:r>
            <a:r>
              <a:rPr lang="en-US" sz="2400" dirty="0">
                <a:solidFill>
                  <a:srgbClr val="273239"/>
                </a:solidFill>
              </a:rPr>
              <a:t>response times, </a:t>
            </a:r>
            <a:endParaRPr lang="en-US" sz="2400" dirty="0" smtClean="0">
              <a:solidFill>
                <a:srgbClr val="27323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73239"/>
                </a:solidFill>
              </a:rPr>
              <a:t>error rates and others (Ex : </a:t>
            </a:r>
            <a:r>
              <a:rPr lang="en-US" sz="2400" dirty="0"/>
              <a:t>System , </a:t>
            </a:r>
            <a:r>
              <a:rPr lang="en-US" sz="2400" dirty="0" err="1"/>
              <a:t>Docker</a:t>
            </a:r>
            <a:r>
              <a:rPr lang="en-US" sz="2400" dirty="0"/>
              <a:t> , App metrics </a:t>
            </a:r>
            <a:r>
              <a:rPr lang="en-US" sz="2400" dirty="0" smtClean="0">
                <a:solidFill>
                  <a:srgbClr val="273239"/>
                </a:solidFill>
              </a:rPr>
              <a:t>)</a:t>
            </a:r>
            <a:endParaRPr lang="en-US" sz="2400" dirty="0" smtClean="0"/>
          </a:p>
          <a:p>
            <a:pPr lvl="1"/>
            <a:r>
              <a:rPr lang="en-US" sz="2400" b="1" dirty="0"/>
              <a:t>Logging</a:t>
            </a:r>
            <a:r>
              <a:rPr lang="en-US" sz="2400" dirty="0"/>
              <a:t> means recording detailed information about what your application is doing, </a:t>
            </a:r>
            <a:endParaRPr lang="en-US" sz="2400" dirty="0" smtClean="0"/>
          </a:p>
          <a:p>
            <a:pPr lvl="1"/>
            <a:r>
              <a:rPr lang="en-US" sz="2400" dirty="0" smtClean="0"/>
              <a:t>when </a:t>
            </a:r>
            <a:r>
              <a:rPr lang="en-US" sz="2400" dirty="0"/>
              <a:t>it's doing it, and if anything goes wrong, to help debug issues, track user behavior, </a:t>
            </a:r>
            <a:endParaRPr lang="en-US" sz="2400" dirty="0" smtClean="0"/>
          </a:p>
          <a:p>
            <a:pPr lvl="1"/>
            <a:r>
              <a:rPr lang="en-US" sz="2400" dirty="0" smtClean="0"/>
              <a:t>and </a:t>
            </a:r>
            <a:r>
              <a:rPr lang="en-US" sz="2400" dirty="0"/>
              <a:t>monitor app health.</a:t>
            </a:r>
            <a:endParaRPr lang="en-US" sz="2400" dirty="0">
              <a:solidFill>
                <a:srgbClr val="273239"/>
              </a:solidFill>
            </a:endParaRPr>
          </a:p>
        </p:txBody>
      </p:sp>
      <p:pic>
        <p:nvPicPr>
          <p:cNvPr id="6146" name="Picture 2" descr="Building a Monitoring Solution for Containers (and Everything Else) - with Prometheus and Graf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4" y="3727019"/>
            <a:ext cx="5852432" cy="306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66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616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92</cp:revision>
  <dcterms:created xsi:type="dcterms:W3CDTF">2025-06-20T16:39:34Z</dcterms:created>
  <dcterms:modified xsi:type="dcterms:W3CDTF">2025-06-22T15:15:20Z</dcterms:modified>
</cp:coreProperties>
</file>