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339" r:id="rId3"/>
    <p:sldId id="340" r:id="rId4"/>
    <p:sldId id="274" r:id="rId5"/>
    <p:sldId id="275" r:id="rId6"/>
    <p:sldId id="341" r:id="rId7"/>
    <p:sldId id="342" r:id="rId8"/>
    <p:sldId id="343" r:id="rId9"/>
    <p:sldId id="344" r:id="rId10"/>
    <p:sldId id="345" r:id="rId11"/>
    <p:sldId id="346" r:id="rId12"/>
    <p:sldId id="347" r:id="rId13"/>
    <p:sldId id="348" r:id="rId14"/>
    <p:sldId id="318" r:id="rId15"/>
    <p:sldId id="319" r:id="rId16"/>
    <p:sldId id="320" r:id="rId17"/>
    <p:sldId id="321" r:id="rId18"/>
    <p:sldId id="323" r:id="rId19"/>
    <p:sldId id="322" r:id="rId20"/>
    <p:sldId id="324" r:id="rId21"/>
    <p:sldId id="325" r:id="rId22"/>
    <p:sldId id="326" r:id="rId23"/>
    <p:sldId id="338" r:id="rId24"/>
    <p:sldId id="309" r:id="rId25"/>
    <p:sldId id="316" r:id="rId26"/>
    <p:sldId id="317" r:id="rId27"/>
    <p:sldId id="311"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ACFCAE-B777-4124-84A3-80F973DB3D22}"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275609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CFCAE-B777-4124-84A3-80F973DB3D22}"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297345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CFCAE-B777-4124-84A3-80F973DB3D22}"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171337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CFCAE-B777-4124-84A3-80F973DB3D22}"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45138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CFCAE-B777-4124-84A3-80F973DB3D22}"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243481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ACFCAE-B777-4124-84A3-80F973DB3D22}"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297655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CFCAE-B777-4124-84A3-80F973DB3D22}"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287498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ACFCAE-B777-4124-84A3-80F973DB3D22}"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54379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CFCAE-B777-4124-84A3-80F973DB3D22}"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108677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CFCAE-B777-4124-84A3-80F973DB3D22}"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282394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CFCAE-B777-4124-84A3-80F973DB3D22}"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7FEE5-24A9-4E26-A1A4-A016AC0F6B45}" type="slidenum">
              <a:rPr lang="en-US" smtClean="0"/>
              <a:t>‹#›</a:t>
            </a:fld>
            <a:endParaRPr lang="en-US"/>
          </a:p>
        </p:txBody>
      </p:sp>
    </p:spTree>
    <p:extLst>
      <p:ext uri="{BB962C8B-B14F-4D97-AF65-F5344CB8AC3E}">
        <p14:creationId xmlns:p14="http://schemas.microsoft.com/office/powerpoint/2010/main" val="401982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CFCAE-B777-4124-84A3-80F973DB3D22}" type="datetimeFigureOut">
              <a:rPr lang="en-US" smtClean="0"/>
              <a:t>6/14/2025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7FEE5-24A9-4E26-A1A4-A016AC0F6B45}" type="slidenum">
              <a:rPr lang="en-US" smtClean="0"/>
              <a:t>‹#›</a:t>
            </a:fld>
            <a:endParaRPr lang="en-US"/>
          </a:p>
        </p:txBody>
      </p:sp>
    </p:spTree>
    <p:extLst>
      <p:ext uri="{BB962C8B-B14F-4D97-AF65-F5344CB8AC3E}">
        <p14:creationId xmlns:p14="http://schemas.microsoft.com/office/powerpoint/2010/main" val="74179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40imfuzail09/day-1-devops-basics-7cs-of-the-devops-lifecycle-d22d3cab2e99?utm_source=chatgpt.com" TargetMode="External"/><Relationship Id="rId2" Type="http://schemas.openxmlformats.org/officeDocument/2006/relationships/hyperlink" Target="https://www.geeksforgeeks.org/devops/devops-lifecycle/?utm_source=chatgpt.co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tag/lambdatest/" TargetMode="External"/><Relationship Id="rId2" Type="http://schemas.openxmlformats.org/officeDocument/2006/relationships/hyperlink" Target="https://www.geeksforgeeks.org/selenium-basics-components-features-uses-and-limitations/"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71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2" y="200927"/>
            <a:ext cx="11711190" cy="2585323"/>
          </a:xfrm>
          <a:prstGeom prst="rect">
            <a:avLst/>
          </a:prstGeom>
        </p:spPr>
        <p:txBody>
          <a:bodyPr wrap="square">
            <a:spAutoFit/>
          </a:bodyPr>
          <a:lstStyle/>
          <a:p>
            <a:pPr fontAlgn="base"/>
            <a:r>
              <a:rPr lang="en-US" b="1" dirty="0">
                <a:solidFill>
                  <a:srgbClr val="273239"/>
                </a:solidFill>
                <a:latin typeface="Nunito"/>
              </a:rPr>
              <a:t>6. Continuous Feedback</a:t>
            </a:r>
          </a:p>
          <a:p>
            <a:pPr algn="just" fontAlgn="base"/>
            <a:r>
              <a:rPr lang="en-US" dirty="0">
                <a:solidFill>
                  <a:srgbClr val="273239"/>
                </a:solidFill>
                <a:latin typeface="Nunito"/>
              </a:rPr>
              <a:t>Once the application is released into the market the end users will use the application and they will give us feedback about the performance of the application and any glitches affecting the user experience after getting multiple feedback from the end users' the </a:t>
            </a:r>
            <a:r>
              <a:rPr lang="en-US" dirty="0" err="1">
                <a:solidFill>
                  <a:srgbClr val="273239"/>
                </a:solidFill>
                <a:latin typeface="Nunito"/>
              </a:rPr>
              <a:t>DevOps</a:t>
            </a:r>
            <a:r>
              <a:rPr lang="en-US" dirty="0">
                <a:solidFill>
                  <a:srgbClr val="273239"/>
                </a:solidFill>
                <a:latin typeface="Nunito"/>
              </a:rPr>
              <a:t> team will analyze the feedbacks given by end users and they will reach out to the developer team tries to rectify the mistakes they are performed in that piece of code by this we can reduce the errors or bugs that which we are currently developing and can produce much more effective results for the end users also we reduce any unnecessary steps to deploy the application. Continuous Feedback can increase the performance of the application and reduce bugs in the code making it smooth for end users to use the application.</a:t>
            </a:r>
            <a:endParaRPr lang="en-US" b="0" i="0" dirty="0">
              <a:solidFill>
                <a:srgbClr val="273239"/>
              </a:solidFill>
              <a:effectLst/>
              <a:latin typeface="Nunito"/>
            </a:endParaRPr>
          </a:p>
        </p:txBody>
      </p:sp>
      <p:sp>
        <p:nvSpPr>
          <p:cNvPr id="4" name="Rectangle 2"/>
          <p:cNvSpPr>
            <a:spLocks noChangeArrowheads="1"/>
          </p:cNvSpPr>
          <p:nvPr/>
        </p:nvSpPr>
        <p:spPr bwMode="auto">
          <a:xfrm>
            <a:off x="373487" y="62076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User feedback:</a:t>
            </a:r>
            <a:r>
              <a:rPr kumimoji="0" lang="en-US" sz="1800" b="0" i="0" u="none" strike="noStrike" cap="none" normalizeH="0" baseline="0" smtClean="0">
                <a:ln>
                  <a:noFill/>
                </a:ln>
                <a:solidFill>
                  <a:schemeClr val="tx1"/>
                </a:solidFill>
                <a:effectLst/>
                <a:latin typeface="Arial" panose="020B0604020202020204" pitchFamily="34" charset="0"/>
              </a:rPr>
              <a:t> Surveys (NPS), bug reports, support tickets,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APM &amp; insights:</a:t>
            </a:r>
            <a:r>
              <a:rPr kumimoji="0" lang="en-US" sz="1800" b="0" i="0" u="none" strike="noStrike" cap="none" normalizeH="0" baseline="0" smtClean="0">
                <a:ln>
                  <a:noFill/>
                </a:ln>
                <a:solidFill>
                  <a:schemeClr val="tx1"/>
                </a:solidFill>
                <a:effectLst/>
                <a:latin typeface="Arial" panose="020B0604020202020204" pitchFamily="34" charset="0"/>
              </a:rPr>
              <a:t> New Relic, Datadog, in-product analytics</a:t>
            </a:r>
          </a:p>
        </p:txBody>
      </p:sp>
      <p:pic>
        <p:nvPicPr>
          <p:cNvPr id="7172" name="Picture 4" descr="Ultimate Guide to DevOps Monitoring: Best Practices for Continuou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6536" y="2662583"/>
            <a:ext cx="5645464" cy="31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62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346" y="352718"/>
            <a:ext cx="11492247" cy="1200329"/>
          </a:xfrm>
          <a:prstGeom prst="rect">
            <a:avLst/>
          </a:prstGeom>
        </p:spPr>
        <p:txBody>
          <a:bodyPr wrap="square">
            <a:spAutoFit/>
          </a:bodyPr>
          <a:lstStyle/>
          <a:p>
            <a:pPr fontAlgn="base"/>
            <a:r>
              <a:rPr lang="en-US" b="1" dirty="0">
                <a:solidFill>
                  <a:srgbClr val="273239"/>
                </a:solidFill>
                <a:latin typeface="Nunito"/>
              </a:rPr>
              <a:t>7. Continuous Operations </a:t>
            </a:r>
          </a:p>
          <a:p>
            <a:pPr algn="just" fontAlgn="base"/>
            <a:r>
              <a:rPr lang="en-US" dirty="0">
                <a:solidFill>
                  <a:srgbClr val="273239"/>
                </a:solidFill>
                <a:latin typeface="Nunito"/>
              </a:rPr>
              <a:t>We will sustain the higher application uptime by implementing continuous operation, which will assist us to cut down on the maintenance downtime that will negatively impact end users' experiences. More output, lower manufacturing costs, and better quality control are benefits of continuous operations.</a:t>
            </a:r>
            <a:endParaRPr lang="en-US" b="0" i="0" dirty="0">
              <a:solidFill>
                <a:srgbClr val="273239"/>
              </a:solidFill>
              <a:effectLst/>
              <a:latin typeface="Nunito"/>
            </a:endParaRPr>
          </a:p>
        </p:txBody>
      </p:sp>
      <p:sp>
        <p:nvSpPr>
          <p:cNvPr id="3" name="Rectangle 2"/>
          <p:cNvSpPr/>
          <p:nvPr/>
        </p:nvSpPr>
        <p:spPr>
          <a:xfrm>
            <a:off x="356315" y="5749172"/>
            <a:ext cx="11311944" cy="923330"/>
          </a:xfrm>
          <a:prstGeom prst="rect">
            <a:avLst/>
          </a:prstGeom>
        </p:spPr>
        <p:txBody>
          <a:bodyPr wrap="square">
            <a:spAutoFit/>
          </a:bodyPr>
          <a:lstStyle/>
          <a:p>
            <a:pPr>
              <a:buFont typeface="Arial" panose="020B0604020202020204" pitchFamily="34" charset="0"/>
              <a:buChar char="•"/>
            </a:pPr>
            <a:r>
              <a:rPr lang="en-US" b="1" dirty="0"/>
              <a:t>Infrastructure as Code:</a:t>
            </a:r>
            <a:r>
              <a:rPr lang="en-US" dirty="0"/>
              <a:t> </a:t>
            </a:r>
            <a:r>
              <a:rPr lang="en-US" dirty="0" err="1"/>
              <a:t>Terraform</a:t>
            </a:r>
            <a:r>
              <a:rPr lang="en-US" dirty="0"/>
              <a:t>, </a:t>
            </a:r>
            <a:r>
              <a:rPr lang="en-US" dirty="0" err="1"/>
              <a:t>CloudFormation</a:t>
            </a:r>
            <a:r>
              <a:rPr lang="en-US" dirty="0"/>
              <a:t>, </a:t>
            </a:r>
            <a:r>
              <a:rPr lang="en-US" dirty="0" err="1"/>
              <a:t>Ansible</a:t>
            </a:r>
            <a:endParaRPr lang="en-US" dirty="0"/>
          </a:p>
          <a:p>
            <a:pPr>
              <a:buFont typeface="Arial" panose="020B0604020202020204" pitchFamily="34" charset="0"/>
              <a:buChar char="•"/>
            </a:pPr>
            <a:r>
              <a:rPr lang="en-US" b="1" dirty="0"/>
              <a:t>Cloud &amp; orchestration:</a:t>
            </a:r>
            <a:r>
              <a:rPr lang="en-US" dirty="0"/>
              <a:t> AWS, Azure, GCP, </a:t>
            </a:r>
            <a:r>
              <a:rPr lang="en-US" dirty="0" err="1"/>
              <a:t>Kubernetes</a:t>
            </a:r>
            <a:endParaRPr lang="en-US" dirty="0"/>
          </a:p>
          <a:p>
            <a:pPr>
              <a:buFont typeface="Arial" panose="020B0604020202020204" pitchFamily="34" charset="0"/>
              <a:buChar char="•"/>
            </a:pPr>
            <a:r>
              <a:rPr lang="en-US" b="1" dirty="0"/>
              <a:t>Reliability tools:</a:t>
            </a:r>
            <a:r>
              <a:rPr lang="en-US" dirty="0"/>
              <a:t> Auto-scaling, backup, and fail-over systems</a:t>
            </a:r>
          </a:p>
        </p:txBody>
      </p:sp>
    </p:spTree>
    <p:extLst>
      <p:ext uri="{BB962C8B-B14F-4D97-AF65-F5344CB8AC3E}">
        <p14:creationId xmlns:p14="http://schemas.microsoft.com/office/powerpoint/2010/main" val="319266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82562885"/>
              </p:ext>
            </p:extLst>
          </p:nvPr>
        </p:nvGraphicFramePr>
        <p:xfrm>
          <a:off x="516228" y="334851"/>
          <a:ext cx="11074758" cy="6065948"/>
        </p:xfrm>
        <a:graphic>
          <a:graphicData uri="http://schemas.openxmlformats.org/drawingml/2006/table">
            <a:tbl>
              <a:tblPr/>
              <a:tblGrid>
                <a:gridCol w="3691586"/>
                <a:gridCol w="3691586"/>
                <a:gridCol w="3691586"/>
              </a:tblGrid>
              <a:tr h="551450">
                <a:tc>
                  <a:txBody>
                    <a:bodyPr/>
                    <a:lstStyle/>
                    <a:p>
                      <a:r>
                        <a:rPr lang="en-US"/>
                        <a:t>Phase</a:t>
                      </a:r>
                    </a:p>
                  </a:txBody>
                  <a:tcPr anchor="ctr">
                    <a:lnL>
                      <a:noFill/>
                    </a:lnL>
                    <a:lnR>
                      <a:noFill/>
                    </a:lnR>
                    <a:lnT>
                      <a:noFill/>
                    </a:lnT>
                    <a:lnB>
                      <a:noFill/>
                    </a:lnB>
                  </a:tcPr>
                </a:tc>
                <a:tc>
                  <a:txBody>
                    <a:bodyPr/>
                    <a:lstStyle/>
                    <a:p>
                      <a:r>
                        <a:rPr lang="en-US"/>
                        <a:t>Purpose</a:t>
                      </a:r>
                    </a:p>
                  </a:txBody>
                  <a:tcPr anchor="ctr">
                    <a:lnL>
                      <a:noFill/>
                    </a:lnL>
                    <a:lnR>
                      <a:noFill/>
                    </a:lnR>
                    <a:lnT>
                      <a:noFill/>
                    </a:lnT>
                    <a:lnB>
                      <a:noFill/>
                    </a:lnB>
                  </a:tcPr>
                </a:tc>
                <a:tc>
                  <a:txBody>
                    <a:bodyPr/>
                    <a:lstStyle/>
                    <a:p>
                      <a:r>
                        <a:rPr lang="en-US"/>
                        <a:t>Core Tools</a:t>
                      </a:r>
                    </a:p>
                  </a:txBody>
                  <a:tcPr anchor="ctr">
                    <a:lnL>
                      <a:noFill/>
                    </a:lnL>
                    <a:lnR>
                      <a:noFill/>
                    </a:lnR>
                    <a:lnT>
                      <a:noFill/>
                    </a:lnT>
                    <a:lnB>
                      <a:noFill/>
                    </a:lnB>
                  </a:tcPr>
                </a:tc>
              </a:tr>
              <a:tr h="551450">
                <a:tc>
                  <a:txBody>
                    <a:bodyPr/>
                    <a:lstStyle/>
                    <a:p>
                      <a:r>
                        <a:rPr lang="en-US" b="1"/>
                        <a:t>Continuous Development</a:t>
                      </a:r>
                      <a:endParaRPr lang="en-US"/>
                    </a:p>
                  </a:txBody>
                  <a:tcPr anchor="ctr">
                    <a:lnL>
                      <a:noFill/>
                    </a:lnL>
                    <a:lnR>
                      <a:noFill/>
                    </a:lnR>
                    <a:lnT>
                      <a:noFill/>
                    </a:lnT>
                    <a:lnB>
                      <a:noFill/>
                    </a:lnB>
                  </a:tcPr>
                </a:tc>
                <a:tc>
                  <a:txBody>
                    <a:bodyPr/>
                    <a:lstStyle/>
                    <a:p>
                      <a:r>
                        <a:rPr lang="en-US"/>
                        <a:t>Plan &amp; code iteratively</a:t>
                      </a:r>
                    </a:p>
                  </a:txBody>
                  <a:tcPr anchor="ctr">
                    <a:lnL>
                      <a:noFill/>
                    </a:lnL>
                    <a:lnR>
                      <a:noFill/>
                    </a:lnR>
                    <a:lnT>
                      <a:noFill/>
                    </a:lnT>
                    <a:lnB>
                      <a:noFill/>
                    </a:lnB>
                  </a:tcPr>
                </a:tc>
                <a:tc>
                  <a:txBody>
                    <a:bodyPr/>
                    <a:lstStyle/>
                    <a:p>
                      <a:r>
                        <a:rPr lang="en-US"/>
                        <a:t>Jira, Confluence</a:t>
                      </a:r>
                    </a:p>
                  </a:txBody>
                  <a:tcPr anchor="ctr">
                    <a:lnL>
                      <a:noFill/>
                    </a:lnL>
                    <a:lnR>
                      <a:noFill/>
                    </a:lnR>
                    <a:lnT>
                      <a:noFill/>
                    </a:lnT>
                    <a:lnB>
                      <a:noFill/>
                    </a:lnB>
                  </a:tcPr>
                </a:tc>
              </a:tr>
              <a:tr h="551450">
                <a:tc>
                  <a:txBody>
                    <a:bodyPr/>
                    <a:lstStyle/>
                    <a:p>
                      <a:r>
                        <a:rPr lang="en-US" b="1"/>
                        <a:t>Continuous Integration</a:t>
                      </a:r>
                      <a:endParaRPr lang="en-US"/>
                    </a:p>
                  </a:txBody>
                  <a:tcPr anchor="ctr">
                    <a:lnL>
                      <a:noFill/>
                    </a:lnL>
                    <a:lnR>
                      <a:noFill/>
                    </a:lnR>
                    <a:lnT>
                      <a:noFill/>
                    </a:lnT>
                    <a:lnB>
                      <a:noFill/>
                    </a:lnB>
                  </a:tcPr>
                </a:tc>
                <a:tc>
                  <a:txBody>
                    <a:bodyPr/>
                    <a:lstStyle/>
                    <a:p>
                      <a:r>
                        <a:rPr lang="en-US"/>
                        <a:t>Auto-build &amp; test on every commit</a:t>
                      </a:r>
                    </a:p>
                  </a:txBody>
                  <a:tcPr anchor="ctr">
                    <a:lnL>
                      <a:noFill/>
                    </a:lnL>
                    <a:lnR>
                      <a:noFill/>
                    </a:lnR>
                    <a:lnT>
                      <a:noFill/>
                    </a:lnT>
                    <a:lnB>
                      <a:noFill/>
                    </a:lnB>
                  </a:tcPr>
                </a:tc>
                <a:tc>
                  <a:txBody>
                    <a:bodyPr/>
                    <a:lstStyle/>
                    <a:p>
                      <a:r>
                        <a:rPr lang="en-US"/>
                        <a:t>Jenkins, GitLab CI</a:t>
                      </a:r>
                    </a:p>
                  </a:txBody>
                  <a:tcPr anchor="ctr">
                    <a:lnL>
                      <a:noFill/>
                    </a:lnL>
                    <a:lnR>
                      <a:noFill/>
                    </a:lnR>
                    <a:lnT>
                      <a:noFill/>
                    </a:lnT>
                    <a:lnB>
                      <a:noFill/>
                    </a:lnB>
                  </a:tcPr>
                </a:tc>
              </a:tr>
              <a:tr h="965037">
                <a:tc>
                  <a:txBody>
                    <a:bodyPr/>
                    <a:lstStyle/>
                    <a:p>
                      <a:r>
                        <a:rPr lang="en-US" b="1"/>
                        <a:t>Continuous Testing</a:t>
                      </a:r>
                      <a:endParaRPr lang="en-US"/>
                    </a:p>
                  </a:txBody>
                  <a:tcPr anchor="ctr">
                    <a:lnL>
                      <a:noFill/>
                    </a:lnL>
                    <a:lnR>
                      <a:noFill/>
                    </a:lnR>
                    <a:lnT>
                      <a:noFill/>
                    </a:lnT>
                    <a:lnB>
                      <a:noFill/>
                    </a:lnB>
                  </a:tcPr>
                </a:tc>
                <a:tc>
                  <a:txBody>
                    <a:bodyPr/>
                    <a:lstStyle/>
                    <a:p>
                      <a:r>
                        <a:rPr lang="en-US" dirty="0"/>
                        <a:t>Ensure quality via automated test suites</a:t>
                      </a:r>
                    </a:p>
                  </a:txBody>
                  <a:tcPr anchor="ctr">
                    <a:lnL>
                      <a:noFill/>
                    </a:lnL>
                    <a:lnR>
                      <a:noFill/>
                    </a:lnR>
                    <a:lnT>
                      <a:noFill/>
                    </a:lnT>
                    <a:lnB>
                      <a:noFill/>
                    </a:lnB>
                  </a:tcPr>
                </a:tc>
                <a:tc>
                  <a:txBody>
                    <a:bodyPr/>
                    <a:lstStyle/>
                    <a:p>
                      <a:r>
                        <a:rPr lang="en-US"/>
                        <a:t>Selenium, SonarQube</a:t>
                      </a:r>
                    </a:p>
                  </a:txBody>
                  <a:tcPr anchor="ctr">
                    <a:lnL>
                      <a:noFill/>
                    </a:lnL>
                    <a:lnR>
                      <a:noFill/>
                    </a:lnR>
                    <a:lnT>
                      <a:noFill/>
                    </a:lnT>
                    <a:lnB>
                      <a:noFill/>
                    </a:lnB>
                  </a:tcPr>
                </a:tc>
              </a:tr>
              <a:tr h="965037">
                <a:tc>
                  <a:txBody>
                    <a:bodyPr/>
                    <a:lstStyle/>
                    <a:p>
                      <a:r>
                        <a:rPr lang="en-US" b="1"/>
                        <a:t>Continuous Deployment/Delivery</a:t>
                      </a:r>
                      <a:endParaRPr lang="en-US"/>
                    </a:p>
                  </a:txBody>
                  <a:tcPr anchor="ctr">
                    <a:lnL>
                      <a:noFill/>
                    </a:lnL>
                    <a:lnR>
                      <a:noFill/>
                    </a:lnR>
                    <a:lnT>
                      <a:noFill/>
                    </a:lnT>
                    <a:lnB>
                      <a:noFill/>
                    </a:lnB>
                  </a:tcPr>
                </a:tc>
                <a:tc>
                  <a:txBody>
                    <a:bodyPr/>
                    <a:lstStyle/>
                    <a:p>
                      <a:r>
                        <a:rPr lang="en-US"/>
                        <a:t>Automate release pipeline to staging/production</a:t>
                      </a:r>
                    </a:p>
                  </a:txBody>
                  <a:tcPr anchor="ctr">
                    <a:lnL>
                      <a:noFill/>
                    </a:lnL>
                    <a:lnR>
                      <a:noFill/>
                    </a:lnR>
                    <a:lnT>
                      <a:noFill/>
                    </a:lnT>
                    <a:lnB>
                      <a:noFill/>
                    </a:lnB>
                  </a:tcPr>
                </a:tc>
                <a:tc>
                  <a:txBody>
                    <a:bodyPr/>
                    <a:lstStyle/>
                    <a:p>
                      <a:r>
                        <a:rPr lang="en-US"/>
                        <a:t>Spinnaker, Octopus Deploy</a:t>
                      </a:r>
                    </a:p>
                  </a:txBody>
                  <a:tcPr anchor="ctr">
                    <a:lnL>
                      <a:noFill/>
                    </a:lnL>
                    <a:lnR>
                      <a:noFill/>
                    </a:lnR>
                    <a:lnT>
                      <a:noFill/>
                    </a:lnT>
                    <a:lnB>
                      <a:noFill/>
                    </a:lnB>
                  </a:tcPr>
                </a:tc>
              </a:tr>
              <a:tr h="965037">
                <a:tc>
                  <a:txBody>
                    <a:bodyPr/>
                    <a:lstStyle/>
                    <a:p>
                      <a:r>
                        <a:rPr lang="en-US" b="1"/>
                        <a:t>Continuous Monitoring</a:t>
                      </a:r>
                      <a:endParaRPr lang="en-US"/>
                    </a:p>
                  </a:txBody>
                  <a:tcPr anchor="ctr">
                    <a:lnL>
                      <a:noFill/>
                    </a:lnL>
                    <a:lnR>
                      <a:noFill/>
                    </a:lnR>
                    <a:lnT>
                      <a:noFill/>
                    </a:lnT>
                    <a:lnB>
                      <a:noFill/>
                    </a:lnB>
                  </a:tcPr>
                </a:tc>
                <a:tc>
                  <a:txBody>
                    <a:bodyPr/>
                    <a:lstStyle/>
                    <a:p>
                      <a:r>
                        <a:rPr lang="en-US"/>
                        <a:t>Observe performance, logs, security</a:t>
                      </a:r>
                    </a:p>
                  </a:txBody>
                  <a:tcPr anchor="ctr">
                    <a:lnL>
                      <a:noFill/>
                    </a:lnL>
                    <a:lnR>
                      <a:noFill/>
                    </a:lnR>
                    <a:lnT>
                      <a:noFill/>
                    </a:lnT>
                    <a:lnB>
                      <a:noFill/>
                    </a:lnB>
                  </a:tcPr>
                </a:tc>
                <a:tc>
                  <a:txBody>
                    <a:bodyPr/>
                    <a:lstStyle/>
                    <a:p>
                      <a:r>
                        <a:rPr lang="en-US"/>
                        <a:t>Prometheus, ELK, Splunk</a:t>
                      </a:r>
                    </a:p>
                  </a:txBody>
                  <a:tcPr anchor="ctr">
                    <a:lnL>
                      <a:noFill/>
                    </a:lnL>
                    <a:lnR>
                      <a:noFill/>
                    </a:lnR>
                    <a:lnT>
                      <a:noFill/>
                    </a:lnT>
                    <a:lnB>
                      <a:noFill/>
                    </a:lnB>
                  </a:tcPr>
                </a:tc>
              </a:tr>
              <a:tr h="551450">
                <a:tc>
                  <a:txBody>
                    <a:bodyPr/>
                    <a:lstStyle/>
                    <a:p>
                      <a:r>
                        <a:rPr lang="en-US" b="1"/>
                        <a:t>Continuous Feedback</a:t>
                      </a:r>
                      <a:endParaRPr lang="en-US"/>
                    </a:p>
                  </a:txBody>
                  <a:tcPr anchor="ctr">
                    <a:lnL>
                      <a:noFill/>
                    </a:lnL>
                    <a:lnR>
                      <a:noFill/>
                    </a:lnR>
                    <a:lnT>
                      <a:noFill/>
                    </a:lnT>
                    <a:lnB>
                      <a:noFill/>
                    </a:lnB>
                  </a:tcPr>
                </a:tc>
                <a:tc>
                  <a:txBody>
                    <a:bodyPr/>
                    <a:lstStyle/>
                    <a:p>
                      <a:r>
                        <a:rPr lang="en-US"/>
                        <a:t>Use insights to drive improvements</a:t>
                      </a:r>
                    </a:p>
                  </a:txBody>
                  <a:tcPr anchor="ctr">
                    <a:lnL>
                      <a:noFill/>
                    </a:lnL>
                    <a:lnR>
                      <a:noFill/>
                    </a:lnR>
                    <a:lnT>
                      <a:noFill/>
                    </a:lnT>
                    <a:lnB>
                      <a:noFill/>
                    </a:lnB>
                  </a:tcPr>
                </a:tc>
                <a:tc>
                  <a:txBody>
                    <a:bodyPr/>
                    <a:lstStyle/>
                    <a:p>
                      <a:r>
                        <a:rPr lang="en-US"/>
                        <a:t>Datadog, NPS surveys, New Relic</a:t>
                      </a:r>
                    </a:p>
                  </a:txBody>
                  <a:tcPr anchor="ctr">
                    <a:lnL>
                      <a:noFill/>
                    </a:lnL>
                    <a:lnR>
                      <a:noFill/>
                    </a:lnR>
                    <a:lnT>
                      <a:noFill/>
                    </a:lnT>
                    <a:lnB>
                      <a:noFill/>
                    </a:lnB>
                  </a:tcPr>
                </a:tc>
              </a:tr>
              <a:tr h="965037">
                <a:tc>
                  <a:txBody>
                    <a:bodyPr/>
                    <a:lstStyle/>
                    <a:p>
                      <a:r>
                        <a:rPr lang="en-US" b="1"/>
                        <a:t>Continuous Operations</a:t>
                      </a:r>
                      <a:endParaRPr lang="en-US"/>
                    </a:p>
                  </a:txBody>
                  <a:tcPr anchor="ctr">
                    <a:lnL>
                      <a:noFill/>
                    </a:lnL>
                    <a:lnR>
                      <a:noFill/>
                    </a:lnR>
                    <a:lnT>
                      <a:noFill/>
                    </a:lnT>
                    <a:lnB>
                      <a:noFill/>
                    </a:lnB>
                  </a:tcPr>
                </a:tc>
                <a:tc>
                  <a:txBody>
                    <a:bodyPr/>
                    <a:lstStyle/>
                    <a:p>
                      <a:r>
                        <a:rPr lang="en-US"/>
                        <a:t>Maintain always-on, scalable infrastructures</a:t>
                      </a:r>
                    </a:p>
                  </a:txBody>
                  <a:tcPr anchor="ctr">
                    <a:lnL>
                      <a:noFill/>
                    </a:lnL>
                    <a:lnR>
                      <a:noFill/>
                    </a:lnR>
                    <a:lnT>
                      <a:noFill/>
                    </a:lnT>
                    <a:lnB>
                      <a:noFill/>
                    </a:lnB>
                  </a:tcPr>
                </a:tc>
                <a:tc>
                  <a:txBody>
                    <a:bodyPr/>
                    <a:lstStyle/>
                    <a:p>
                      <a:r>
                        <a:rPr lang="en-US" dirty="0" err="1"/>
                        <a:t>Terraform</a:t>
                      </a:r>
                      <a:r>
                        <a:rPr lang="en-US" dirty="0"/>
                        <a:t>, </a:t>
                      </a:r>
                      <a:r>
                        <a:rPr lang="en-US" dirty="0" err="1"/>
                        <a:t>Kubernetes</a:t>
                      </a:r>
                      <a:r>
                        <a:rPr lang="en-US" dirty="0"/>
                        <a:t>, AWS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630133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24203529"/>
              </p:ext>
            </p:extLst>
          </p:nvPr>
        </p:nvGraphicFramePr>
        <p:xfrm>
          <a:off x="734097" y="309093"/>
          <a:ext cx="10937370" cy="6174306"/>
        </p:xfrm>
        <a:graphic>
          <a:graphicData uri="http://schemas.openxmlformats.org/drawingml/2006/table">
            <a:tbl>
              <a:tblPr/>
              <a:tblGrid>
                <a:gridCol w="3645790"/>
                <a:gridCol w="3645790"/>
                <a:gridCol w="3645790"/>
              </a:tblGrid>
              <a:tr h="396507">
                <a:tc>
                  <a:txBody>
                    <a:bodyPr/>
                    <a:lstStyle/>
                    <a:p>
                      <a:r>
                        <a:rPr lang="en-US" sz="1900"/>
                        <a:t>Phase</a:t>
                      </a:r>
                    </a:p>
                  </a:txBody>
                  <a:tcPr marL="92861" marR="92861" marT="46431" marB="46431" anchor="ctr">
                    <a:lnL>
                      <a:noFill/>
                    </a:lnL>
                    <a:lnR>
                      <a:noFill/>
                    </a:lnR>
                    <a:lnT>
                      <a:noFill/>
                    </a:lnT>
                    <a:lnB>
                      <a:noFill/>
                    </a:lnB>
                  </a:tcPr>
                </a:tc>
                <a:tc>
                  <a:txBody>
                    <a:bodyPr/>
                    <a:lstStyle/>
                    <a:p>
                      <a:r>
                        <a:rPr lang="en-US" sz="1900"/>
                        <a:t>Purpose</a:t>
                      </a:r>
                    </a:p>
                  </a:txBody>
                  <a:tcPr marL="92861" marR="92861" marT="46431" marB="46431" anchor="ctr">
                    <a:lnL>
                      <a:noFill/>
                    </a:lnL>
                    <a:lnR>
                      <a:noFill/>
                    </a:lnR>
                    <a:lnT>
                      <a:noFill/>
                    </a:lnT>
                    <a:lnB>
                      <a:noFill/>
                    </a:lnB>
                  </a:tcPr>
                </a:tc>
                <a:tc>
                  <a:txBody>
                    <a:bodyPr/>
                    <a:lstStyle/>
                    <a:p>
                      <a:r>
                        <a:rPr lang="en-US" sz="1900"/>
                        <a:t>Recommended Tools</a:t>
                      </a:r>
                    </a:p>
                  </a:txBody>
                  <a:tcPr marL="92861" marR="92861" marT="46431" marB="46431" anchor="ctr">
                    <a:lnL>
                      <a:noFill/>
                    </a:lnL>
                    <a:lnR>
                      <a:noFill/>
                    </a:lnR>
                    <a:lnT>
                      <a:noFill/>
                    </a:lnT>
                    <a:lnB>
                      <a:noFill/>
                    </a:lnB>
                  </a:tcPr>
                </a:tc>
              </a:tr>
              <a:tr h="696732">
                <a:tc>
                  <a:txBody>
                    <a:bodyPr/>
                    <a:lstStyle/>
                    <a:p>
                      <a:r>
                        <a:rPr lang="en-US" sz="1900" b="1"/>
                        <a:t>Continuous Development</a:t>
                      </a:r>
                      <a:endParaRPr lang="en-US" sz="1900"/>
                    </a:p>
                  </a:txBody>
                  <a:tcPr marL="92861" marR="92861" marT="46431" marB="46431" anchor="ctr">
                    <a:lnL>
                      <a:noFill/>
                    </a:lnL>
                    <a:lnR>
                      <a:noFill/>
                    </a:lnR>
                    <a:lnT>
                      <a:noFill/>
                    </a:lnT>
                    <a:lnB>
                      <a:noFill/>
                    </a:lnB>
                  </a:tcPr>
                </a:tc>
                <a:tc>
                  <a:txBody>
                    <a:bodyPr/>
                    <a:lstStyle/>
                    <a:p>
                      <a:r>
                        <a:rPr lang="en-US" sz="1900"/>
                        <a:t>Plan and code iteratively; backlog grooming, stakeholder alignment</a:t>
                      </a:r>
                    </a:p>
                  </a:txBody>
                  <a:tcPr marL="92861" marR="92861" marT="46431" marB="46431" anchor="ctr">
                    <a:lnL>
                      <a:noFill/>
                    </a:lnL>
                    <a:lnR>
                      <a:noFill/>
                    </a:lnR>
                    <a:lnT>
                      <a:noFill/>
                    </a:lnT>
                    <a:lnB>
                      <a:noFill/>
                    </a:lnB>
                  </a:tcPr>
                </a:tc>
                <a:tc>
                  <a:txBody>
                    <a:bodyPr/>
                    <a:lstStyle/>
                    <a:p>
                      <a:r>
                        <a:rPr lang="en-US" sz="1900"/>
                        <a:t>Jira, Redmine, Confluence, Notion (</a:t>
                      </a:r>
                      <a:r>
                        <a:rPr lang="en-US" sz="1900">
                          <a:hlinkClick r:id="rId2" tooltip="DevOps Lifecycle - GeeksforGeeks"/>
                        </a:rPr>
                        <a:t>geeksforgeeks.org</a:t>
                      </a:r>
                      <a:r>
                        <a:rPr lang="en-US" sz="1900"/>
                        <a:t>, </a:t>
                      </a:r>
                      <a:r>
                        <a:rPr lang="en-US" sz="1900">
                          <a:hlinkClick r:id="rId3" tooltip="Day 1: DevOps Basics — 7C's of the DevOps lifecycle - Medium"/>
                        </a:rPr>
                        <a:t>medium.com</a:t>
                      </a:r>
                      <a:r>
                        <a:rPr lang="en-US" sz="1900"/>
                        <a:t>)</a:t>
                      </a:r>
                    </a:p>
                  </a:txBody>
                  <a:tcPr marL="92861" marR="92861" marT="46431" marB="46431" anchor="ctr">
                    <a:lnL>
                      <a:noFill/>
                    </a:lnL>
                    <a:lnR>
                      <a:noFill/>
                    </a:lnR>
                    <a:lnT>
                      <a:noFill/>
                    </a:lnT>
                    <a:lnB>
                      <a:noFill/>
                    </a:lnB>
                  </a:tcPr>
                </a:tc>
              </a:tr>
              <a:tr h="696732">
                <a:tc>
                  <a:txBody>
                    <a:bodyPr/>
                    <a:lstStyle/>
                    <a:p>
                      <a:r>
                        <a:rPr lang="en-US" sz="1900" b="1"/>
                        <a:t>Continuous Integration</a:t>
                      </a:r>
                      <a:endParaRPr lang="en-US" sz="1900"/>
                    </a:p>
                  </a:txBody>
                  <a:tcPr marL="92861" marR="92861" marT="46431" marB="46431" anchor="ctr">
                    <a:lnL>
                      <a:noFill/>
                    </a:lnL>
                    <a:lnR>
                      <a:noFill/>
                    </a:lnR>
                    <a:lnT>
                      <a:noFill/>
                    </a:lnT>
                    <a:lnB>
                      <a:noFill/>
                    </a:lnB>
                  </a:tcPr>
                </a:tc>
                <a:tc>
                  <a:txBody>
                    <a:bodyPr/>
                    <a:lstStyle/>
                    <a:p>
                      <a:r>
                        <a:rPr lang="en-US" sz="1900"/>
                        <a:t>Merge changes frequently + auto-builds and validation pipelines</a:t>
                      </a:r>
                    </a:p>
                  </a:txBody>
                  <a:tcPr marL="92861" marR="92861" marT="46431" marB="46431" anchor="ctr">
                    <a:lnL>
                      <a:noFill/>
                    </a:lnL>
                    <a:lnR>
                      <a:noFill/>
                    </a:lnR>
                    <a:lnT>
                      <a:noFill/>
                    </a:lnT>
                    <a:lnB>
                      <a:noFill/>
                    </a:lnB>
                  </a:tcPr>
                </a:tc>
                <a:tc>
                  <a:txBody>
                    <a:bodyPr/>
                    <a:lstStyle/>
                    <a:p>
                      <a:r>
                        <a:rPr lang="en-US" sz="1900"/>
                        <a:t>Jenkins, GitLab CI, Travis CI, CircleCI, GitHub Actions </a:t>
                      </a:r>
                    </a:p>
                  </a:txBody>
                  <a:tcPr marL="92861" marR="92861" marT="46431" marB="46431" anchor="ctr">
                    <a:lnL>
                      <a:noFill/>
                    </a:lnL>
                    <a:lnR>
                      <a:noFill/>
                    </a:lnR>
                    <a:lnT>
                      <a:noFill/>
                    </a:lnT>
                    <a:lnB>
                      <a:noFill/>
                    </a:lnB>
                  </a:tcPr>
                </a:tc>
              </a:tr>
              <a:tr h="996957">
                <a:tc>
                  <a:txBody>
                    <a:bodyPr/>
                    <a:lstStyle/>
                    <a:p>
                      <a:r>
                        <a:rPr lang="en-US" sz="1900" b="1"/>
                        <a:t>Continuous Testing</a:t>
                      </a:r>
                      <a:endParaRPr lang="en-US" sz="1900"/>
                    </a:p>
                  </a:txBody>
                  <a:tcPr marL="92861" marR="92861" marT="46431" marB="46431" anchor="ctr">
                    <a:lnL>
                      <a:noFill/>
                    </a:lnL>
                    <a:lnR>
                      <a:noFill/>
                    </a:lnR>
                    <a:lnT>
                      <a:noFill/>
                    </a:lnT>
                    <a:lnB>
                      <a:noFill/>
                    </a:lnB>
                  </a:tcPr>
                </a:tc>
                <a:tc>
                  <a:txBody>
                    <a:bodyPr/>
                    <a:lstStyle/>
                    <a:p>
                      <a:r>
                        <a:rPr lang="en-US" sz="1900"/>
                        <a:t>Automate quality (unit, integration, security, UI) and guardrails</a:t>
                      </a:r>
                    </a:p>
                  </a:txBody>
                  <a:tcPr marL="92861" marR="92861" marT="46431" marB="46431" anchor="ctr">
                    <a:lnL>
                      <a:noFill/>
                    </a:lnL>
                    <a:lnR>
                      <a:noFill/>
                    </a:lnR>
                    <a:lnT>
                      <a:noFill/>
                    </a:lnT>
                    <a:lnB>
                      <a:noFill/>
                    </a:lnB>
                  </a:tcPr>
                </a:tc>
                <a:tc>
                  <a:txBody>
                    <a:bodyPr/>
                    <a:lstStyle/>
                    <a:p>
                      <a:r>
                        <a:rPr lang="en-US" sz="1900"/>
                        <a:t>JUnit, pytest, Selenium, Cypress, SonarQube, OWASP ZAP </a:t>
                      </a:r>
                    </a:p>
                  </a:txBody>
                  <a:tcPr marL="92861" marR="92861" marT="46431" marB="46431" anchor="ctr">
                    <a:lnL>
                      <a:noFill/>
                    </a:lnL>
                    <a:lnR>
                      <a:noFill/>
                    </a:lnR>
                    <a:lnT>
                      <a:noFill/>
                    </a:lnT>
                    <a:lnB>
                      <a:noFill/>
                    </a:lnB>
                  </a:tcPr>
                </a:tc>
              </a:tr>
              <a:tr h="696732">
                <a:tc>
                  <a:txBody>
                    <a:bodyPr/>
                    <a:lstStyle/>
                    <a:p>
                      <a:r>
                        <a:rPr lang="en-US" sz="1900" b="1"/>
                        <a:t>Continuous Deployment/Delivery</a:t>
                      </a:r>
                      <a:endParaRPr lang="en-US" sz="1900"/>
                    </a:p>
                  </a:txBody>
                  <a:tcPr marL="92861" marR="92861" marT="46431" marB="46431" anchor="ctr">
                    <a:lnL>
                      <a:noFill/>
                    </a:lnL>
                    <a:lnR>
                      <a:noFill/>
                    </a:lnR>
                    <a:lnT>
                      <a:noFill/>
                    </a:lnT>
                    <a:lnB>
                      <a:noFill/>
                    </a:lnB>
                  </a:tcPr>
                </a:tc>
                <a:tc>
                  <a:txBody>
                    <a:bodyPr/>
                    <a:lstStyle/>
                    <a:p>
                      <a:r>
                        <a:rPr lang="en-US" sz="1900"/>
                        <a:t>Automatically stage or release builds to environments</a:t>
                      </a:r>
                    </a:p>
                  </a:txBody>
                  <a:tcPr marL="92861" marR="92861" marT="46431" marB="46431" anchor="ctr">
                    <a:lnL>
                      <a:noFill/>
                    </a:lnL>
                    <a:lnR>
                      <a:noFill/>
                    </a:lnR>
                    <a:lnT>
                      <a:noFill/>
                    </a:lnT>
                    <a:lnB>
                      <a:noFill/>
                    </a:lnB>
                  </a:tcPr>
                </a:tc>
                <a:tc>
                  <a:txBody>
                    <a:bodyPr/>
                    <a:lstStyle/>
                    <a:p>
                      <a:r>
                        <a:rPr lang="en-US" sz="1900"/>
                        <a:t>Spinnaker, Octopus Deploy, Ansible, Chef, Puppet, Argo CD </a:t>
                      </a:r>
                    </a:p>
                  </a:txBody>
                  <a:tcPr marL="92861" marR="92861" marT="46431" marB="46431" anchor="ctr">
                    <a:lnL>
                      <a:noFill/>
                    </a:lnL>
                    <a:lnR>
                      <a:noFill/>
                    </a:lnR>
                    <a:lnT>
                      <a:noFill/>
                    </a:lnT>
                    <a:lnB>
                      <a:noFill/>
                    </a:lnB>
                  </a:tcPr>
                </a:tc>
              </a:tr>
              <a:tr h="696732">
                <a:tc>
                  <a:txBody>
                    <a:bodyPr/>
                    <a:lstStyle/>
                    <a:p>
                      <a:r>
                        <a:rPr lang="en-US" sz="1900" b="1"/>
                        <a:t>Continuous Monitoring</a:t>
                      </a:r>
                      <a:endParaRPr lang="en-US" sz="1900"/>
                    </a:p>
                  </a:txBody>
                  <a:tcPr marL="92861" marR="92861" marT="46431" marB="46431" anchor="ctr">
                    <a:lnL>
                      <a:noFill/>
                    </a:lnL>
                    <a:lnR>
                      <a:noFill/>
                    </a:lnR>
                    <a:lnT>
                      <a:noFill/>
                    </a:lnT>
                    <a:lnB>
                      <a:noFill/>
                    </a:lnB>
                  </a:tcPr>
                </a:tc>
                <a:tc>
                  <a:txBody>
                    <a:bodyPr/>
                    <a:lstStyle/>
                    <a:p>
                      <a:r>
                        <a:rPr lang="en-US" sz="1900"/>
                        <a:t>Observe app &amp; infra health, logs, performance in real-time</a:t>
                      </a:r>
                    </a:p>
                  </a:txBody>
                  <a:tcPr marL="92861" marR="92861" marT="46431" marB="46431" anchor="ctr">
                    <a:lnL>
                      <a:noFill/>
                    </a:lnL>
                    <a:lnR>
                      <a:noFill/>
                    </a:lnR>
                    <a:lnT>
                      <a:noFill/>
                    </a:lnT>
                    <a:lnB>
                      <a:noFill/>
                    </a:lnB>
                  </a:tcPr>
                </a:tc>
                <a:tc>
                  <a:txBody>
                    <a:bodyPr/>
                    <a:lstStyle/>
                    <a:p>
                      <a:r>
                        <a:rPr lang="en-US" sz="1900"/>
                        <a:t>Prometheus + Grafana, ELK Stack, Datadog </a:t>
                      </a:r>
                    </a:p>
                  </a:txBody>
                  <a:tcPr marL="92861" marR="92861" marT="46431" marB="46431" anchor="ctr">
                    <a:lnL>
                      <a:noFill/>
                    </a:lnL>
                    <a:lnR>
                      <a:noFill/>
                    </a:lnR>
                    <a:lnT>
                      <a:noFill/>
                    </a:lnT>
                    <a:lnB>
                      <a:noFill/>
                    </a:lnB>
                  </a:tcPr>
                </a:tc>
              </a:tr>
              <a:tr h="996957">
                <a:tc>
                  <a:txBody>
                    <a:bodyPr/>
                    <a:lstStyle/>
                    <a:p>
                      <a:r>
                        <a:rPr lang="en-US" sz="1900" b="1"/>
                        <a:t>Continuous Feedback</a:t>
                      </a:r>
                      <a:endParaRPr lang="en-US" sz="1900"/>
                    </a:p>
                  </a:txBody>
                  <a:tcPr marL="92861" marR="92861" marT="46431" marB="46431" anchor="ctr">
                    <a:lnL>
                      <a:noFill/>
                    </a:lnL>
                    <a:lnR>
                      <a:noFill/>
                    </a:lnR>
                    <a:lnT>
                      <a:noFill/>
                    </a:lnT>
                    <a:lnB>
                      <a:noFill/>
                    </a:lnB>
                  </a:tcPr>
                </a:tc>
                <a:tc>
                  <a:txBody>
                    <a:bodyPr/>
                    <a:lstStyle/>
                    <a:p>
                      <a:r>
                        <a:rPr lang="en-US" sz="1900"/>
                        <a:t>Gather insights from users, telemetry, &amp; support to improve releases</a:t>
                      </a:r>
                    </a:p>
                  </a:txBody>
                  <a:tcPr marL="92861" marR="92861" marT="46431" marB="46431" anchor="ctr">
                    <a:lnL>
                      <a:noFill/>
                    </a:lnL>
                    <a:lnR>
                      <a:noFill/>
                    </a:lnR>
                    <a:lnT>
                      <a:noFill/>
                    </a:lnT>
                    <a:lnB>
                      <a:noFill/>
                    </a:lnB>
                  </a:tcPr>
                </a:tc>
                <a:tc>
                  <a:txBody>
                    <a:bodyPr/>
                    <a:lstStyle/>
                    <a:p>
                      <a:r>
                        <a:rPr lang="en-US" sz="1900"/>
                        <a:t>New Relic, Datadog, internal dashboards, ticket systems </a:t>
                      </a:r>
                    </a:p>
                  </a:txBody>
                  <a:tcPr marL="92861" marR="92861" marT="46431" marB="46431" anchor="ctr">
                    <a:lnL>
                      <a:noFill/>
                    </a:lnL>
                    <a:lnR>
                      <a:noFill/>
                    </a:lnR>
                    <a:lnT>
                      <a:noFill/>
                    </a:lnT>
                    <a:lnB>
                      <a:noFill/>
                    </a:lnB>
                  </a:tcPr>
                </a:tc>
              </a:tr>
              <a:tr h="996957">
                <a:tc>
                  <a:txBody>
                    <a:bodyPr/>
                    <a:lstStyle/>
                    <a:p>
                      <a:r>
                        <a:rPr lang="en-US" sz="1900" b="1"/>
                        <a:t>Continuous Operations</a:t>
                      </a:r>
                      <a:endParaRPr lang="en-US" sz="1900"/>
                    </a:p>
                  </a:txBody>
                  <a:tcPr marL="92861" marR="92861" marT="46431" marB="46431" anchor="ctr">
                    <a:lnL>
                      <a:noFill/>
                    </a:lnL>
                    <a:lnR>
                      <a:noFill/>
                    </a:lnR>
                    <a:lnT>
                      <a:noFill/>
                    </a:lnT>
                    <a:lnB>
                      <a:noFill/>
                    </a:lnB>
                  </a:tcPr>
                </a:tc>
                <a:tc>
                  <a:txBody>
                    <a:bodyPr/>
                    <a:lstStyle/>
                    <a:p>
                      <a:r>
                        <a:rPr lang="fr-FR" sz="1900"/>
                        <a:t>Ensure uptime, resilience, automated maintenance &amp; infrastructure drift</a:t>
                      </a:r>
                    </a:p>
                  </a:txBody>
                  <a:tcPr marL="92861" marR="92861" marT="46431" marB="46431" anchor="ctr">
                    <a:lnL>
                      <a:noFill/>
                    </a:lnL>
                    <a:lnR>
                      <a:noFill/>
                    </a:lnR>
                    <a:lnT>
                      <a:noFill/>
                    </a:lnT>
                    <a:lnB>
                      <a:noFill/>
                    </a:lnB>
                  </a:tcPr>
                </a:tc>
                <a:tc>
                  <a:txBody>
                    <a:bodyPr/>
                    <a:lstStyle/>
                    <a:p>
                      <a:r>
                        <a:rPr lang="en-US" sz="1900" dirty="0" err="1"/>
                        <a:t>Terraform</a:t>
                      </a:r>
                      <a:r>
                        <a:rPr lang="en-US" sz="1900" dirty="0"/>
                        <a:t>, </a:t>
                      </a:r>
                      <a:r>
                        <a:rPr lang="en-US" sz="1900" dirty="0" err="1"/>
                        <a:t>Kubernetes</a:t>
                      </a:r>
                      <a:r>
                        <a:rPr lang="en-US" sz="1900" dirty="0"/>
                        <a:t>, VMware, </a:t>
                      </a:r>
                      <a:r>
                        <a:rPr lang="en-US" sz="1900" dirty="0" err="1"/>
                        <a:t>Ansible</a:t>
                      </a:r>
                      <a:r>
                        <a:rPr lang="en-US" sz="1900" dirty="0"/>
                        <a:t>, </a:t>
                      </a:r>
                      <a:r>
                        <a:rPr lang="en-US" sz="1900" dirty="0" err="1"/>
                        <a:t>OpenShift</a:t>
                      </a:r>
                      <a:r>
                        <a:rPr lang="en-US" sz="1900" dirty="0"/>
                        <a:t> </a:t>
                      </a:r>
                    </a:p>
                  </a:txBody>
                  <a:tcPr marL="92861" marR="92861" marT="46431" marB="46431" anchor="ctr">
                    <a:lnL>
                      <a:noFill/>
                    </a:lnL>
                    <a:lnR>
                      <a:noFill/>
                    </a:lnR>
                    <a:lnT>
                      <a:noFill/>
                    </a:lnT>
                    <a:lnB>
                      <a:noFill/>
                    </a:lnB>
                  </a:tcPr>
                </a:tc>
              </a:tr>
            </a:tbl>
          </a:graphicData>
        </a:graphic>
      </p:graphicFrame>
    </p:spTree>
    <p:extLst>
      <p:ext uri="{BB962C8B-B14F-4D97-AF65-F5344CB8AC3E}">
        <p14:creationId xmlns:p14="http://schemas.microsoft.com/office/powerpoint/2010/main" val="72522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ftware Development Life Cycle (SDLC) - Basics, Stages,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38" y="392917"/>
            <a:ext cx="5972175"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9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software development life cycle, known as&amp;nbsp;SDLC, is&amp;nbsp;a&amp;nbsp;scientific and step-by-step engineering process of&amp;nbsp;building informative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927" y="257577"/>
            <a:ext cx="7931290" cy="646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40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0207" y="1175197"/>
            <a:ext cx="10466231" cy="5233116"/>
          </a:xfrm>
          <a:prstGeom prst="rect">
            <a:avLst/>
          </a:prstGeom>
        </p:spPr>
      </p:pic>
    </p:spTree>
    <p:extLst>
      <p:ext uri="{BB962C8B-B14F-4D97-AF65-F5344CB8AC3E}">
        <p14:creationId xmlns:p14="http://schemas.microsoft.com/office/powerpoint/2010/main" val="18112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454487" y="313548"/>
          <a:ext cx="10930437" cy="6275012"/>
        </p:xfrm>
        <a:graphic>
          <a:graphicData uri="http://schemas.openxmlformats.org/drawingml/2006/table">
            <a:tbl>
              <a:tblPr/>
              <a:tblGrid>
                <a:gridCol w="1561491"/>
                <a:gridCol w="1561491"/>
                <a:gridCol w="1561491"/>
                <a:gridCol w="1561491"/>
                <a:gridCol w="1561491"/>
                <a:gridCol w="1561491"/>
                <a:gridCol w="1561491"/>
              </a:tblGrid>
              <a:tr h="275129">
                <a:tc>
                  <a:txBody>
                    <a:bodyPr/>
                    <a:lstStyle/>
                    <a:p>
                      <a:pPr algn="ctr" fontAlgn="base"/>
                      <a:r>
                        <a:rPr lang="en-US" sz="1400" b="1" dirty="0">
                          <a:solidFill>
                            <a:srgbClr val="0070C0"/>
                          </a:solidFill>
                          <a:effectLst/>
                        </a:rPr>
                        <a:t>Aspect</a:t>
                      </a:r>
                    </a:p>
                  </a:txBody>
                  <a:tcPr marL="15424" marR="15424"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400" b="1">
                          <a:solidFill>
                            <a:srgbClr val="0070C0"/>
                          </a:solidFill>
                          <a:effectLst/>
                        </a:rPr>
                        <a:t>Waterfall</a:t>
                      </a:r>
                    </a:p>
                  </a:txBody>
                  <a:tcPr marL="38560" marR="38560"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400" b="1">
                          <a:solidFill>
                            <a:srgbClr val="0070C0"/>
                          </a:solidFill>
                          <a:effectLst/>
                        </a:rPr>
                        <a:t>Iterative</a:t>
                      </a:r>
                    </a:p>
                  </a:txBody>
                  <a:tcPr marL="38560" marR="38560"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400" b="1">
                          <a:solidFill>
                            <a:srgbClr val="0070C0"/>
                          </a:solidFill>
                          <a:effectLst/>
                        </a:rPr>
                        <a:t>Spiral</a:t>
                      </a:r>
                    </a:p>
                  </a:txBody>
                  <a:tcPr marL="38560" marR="38560"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400" b="1">
                          <a:solidFill>
                            <a:srgbClr val="0070C0"/>
                          </a:solidFill>
                          <a:effectLst/>
                        </a:rPr>
                        <a:t>Agile</a:t>
                      </a:r>
                    </a:p>
                  </a:txBody>
                  <a:tcPr marL="38560" marR="38560"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400" b="1">
                          <a:solidFill>
                            <a:srgbClr val="0070C0"/>
                          </a:solidFill>
                          <a:effectLst/>
                        </a:rPr>
                        <a:t>V-Models</a:t>
                      </a:r>
                    </a:p>
                  </a:txBody>
                  <a:tcPr marL="38560" marR="38560"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400" b="1" dirty="0">
                          <a:solidFill>
                            <a:srgbClr val="0070C0"/>
                          </a:solidFill>
                          <a:effectLst/>
                        </a:rPr>
                        <a:t>Incremental</a:t>
                      </a:r>
                    </a:p>
                  </a:txBody>
                  <a:tcPr marL="38560" marR="38560" marT="38560" marB="3856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r>
              <a:tr h="673930">
                <a:tc>
                  <a:txBody>
                    <a:bodyPr/>
                    <a:lstStyle/>
                    <a:p>
                      <a:pPr algn="ctr" fontAlgn="base"/>
                      <a:r>
                        <a:rPr lang="en-US" sz="1400" b="1" dirty="0">
                          <a:solidFill>
                            <a:srgbClr val="C00000"/>
                          </a:solidFill>
                          <a:effectLst/>
                        </a:rPr>
                        <a:t>Development Approach</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Sequential</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Iterative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Iterative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Iterative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Iterative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dirty="0">
                          <a:effectLst/>
                        </a:rPr>
                        <a:t>Iterative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948756">
                <a:tc>
                  <a:txBody>
                    <a:bodyPr/>
                    <a:lstStyle/>
                    <a:p>
                      <a:pPr algn="ctr" fontAlgn="base"/>
                      <a:r>
                        <a:rPr lang="en-US" sz="1400" b="1">
                          <a:solidFill>
                            <a:srgbClr val="C00000"/>
                          </a:solidFill>
                          <a:effectLst/>
                        </a:rPr>
                        <a:t>Phases</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dirty="0">
                          <a:effectLst/>
                        </a:rPr>
                        <a:t>Linear</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Planning, Design, Coding, Testing, Evaluation (Repeated Iteratively)</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Planning, Risk Analysis, Engineering, Testing (Cyclical)</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Planning, Sprint, Review, Retrospective (Iterative Cycles)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Planning, Design, Implementation, Testing, Deployment (Parallel)</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Divided into increments, each with Planning, Implementation, Testing</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83247">
                <a:tc>
                  <a:txBody>
                    <a:bodyPr/>
                    <a:lstStyle/>
                    <a:p>
                      <a:pPr algn="ctr" fontAlgn="base"/>
                      <a:r>
                        <a:rPr lang="en-US" sz="1400" b="1">
                          <a:solidFill>
                            <a:srgbClr val="C00000"/>
                          </a:solidFill>
                          <a:effectLst/>
                        </a:rPr>
                        <a:t>Flexibility</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Low</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dirty="0">
                          <a:effectLst/>
                        </a:rPr>
                        <a:t>Moderate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948756">
                <a:tc>
                  <a:txBody>
                    <a:bodyPr/>
                    <a:lstStyle/>
                    <a:p>
                      <a:pPr algn="ctr" fontAlgn="base"/>
                      <a:r>
                        <a:rPr lang="en-US" sz="1400" b="1" dirty="0">
                          <a:solidFill>
                            <a:srgbClr val="C00000"/>
                          </a:solidFill>
                          <a:effectLst/>
                        </a:rPr>
                        <a:t>Risk Management</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dirty="0">
                          <a:effectLst/>
                        </a:rPr>
                        <a:t>Late mitigation, Limited adaptability</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Proactive risk management, Adaptability to changes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 risk assessment, Proactive mitigation</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 risk assessment, Adaptability to changes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dirty="0">
                          <a:effectLst/>
                        </a:rPr>
                        <a:t>Risk management aligned with phases, Moderate adaptability</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Proactive risk management, Adaptability to changes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83247">
                <a:tc>
                  <a:txBody>
                    <a:bodyPr/>
                    <a:lstStyle/>
                    <a:p>
                      <a:pPr algn="ctr" fontAlgn="base"/>
                      <a:r>
                        <a:rPr lang="en-US" sz="1400" b="1" dirty="0">
                          <a:solidFill>
                            <a:srgbClr val="C00000"/>
                          </a:solidFill>
                          <a:effectLst/>
                        </a:rPr>
                        <a:t>Time-to-Market</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Longer</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Faster</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Variable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Faster</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Moderate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Faster</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28589">
                <a:tc>
                  <a:txBody>
                    <a:bodyPr/>
                    <a:lstStyle/>
                    <a:p>
                      <a:pPr algn="ctr" fontAlgn="base"/>
                      <a:r>
                        <a:rPr lang="en-US" sz="1400" b="1" dirty="0">
                          <a:solidFill>
                            <a:srgbClr val="C00000"/>
                          </a:solidFill>
                          <a:effectLst/>
                        </a:rPr>
                        <a:t>User Involvement</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Limited</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Periodic</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Periodic</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4099">
                <a:tc>
                  <a:txBody>
                    <a:bodyPr/>
                    <a:lstStyle/>
                    <a:p>
                      <a:pPr algn="ctr" fontAlgn="base"/>
                      <a:r>
                        <a:rPr lang="en-US" sz="1400" b="1" dirty="0">
                          <a:solidFill>
                            <a:srgbClr val="C00000"/>
                          </a:solidFill>
                          <a:effectLst/>
                        </a:rPr>
                        <a:t>Testing</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After Implementation</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 throughout iterations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Integrated throughout the spiral</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 and c</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After Implementation</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Continuous throughout increments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83247">
                <a:tc>
                  <a:txBody>
                    <a:bodyPr/>
                    <a:lstStyle/>
                    <a:p>
                      <a:pPr algn="ctr" fontAlgn="base"/>
                      <a:r>
                        <a:rPr lang="en-US" sz="1400" b="1" dirty="0">
                          <a:solidFill>
                            <a:srgbClr val="C00000"/>
                          </a:solidFill>
                          <a:effectLst/>
                        </a:rPr>
                        <a:t>Adaptability</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Low</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Moderate</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High</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73930">
                <a:tc>
                  <a:txBody>
                    <a:bodyPr/>
                    <a:lstStyle/>
                    <a:p>
                      <a:pPr algn="ctr" fontAlgn="base"/>
                      <a:r>
                        <a:rPr lang="en-US" sz="1400" b="1" dirty="0">
                          <a:solidFill>
                            <a:srgbClr val="C00000"/>
                          </a:solidFill>
                          <a:effectLst/>
                        </a:rPr>
                        <a:t>Complexity Management</a:t>
                      </a:r>
                    </a:p>
                  </a:txBody>
                  <a:tcPr marL="15424" marR="15424" marT="35364" marB="3536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400" b="1">
                          <a:effectLst/>
                        </a:rPr>
                        <a:t>Linear approach, Limited adaptability</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Easier to manage, Adaptability to changes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Cyclical approach, Risk-d</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Adaptive approach to changes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a:effectLst/>
                        </a:rPr>
                        <a:t>Traceability helps manage c</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400" b="1" dirty="0">
                          <a:effectLst/>
                        </a:rPr>
                        <a:t>Adaptive approach to changes</a:t>
                      </a:r>
                    </a:p>
                  </a:txBody>
                  <a:tcPr marL="38560" marR="38560" marT="53984" marB="539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4684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335" y="378681"/>
            <a:ext cx="11668259" cy="830997"/>
          </a:xfrm>
          <a:prstGeom prst="rect">
            <a:avLst/>
          </a:prstGeom>
        </p:spPr>
        <p:txBody>
          <a:bodyPr wrap="square">
            <a:spAutoFit/>
          </a:bodyPr>
          <a:lstStyle/>
          <a:p>
            <a:r>
              <a:rPr lang="en-US" sz="2400" b="1" dirty="0"/>
              <a:t>Agile</a:t>
            </a:r>
            <a:r>
              <a:rPr lang="en-US" sz="2400" dirty="0"/>
              <a:t> is a way of working where teams build software in </a:t>
            </a:r>
            <a:r>
              <a:rPr lang="en-US" sz="2400" b="1" dirty="0"/>
              <a:t>small steps</a:t>
            </a:r>
            <a:r>
              <a:rPr lang="en-US" sz="2400" dirty="0"/>
              <a:t>, get </a:t>
            </a:r>
            <a:r>
              <a:rPr lang="en-US" sz="2400" b="1" dirty="0"/>
              <a:t>feedback early</a:t>
            </a:r>
            <a:r>
              <a:rPr lang="en-US" sz="2400" dirty="0"/>
              <a:t>, and adjust quickly — to deliver better products </a:t>
            </a:r>
            <a:r>
              <a:rPr lang="en-US" sz="2400" b="1" dirty="0"/>
              <a:t>faster and smarter</a:t>
            </a:r>
            <a:r>
              <a:rPr lang="en-US" sz="2400" dirty="0"/>
              <a:t>.</a:t>
            </a:r>
          </a:p>
        </p:txBody>
      </p:sp>
      <p:pic>
        <p:nvPicPr>
          <p:cNvPr id="5" name="Picture 4"/>
          <p:cNvPicPr>
            <a:picLocks noChangeAspect="1"/>
          </p:cNvPicPr>
          <p:nvPr/>
        </p:nvPicPr>
        <p:blipFill>
          <a:blip r:embed="rId2"/>
          <a:stretch>
            <a:fillRect/>
          </a:stretch>
        </p:blipFill>
        <p:spPr>
          <a:xfrm>
            <a:off x="2595629" y="1321929"/>
            <a:ext cx="6033217" cy="5006410"/>
          </a:xfrm>
          <a:prstGeom prst="rect">
            <a:avLst/>
          </a:prstGeom>
        </p:spPr>
      </p:pic>
    </p:spTree>
    <p:extLst>
      <p:ext uri="{BB962C8B-B14F-4D97-AF65-F5344CB8AC3E}">
        <p14:creationId xmlns:p14="http://schemas.microsoft.com/office/powerpoint/2010/main" val="398199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93502" y="338168"/>
          <a:ext cx="10881575" cy="4169436"/>
        </p:xfrm>
        <a:graphic>
          <a:graphicData uri="http://schemas.openxmlformats.org/drawingml/2006/table">
            <a:tbl>
              <a:tblPr/>
              <a:tblGrid>
                <a:gridCol w="2072681"/>
                <a:gridCol w="4404447"/>
                <a:gridCol w="4404447"/>
              </a:tblGrid>
              <a:tr h="626006">
                <a:tc>
                  <a:txBody>
                    <a:bodyPr/>
                    <a:lstStyle/>
                    <a:p>
                      <a:pPr algn="ctr" rtl="0" fontAlgn="base"/>
                      <a:r>
                        <a:rPr lang="en-US" sz="2400" b="1" dirty="0">
                          <a:solidFill>
                            <a:srgbClr val="FF0000"/>
                          </a:solidFill>
                          <a:effectLst/>
                          <a:latin typeface="Times New Roman" panose="02020603050405020304" pitchFamily="18" charset="0"/>
                          <a:cs typeface="Times New Roman" panose="02020603050405020304" pitchFamily="18" charset="0"/>
                        </a:rPr>
                        <a:t>Factor</a:t>
                      </a:r>
                    </a:p>
                  </a:txBody>
                  <a:tcPr marL="36095" marR="36095" marT="90236" marB="9023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2400" b="1" dirty="0" err="1">
                          <a:solidFill>
                            <a:srgbClr val="FF0000"/>
                          </a:solidFill>
                          <a:effectLst/>
                          <a:latin typeface="Times New Roman" panose="02020603050405020304" pitchFamily="18" charset="0"/>
                          <a:cs typeface="Times New Roman" panose="02020603050405020304" pitchFamily="18" charset="0"/>
                        </a:rPr>
                        <a:t>DevOps</a:t>
                      </a:r>
                      <a:endParaRPr lang="en-US" sz="2400" b="1" dirty="0">
                        <a:solidFill>
                          <a:srgbClr val="FF0000"/>
                        </a:solidFill>
                        <a:effectLst/>
                        <a:latin typeface="Times New Roman" panose="02020603050405020304" pitchFamily="18" charset="0"/>
                        <a:cs typeface="Times New Roman" panose="02020603050405020304" pitchFamily="18" charset="0"/>
                      </a:endParaRPr>
                    </a:p>
                  </a:txBody>
                  <a:tcPr marL="90236" marR="90236" marT="90236" marB="9023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2400" b="1" dirty="0">
                          <a:solidFill>
                            <a:srgbClr val="FF0000"/>
                          </a:solidFill>
                          <a:effectLst/>
                          <a:latin typeface="Times New Roman" panose="02020603050405020304" pitchFamily="18" charset="0"/>
                          <a:cs typeface="Times New Roman" panose="02020603050405020304" pitchFamily="18" charset="0"/>
                        </a:rPr>
                        <a:t>Agile</a:t>
                      </a:r>
                    </a:p>
                  </a:txBody>
                  <a:tcPr marL="90236" marR="90236" marT="90236" marB="9023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r>
              <a:tr h="708686">
                <a:tc>
                  <a:txBody>
                    <a:bodyPr/>
                    <a:lstStyle/>
                    <a:p>
                      <a:pPr algn="ctr" rtl="0" fontAlgn="base"/>
                      <a:r>
                        <a:rPr lang="en-US" sz="1700" b="1" dirty="0">
                          <a:effectLst/>
                          <a:latin typeface="Times New Roman" panose="02020603050405020304" pitchFamily="18" charset="0"/>
                          <a:cs typeface="Times New Roman" panose="02020603050405020304" pitchFamily="18" charset="0"/>
                        </a:rPr>
                        <a:t>Focus</a:t>
                      </a:r>
                    </a:p>
                  </a:txBody>
                  <a:tcPr marL="36095" marR="36095" marT="63021" marB="6302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700" b="0" dirty="0" err="1">
                          <a:effectLst/>
                          <a:latin typeface="Times New Roman" panose="02020603050405020304" pitchFamily="18" charset="0"/>
                          <a:cs typeface="Times New Roman" panose="02020603050405020304" pitchFamily="18" charset="0"/>
                        </a:rPr>
                        <a:t>Dev</a:t>
                      </a:r>
                      <a:r>
                        <a:rPr lang="en-US" sz="1700" b="0" dirty="0">
                          <a:effectLst/>
                          <a:latin typeface="Times New Roman" panose="02020603050405020304" pitchFamily="18" charset="0"/>
                          <a:cs typeface="Times New Roman" panose="02020603050405020304" pitchFamily="18" charset="0"/>
                        </a:rPr>
                        <a:t> + Ops + QA + Security</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Mainly </a:t>
                      </a:r>
                      <a:r>
                        <a:rPr lang="en-US" sz="1700" b="0" dirty="0" err="1">
                          <a:effectLst/>
                          <a:latin typeface="Times New Roman" panose="02020603050405020304" pitchFamily="18" charset="0"/>
                          <a:cs typeface="Times New Roman" panose="02020603050405020304" pitchFamily="18" charset="0"/>
                        </a:rPr>
                        <a:t>Dev</a:t>
                      </a:r>
                      <a:r>
                        <a:rPr lang="en-US" sz="1700" b="0" dirty="0">
                          <a:effectLst/>
                          <a:latin typeface="Times New Roman" panose="02020603050405020304" pitchFamily="18" charset="0"/>
                          <a:cs typeface="Times New Roman" panose="02020603050405020304" pitchFamily="18" charset="0"/>
                        </a:rPr>
                        <a:t> &amp; QA</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08686">
                <a:tc>
                  <a:txBody>
                    <a:bodyPr/>
                    <a:lstStyle/>
                    <a:p>
                      <a:pPr algn="ctr" rtl="0" fontAlgn="base"/>
                      <a:r>
                        <a:rPr lang="en-US" sz="1700" b="1" dirty="0">
                          <a:effectLst/>
                          <a:latin typeface="Times New Roman" panose="02020603050405020304" pitchFamily="18" charset="0"/>
                          <a:cs typeface="Times New Roman" panose="02020603050405020304" pitchFamily="18" charset="0"/>
                        </a:rPr>
                        <a:t>Speed</a:t>
                      </a:r>
                    </a:p>
                  </a:txBody>
                  <a:tcPr marL="36095" marR="36095" marT="63021" marB="6302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Faster with automation</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700" b="0">
                          <a:effectLst/>
                          <a:latin typeface="Times New Roman" panose="02020603050405020304" pitchFamily="18" charset="0"/>
                          <a:cs typeface="Times New Roman" panose="02020603050405020304" pitchFamily="18" charset="0"/>
                        </a:rPr>
                        <a:t>Frequent releases but manual deployment</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08686">
                <a:tc>
                  <a:txBody>
                    <a:bodyPr/>
                    <a:lstStyle/>
                    <a:p>
                      <a:pPr algn="ctr" rtl="0" fontAlgn="base"/>
                      <a:r>
                        <a:rPr lang="en-US" sz="1700" b="1">
                          <a:effectLst/>
                          <a:latin typeface="Times New Roman" panose="02020603050405020304" pitchFamily="18" charset="0"/>
                          <a:cs typeface="Times New Roman" panose="02020603050405020304" pitchFamily="18" charset="0"/>
                        </a:rPr>
                        <a:t>Automation</a:t>
                      </a:r>
                    </a:p>
                  </a:txBody>
                  <a:tcPr marL="36095" marR="36095" marT="63021" marB="6302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pt-BR" sz="1700" b="0" dirty="0">
                          <a:effectLst/>
                          <a:latin typeface="Times New Roman" panose="02020603050405020304" pitchFamily="18" charset="0"/>
                          <a:cs typeface="Times New Roman" panose="02020603050405020304" pitchFamily="18" charset="0"/>
                        </a:rPr>
                        <a:t>High (CI/CD, infra as code)</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Limited automation</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08686">
                <a:tc>
                  <a:txBody>
                    <a:bodyPr/>
                    <a:lstStyle/>
                    <a:p>
                      <a:pPr algn="ctr" rtl="0" fontAlgn="base"/>
                      <a:r>
                        <a:rPr lang="en-US" sz="1700" b="1">
                          <a:effectLst/>
                          <a:latin typeface="Times New Roman" panose="02020603050405020304" pitchFamily="18" charset="0"/>
                          <a:cs typeface="Times New Roman" panose="02020603050405020304" pitchFamily="18" charset="0"/>
                        </a:rPr>
                        <a:t>Risk Handling</a:t>
                      </a:r>
                    </a:p>
                  </a:txBody>
                  <a:tcPr marL="36095" marR="36095" marT="63021" marB="6302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Proactive monitoring &amp; issue resolution</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Fixes within sprints</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08686">
                <a:tc>
                  <a:txBody>
                    <a:bodyPr/>
                    <a:lstStyle/>
                    <a:p>
                      <a:pPr algn="ctr" rtl="0" fontAlgn="base"/>
                      <a:r>
                        <a:rPr lang="en-US" sz="1700" b="1">
                          <a:effectLst/>
                          <a:latin typeface="Times New Roman" panose="02020603050405020304" pitchFamily="18" charset="0"/>
                          <a:cs typeface="Times New Roman" panose="02020603050405020304" pitchFamily="18" charset="0"/>
                        </a:rPr>
                        <a:t>Deployment</a:t>
                      </a:r>
                    </a:p>
                  </a:txBody>
                  <a:tcPr marL="36095" marR="36095" marT="63021" marB="6302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Automated &amp; continuous</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700" b="0" dirty="0">
                          <a:effectLst/>
                          <a:latin typeface="Times New Roman" panose="02020603050405020304" pitchFamily="18" charset="0"/>
                          <a:cs typeface="Times New Roman" panose="02020603050405020304" pitchFamily="18" charset="0"/>
                        </a:rPr>
                        <a:t>Often manual</a:t>
                      </a:r>
                    </a:p>
                  </a:txBody>
                  <a:tcPr marL="90236" marR="90236" marT="126331" marB="1263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Rectangle 4"/>
          <p:cNvSpPr/>
          <p:nvPr/>
        </p:nvSpPr>
        <p:spPr>
          <a:xfrm>
            <a:off x="807075" y="4963560"/>
            <a:ext cx="10719517" cy="646331"/>
          </a:xfrm>
          <a:prstGeom prst="rect">
            <a:avLst/>
          </a:prstGeom>
        </p:spPr>
        <p:txBody>
          <a:bodyPr wrap="square">
            <a:spAutoFit/>
          </a:bodyPr>
          <a:lstStyle/>
          <a:p>
            <a:r>
              <a:rPr lang="en-US" b="0" i="0" dirty="0" smtClean="0">
                <a:solidFill>
                  <a:srgbClr val="273239"/>
                </a:solidFill>
                <a:effectLst/>
                <a:latin typeface="Nunito"/>
              </a:rPr>
              <a:t>Agile helps </a:t>
            </a:r>
            <a:r>
              <a:rPr lang="en-US" b="1" i="0" dirty="0" smtClean="0">
                <a:solidFill>
                  <a:srgbClr val="273239"/>
                </a:solidFill>
                <a:effectLst/>
                <a:latin typeface="Nunito"/>
              </a:rPr>
              <a:t>fast development</a:t>
            </a:r>
            <a:r>
              <a:rPr lang="en-US" b="0" i="0" dirty="0" smtClean="0">
                <a:solidFill>
                  <a:srgbClr val="273239"/>
                </a:solidFill>
                <a:effectLst/>
                <a:latin typeface="Nunito"/>
              </a:rPr>
              <a:t>, but </a:t>
            </a:r>
            <a:r>
              <a:rPr lang="en-US" b="0" i="0" dirty="0" err="1" smtClean="0">
                <a:solidFill>
                  <a:srgbClr val="273239"/>
                </a:solidFill>
                <a:effectLst/>
                <a:latin typeface="Nunito"/>
              </a:rPr>
              <a:t>DevOps</a:t>
            </a:r>
            <a:r>
              <a:rPr lang="en-US" b="0" i="0" dirty="0" smtClean="0">
                <a:solidFill>
                  <a:srgbClr val="273239"/>
                </a:solidFill>
                <a:effectLst/>
                <a:latin typeface="Nunito"/>
              </a:rPr>
              <a:t> extends it to </a:t>
            </a:r>
            <a:r>
              <a:rPr lang="en-US" b="1" i="0" dirty="0" smtClean="0">
                <a:solidFill>
                  <a:srgbClr val="273239"/>
                </a:solidFill>
                <a:effectLst/>
                <a:latin typeface="Nunito"/>
              </a:rPr>
              <a:t>deployment and operations</a:t>
            </a:r>
            <a:r>
              <a:rPr lang="en-US" b="0" i="0" dirty="0" smtClean="0">
                <a:solidFill>
                  <a:srgbClr val="273239"/>
                </a:solidFill>
                <a:effectLst/>
                <a:latin typeface="Nunito"/>
              </a:rPr>
              <a:t>, ensuring </a:t>
            </a:r>
            <a:r>
              <a:rPr lang="en-US" b="1" i="0" dirty="0" smtClean="0">
                <a:solidFill>
                  <a:srgbClr val="273239"/>
                </a:solidFill>
                <a:effectLst/>
                <a:latin typeface="Nunito"/>
              </a:rPr>
              <a:t>seamless, automated releases</a:t>
            </a:r>
            <a:r>
              <a:rPr lang="en-US" b="0" i="0" dirty="0" smtClean="0">
                <a:solidFill>
                  <a:srgbClr val="273239"/>
                </a:solidFill>
                <a:effectLst/>
                <a:latin typeface="Nunito"/>
              </a:rPr>
              <a:t>.</a:t>
            </a:r>
            <a:endParaRPr lang="en-US" dirty="0"/>
          </a:p>
        </p:txBody>
      </p:sp>
    </p:spTree>
    <p:extLst>
      <p:ext uri="{BB962C8B-B14F-4D97-AF65-F5344CB8AC3E}">
        <p14:creationId xmlns:p14="http://schemas.microsoft.com/office/powerpoint/2010/main" val="308884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What Is DevO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838682" y="2468972"/>
            <a:ext cx="4631429" cy="3985484"/>
          </a:xfrm>
          <a:prstGeom prst="rect">
            <a:avLst/>
          </a:prstGeom>
        </p:spPr>
      </p:pic>
      <p:sp>
        <p:nvSpPr>
          <p:cNvPr id="2" name="Rectangle 1"/>
          <p:cNvSpPr/>
          <p:nvPr/>
        </p:nvSpPr>
        <p:spPr>
          <a:xfrm>
            <a:off x="460375" y="160338"/>
            <a:ext cx="10449059" cy="2585323"/>
          </a:xfrm>
          <a:prstGeom prst="rect">
            <a:avLst/>
          </a:prstGeom>
        </p:spPr>
        <p:txBody>
          <a:bodyPr wrap="square">
            <a:spAutoFit/>
          </a:bodyPr>
          <a:lstStyle/>
          <a:p>
            <a:pPr fontAlgn="base"/>
            <a:r>
              <a:rPr lang="en-US" b="1" dirty="0" err="1">
                <a:solidFill>
                  <a:srgbClr val="273239"/>
                </a:solidFill>
                <a:latin typeface="Nunito"/>
              </a:rPr>
              <a:t>DevOps</a:t>
            </a:r>
            <a:r>
              <a:rPr lang="en-US" dirty="0">
                <a:solidFill>
                  <a:srgbClr val="273239"/>
                </a:solidFill>
                <a:latin typeface="Nunito"/>
              </a:rPr>
              <a:t> is a modern way of working in software development in which the </a:t>
            </a:r>
            <a:r>
              <a:rPr lang="en-US" b="1" dirty="0">
                <a:solidFill>
                  <a:srgbClr val="273239"/>
                </a:solidFill>
                <a:latin typeface="Nunito"/>
              </a:rPr>
              <a:t>development team</a:t>
            </a:r>
            <a:r>
              <a:rPr lang="en-US" dirty="0">
                <a:solidFill>
                  <a:srgbClr val="273239"/>
                </a:solidFill>
                <a:latin typeface="Nunito"/>
              </a:rPr>
              <a:t> (who writes the code and builds the software) and the </a:t>
            </a:r>
            <a:r>
              <a:rPr lang="en-US" b="1" dirty="0">
                <a:solidFill>
                  <a:srgbClr val="273239"/>
                </a:solidFill>
                <a:latin typeface="Nunito"/>
              </a:rPr>
              <a:t>operations team</a:t>
            </a:r>
            <a:r>
              <a:rPr lang="en-US" dirty="0">
                <a:solidFill>
                  <a:srgbClr val="273239"/>
                </a:solidFill>
                <a:latin typeface="Nunito"/>
              </a:rPr>
              <a:t> (which sets up, runs, and manages the software) work together as a single team</a:t>
            </a:r>
            <a:r>
              <a:rPr lang="en-US" dirty="0" smtClean="0">
                <a:solidFill>
                  <a:srgbClr val="273239"/>
                </a:solidFill>
                <a:latin typeface="Nunito"/>
              </a:rPr>
              <a:t>.</a:t>
            </a:r>
          </a:p>
          <a:p>
            <a:pPr fontAlgn="base"/>
            <a:endParaRPr lang="en-US" dirty="0">
              <a:solidFill>
                <a:srgbClr val="273239"/>
              </a:solidFill>
              <a:latin typeface="Nunito"/>
            </a:endParaRPr>
          </a:p>
          <a:p>
            <a:pPr fontAlgn="base"/>
            <a:endParaRPr lang="en-US" dirty="0">
              <a:solidFill>
                <a:srgbClr val="273239"/>
              </a:solidFill>
              <a:latin typeface="Nunito"/>
            </a:endParaRPr>
          </a:p>
          <a:p>
            <a:pPr fontAlgn="base"/>
            <a:r>
              <a:rPr lang="en-US" dirty="0">
                <a:solidFill>
                  <a:srgbClr val="273239"/>
                </a:solidFill>
                <a:latin typeface="Nunito"/>
              </a:rPr>
              <a:t>Before </a:t>
            </a:r>
            <a:r>
              <a:rPr lang="en-US" dirty="0" err="1">
                <a:solidFill>
                  <a:srgbClr val="273239"/>
                </a:solidFill>
                <a:latin typeface="Nunito"/>
              </a:rPr>
              <a:t>DevOps</a:t>
            </a:r>
            <a:r>
              <a:rPr lang="en-US" dirty="0">
                <a:solidFill>
                  <a:srgbClr val="273239"/>
                </a:solidFill>
                <a:latin typeface="Nunito"/>
              </a:rPr>
              <a:t>, the development and operations teams worked </a:t>
            </a:r>
            <a:r>
              <a:rPr lang="en-US" b="1" dirty="0">
                <a:solidFill>
                  <a:srgbClr val="273239"/>
                </a:solidFill>
                <a:latin typeface="Nunito"/>
              </a:rPr>
              <a:t>separately</a:t>
            </a:r>
            <a:r>
              <a:rPr lang="en-US" dirty="0">
                <a:solidFill>
                  <a:srgbClr val="273239"/>
                </a:solidFill>
                <a:latin typeface="Nunito"/>
              </a:rPr>
              <a:t>. This caused:</a:t>
            </a:r>
          </a:p>
          <a:p>
            <a:pPr fontAlgn="base">
              <a:buFont typeface="Arial" panose="020B0604020202020204" pitchFamily="34" charset="0"/>
              <a:buChar char="•"/>
            </a:pPr>
            <a:r>
              <a:rPr lang="en-US" b="1" dirty="0">
                <a:solidFill>
                  <a:srgbClr val="273239"/>
                </a:solidFill>
                <a:latin typeface="Nunito"/>
              </a:rPr>
              <a:t>Delays</a:t>
            </a:r>
            <a:r>
              <a:rPr lang="en-US" dirty="0">
                <a:solidFill>
                  <a:srgbClr val="273239"/>
                </a:solidFill>
                <a:latin typeface="Nunito"/>
              </a:rPr>
              <a:t> in launching software</a:t>
            </a:r>
          </a:p>
          <a:p>
            <a:pPr fontAlgn="base">
              <a:buFont typeface="Arial" panose="020B0604020202020204" pitchFamily="34" charset="0"/>
              <a:buChar char="•"/>
            </a:pPr>
            <a:r>
              <a:rPr lang="en-US" b="1" dirty="0">
                <a:solidFill>
                  <a:srgbClr val="273239"/>
                </a:solidFill>
                <a:latin typeface="Nunito"/>
              </a:rPr>
              <a:t>Miscommunication</a:t>
            </a:r>
            <a:r>
              <a:rPr lang="en-US" dirty="0">
                <a:solidFill>
                  <a:srgbClr val="273239"/>
                </a:solidFill>
                <a:latin typeface="Nunito"/>
              </a:rPr>
              <a:t> between teams</a:t>
            </a:r>
          </a:p>
          <a:p>
            <a:pPr fontAlgn="base">
              <a:buFont typeface="Arial" panose="020B0604020202020204" pitchFamily="34" charset="0"/>
              <a:buChar char="•"/>
            </a:pPr>
            <a:r>
              <a:rPr lang="en-US" b="1" dirty="0">
                <a:solidFill>
                  <a:srgbClr val="273239"/>
                </a:solidFill>
                <a:latin typeface="Nunito"/>
              </a:rPr>
              <a:t>Slow fixing of problems</a:t>
            </a:r>
            <a:endParaRPr lang="en-US" b="0" i="0" dirty="0">
              <a:solidFill>
                <a:srgbClr val="273239"/>
              </a:solidFill>
              <a:effectLst/>
              <a:latin typeface="Nunito"/>
            </a:endParaRPr>
          </a:p>
        </p:txBody>
      </p:sp>
    </p:spTree>
    <p:extLst>
      <p:ext uri="{BB962C8B-B14F-4D97-AF65-F5344CB8AC3E}">
        <p14:creationId xmlns:p14="http://schemas.microsoft.com/office/powerpoint/2010/main" val="1936514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gile Mastery: Navigating Success with the Four Values and Twelve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68" y="1470113"/>
            <a:ext cx="10307778" cy="429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43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dopting an Agile mindset: The Agile Manife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56" y="90153"/>
            <a:ext cx="10302070" cy="631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77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2985" y="340045"/>
            <a:ext cx="10423302" cy="1015663"/>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What is Scrum?</a:t>
            </a:r>
          </a:p>
          <a:p>
            <a:r>
              <a:rPr lang="en-US" sz="2000" b="1" dirty="0" smtClean="0">
                <a:latin typeface="Times New Roman" panose="02020603050405020304" pitchFamily="18" charset="0"/>
                <a:cs typeface="Times New Roman" panose="02020603050405020304" pitchFamily="18" charset="0"/>
              </a:rPr>
              <a:t>Scrum</a:t>
            </a:r>
            <a:r>
              <a:rPr lang="en-US" sz="2000" dirty="0" smtClean="0">
                <a:latin typeface="Times New Roman" panose="02020603050405020304" pitchFamily="18" charset="0"/>
                <a:cs typeface="Times New Roman" panose="02020603050405020304" pitchFamily="18" charset="0"/>
              </a:rPr>
              <a:t> is a way to manage work </a:t>
            </a:r>
            <a:r>
              <a:rPr lang="en-US" sz="2000" b="1" dirty="0" smtClean="0">
                <a:latin typeface="Times New Roman" panose="02020603050405020304" pitchFamily="18" charset="0"/>
                <a:cs typeface="Times New Roman" panose="02020603050405020304" pitchFamily="18" charset="0"/>
              </a:rPr>
              <a:t>in small parts (called sprints)</a:t>
            </a:r>
            <a:r>
              <a:rPr lang="en-US" sz="2000" dirty="0" smtClean="0">
                <a:latin typeface="Times New Roman" panose="02020603050405020304" pitchFamily="18" charset="0"/>
                <a:cs typeface="Times New Roman" panose="02020603050405020304" pitchFamily="18" charset="0"/>
              </a:rPr>
              <a:t>, allowing a team to deliver better software faster.</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22985" y="1467050"/>
            <a:ext cx="4354077"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Scrum Basic Roles (3 People or Groups)</a:t>
            </a:r>
            <a:endParaRPr lang="en-US" sz="20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nvPr>
        </p:nvGraphicFramePr>
        <p:xfrm>
          <a:off x="922985" y="1867160"/>
          <a:ext cx="10515600" cy="1463040"/>
        </p:xfrm>
        <a:graphic>
          <a:graphicData uri="http://schemas.openxmlformats.org/drawingml/2006/table">
            <a:tbl>
              <a:tblPr/>
              <a:tblGrid>
                <a:gridCol w="5257800"/>
                <a:gridCol w="5257800"/>
              </a:tblGrid>
              <a:tr h="0">
                <a:tc>
                  <a:txBody>
                    <a:bodyPr/>
                    <a:lstStyle/>
                    <a:p>
                      <a:r>
                        <a:rPr lang="en-US" dirty="0"/>
                        <a:t>Role</a:t>
                      </a:r>
                    </a:p>
                  </a:txBody>
                  <a:tcPr anchor="ctr">
                    <a:lnL>
                      <a:noFill/>
                    </a:lnL>
                    <a:lnR>
                      <a:noFill/>
                    </a:lnR>
                    <a:lnT>
                      <a:noFill/>
                    </a:lnT>
                    <a:lnB>
                      <a:noFill/>
                    </a:lnB>
                  </a:tcPr>
                </a:tc>
                <a:tc>
                  <a:txBody>
                    <a:bodyPr/>
                    <a:lstStyle/>
                    <a:p>
                      <a:r>
                        <a:rPr lang="en-US" dirty="0"/>
                        <a:t>Description</a:t>
                      </a:r>
                    </a:p>
                  </a:txBody>
                  <a:tcPr anchor="ctr">
                    <a:lnL>
                      <a:noFill/>
                    </a:lnL>
                    <a:lnR>
                      <a:noFill/>
                    </a:lnR>
                    <a:lnT>
                      <a:noFill/>
                    </a:lnT>
                    <a:lnB>
                      <a:noFill/>
                    </a:lnB>
                  </a:tcPr>
                </a:tc>
              </a:tr>
              <a:tr h="0">
                <a:tc>
                  <a:txBody>
                    <a:bodyPr/>
                    <a:lstStyle/>
                    <a:p>
                      <a:r>
                        <a:rPr lang="en-US" dirty="0" smtClean="0"/>
                        <a:t> </a:t>
                      </a:r>
                      <a:r>
                        <a:rPr lang="en-US" dirty="0"/>
                        <a:t>Product Owner</a:t>
                      </a:r>
                    </a:p>
                  </a:txBody>
                  <a:tcPr anchor="ctr">
                    <a:lnL>
                      <a:noFill/>
                    </a:lnL>
                    <a:lnR>
                      <a:noFill/>
                    </a:lnR>
                    <a:lnT>
                      <a:noFill/>
                    </a:lnT>
                    <a:lnB>
                      <a:noFill/>
                    </a:lnB>
                  </a:tcPr>
                </a:tc>
                <a:tc>
                  <a:txBody>
                    <a:bodyPr/>
                    <a:lstStyle/>
                    <a:p>
                      <a:r>
                        <a:rPr lang="en-US" dirty="0"/>
                        <a:t>Decides what to build (features)</a:t>
                      </a:r>
                    </a:p>
                  </a:txBody>
                  <a:tcPr anchor="ctr">
                    <a:lnL>
                      <a:noFill/>
                    </a:lnL>
                    <a:lnR>
                      <a:noFill/>
                    </a:lnR>
                    <a:lnT>
                      <a:noFill/>
                    </a:lnT>
                    <a:lnB>
                      <a:noFill/>
                    </a:lnB>
                  </a:tcPr>
                </a:tc>
              </a:tr>
              <a:tr h="0">
                <a:tc>
                  <a:txBody>
                    <a:bodyPr/>
                    <a:lstStyle/>
                    <a:p>
                      <a:r>
                        <a:rPr lang="en-US" baseline="0" dirty="0" smtClean="0"/>
                        <a:t> </a:t>
                      </a:r>
                      <a:r>
                        <a:rPr lang="en-US" dirty="0" smtClean="0"/>
                        <a:t>Scrum </a:t>
                      </a:r>
                      <a:r>
                        <a:rPr lang="en-US" dirty="0"/>
                        <a:t>Team</a:t>
                      </a:r>
                    </a:p>
                  </a:txBody>
                  <a:tcPr anchor="ctr">
                    <a:lnL>
                      <a:noFill/>
                    </a:lnL>
                    <a:lnR>
                      <a:noFill/>
                    </a:lnR>
                    <a:lnT>
                      <a:noFill/>
                    </a:lnT>
                    <a:lnB>
                      <a:noFill/>
                    </a:lnB>
                  </a:tcPr>
                </a:tc>
                <a:tc>
                  <a:txBody>
                    <a:bodyPr/>
                    <a:lstStyle/>
                    <a:p>
                      <a:r>
                        <a:rPr lang="en-US" dirty="0"/>
                        <a:t>Builds the software</a:t>
                      </a:r>
                    </a:p>
                  </a:txBody>
                  <a:tcPr anchor="ctr">
                    <a:lnL>
                      <a:noFill/>
                    </a:lnL>
                    <a:lnR>
                      <a:noFill/>
                    </a:lnR>
                    <a:lnT>
                      <a:noFill/>
                    </a:lnT>
                    <a:lnB>
                      <a:noFill/>
                    </a:lnB>
                  </a:tcPr>
                </a:tc>
              </a:tr>
              <a:tr h="0">
                <a:tc>
                  <a:txBody>
                    <a:bodyPr/>
                    <a:lstStyle/>
                    <a:p>
                      <a:r>
                        <a:rPr lang="en-US" baseline="0" dirty="0" smtClean="0"/>
                        <a:t> </a:t>
                      </a:r>
                      <a:r>
                        <a:rPr lang="en-US" dirty="0" smtClean="0"/>
                        <a:t>Scrum </a:t>
                      </a:r>
                      <a:r>
                        <a:rPr lang="en-US" dirty="0"/>
                        <a:t>Master</a:t>
                      </a:r>
                    </a:p>
                  </a:txBody>
                  <a:tcPr anchor="ctr">
                    <a:lnL>
                      <a:noFill/>
                    </a:lnL>
                    <a:lnR>
                      <a:noFill/>
                    </a:lnR>
                    <a:lnT>
                      <a:noFill/>
                    </a:lnT>
                    <a:lnB>
                      <a:noFill/>
                    </a:lnB>
                  </a:tcPr>
                </a:tc>
                <a:tc>
                  <a:txBody>
                    <a:bodyPr/>
                    <a:lstStyle/>
                    <a:p>
                      <a:r>
                        <a:rPr lang="en-US" dirty="0"/>
                        <a:t>Guides and removes blockers</a:t>
                      </a:r>
                    </a:p>
                  </a:txBody>
                  <a:tcPr anchor="ctr">
                    <a:lnL>
                      <a:noFill/>
                    </a:lnL>
                    <a:lnR>
                      <a:noFill/>
                    </a:lnR>
                    <a:lnT>
                      <a:noFill/>
                    </a:lnT>
                    <a:lnB>
                      <a:noFill/>
                    </a:lnB>
                  </a:tcPr>
                </a:tc>
              </a:tr>
            </a:tbl>
          </a:graphicData>
        </a:graphic>
      </p:graphicFrame>
      <p:sp>
        <p:nvSpPr>
          <p:cNvPr id="6" name="Rectangle 5"/>
          <p:cNvSpPr/>
          <p:nvPr/>
        </p:nvSpPr>
        <p:spPr>
          <a:xfrm>
            <a:off x="922984" y="3593206"/>
            <a:ext cx="10964215" cy="1754326"/>
          </a:xfrm>
          <a:prstGeom prst="rect">
            <a:avLst/>
          </a:prstGeom>
        </p:spPr>
        <p:txBody>
          <a:bodyPr wrap="square">
            <a:spAutoFit/>
          </a:bodyPr>
          <a:lstStyle/>
          <a:p>
            <a:r>
              <a:rPr lang="en-US" b="1" dirty="0" smtClean="0"/>
              <a:t>Summary: Scrum Setup in 5 Simple Steps</a:t>
            </a:r>
          </a:p>
          <a:p>
            <a:r>
              <a:rPr lang="en-US" b="1" dirty="0" smtClean="0"/>
              <a:t>Backlog</a:t>
            </a:r>
            <a:r>
              <a:rPr lang="en-US" dirty="0" smtClean="0"/>
              <a:t> – Write down all features needed</a:t>
            </a:r>
          </a:p>
          <a:p>
            <a:r>
              <a:rPr lang="en-US" b="1" dirty="0" smtClean="0"/>
              <a:t>Sprint Planning</a:t>
            </a:r>
            <a:r>
              <a:rPr lang="en-US" dirty="0" smtClean="0"/>
              <a:t> – Pick what to do in next 1–2 weeks</a:t>
            </a:r>
          </a:p>
          <a:p>
            <a:r>
              <a:rPr lang="en-US" b="1" dirty="0" smtClean="0"/>
              <a:t>Daily Standups</a:t>
            </a:r>
            <a:r>
              <a:rPr lang="en-US" dirty="0" smtClean="0"/>
              <a:t> – Quick daily updates</a:t>
            </a:r>
          </a:p>
          <a:p>
            <a:r>
              <a:rPr lang="en-US" b="1" dirty="0" smtClean="0"/>
              <a:t>Sprint Review</a:t>
            </a:r>
            <a:r>
              <a:rPr lang="en-US" dirty="0" smtClean="0"/>
              <a:t> – Demo work done</a:t>
            </a:r>
          </a:p>
          <a:p>
            <a:r>
              <a:rPr lang="en-US" b="1" dirty="0" smtClean="0"/>
              <a:t>Retrospective</a:t>
            </a:r>
            <a:r>
              <a:rPr lang="en-US" dirty="0" smtClean="0"/>
              <a:t> – Discuss &amp; improve</a:t>
            </a:r>
            <a:endParaRPr lang="en-US" dirty="0"/>
          </a:p>
        </p:txBody>
      </p:sp>
    </p:spTree>
    <p:extLst>
      <p:ext uri="{BB962C8B-B14F-4D97-AF65-F5344CB8AC3E}">
        <p14:creationId xmlns:p14="http://schemas.microsoft.com/office/powerpoint/2010/main" val="12729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0290" y="2696880"/>
            <a:ext cx="630172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Offline </a:t>
            </a: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DevOps</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Plan</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65942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1" y="56138"/>
            <a:ext cx="11857149" cy="6801862"/>
          </a:xfrm>
          <a:prstGeom prst="rect">
            <a:avLst/>
          </a:prstGeom>
        </p:spPr>
        <p:txBody>
          <a:bodyPr wrap="square">
            <a:spAutoFit/>
          </a:bodyPr>
          <a:lstStyle/>
          <a:p>
            <a:r>
              <a:rPr lang="en-US" sz="4400" b="1" dirty="0" smtClean="0">
                <a:solidFill>
                  <a:srgbClr val="00B050"/>
                </a:solidFill>
                <a:latin typeface="Times New Roman" panose="02020603050405020304" pitchFamily="18" charset="0"/>
                <a:cs typeface="Times New Roman" panose="02020603050405020304" pitchFamily="18" charset="0"/>
              </a:rPr>
              <a:t>Offline </a:t>
            </a:r>
            <a:r>
              <a:rPr lang="en-US" sz="4400" b="1" dirty="0" err="1" smtClean="0">
                <a:solidFill>
                  <a:srgbClr val="00B050"/>
                </a:solidFill>
                <a:latin typeface="Times New Roman" panose="02020603050405020304" pitchFamily="18" charset="0"/>
                <a:cs typeface="Times New Roman" panose="02020603050405020304" pitchFamily="18" charset="0"/>
              </a:rPr>
              <a:t>DevOps</a:t>
            </a:r>
            <a:r>
              <a:rPr lang="en-US" sz="4400" b="1" dirty="0" smtClean="0">
                <a:solidFill>
                  <a:srgbClr val="00B050"/>
                </a:solidFill>
                <a:latin typeface="Times New Roman" panose="02020603050405020304" pitchFamily="18" charset="0"/>
                <a:cs typeface="Times New Roman" panose="02020603050405020304" pitchFamily="18" charset="0"/>
              </a:rPr>
              <a:t> Flow</a:t>
            </a:r>
          </a:p>
          <a:p>
            <a:endParaRPr lang="en-US" sz="2800" b="1" dirty="0" smtClean="0">
              <a:solidFill>
                <a:srgbClr val="00B050"/>
              </a:solidFill>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Developer writes code in VS Code / STS .</a:t>
            </a:r>
          </a:p>
          <a:p>
            <a:pPr>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Pushes to </a:t>
            </a:r>
            <a:r>
              <a:rPr lang="en-US" sz="2800" dirty="0" err="1" smtClean="0">
                <a:latin typeface="Times New Roman" panose="02020603050405020304" pitchFamily="18" charset="0"/>
                <a:cs typeface="Times New Roman" panose="02020603050405020304" pitchFamily="18" charset="0"/>
              </a:rPr>
              <a:t>Gitea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Git</a:t>
            </a:r>
            <a:r>
              <a:rPr lang="en-US" sz="2800" dirty="0" smtClean="0">
                <a:latin typeface="Times New Roman" panose="02020603050405020304" pitchFamily="18" charset="0"/>
                <a:cs typeface="Times New Roman" panose="02020603050405020304" pitchFamily="18" charset="0"/>
              </a:rPr>
              <a:t> repo (offline server)</a:t>
            </a:r>
          </a:p>
          <a:p>
            <a:pPr>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Jenkins pulls code → builds with Maven</a:t>
            </a:r>
          </a:p>
          <a:p>
            <a:pPr>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Jenkins runs </a:t>
            </a:r>
            <a:r>
              <a:rPr lang="en-US" sz="2800" dirty="0" err="1" smtClean="0">
                <a:latin typeface="Times New Roman" panose="02020603050405020304" pitchFamily="18" charset="0"/>
                <a:cs typeface="Times New Roman" panose="02020603050405020304" pitchFamily="18" charset="0"/>
              </a:rPr>
              <a:t>SonarQube</a:t>
            </a:r>
            <a:r>
              <a:rPr lang="en-US" sz="2800" dirty="0" smtClean="0">
                <a:latin typeface="Times New Roman" panose="02020603050405020304" pitchFamily="18" charset="0"/>
                <a:cs typeface="Times New Roman" panose="02020603050405020304" pitchFamily="18" charset="0"/>
              </a:rPr>
              <a:t> scan</a:t>
            </a:r>
          </a:p>
          <a:p>
            <a:pPr>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Jenkins uploads build to Nexus</a:t>
            </a:r>
          </a:p>
          <a:p>
            <a:pPr>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Jenkins deploys to server or </a:t>
            </a:r>
            <a:r>
              <a:rPr lang="en-US" sz="2800" dirty="0" err="1" smtClean="0">
                <a:latin typeface="Times New Roman" panose="02020603050405020304" pitchFamily="18" charset="0"/>
                <a:cs typeface="Times New Roman" panose="02020603050405020304" pitchFamily="18" charset="0"/>
              </a:rPr>
              <a:t>Docker</a:t>
            </a:r>
            <a:r>
              <a:rPr lang="en-US" sz="2800" dirty="0" smtClean="0">
                <a:latin typeface="Times New Roman" panose="02020603050405020304" pitchFamily="18" charset="0"/>
                <a:cs typeface="Times New Roman" panose="02020603050405020304" pitchFamily="18" charset="0"/>
              </a:rPr>
              <a:t> container</a:t>
            </a:r>
          </a:p>
          <a:p>
            <a:pPr>
              <a:buFont typeface="+mj-lt"/>
              <a:buAutoNum type="arabicPeriod"/>
            </a:pPr>
            <a:endParaRPr lang="en-US" sz="2800" dirty="0" smtClean="0">
              <a:latin typeface="Times New Roman" panose="02020603050405020304" pitchFamily="18" charset="0"/>
              <a:cs typeface="Times New Roman" panose="02020603050405020304" pitchFamily="18" charset="0"/>
            </a:endParaRPr>
          </a:p>
          <a:p>
            <a:pPr>
              <a:buFont typeface="+mj-lt"/>
              <a:buAutoNum type="arabicPeriod"/>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est and monitor logs with basic logging tools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0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18942" y="21341090"/>
          <a:ext cx="9800820" cy="9484640"/>
        </p:xfrm>
        <a:graphic>
          <a:graphicData uri="http://schemas.openxmlformats.org/drawingml/2006/table">
            <a:tbl>
              <a:tblPr/>
              <a:tblGrid>
                <a:gridCol w="2450205"/>
                <a:gridCol w="2450205"/>
                <a:gridCol w="2450205"/>
                <a:gridCol w="2450205"/>
              </a:tblGrid>
              <a:tr h="113022">
                <a:tc>
                  <a:txBody>
                    <a:bodyPr/>
                    <a:lstStyle/>
                    <a:p>
                      <a:r>
                        <a:rPr lang="en-US" sz="1600" b="1" dirty="0"/>
                        <a:t>Category</a:t>
                      </a:r>
                      <a:endParaRPr lang="en-US" sz="1600" dirty="0"/>
                    </a:p>
                  </a:txBody>
                  <a:tcPr marL="28255" marR="28255" marT="14128" marB="14128" anchor="ctr">
                    <a:lnL>
                      <a:noFill/>
                    </a:lnL>
                    <a:lnR>
                      <a:noFill/>
                    </a:lnR>
                    <a:lnT>
                      <a:noFill/>
                    </a:lnT>
                    <a:lnB>
                      <a:noFill/>
                    </a:lnB>
                  </a:tcPr>
                </a:tc>
                <a:tc>
                  <a:txBody>
                    <a:bodyPr/>
                    <a:lstStyle/>
                    <a:p>
                      <a:r>
                        <a:rPr lang="en-US" sz="1600" b="1"/>
                        <a:t>Tool</a:t>
                      </a:r>
                      <a:endParaRPr lang="en-US" sz="1600"/>
                    </a:p>
                  </a:txBody>
                  <a:tcPr marL="28255" marR="28255" marT="14128" marB="14128" anchor="ctr">
                    <a:lnL>
                      <a:noFill/>
                    </a:lnL>
                    <a:lnR>
                      <a:noFill/>
                    </a:lnR>
                    <a:lnT>
                      <a:noFill/>
                    </a:lnT>
                    <a:lnB>
                      <a:noFill/>
                    </a:lnB>
                  </a:tcPr>
                </a:tc>
                <a:tc>
                  <a:txBody>
                    <a:bodyPr/>
                    <a:lstStyle/>
                    <a:p>
                      <a:r>
                        <a:rPr lang="en-US" sz="1600" b="1"/>
                        <a:t>Description</a:t>
                      </a:r>
                      <a:endParaRPr lang="en-US" sz="1600"/>
                    </a:p>
                  </a:txBody>
                  <a:tcPr marL="28255" marR="28255" marT="14128" marB="14128" anchor="ctr">
                    <a:lnL>
                      <a:noFill/>
                    </a:lnL>
                    <a:lnR>
                      <a:noFill/>
                    </a:lnR>
                    <a:lnT>
                      <a:noFill/>
                    </a:lnT>
                    <a:lnB>
                      <a:noFill/>
                    </a:lnB>
                  </a:tcPr>
                </a:tc>
                <a:tc>
                  <a:txBody>
                    <a:bodyPr/>
                    <a:lstStyle/>
                    <a:p>
                      <a:r>
                        <a:rPr lang="en-US" sz="1600" b="1"/>
                        <a:t>Offline Capability</a:t>
                      </a:r>
                      <a:endParaRPr lang="en-US" sz="1600"/>
                    </a:p>
                  </a:txBody>
                  <a:tcPr marL="28255" marR="28255" marT="14128" marB="14128" anchor="ctr">
                    <a:lnL>
                      <a:noFill/>
                    </a:lnL>
                    <a:lnR>
                      <a:noFill/>
                    </a:lnR>
                    <a:lnT>
                      <a:noFill/>
                    </a:lnT>
                    <a:lnB>
                      <a:noFill/>
                    </a:lnB>
                  </a:tcPr>
                </a:tc>
              </a:tr>
              <a:tr h="197788">
                <a:tc>
                  <a:txBody>
                    <a:bodyPr/>
                    <a:lstStyle/>
                    <a:p>
                      <a:r>
                        <a:rPr lang="en-US" sz="1600" b="1"/>
                        <a:t>Source Code Management</a:t>
                      </a:r>
                      <a:endParaRPr lang="en-US" sz="1600"/>
                    </a:p>
                  </a:txBody>
                  <a:tcPr marL="28255" marR="28255" marT="14128" marB="14128" anchor="ctr">
                    <a:lnL>
                      <a:noFill/>
                    </a:lnL>
                    <a:lnR>
                      <a:noFill/>
                    </a:lnR>
                    <a:lnT>
                      <a:noFill/>
                    </a:lnT>
                    <a:lnB>
                      <a:noFill/>
                    </a:lnB>
                  </a:tcPr>
                </a:tc>
                <a:tc>
                  <a:txBody>
                    <a:bodyPr/>
                    <a:lstStyle/>
                    <a:p>
                      <a:r>
                        <a:rPr lang="en-US" sz="1600"/>
                        <a:t>Git</a:t>
                      </a:r>
                    </a:p>
                  </a:txBody>
                  <a:tcPr marL="28255" marR="28255" marT="14128" marB="14128" anchor="ctr">
                    <a:lnL>
                      <a:noFill/>
                    </a:lnL>
                    <a:lnR>
                      <a:noFill/>
                    </a:lnR>
                    <a:lnT>
                      <a:noFill/>
                    </a:lnT>
                    <a:lnB>
                      <a:noFill/>
                    </a:lnB>
                  </a:tcPr>
                </a:tc>
                <a:tc>
                  <a:txBody>
                    <a:bodyPr/>
                    <a:lstStyle/>
                    <a:p>
                      <a:r>
                        <a:rPr lang="en-US" sz="1600" dirty="0"/>
                        <a:t>Distributed version control system</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dirty="0" err="1"/>
                        <a:t>Gitea</a:t>
                      </a:r>
                      <a:endParaRPr lang="en-US" sz="1600" dirty="0"/>
                    </a:p>
                  </a:txBody>
                  <a:tcPr marL="28255" marR="28255" marT="14128" marB="14128" anchor="ctr">
                    <a:lnL>
                      <a:noFill/>
                    </a:lnL>
                    <a:lnR>
                      <a:noFill/>
                    </a:lnR>
                    <a:lnT>
                      <a:noFill/>
                    </a:lnT>
                    <a:lnB>
                      <a:noFill/>
                    </a:lnB>
                  </a:tcPr>
                </a:tc>
                <a:tc>
                  <a:txBody>
                    <a:bodyPr/>
                    <a:lstStyle/>
                    <a:p>
                      <a:r>
                        <a:rPr lang="en-US" sz="1600"/>
                        <a:t>Lightweight self-hosted Git server</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dirty="0" err="1"/>
                        <a:t>GitLab</a:t>
                      </a:r>
                      <a:r>
                        <a:rPr lang="en-US" sz="1600" dirty="0"/>
                        <a:t> CE</a:t>
                      </a:r>
                    </a:p>
                  </a:txBody>
                  <a:tcPr marL="28255" marR="28255" marT="14128" marB="14128" anchor="ctr">
                    <a:lnL>
                      <a:noFill/>
                    </a:lnL>
                    <a:lnR>
                      <a:noFill/>
                    </a:lnR>
                    <a:lnT>
                      <a:noFill/>
                    </a:lnT>
                    <a:lnB>
                      <a:noFill/>
                    </a:lnB>
                  </a:tcPr>
                </a:tc>
                <a:tc>
                  <a:txBody>
                    <a:bodyPr/>
                    <a:lstStyle/>
                    <a:p>
                      <a:r>
                        <a:rPr lang="en-US" sz="1600"/>
                        <a:t>Full-featured DevOps platform</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Build Tools</a:t>
                      </a:r>
                      <a:endParaRPr lang="en-US" sz="1600"/>
                    </a:p>
                  </a:txBody>
                  <a:tcPr marL="28255" marR="28255" marT="14128" marB="14128" anchor="ctr">
                    <a:lnL>
                      <a:noFill/>
                    </a:lnL>
                    <a:lnR>
                      <a:noFill/>
                    </a:lnR>
                    <a:lnT>
                      <a:noFill/>
                    </a:lnT>
                    <a:lnB>
                      <a:noFill/>
                    </a:lnB>
                  </a:tcPr>
                </a:tc>
                <a:tc>
                  <a:txBody>
                    <a:bodyPr/>
                    <a:lstStyle/>
                    <a:p>
                      <a:r>
                        <a:rPr lang="en-US" sz="1600"/>
                        <a:t>Maven</a:t>
                      </a:r>
                    </a:p>
                  </a:txBody>
                  <a:tcPr marL="28255" marR="28255" marT="14128" marB="14128" anchor="ctr">
                    <a:lnL>
                      <a:noFill/>
                    </a:lnL>
                    <a:lnR>
                      <a:noFill/>
                    </a:lnR>
                    <a:lnT>
                      <a:noFill/>
                    </a:lnT>
                    <a:lnB>
                      <a:noFill/>
                    </a:lnB>
                  </a:tcPr>
                </a:tc>
                <a:tc>
                  <a:txBody>
                    <a:bodyPr/>
                    <a:lstStyle/>
                    <a:p>
                      <a:r>
                        <a:rPr lang="en-US" sz="1600"/>
                        <a:t>Java build tool; use with Nexus</a:t>
                      </a:r>
                    </a:p>
                  </a:txBody>
                  <a:tcPr marL="28255" marR="28255" marT="14128" marB="14128" anchor="ctr">
                    <a:lnL>
                      <a:noFill/>
                    </a:lnL>
                    <a:lnR>
                      <a:noFill/>
                    </a:lnR>
                    <a:lnT>
                      <a:noFill/>
                    </a:lnT>
                    <a:lnB>
                      <a:noFill/>
                    </a:lnB>
                  </a:tcPr>
                </a:tc>
                <a:tc>
                  <a:txBody>
                    <a:bodyPr/>
                    <a:lstStyle/>
                    <a:p>
                      <a:r>
                        <a:rPr lang="en-US" sz="1600"/>
                        <a:t>Fully offline with local repo</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a:t>Gradle</a:t>
                      </a:r>
                    </a:p>
                  </a:txBody>
                  <a:tcPr marL="28255" marR="28255" marT="14128" marB="14128" anchor="ctr">
                    <a:lnL>
                      <a:noFill/>
                    </a:lnL>
                    <a:lnR>
                      <a:noFill/>
                    </a:lnR>
                    <a:lnT>
                      <a:noFill/>
                    </a:lnT>
                    <a:lnB>
                      <a:noFill/>
                    </a:lnB>
                  </a:tcPr>
                </a:tc>
                <a:tc>
                  <a:txBody>
                    <a:bodyPr/>
                    <a:lstStyle/>
                    <a:p>
                      <a:r>
                        <a:rPr lang="en-US" sz="1600"/>
                        <a:t>Modern Java build tool</a:t>
                      </a:r>
                    </a:p>
                  </a:txBody>
                  <a:tcPr marL="28255" marR="28255" marT="14128" marB="14128" anchor="ctr">
                    <a:lnL>
                      <a:noFill/>
                    </a:lnL>
                    <a:lnR>
                      <a:noFill/>
                    </a:lnR>
                    <a:lnT>
                      <a:noFill/>
                    </a:lnT>
                    <a:lnB>
                      <a:noFill/>
                    </a:lnB>
                  </a:tcPr>
                </a:tc>
                <a:tc>
                  <a:txBody>
                    <a:bodyPr/>
                    <a:lstStyle/>
                    <a:p>
                      <a:r>
                        <a:rPr lang="en-US" sz="1600"/>
                        <a:t>Fully offline with local repo</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a:t>Make</a:t>
                      </a:r>
                    </a:p>
                  </a:txBody>
                  <a:tcPr marL="28255" marR="28255" marT="14128" marB="14128" anchor="ctr">
                    <a:lnL>
                      <a:noFill/>
                    </a:lnL>
                    <a:lnR>
                      <a:noFill/>
                    </a:lnR>
                    <a:lnT>
                      <a:noFill/>
                    </a:lnT>
                    <a:lnB>
                      <a:noFill/>
                    </a:lnB>
                  </a:tcPr>
                </a:tc>
                <a:tc>
                  <a:txBody>
                    <a:bodyPr/>
                    <a:lstStyle/>
                    <a:p>
                      <a:r>
                        <a:rPr lang="en-US" sz="1600"/>
                        <a:t>For C/C++ build automation</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Artifact Repository</a:t>
                      </a:r>
                      <a:endParaRPr lang="en-US" sz="1600"/>
                    </a:p>
                  </a:txBody>
                  <a:tcPr marL="28255" marR="28255" marT="14128" marB="14128" anchor="ctr">
                    <a:lnL>
                      <a:noFill/>
                    </a:lnL>
                    <a:lnR>
                      <a:noFill/>
                    </a:lnR>
                    <a:lnT>
                      <a:noFill/>
                    </a:lnT>
                    <a:lnB>
                      <a:noFill/>
                    </a:lnB>
                  </a:tcPr>
                </a:tc>
                <a:tc>
                  <a:txBody>
                    <a:bodyPr/>
                    <a:lstStyle/>
                    <a:p>
                      <a:r>
                        <a:rPr lang="en-US" sz="1600"/>
                        <a:t>Nexus OSS</a:t>
                      </a:r>
                    </a:p>
                  </a:txBody>
                  <a:tcPr marL="28255" marR="28255" marT="14128" marB="14128" anchor="ctr">
                    <a:lnL>
                      <a:noFill/>
                    </a:lnL>
                    <a:lnR>
                      <a:noFill/>
                    </a:lnR>
                    <a:lnT>
                      <a:noFill/>
                    </a:lnT>
                    <a:lnB>
                      <a:noFill/>
                    </a:lnB>
                  </a:tcPr>
                </a:tc>
                <a:tc>
                  <a:txBody>
                    <a:bodyPr/>
                    <a:lstStyle/>
                    <a:p>
                      <a:r>
                        <a:rPr lang="en-US" sz="1600"/>
                        <a:t>Stores artifacts like JARs, Docker images</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a:t>JFrog Artifactory CE</a:t>
                      </a:r>
                    </a:p>
                  </a:txBody>
                  <a:tcPr marL="28255" marR="28255" marT="14128" marB="14128" anchor="ctr">
                    <a:lnL>
                      <a:noFill/>
                    </a:lnL>
                    <a:lnR>
                      <a:noFill/>
                    </a:lnR>
                    <a:lnT>
                      <a:noFill/>
                    </a:lnT>
                    <a:lnB>
                      <a:noFill/>
                    </a:lnB>
                  </a:tcPr>
                </a:tc>
                <a:tc>
                  <a:txBody>
                    <a:bodyPr/>
                    <a:lstStyle/>
                    <a:p>
                      <a:r>
                        <a:rPr lang="en-US" sz="1600"/>
                        <a:t>Advanced artifact manager</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13022">
                <a:tc>
                  <a:txBody>
                    <a:bodyPr/>
                    <a:lstStyle/>
                    <a:p>
                      <a:r>
                        <a:rPr lang="en-US" sz="1600" b="1"/>
                        <a:t>CI/CD</a:t>
                      </a:r>
                      <a:endParaRPr lang="en-US" sz="1600"/>
                    </a:p>
                  </a:txBody>
                  <a:tcPr marL="28255" marR="28255" marT="14128" marB="14128" anchor="ctr">
                    <a:lnL>
                      <a:noFill/>
                    </a:lnL>
                    <a:lnR>
                      <a:noFill/>
                    </a:lnR>
                    <a:lnT>
                      <a:noFill/>
                    </a:lnT>
                    <a:lnB>
                      <a:noFill/>
                    </a:lnB>
                  </a:tcPr>
                </a:tc>
                <a:tc>
                  <a:txBody>
                    <a:bodyPr/>
                    <a:lstStyle/>
                    <a:p>
                      <a:r>
                        <a:rPr lang="en-US" sz="1600"/>
                        <a:t>Jenkins</a:t>
                      </a:r>
                    </a:p>
                  </a:txBody>
                  <a:tcPr marL="28255" marR="28255" marT="14128" marB="14128" anchor="ctr">
                    <a:lnL>
                      <a:noFill/>
                    </a:lnL>
                    <a:lnR>
                      <a:noFill/>
                    </a:lnR>
                    <a:lnT>
                      <a:noFill/>
                    </a:lnT>
                    <a:lnB>
                      <a:noFill/>
                    </a:lnB>
                  </a:tcPr>
                </a:tc>
                <a:tc>
                  <a:txBody>
                    <a:bodyPr/>
                    <a:lstStyle/>
                    <a:p>
                      <a:r>
                        <a:rPr lang="en-US" sz="1600"/>
                        <a:t>Widely-used CI/CD server</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13022">
                <a:tc>
                  <a:txBody>
                    <a:bodyPr/>
                    <a:lstStyle/>
                    <a:p>
                      <a:endParaRPr lang="en-US" sz="1600"/>
                    </a:p>
                  </a:txBody>
                  <a:tcPr marL="28255" marR="28255" marT="14128" marB="14128" anchor="ctr">
                    <a:lnL>
                      <a:noFill/>
                    </a:lnL>
                    <a:lnR>
                      <a:noFill/>
                    </a:lnR>
                    <a:lnT>
                      <a:noFill/>
                    </a:lnT>
                    <a:lnB>
                      <a:noFill/>
                    </a:lnB>
                  </a:tcPr>
                </a:tc>
                <a:tc>
                  <a:txBody>
                    <a:bodyPr/>
                    <a:lstStyle/>
                    <a:p>
                      <a:r>
                        <a:rPr lang="en-US" sz="1600" dirty="0" err="1"/>
                        <a:t>GitLab</a:t>
                      </a:r>
                      <a:r>
                        <a:rPr lang="en-US" sz="1600" dirty="0"/>
                        <a:t> CI</a:t>
                      </a:r>
                    </a:p>
                  </a:txBody>
                  <a:tcPr marL="28255" marR="28255" marT="14128" marB="14128" anchor="ctr">
                    <a:lnL>
                      <a:noFill/>
                    </a:lnL>
                    <a:lnR>
                      <a:noFill/>
                    </a:lnR>
                    <a:lnT>
                      <a:noFill/>
                    </a:lnT>
                    <a:lnB>
                      <a:noFill/>
                    </a:lnB>
                  </a:tcPr>
                </a:tc>
                <a:tc>
                  <a:txBody>
                    <a:bodyPr/>
                    <a:lstStyle/>
                    <a:p>
                      <a:r>
                        <a:rPr lang="en-US" sz="1600"/>
                        <a:t>Integrated with GitLab</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Containerization</a:t>
                      </a:r>
                      <a:endParaRPr lang="en-US" sz="1600"/>
                    </a:p>
                  </a:txBody>
                  <a:tcPr marL="28255" marR="28255" marT="14128" marB="14128" anchor="ctr">
                    <a:lnL>
                      <a:noFill/>
                    </a:lnL>
                    <a:lnR>
                      <a:noFill/>
                    </a:lnR>
                    <a:lnT>
                      <a:noFill/>
                    </a:lnT>
                    <a:lnB>
                      <a:noFill/>
                    </a:lnB>
                  </a:tcPr>
                </a:tc>
                <a:tc>
                  <a:txBody>
                    <a:bodyPr/>
                    <a:lstStyle/>
                    <a:p>
                      <a:r>
                        <a:rPr lang="en-US" sz="1600"/>
                        <a:t>Docker</a:t>
                      </a:r>
                    </a:p>
                  </a:txBody>
                  <a:tcPr marL="28255" marR="28255" marT="14128" marB="14128" anchor="ctr">
                    <a:lnL>
                      <a:noFill/>
                    </a:lnL>
                    <a:lnR>
                      <a:noFill/>
                    </a:lnR>
                    <a:lnT>
                      <a:noFill/>
                    </a:lnT>
                    <a:lnB>
                      <a:noFill/>
                    </a:lnB>
                  </a:tcPr>
                </a:tc>
                <a:tc>
                  <a:txBody>
                    <a:bodyPr/>
                    <a:lstStyle/>
                    <a:p>
                      <a:r>
                        <a:rPr lang="en-US" sz="1600"/>
                        <a:t>Build and run containers</a:t>
                      </a:r>
                    </a:p>
                  </a:txBody>
                  <a:tcPr marL="28255" marR="28255" marT="14128" marB="14128" anchor="ctr">
                    <a:lnL>
                      <a:noFill/>
                    </a:lnL>
                    <a:lnR>
                      <a:noFill/>
                    </a:lnR>
                    <a:lnT>
                      <a:noFill/>
                    </a:lnT>
                    <a:lnB>
                      <a:noFill/>
                    </a:lnB>
                  </a:tcPr>
                </a:tc>
                <a:tc>
                  <a:txBody>
                    <a:bodyPr/>
                    <a:lstStyle/>
                    <a:p>
                      <a:r>
                        <a:rPr lang="en-US" sz="1600"/>
                        <a:t>Fully offline (with saved images)</a:t>
                      </a:r>
                    </a:p>
                  </a:txBody>
                  <a:tcPr marL="28255" marR="28255" marT="14128" marB="14128" anchor="ctr">
                    <a:lnL>
                      <a:noFill/>
                    </a:lnL>
                    <a:lnR>
                      <a:noFill/>
                    </a:lnR>
                    <a:lnT>
                      <a:noFill/>
                    </a:lnT>
                    <a:lnB>
                      <a:noFill/>
                    </a:lnB>
                  </a:tcPr>
                </a:tc>
              </a:tr>
              <a:tr h="113022">
                <a:tc>
                  <a:txBody>
                    <a:bodyPr/>
                    <a:lstStyle/>
                    <a:p>
                      <a:endParaRPr lang="en-US" sz="1600"/>
                    </a:p>
                  </a:txBody>
                  <a:tcPr marL="28255" marR="28255" marT="14128" marB="14128" anchor="ctr">
                    <a:lnL>
                      <a:noFill/>
                    </a:lnL>
                    <a:lnR>
                      <a:noFill/>
                    </a:lnR>
                    <a:lnT>
                      <a:noFill/>
                    </a:lnT>
                    <a:lnB>
                      <a:noFill/>
                    </a:lnB>
                  </a:tcPr>
                </a:tc>
                <a:tc>
                  <a:txBody>
                    <a:bodyPr/>
                    <a:lstStyle/>
                    <a:p>
                      <a:r>
                        <a:rPr lang="en-US" sz="1600"/>
                        <a:t>Podman</a:t>
                      </a:r>
                    </a:p>
                  </a:txBody>
                  <a:tcPr marL="28255" marR="28255" marT="14128" marB="14128" anchor="ctr">
                    <a:lnL>
                      <a:noFill/>
                    </a:lnL>
                    <a:lnR>
                      <a:noFill/>
                    </a:lnR>
                    <a:lnT>
                      <a:noFill/>
                    </a:lnT>
                    <a:lnB>
                      <a:noFill/>
                    </a:lnB>
                  </a:tcPr>
                </a:tc>
                <a:tc>
                  <a:txBody>
                    <a:bodyPr/>
                    <a:lstStyle/>
                    <a:p>
                      <a:r>
                        <a:rPr lang="en-US" sz="1600"/>
                        <a:t>Rootless container tool</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Orchestration</a:t>
                      </a:r>
                      <a:endParaRPr lang="en-US" sz="1600"/>
                    </a:p>
                  </a:txBody>
                  <a:tcPr marL="28255" marR="28255" marT="14128" marB="14128" anchor="ctr">
                    <a:lnL>
                      <a:noFill/>
                    </a:lnL>
                    <a:lnR>
                      <a:noFill/>
                    </a:lnR>
                    <a:lnT>
                      <a:noFill/>
                    </a:lnT>
                    <a:lnB>
                      <a:noFill/>
                    </a:lnB>
                  </a:tcPr>
                </a:tc>
                <a:tc>
                  <a:txBody>
                    <a:bodyPr/>
                    <a:lstStyle/>
                    <a:p>
                      <a:r>
                        <a:rPr lang="en-US" sz="1600"/>
                        <a:t>Kubernetes</a:t>
                      </a:r>
                    </a:p>
                  </a:txBody>
                  <a:tcPr marL="28255" marR="28255" marT="14128" marB="14128" anchor="ctr">
                    <a:lnL>
                      <a:noFill/>
                    </a:lnL>
                    <a:lnR>
                      <a:noFill/>
                    </a:lnR>
                    <a:lnT>
                      <a:noFill/>
                    </a:lnT>
                    <a:lnB>
                      <a:noFill/>
                    </a:lnB>
                  </a:tcPr>
                </a:tc>
                <a:tc>
                  <a:txBody>
                    <a:bodyPr/>
                    <a:lstStyle/>
                    <a:p>
                      <a:r>
                        <a:rPr lang="en-US" sz="1600"/>
                        <a:t>Container orchestration</a:t>
                      </a:r>
                    </a:p>
                  </a:txBody>
                  <a:tcPr marL="28255" marR="28255" marT="14128" marB="14128" anchor="ctr">
                    <a:lnL>
                      <a:noFill/>
                    </a:lnL>
                    <a:lnR>
                      <a:noFill/>
                    </a:lnR>
                    <a:lnT>
                      <a:noFill/>
                    </a:lnT>
                    <a:lnB>
                      <a:noFill/>
                    </a:lnB>
                  </a:tcPr>
                </a:tc>
                <a:tc>
                  <a:txBody>
                    <a:bodyPr/>
                    <a:lstStyle/>
                    <a:p>
                      <a:r>
                        <a:rPr lang="en-US" sz="1600"/>
                        <a:t>Offline with kubeadm setup</a:t>
                      </a:r>
                    </a:p>
                  </a:txBody>
                  <a:tcPr marL="28255" marR="28255" marT="14128" marB="14128" anchor="ctr">
                    <a:lnL>
                      <a:noFill/>
                    </a:lnL>
                    <a:lnR>
                      <a:noFill/>
                    </a:lnR>
                    <a:lnT>
                      <a:noFill/>
                    </a:lnT>
                    <a:lnB>
                      <a:noFill/>
                    </a:lnB>
                  </a:tcPr>
                </a:tc>
              </a:tr>
              <a:tr h="113022">
                <a:tc>
                  <a:txBody>
                    <a:bodyPr/>
                    <a:lstStyle/>
                    <a:p>
                      <a:endParaRPr lang="en-US" sz="1600"/>
                    </a:p>
                  </a:txBody>
                  <a:tcPr marL="28255" marR="28255" marT="14128" marB="14128" anchor="ctr">
                    <a:lnL>
                      <a:noFill/>
                    </a:lnL>
                    <a:lnR>
                      <a:noFill/>
                    </a:lnR>
                    <a:lnT>
                      <a:noFill/>
                    </a:lnT>
                    <a:lnB>
                      <a:noFill/>
                    </a:lnB>
                  </a:tcPr>
                </a:tc>
                <a:tc>
                  <a:txBody>
                    <a:bodyPr/>
                    <a:lstStyle/>
                    <a:p>
                      <a:r>
                        <a:rPr lang="en-US" sz="1600"/>
                        <a:t>k3s</a:t>
                      </a:r>
                    </a:p>
                  </a:txBody>
                  <a:tcPr marL="28255" marR="28255" marT="14128" marB="14128" anchor="ctr">
                    <a:lnL>
                      <a:noFill/>
                    </a:lnL>
                    <a:lnR>
                      <a:noFill/>
                    </a:lnR>
                    <a:lnT>
                      <a:noFill/>
                    </a:lnT>
                    <a:lnB>
                      <a:noFill/>
                    </a:lnB>
                  </a:tcPr>
                </a:tc>
                <a:tc>
                  <a:txBody>
                    <a:bodyPr/>
                    <a:lstStyle/>
                    <a:p>
                      <a:r>
                        <a:rPr lang="en-US" sz="1600"/>
                        <a:t>Lightweight Kubernetes</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13022">
                <a:tc>
                  <a:txBody>
                    <a:bodyPr/>
                    <a:lstStyle/>
                    <a:p>
                      <a:r>
                        <a:rPr lang="en-US" sz="1600" b="1"/>
                        <a:t>Code Quality</a:t>
                      </a:r>
                      <a:endParaRPr lang="en-US" sz="1600"/>
                    </a:p>
                  </a:txBody>
                  <a:tcPr marL="28255" marR="28255" marT="14128" marB="14128" anchor="ctr">
                    <a:lnL>
                      <a:noFill/>
                    </a:lnL>
                    <a:lnR>
                      <a:noFill/>
                    </a:lnR>
                    <a:lnT>
                      <a:noFill/>
                    </a:lnT>
                    <a:lnB>
                      <a:noFill/>
                    </a:lnB>
                  </a:tcPr>
                </a:tc>
                <a:tc>
                  <a:txBody>
                    <a:bodyPr/>
                    <a:lstStyle/>
                    <a:p>
                      <a:r>
                        <a:rPr lang="en-US" sz="1600"/>
                        <a:t>SonarQube</a:t>
                      </a:r>
                    </a:p>
                  </a:txBody>
                  <a:tcPr marL="28255" marR="28255" marT="14128" marB="14128" anchor="ctr">
                    <a:lnL>
                      <a:noFill/>
                    </a:lnL>
                    <a:lnR>
                      <a:noFill/>
                    </a:lnR>
                    <a:lnT>
                      <a:noFill/>
                    </a:lnT>
                    <a:lnB>
                      <a:noFill/>
                    </a:lnB>
                  </a:tcPr>
                </a:tc>
                <a:tc>
                  <a:txBody>
                    <a:bodyPr/>
                    <a:lstStyle/>
                    <a:p>
                      <a:r>
                        <a:rPr lang="en-US" sz="1600"/>
                        <a:t>Static code analysis</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Monitoring &amp; Logging</a:t>
                      </a:r>
                      <a:endParaRPr lang="en-US" sz="1600"/>
                    </a:p>
                  </a:txBody>
                  <a:tcPr marL="28255" marR="28255" marT="14128" marB="14128" anchor="ctr">
                    <a:lnL>
                      <a:noFill/>
                    </a:lnL>
                    <a:lnR>
                      <a:noFill/>
                    </a:lnR>
                    <a:lnT>
                      <a:noFill/>
                    </a:lnT>
                    <a:lnB>
                      <a:noFill/>
                    </a:lnB>
                  </a:tcPr>
                </a:tc>
                <a:tc>
                  <a:txBody>
                    <a:bodyPr/>
                    <a:lstStyle/>
                    <a:p>
                      <a:r>
                        <a:rPr lang="en-US" sz="1600"/>
                        <a:t>Prometheus</a:t>
                      </a:r>
                    </a:p>
                  </a:txBody>
                  <a:tcPr marL="28255" marR="28255" marT="14128" marB="14128" anchor="ctr">
                    <a:lnL>
                      <a:noFill/>
                    </a:lnL>
                    <a:lnR>
                      <a:noFill/>
                    </a:lnR>
                    <a:lnT>
                      <a:noFill/>
                    </a:lnT>
                    <a:lnB>
                      <a:noFill/>
                    </a:lnB>
                  </a:tcPr>
                </a:tc>
                <a:tc>
                  <a:txBody>
                    <a:bodyPr/>
                    <a:lstStyle/>
                    <a:p>
                      <a:r>
                        <a:rPr lang="en-US" sz="1600"/>
                        <a:t>Metrics collection and alerting</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a:t>Grafana</a:t>
                      </a:r>
                    </a:p>
                  </a:txBody>
                  <a:tcPr marL="28255" marR="28255" marT="14128" marB="14128" anchor="ctr">
                    <a:lnL>
                      <a:noFill/>
                    </a:lnL>
                    <a:lnR>
                      <a:noFill/>
                    </a:lnR>
                    <a:lnT>
                      <a:noFill/>
                    </a:lnT>
                    <a:lnB>
                      <a:noFill/>
                    </a:lnB>
                  </a:tcPr>
                </a:tc>
                <a:tc>
                  <a:txBody>
                    <a:bodyPr/>
                    <a:lstStyle/>
                    <a:p>
                      <a:r>
                        <a:rPr lang="en-US" sz="1600"/>
                        <a:t>Dashboards and visualization</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a:t>ELK Stack</a:t>
                      </a:r>
                    </a:p>
                  </a:txBody>
                  <a:tcPr marL="28255" marR="28255" marT="14128" marB="14128" anchor="ctr">
                    <a:lnL>
                      <a:noFill/>
                    </a:lnL>
                    <a:lnR>
                      <a:noFill/>
                    </a:lnR>
                    <a:lnT>
                      <a:noFill/>
                    </a:lnT>
                    <a:lnB>
                      <a:noFill/>
                    </a:lnB>
                  </a:tcPr>
                </a:tc>
                <a:tc>
                  <a:txBody>
                    <a:bodyPr/>
                    <a:lstStyle/>
                    <a:p>
                      <a:r>
                        <a:rPr lang="en-US" sz="1600"/>
                        <a:t>Elasticsearch, Logstash, Kibana for logging</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13022">
                <a:tc>
                  <a:txBody>
                    <a:bodyPr/>
                    <a:lstStyle/>
                    <a:p>
                      <a:endParaRPr lang="en-US" sz="1600"/>
                    </a:p>
                  </a:txBody>
                  <a:tcPr marL="28255" marR="28255" marT="14128" marB="14128" anchor="ctr">
                    <a:lnL>
                      <a:noFill/>
                    </a:lnL>
                    <a:lnR>
                      <a:noFill/>
                    </a:lnR>
                    <a:lnT>
                      <a:noFill/>
                    </a:lnT>
                    <a:lnB>
                      <a:noFill/>
                    </a:lnB>
                  </a:tcPr>
                </a:tc>
                <a:tc>
                  <a:txBody>
                    <a:bodyPr/>
                    <a:lstStyle/>
                    <a:p>
                      <a:r>
                        <a:rPr lang="en-US" sz="1600"/>
                        <a:t>Graylog</a:t>
                      </a:r>
                    </a:p>
                  </a:txBody>
                  <a:tcPr marL="28255" marR="28255" marT="14128" marB="14128" anchor="ctr">
                    <a:lnL>
                      <a:noFill/>
                    </a:lnL>
                    <a:lnR>
                      <a:noFill/>
                    </a:lnR>
                    <a:lnT>
                      <a:noFill/>
                    </a:lnT>
                    <a:lnB>
                      <a:noFill/>
                    </a:lnB>
                  </a:tcPr>
                </a:tc>
                <a:tc>
                  <a:txBody>
                    <a:bodyPr/>
                    <a:lstStyle/>
                    <a:p>
                      <a:r>
                        <a:rPr lang="en-US" sz="1600"/>
                        <a:t>Log management</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282554">
                <a:tc>
                  <a:txBody>
                    <a:bodyPr/>
                    <a:lstStyle/>
                    <a:p>
                      <a:r>
                        <a:rPr lang="en-US" sz="1600" b="1"/>
                        <a:t>Agile/Scrum Tools</a:t>
                      </a:r>
                      <a:endParaRPr lang="en-US" sz="1600"/>
                    </a:p>
                  </a:txBody>
                  <a:tcPr marL="28255" marR="28255" marT="14128" marB="14128" anchor="ctr">
                    <a:lnL>
                      <a:noFill/>
                    </a:lnL>
                    <a:lnR>
                      <a:noFill/>
                    </a:lnR>
                    <a:lnT>
                      <a:noFill/>
                    </a:lnT>
                    <a:lnB>
                      <a:noFill/>
                    </a:lnB>
                  </a:tcPr>
                </a:tc>
                <a:tc>
                  <a:txBody>
                    <a:bodyPr/>
                    <a:lstStyle/>
                    <a:p>
                      <a:r>
                        <a:rPr lang="en-US" sz="1600"/>
                        <a:t>OpenProject</a:t>
                      </a:r>
                    </a:p>
                  </a:txBody>
                  <a:tcPr marL="28255" marR="28255" marT="14128" marB="14128" anchor="ctr">
                    <a:lnL>
                      <a:noFill/>
                    </a:lnL>
                    <a:lnR>
                      <a:noFill/>
                    </a:lnR>
                    <a:lnT>
                      <a:noFill/>
                    </a:lnT>
                    <a:lnB>
                      <a:noFill/>
                    </a:lnB>
                  </a:tcPr>
                </a:tc>
                <a:tc>
                  <a:txBody>
                    <a:bodyPr/>
                    <a:lstStyle/>
                    <a:p>
                      <a:r>
                        <a:rPr lang="en-US" sz="1600"/>
                        <a:t>Agile project management with Scrum/Kanban</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13022">
                <a:tc>
                  <a:txBody>
                    <a:bodyPr/>
                    <a:lstStyle/>
                    <a:p>
                      <a:endParaRPr lang="en-US" sz="1600"/>
                    </a:p>
                  </a:txBody>
                  <a:tcPr marL="28255" marR="28255" marT="14128" marB="14128" anchor="ctr">
                    <a:lnL>
                      <a:noFill/>
                    </a:lnL>
                    <a:lnR>
                      <a:noFill/>
                    </a:lnR>
                    <a:lnT>
                      <a:noFill/>
                    </a:lnT>
                    <a:lnB>
                      <a:noFill/>
                    </a:lnB>
                  </a:tcPr>
                </a:tc>
                <a:tc>
                  <a:txBody>
                    <a:bodyPr/>
                    <a:lstStyle/>
                    <a:p>
                      <a:r>
                        <a:rPr lang="en-US" sz="1600"/>
                        <a:t>Taiga</a:t>
                      </a:r>
                    </a:p>
                  </a:txBody>
                  <a:tcPr marL="28255" marR="28255" marT="14128" marB="14128" anchor="ctr">
                    <a:lnL>
                      <a:noFill/>
                    </a:lnL>
                    <a:lnR>
                      <a:noFill/>
                    </a:lnR>
                    <a:lnT>
                      <a:noFill/>
                    </a:lnT>
                    <a:lnB>
                      <a:noFill/>
                    </a:lnB>
                  </a:tcPr>
                </a:tc>
                <a:tc>
                  <a:txBody>
                    <a:bodyPr/>
                    <a:lstStyle/>
                    <a:p>
                      <a:r>
                        <a:rPr lang="en-US" sz="1600"/>
                        <a:t>Scrum/Kanban boards</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endParaRPr lang="en-US" sz="1600"/>
                    </a:p>
                  </a:txBody>
                  <a:tcPr marL="28255" marR="28255" marT="14128" marB="14128" anchor="ctr">
                    <a:lnL>
                      <a:noFill/>
                    </a:lnL>
                    <a:lnR>
                      <a:noFill/>
                    </a:lnR>
                    <a:lnT>
                      <a:noFill/>
                    </a:lnT>
                    <a:lnB>
                      <a:noFill/>
                    </a:lnB>
                  </a:tcPr>
                </a:tc>
                <a:tc>
                  <a:txBody>
                    <a:bodyPr/>
                    <a:lstStyle/>
                    <a:p>
                      <a:r>
                        <a:rPr lang="en-US" sz="1600"/>
                        <a:t>Redmine</a:t>
                      </a:r>
                    </a:p>
                  </a:txBody>
                  <a:tcPr marL="28255" marR="28255" marT="14128" marB="14128" anchor="ctr">
                    <a:lnL>
                      <a:noFill/>
                    </a:lnL>
                    <a:lnR>
                      <a:noFill/>
                    </a:lnR>
                    <a:lnT>
                      <a:noFill/>
                    </a:lnT>
                    <a:lnB>
                      <a:noFill/>
                    </a:lnB>
                  </a:tcPr>
                </a:tc>
                <a:tc>
                  <a:txBody>
                    <a:bodyPr/>
                    <a:lstStyle/>
                    <a:p>
                      <a:r>
                        <a:rPr lang="en-US" sz="1600"/>
                        <a:t>Lightweight project tracking</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Secrets Management</a:t>
                      </a:r>
                      <a:endParaRPr lang="en-US" sz="1600"/>
                    </a:p>
                  </a:txBody>
                  <a:tcPr marL="28255" marR="28255" marT="14128" marB="14128" anchor="ctr">
                    <a:lnL>
                      <a:noFill/>
                    </a:lnL>
                    <a:lnR>
                      <a:noFill/>
                    </a:lnR>
                    <a:lnT>
                      <a:noFill/>
                    </a:lnT>
                    <a:lnB>
                      <a:noFill/>
                    </a:lnB>
                  </a:tcPr>
                </a:tc>
                <a:tc>
                  <a:txBody>
                    <a:bodyPr/>
                    <a:lstStyle/>
                    <a:p>
                      <a:r>
                        <a:rPr lang="en-US" sz="1600"/>
                        <a:t>Vault (HashiCorp)</a:t>
                      </a:r>
                    </a:p>
                  </a:txBody>
                  <a:tcPr marL="28255" marR="28255" marT="14128" marB="14128" anchor="ctr">
                    <a:lnL>
                      <a:noFill/>
                    </a:lnL>
                    <a:lnR>
                      <a:noFill/>
                    </a:lnR>
                    <a:lnT>
                      <a:noFill/>
                    </a:lnT>
                    <a:lnB>
                      <a:noFill/>
                    </a:lnB>
                  </a:tcPr>
                </a:tc>
                <a:tc>
                  <a:txBody>
                    <a:bodyPr/>
                    <a:lstStyle/>
                    <a:p>
                      <a:r>
                        <a:rPr lang="en-US" sz="1600"/>
                        <a:t>Secrets and encryption key management</a:t>
                      </a:r>
                    </a:p>
                  </a:txBody>
                  <a:tcPr marL="28255" marR="28255" marT="14128" marB="14128" anchor="ctr">
                    <a:lnL>
                      <a:noFill/>
                    </a:lnL>
                    <a:lnR>
                      <a:noFill/>
                    </a:lnR>
                    <a:lnT>
                      <a:noFill/>
                    </a:lnT>
                    <a:lnB>
                      <a:noFill/>
                    </a:lnB>
                  </a:tcPr>
                </a:tc>
                <a:tc>
                  <a:txBody>
                    <a:bodyPr/>
                    <a:lstStyle/>
                    <a:p>
                      <a:r>
                        <a:rPr lang="en-US" sz="1600"/>
                        <a:t>Fully offline</a:t>
                      </a:r>
                    </a:p>
                  </a:txBody>
                  <a:tcPr marL="28255" marR="28255" marT="14128" marB="14128" anchor="ctr">
                    <a:lnL>
                      <a:noFill/>
                    </a:lnL>
                    <a:lnR>
                      <a:noFill/>
                    </a:lnR>
                    <a:lnT>
                      <a:noFill/>
                    </a:lnT>
                    <a:lnB>
                      <a:noFill/>
                    </a:lnB>
                  </a:tcPr>
                </a:tc>
              </a:tr>
              <a:tr h="197788">
                <a:tc>
                  <a:txBody>
                    <a:bodyPr/>
                    <a:lstStyle/>
                    <a:p>
                      <a:r>
                        <a:rPr lang="en-US" sz="1600" b="1"/>
                        <a:t>Authentication</a:t>
                      </a:r>
                      <a:endParaRPr lang="en-US" sz="1600"/>
                    </a:p>
                  </a:txBody>
                  <a:tcPr marL="28255" marR="28255" marT="14128" marB="14128" anchor="ctr">
                    <a:lnL>
                      <a:noFill/>
                    </a:lnL>
                    <a:lnR>
                      <a:noFill/>
                    </a:lnR>
                    <a:lnT>
                      <a:noFill/>
                    </a:lnT>
                    <a:lnB>
                      <a:noFill/>
                    </a:lnB>
                  </a:tcPr>
                </a:tc>
                <a:tc>
                  <a:txBody>
                    <a:bodyPr/>
                    <a:lstStyle/>
                    <a:p>
                      <a:r>
                        <a:rPr lang="en-US" sz="1600"/>
                        <a:t>Keycloak</a:t>
                      </a:r>
                    </a:p>
                  </a:txBody>
                  <a:tcPr marL="28255" marR="28255" marT="14128" marB="14128" anchor="ctr">
                    <a:lnL>
                      <a:noFill/>
                    </a:lnL>
                    <a:lnR>
                      <a:noFill/>
                    </a:lnR>
                    <a:lnT>
                      <a:noFill/>
                    </a:lnT>
                    <a:lnB>
                      <a:noFill/>
                    </a:lnB>
                  </a:tcPr>
                </a:tc>
                <a:tc>
                  <a:txBody>
                    <a:bodyPr/>
                    <a:lstStyle/>
                    <a:p>
                      <a:r>
                        <a:rPr lang="en-US" sz="1600"/>
                        <a:t>Identity and access management</a:t>
                      </a:r>
                    </a:p>
                  </a:txBody>
                  <a:tcPr marL="28255" marR="28255" marT="14128" marB="14128" anchor="ctr">
                    <a:lnL>
                      <a:noFill/>
                    </a:lnL>
                    <a:lnR>
                      <a:noFill/>
                    </a:lnR>
                    <a:lnT>
                      <a:noFill/>
                    </a:lnT>
                    <a:lnB>
                      <a:noFill/>
                    </a:lnB>
                  </a:tcPr>
                </a:tc>
                <a:tc>
                  <a:txBody>
                    <a:bodyPr/>
                    <a:lstStyle/>
                    <a:p>
                      <a:r>
                        <a:rPr lang="en-US" sz="1600" dirty="0"/>
                        <a:t>Fully offline</a:t>
                      </a:r>
                    </a:p>
                  </a:txBody>
                  <a:tcPr marL="28255" marR="28255" marT="14128" marB="14128" anchor="ctr">
                    <a:lnL>
                      <a:noFill/>
                    </a:lnL>
                    <a:lnR>
                      <a:noFill/>
                    </a:lnR>
                    <a:lnT>
                      <a:noFill/>
                    </a:lnT>
                    <a:lnB>
                      <a:noFill/>
                    </a:lnB>
                  </a:tcPr>
                </a:tc>
              </a:tr>
            </a:tbl>
          </a:graphicData>
        </a:graphic>
      </p:graphicFrame>
      <p:graphicFrame>
        <p:nvGraphicFramePr>
          <p:cNvPr id="3" name="Table 2"/>
          <p:cNvGraphicFramePr>
            <a:graphicFrameLocks noGrp="1"/>
          </p:cNvGraphicFramePr>
          <p:nvPr>
            <p:extLst/>
          </p:nvPr>
        </p:nvGraphicFramePr>
        <p:xfrm>
          <a:off x="357810" y="291540"/>
          <a:ext cx="11502888" cy="5166863"/>
        </p:xfrm>
        <a:graphic>
          <a:graphicData uri="http://schemas.openxmlformats.org/drawingml/2006/table">
            <a:tbl>
              <a:tblPr/>
              <a:tblGrid>
                <a:gridCol w="2875722"/>
                <a:gridCol w="2875722"/>
                <a:gridCol w="2875722"/>
                <a:gridCol w="2875722"/>
              </a:tblGrid>
              <a:tr h="378433">
                <a:tc>
                  <a:txBody>
                    <a:bodyPr/>
                    <a:lstStyle/>
                    <a:p>
                      <a:r>
                        <a:rPr lang="en-US" sz="1600" b="1" dirty="0">
                          <a:solidFill>
                            <a:srgbClr val="00B0F0"/>
                          </a:solidFill>
                        </a:rPr>
                        <a:t>Category</a:t>
                      </a:r>
                    </a:p>
                  </a:txBody>
                  <a:tcPr marL="31858" marR="31858" marT="15930" marB="15930" anchor="ctr">
                    <a:lnL>
                      <a:noFill/>
                    </a:lnL>
                    <a:lnR>
                      <a:noFill/>
                    </a:lnR>
                    <a:lnT>
                      <a:noFill/>
                    </a:lnT>
                    <a:lnB>
                      <a:noFill/>
                    </a:lnB>
                  </a:tcPr>
                </a:tc>
                <a:tc>
                  <a:txBody>
                    <a:bodyPr/>
                    <a:lstStyle/>
                    <a:p>
                      <a:r>
                        <a:rPr lang="en-US" sz="1600" b="1" dirty="0">
                          <a:solidFill>
                            <a:srgbClr val="00B0F0"/>
                          </a:solidFill>
                        </a:rPr>
                        <a:t>Tool</a:t>
                      </a:r>
                    </a:p>
                  </a:txBody>
                  <a:tcPr marL="31858" marR="31858" marT="15930" marB="15930" anchor="ctr">
                    <a:lnL>
                      <a:noFill/>
                    </a:lnL>
                    <a:lnR>
                      <a:noFill/>
                    </a:lnR>
                    <a:lnT>
                      <a:noFill/>
                    </a:lnT>
                    <a:lnB>
                      <a:noFill/>
                    </a:lnB>
                  </a:tcPr>
                </a:tc>
                <a:tc>
                  <a:txBody>
                    <a:bodyPr/>
                    <a:lstStyle/>
                    <a:p>
                      <a:r>
                        <a:rPr lang="en-US" sz="1600" b="1" dirty="0">
                          <a:solidFill>
                            <a:srgbClr val="00B0F0"/>
                          </a:solidFill>
                        </a:rPr>
                        <a:t>Description</a:t>
                      </a:r>
                    </a:p>
                  </a:txBody>
                  <a:tcPr marL="31858" marR="31858" marT="15930" marB="15930" anchor="ctr">
                    <a:lnL>
                      <a:noFill/>
                    </a:lnL>
                    <a:lnR>
                      <a:noFill/>
                    </a:lnR>
                    <a:lnT>
                      <a:noFill/>
                    </a:lnT>
                    <a:lnB>
                      <a:noFill/>
                    </a:lnB>
                  </a:tcPr>
                </a:tc>
                <a:tc>
                  <a:txBody>
                    <a:bodyPr/>
                    <a:lstStyle/>
                    <a:p>
                      <a:r>
                        <a:rPr lang="en-US" sz="1600" b="1" dirty="0">
                          <a:solidFill>
                            <a:srgbClr val="00B0F0"/>
                          </a:solidFill>
                        </a:rPr>
                        <a:t>Offline Capability</a:t>
                      </a:r>
                    </a:p>
                  </a:txBody>
                  <a:tcPr marL="31858" marR="31858" marT="15930" marB="15930" anchor="ctr">
                    <a:lnL>
                      <a:noFill/>
                    </a:lnL>
                    <a:lnR>
                      <a:noFill/>
                    </a:lnR>
                    <a:lnT>
                      <a:noFill/>
                    </a:lnT>
                    <a:lnB>
                      <a:noFill/>
                    </a:lnB>
                  </a:tcPr>
                </a:tc>
              </a:tr>
              <a:tr h="713133">
                <a:tc>
                  <a:txBody>
                    <a:bodyPr/>
                    <a:lstStyle/>
                    <a:p>
                      <a:r>
                        <a:rPr lang="en-US" sz="1600" b="1">
                          <a:solidFill>
                            <a:srgbClr val="0070C0"/>
                          </a:solidFill>
                        </a:rPr>
                        <a:t>Source Code Management</a:t>
                      </a:r>
                    </a:p>
                  </a:txBody>
                  <a:tcPr marL="31858" marR="31858" marT="15930" marB="15930" anchor="ctr">
                    <a:lnL>
                      <a:noFill/>
                    </a:lnL>
                    <a:lnR>
                      <a:noFill/>
                    </a:lnR>
                    <a:lnT>
                      <a:noFill/>
                    </a:lnT>
                    <a:lnB>
                      <a:noFill/>
                    </a:lnB>
                  </a:tcPr>
                </a:tc>
                <a:tc>
                  <a:txBody>
                    <a:bodyPr/>
                    <a:lstStyle/>
                    <a:p>
                      <a:r>
                        <a:rPr lang="en-US" sz="1600" b="1"/>
                        <a:t>Git</a:t>
                      </a:r>
                    </a:p>
                  </a:txBody>
                  <a:tcPr marL="31858" marR="31858" marT="15930" marB="15930" anchor="ctr">
                    <a:lnL>
                      <a:noFill/>
                    </a:lnL>
                    <a:lnR>
                      <a:noFill/>
                    </a:lnR>
                    <a:lnT>
                      <a:noFill/>
                    </a:lnT>
                    <a:lnB>
                      <a:noFill/>
                    </a:lnB>
                  </a:tcPr>
                </a:tc>
                <a:tc>
                  <a:txBody>
                    <a:bodyPr/>
                    <a:lstStyle/>
                    <a:p>
                      <a:r>
                        <a:rPr lang="en-US" sz="1600" b="1"/>
                        <a:t>Distributed version control system</a:t>
                      </a:r>
                    </a:p>
                  </a:txBody>
                  <a:tcPr marL="31858" marR="31858" marT="15930" marB="15930" anchor="ctr">
                    <a:lnL>
                      <a:noFill/>
                    </a:lnL>
                    <a:lnR>
                      <a:noFill/>
                    </a:lnR>
                    <a:lnT>
                      <a:noFill/>
                    </a:lnT>
                    <a:lnB>
                      <a:noFill/>
                    </a:lnB>
                  </a:tcPr>
                </a:tc>
                <a:tc>
                  <a:txBody>
                    <a:bodyPr/>
                    <a:lstStyle/>
                    <a:p>
                      <a:r>
                        <a:rPr lang="en-US" sz="1600" b="1" dirty="0"/>
                        <a:t>Fully offline</a:t>
                      </a:r>
                    </a:p>
                  </a:txBody>
                  <a:tcPr marL="31858" marR="31858" marT="15930" marB="15930" anchor="ctr">
                    <a:lnL>
                      <a:noFill/>
                    </a:lnL>
                    <a:lnR>
                      <a:noFill/>
                    </a:lnR>
                    <a:lnT>
                      <a:noFill/>
                    </a:lnT>
                    <a:lnB>
                      <a:noFill/>
                    </a:lnB>
                  </a:tcPr>
                </a:tc>
              </a:tr>
              <a:tr h="713133">
                <a:tc>
                  <a:txBody>
                    <a:bodyPr/>
                    <a:lstStyle/>
                    <a:p>
                      <a:endParaRPr lang="en-US" sz="1600" b="1">
                        <a:solidFill>
                          <a:srgbClr val="0070C0"/>
                        </a:solidFill>
                      </a:endParaRPr>
                    </a:p>
                  </a:txBody>
                  <a:tcPr marL="31858" marR="31858" marT="15930" marB="15930" anchor="ctr">
                    <a:lnL>
                      <a:noFill/>
                    </a:lnL>
                    <a:lnR>
                      <a:noFill/>
                    </a:lnR>
                    <a:lnT>
                      <a:noFill/>
                    </a:lnT>
                    <a:lnB>
                      <a:noFill/>
                    </a:lnB>
                  </a:tcPr>
                </a:tc>
                <a:tc>
                  <a:txBody>
                    <a:bodyPr/>
                    <a:lstStyle/>
                    <a:p>
                      <a:r>
                        <a:rPr lang="en-US" sz="1600" b="1"/>
                        <a:t>Gitea</a:t>
                      </a:r>
                    </a:p>
                  </a:txBody>
                  <a:tcPr marL="31858" marR="31858" marT="15930" marB="15930" anchor="ctr">
                    <a:lnL>
                      <a:noFill/>
                    </a:lnL>
                    <a:lnR>
                      <a:noFill/>
                    </a:lnR>
                    <a:lnT>
                      <a:noFill/>
                    </a:lnT>
                    <a:lnB>
                      <a:noFill/>
                    </a:lnB>
                  </a:tcPr>
                </a:tc>
                <a:tc>
                  <a:txBody>
                    <a:bodyPr/>
                    <a:lstStyle/>
                    <a:p>
                      <a:r>
                        <a:rPr lang="en-US" sz="1600" b="1"/>
                        <a:t>Lightweight self-hosted Git server</a:t>
                      </a:r>
                    </a:p>
                  </a:txBody>
                  <a:tcPr marL="31858" marR="31858" marT="15930" marB="15930" anchor="ctr">
                    <a:lnL>
                      <a:noFill/>
                    </a:lnL>
                    <a:lnR>
                      <a:noFill/>
                    </a:lnR>
                    <a:lnT>
                      <a:noFill/>
                    </a:lnT>
                    <a:lnB>
                      <a:noFill/>
                    </a:lnB>
                  </a:tcPr>
                </a:tc>
                <a:tc>
                  <a:txBody>
                    <a:bodyPr/>
                    <a:lstStyle/>
                    <a:p>
                      <a:r>
                        <a:rPr lang="en-US" sz="1600" b="1"/>
                        <a:t>Fully offline</a:t>
                      </a:r>
                    </a:p>
                  </a:txBody>
                  <a:tcPr marL="31858" marR="31858" marT="15930" marB="15930" anchor="ctr">
                    <a:lnL>
                      <a:noFill/>
                    </a:lnL>
                    <a:lnR>
                      <a:noFill/>
                    </a:lnR>
                    <a:lnT>
                      <a:noFill/>
                    </a:lnT>
                    <a:lnB>
                      <a:noFill/>
                    </a:lnB>
                  </a:tcPr>
                </a:tc>
              </a:tr>
              <a:tr h="378433">
                <a:tc>
                  <a:txBody>
                    <a:bodyPr/>
                    <a:lstStyle/>
                    <a:p>
                      <a:endParaRPr lang="en-US" sz="1600" b="1">
                        <a:solidFill>
                          <a:srgbClr val="0070C0"/>
                        </a:solidFill>
                      </a:endParaRPr>
                    </a:p>
                  </a:txBody>
                  <a:tcPr marL="31858" marR="31858" marT="15930" marB="15930" anchor="ctr">
                    <a:lnL>
                      <a:noFill/>
                    </a:lnL>
                    <a:lnR>
                      <a:noFill/>
                    </a:lnR>
                    <a:lnT>
                      <a:noFill/>
                    </a:lnT>
                    <a:lnB>
                      <a:noFill/>
                    </a:lnB>
                  </a:tcPr>
                </a:tc>
                <a:tc>
                  <a:txBody>
                    <a:bodyPr/>
                    <a:lstStyle/>
                    <a:p>
                      <a:r>
                        <a:rPr lang="en-US" sz="1600" b="1"/>
                        <a:t>GitLab CE</a:t>
                      </a:r>
                    </a:p>
                  </a:txBody>
                  <a:tcPr marL="31858" marR="31858" marT="15930" marB="15930" anchor="ctr">
                    <a:lnL>
                      <a:noFill/>
                    </a:lnL>
                    <a:lnR>
                      <a:noFill/>
                    </a:lnR>
                    <a:lnT>
                      <a:noFill/>
                    </a:lnT>
                    <a:lnB>
                      <a:noFill/>
                    </a:lnB>
                  </a:tcPr>
                </a:tc>
                <a:tc>
                  <a:txBody>
                    <a:bodyPr/>
                    <a:lstStyle/>
                    <a:p>
                      <a:r>
                        <a:rPr lang="en-US" sz="1600" b="1"/>
                        <a:t>Full-featured DevOps platform</a:t>
                      </a:r>
                    </a:p>
                  </a:txBody>
                  <a:tcPr marL="31858" marR="31858" marT="15930" marB="15930" anchor="ctr">
                    <a:lnL>
                      <a:noFill/>
                    </a:lnL>
                    <a:lnR>
                      <a:noFill/>
                    </a:lnR>
                    <a:lnT>
                      <a:noFill/>
                    </a:lnT>
                    <a:lnB>
                      <a:noFill/>
                    </a:lnB>
                  </a:tcPr>
                </a:tc>
                <a:tc>
                  <a:txBody>
                    <a:bodyPr/>
                    <a:lstStyle/>
                    <a:p>
                      <a:r>
                        <a:rPr lang="en-US" sz="1600" b="1"/>
                        <a:t>Fully offline</a:t>
                      </a:r>
                    </a:p>
                  </a:txBody>
                  <a:tcPr marL="31858" marR="31858" marT="15930" marB="15930" anchor="ctr">
                    <a:lnL>
                      <a:noFill/>
                    </a:lnL>
                    <a:lnR>
                      <a:noFill/>
                    </a:lnR>
                    <a:lnT>
                      <a:noFill/>
                    </a:lnT>
                    <a:lnB>
                      <a:noFill/>
                    </a:lnB>
                  </a:tcPr>
                </a:tc>
              </a:tr>
              <a:tr h="378433">
                <a:tc>
                  <a:txBody>
                    <a:bodyPr/>
                    <a:lstStyle/>
                    <a:p>
                      <a:r>
                        <a:rPr lang="en-US" sz="1600" b="1">
                          <a:solidFill>
                            <a:srgbClr val="0070C0"/>
                          </a:solidFill>
                        </a:rPr>
                        <a:t>Build Tools</a:t>
                      </a:r>
                    </a:p>
                  </a:txBody>
                  <a:tcPr marL="31858" marR="31858" marT="15930" marB="15930" anchor="ctr">
                    <a:lnL>
                      <a:noFill/>
                    </a:lnL>
                    <a:lnR>
                      <a:noFill/>
                    </a:lnR>
                    <a:lnT>
                      <a:noFill/>
                    </a:lnT>
                    <a:lnB>
                      <a:noFill/>
                    </a:lnB>
                  </a:tcPr>
                </a:tc>
                <a:tc>
                  <a:txBody>
                    <a:bodyPr/>
                    <a:lstStyle/>
                    <a:p>
                      <a:r>
                        <a:rPr lang="en-US" sz="1600" b="1" dirty="0"/>
                        <a:t>Maven</a:t>
                      </a:r>
                    </a:p>
                  </a:txBody>
                  <a:tcPr marL="31858" marR="31858" marT="15930" marB="15930" anchor="ctr">
                    <a:lnL>
                      <a:noFill/>
                    </a:lnL>
                    <a:lnR>
                      <a:noFill/>
                    </a:lnR>
                    <a:lnT>
                      <a:noFill/>
                    </a:lnT>
                    <a:lnB>
                      <a:noFill/>
                    </a:lnB>
                  </a:tcPr>
                </a:tc>
                <a:tc>
                  <a:txBody>
                    <a:bodyPr/>
                    <a:lstStyle/>
                    <a:p>
                      <a:r>
                        <a:rPr lang="en-US" sz="1600" b="1"/>
                        <a:t>Java build tool; use with Nexus</a:t>
                      </a:r>
                    </a:p>
                  </a:txBody>
                  <a:tcPr marL="31858" marR="31858" marT="15930" marB="15930" anchor="ctr">
                    <a:lnL>
                      <a:noFill/>
                    </a:lnL>
                    <a:lnR>
                      <a:noFill/>
                    </a:lnR>
                    <a:lnT>
                      <a:noFill/>
                    </a:lnT>
                    <a:lnB>
                      <a:noFill/>
                    </a:lnB>
                  </a:tcPr>
                </a:tc>
                <a:tc>
                  <a:txBody>
                    <a:bodyPr/>
                    <a:lstStyle/>
                    <a:p>
                      <a:r>
                        <a:rPr lang="en-US" sz="1600" b="1"/>
                        <a:t>Fully offline with local repo</a:t>
                      </a:r>
                    </a:p>
                  </a:txBody>
                  <a:tcPr marL="31858" marR="31858" marT="15930" marB="15930" anchor="ctr">
                    <a:lnL>
                      <a:noFill/>
                    </a:lnL>
                    <a:lnR>
                      <a:noFill/>
                    </a:lnR>
                    <a:lnT>
                      <a:noFill/>
                    </a:lnT>
                    <a:lnB>
                      <a:noFill/>
                    </a:lnB>
                  </a:tcPr>
                </a:tc>
              </a:tr>
              <a:tr h="713133">
                <a:tc>
                  <a:txBody>
                    <a:bodyPr/>
                    <a:lstStyle/>
                    <a:p>
                      <a:r>
                        <a:rPr lang="en-US" sz="1600" b="1" dirty="0">
                          <a:solidFill>
                            <a:srgbClr val="0070C0"/>
                          </a:solidFill>
                        </a:rPr>
                        <a:t>Artifact Repository</a:t>
                      </a:r>
                    </a:p>
                  </a:txBody>
                  <a:tcPr marL="31858" marR="31858" marT="15930" marB="15930" anchor="ctr">
                    <a:lnL>
                      <a:noFill/>
                    </a:lnL>
                    <a:lnR>
                      <a:noFill/>
                    </a:lnR>
                    <a:lnT>
                      <a:noFill/>
                    </a:lnT>
                    <a:lnB>
                      <a:noFill/>
                    </a:lnB>
                  </a:tcPr>
                </a:tc>
                <a:tc>
                  <a:txBody>
                    <a:bodyPr/>
                    <a:lstStyle/>
                    <a:p>
                      <a:r>
                        <a:rPr lang="en-US" sz="1600" b="1" dirty="0"/>
                        <a:t>Nexus OSS</a:t>
                      </a:r>
                    </a:p>
                  </a:txBody>
                  <a:tcPr marL="31858" marR="31858" marT="15930" marB="15930" anchor="ctr">
                    <a:lnL>
                      <a:noFill/>
                    </a:lnL>
                    <a:lnR>
                      <a:noFill/>
                    </a:lnR>
                    <a:lnT>
                      <a:noFill/>
                    </a:lnT>
                    <a:lnB>
                      <a:noFill/>
                    </a:lnB>
                  </a:tcPr>
                </a:tc>
                <a:tc>
                  <a:txBody>
                    <a:bodyPr/>
                    <a:lstStyle/>
                    <a:p>
                      <a:r>
                        <a:rPr lang="en-US" sz="1600" b="1"/>
                        <a:t>Stores artifacts like JARs, Docker images</a:t>
                      </a:r>
                    </a:p>
                  </a:txBody>
                  <a:tcPr marL="31858" marR="31858" marT="15930" marB="15930" anchor="ctr">
                    <a:lnL>
                      <a:noFill/>
                    </a:lnL>
                    <a:lnR>
                      <a:noFill/>
                    </a:lnR>
                    <a:lnT>
                      <a:noFill/>
                    </a:lnT>
                    <a:lnB>
                      <a:noFill/>
                    </a:lnB>
                  </a:tcPr>
                </a:tc>
                <a:tc>
                  <a:txBody>
                    <a:bodyPr/>
                    <a:lstStyle/>
                    <a:p>
                      <a:r>
                        <a:rPr lang="en-US" sz="1600" b="1"/>
                        <a:t>Fully offline</a:t>
                      </a:r>
                    </a:p>
                  </a:txBody>
                  <a:tcPr marL="31858" marR="31858" marT="15930" marB="15930" anchor="ctr">
                    <a:lnL>
                      <a:noFill/>
                    </a:lnL>
                    <a:lnR>
                      <a:noFill/>
                    </a:lnR>
                    <a:lnT>
                      <a:noFill/>
                    </a:lnT>
                    <a:lnB>
                      <a:noFill/>
                    </a:lnB>
                  </a:tcPr>
                </a:tc>
              </a:tr>
              <a:tr h="378433">
                <a:tc>
                  <a:txBody>
                    <a:bodyPr/>
                    <a:lstStyle/>
                    <a:p>
                      <a:endParaRPr lang="en-US" sz="1600" b="1" dirty="0">
                        <a:solidFill>
                          <a:srgbClr val="0070C0"/>
                        </a:solidFill>
                      </a:endParaRPr>
                    </a:p>
                  </a:txBody>
                  <a:tcPr marL="31858" marR="31858" marT="15930" marB="15930" anchor="ctr">
                    <a:lnL>
                      <a:noFill/>
                    </a:lnL>
                    <a:lnR>
                      <a:noFill/>
                    </a:lnR>
                    <a:lnT>
                      <a:noFill/>
                    </a:lnT>
                    <a:lnB>
                      <a:noFill/>
                    </a:lnB>
                  </a:tcPr>
                </a:tc>
                <a:tc>
                  <a:txBody>
                    <a:bodyPr/>
                    <a:lstStyle/>
                    <a:p>
                      <a:r>
                        <a:rPr lang="en-US" sz="1600" b="1"/>
                        <a:t>JFrog Artifactory CE</a:t>
                      </a:r>
                    </a:p>
                  </a:txBody>
                  <a:tcPr marL="31858" marR="31858" marT="15930" marB="15930" anchor="ctr">
                    <a:lnL>
                      <a:noFill/>
                    </a:lnL>
                    <a:lnR>
                      <a:noFill/>
                    </a:lnR>
                    <a:lnT>
                      <a:noFill/>
                    </a:lnT>
                    <a:lnB>
                      <a:noFill/>
                    </a:lnB>
                  </a:tcPr>
                </a:tc>
                <a:tc>
                  <a:txBody>
                    <a:bodyPr/>
                    <a:lstStyle/>
                    <a:p>
                      <a:r>
                        <a:rPr lang="en-US" sz="1600" b="1"/>
                        <a:t>Advanced artifact manager</a:t>
                      </a:r>
                    </a:p>
                  </a:txBody>
                  <a:tcPr marL="31858" marR="31858" marT="15930" marB="15930" anchor="ctr">
                    <a:lnL>
                      <a:noFill/>
                    </a:lnL>
                    <a:lnR>
                      <a:noFill/>
                    </a:lnR>
                    <a:lnT>
                      <a:noFill/>
                    </a:lnT>
                    <a:lnB>
                      <a:noFill/>
                    </a:lnB>
                  </a:tcPr>
                </a:tc>
                <a:tc>
                  <a:txBody>
                    <a:bodyPr/>
                    <a:lstStyle/>
                    <a:p>
                      <a:r>
                        <a:rPr lang="en-US" sz="1600" b="1"/>
                        <a:t>Fully offline</a:t>
                      </a:r>
                    </a:p>
                  </a:txBody>
                  <a:tcPr marL="31858" marR="31858" marT="15930" marB="15930" anchor="ctr">
                    <a:lnL>
                      <a:noFill/>
                    </a:lnL>
                    <a:lnR>
                      <a:noFill/>
                    </a:lnR>
                    <a:lnT>
                      <a:noFill/>
                    </a:lnT>
                    <a:lnB>
                      <a:noFill/>
                    </a:lnB>
                  </a:tcPr>
                </a:tc>
              </a:tr>
              <a:tr h="378433">
                <a:tc>
                  <a:txBody>
                    <a:bodyPr/>
                    <a:lstStyle/>
                    <a:p>
                      <a:r>
                        <a:rPr lang="en-US" sz="1600" b="1" dirty="0">
                          <a:solidFill>
                            <a:srgbClr val="0070C0"/>
                          </a:solidFill>
                        </a:rPr>
                        <a:t>CI/CD</a:t>
                      </a:r>
                    </a:p>
                  </a:txBody>
                  <a:tcPr marL="31858" marR="31858" marT="15930" marB="15930" anchor="ctr">
                    <a:lnL>
                      <a:noFill/>
                    </a:lnL>
                    <a:lnR>
                      <a:noFill/>
                    </a:lnR>
                    <a:lnT>
                      <a:noFill/>
                    </a:lnT>
                    <a:lnB>
                      <a:noFill/>
                    </a:lnB>
                  </a:tcPr>
                </a:tc>
                <a:tc>
                  <a:txBody>
                    <a:bodyPr/>
                    <a:lstStyle/>
                    <a:p>
                      <a:r>
                        <a:rPr lang="en-US" sz="1600" b="1"/>
                        <a:t>Jenkins</a:t>
                      </a:r>
                    </a:p>
                  </a:txBody>
                  <a:tcPr marL="31858" marR="31858" marT="15930" marB="15930" anchor="ctr">
                    <a:lnL>
                      <a:noFill/>
                    </a:lnL>
                    <a:lnR>
                      <a:noFill/>
                    </a:lnR>
                    <a:lnT>
                      <a:noFill/>
                    </a:lnT>
                    <a:lnB>
                      <a:noFill/>
                    </a:lnB>
                  </a:tcPr>
                </a:tc>
                <a:tc>
                  <a:txBody>
                    <a:bodyPr/>
                    <a:lstStyle/>
                    <a:p>
                      <a:r>
                        <a:rPr lang="en-US" sz="1600" b="1"/>
                        <a:t>Widely-used CI/CD server</a:t>
                      </a:r>
                    </a:p>
                  </a:txBody>
                  <a:tcPr marL="31858" marR="31858" marT="15930" marB="15930" anchor="ctr">
                    <a:lnL>
                      <a:noFill/>
                    </a:lnL>
                    <a:lnR>
                      <a:noFill/>
                    </a:lnR>
                    <a:lnT>
                      <a:noFill/>
                    </a:lnT>
                    <a:lnB>
                      <a:noFill/>
                    </a:lnB>
                  </a:tcPr>
                </a:tc>
                <a:tc>
                  <a:txBody>
                    <a:bodyPr/>
                    <a:lstStyle/>
                    <a:p>
                      <a:r>
                        <a:rPr lang="en-US" sz="1600" b="1"/>
                        <a:t>Fully offline</a:t>
                      </a:r>
                    </a:p>
                  </a:txBody>
                  <a:tcPr marL="31858" marR="31858" marT="15930" marB="15930" anchor="ctr">
                    <a:lnL>
                      <a:noFill/>
                    </a:lnL>
                    <a:lnR>
                      <a:noFill/>
                    </a:lnR>
                    <a:lnT>
                      <a:noFill/>
                    </a:lnT>
                    <a:lnB>
                      <a:noFill/>
                    </a:lnB>
                  </a:tcPr>
                </a:tc>
              </a:tr>
              <a:tr h="378433">
                <a:tc>
                  <a:txBody>
                    <a:bodyPr/>
                    <a:lstStyle/>
                    <a:p>
                      <a:endParaRPr lang="en-US" sz="1600" b="1" dirty="0">
                        <a:solidFill>
                          <a:srgbClr val="0070C0"/>
                        </a:solidFill>
                      </a:endParaRPr>
                    </a:p>
                  </a:txBody>
                  <a:tcPr marL="31858" marR="31858" marT="15930" marB="15930" anchor="ctr">
                    <a:lnL>
                      <a:noFill/>
                    </a:lnL>
                    <a:lnR>
                      <a:noFill/>
                    </a:lnR>
                    <a:lnT>
                      <a:noFill/>
                    </a:lnT>
                    <a:lnB>
                      <a:noFill/>
                    </a:lnB>
                  </a:tcPr>
                </a:tc>
                <a:tc>
                  <a:txBody>
                    <a:bodyPr/>
                    <a:lstStyle/>
                    <a:p>
                      <a:r>
                        <a:rPr lang="en-US" sz="1600" b="1"/>
                        <a:t>GitLab CI</a:t>
                      </a:r>
                    </a:p>
                  </a:txBody>
                  <a:tcPr marL="31858" marR="31858" marT="15930" marB="15930" anchor="ctr">
                    <a:lnL>
                      <a:noFill/>
                    </a:lnL>
                    <a:lnR>
                      <a:noFill/>
                    </a:lnR>
                    <a:lnT>
                      <a:noFill/>
                    </a:lnT>
                    <a:lnB>
                      <a:noFill/>
                    </a:lnB>
                  </a:tcPr>
                </a:tc>
                <a:tc>
                  <a:txBody>
                    <a:bodyPr/>
                    <a:lstStyle/>
                    <a:p>
                      <a:r>
                        <a:rPr lang="en-US" sz="1600" b="1"/>
                        <a:t>Integrated with GitLab</a:t>
                      </a:r>
                    </a:p>
                  </a:txBody>
                  <a:tcPr marL="31858" marR="31858" marT="15930" marB="15930" anchor="ctr">
                    <a:lnL>
                      <a:noFill/>
                    </a:lnL>
                    <a:lnR>
                      <a:noFill/>
                    </a:lnR>
                    <a:lnT>
                      <a:noFill/>
                    </a:lnT>
                    <a:lnB>
                      <a:noFill/>
                    </a:lnB>
                  </a:tcPr>
                </a:tc>
                <a:tc>
                  <a:txBody>
                    <a:bodyPr/>
                    <a:lstStyle/>
                    <a:p>
                      <a:r>
                        <a:rPr lang="en-US" sz="1600" b="1" dirty="0"/>
                        <a:t>Fully offline</a:t>
                      </a:r>
                    </a:p>
                  </a:txBody>
                  <a:tcPr marL="31858" marR="31858" marT="15930" marB="15930" anchor="ctr">
                    <a:lnL>
                      <a:noFill/>
                    </a:lnL>
                    <a:lnR>
                      <a:noFill/>
                    </a:lnR>
                    <a:lnT>
                      <a:noFill/>
                    </a:lnT>
                    <a:lnB>
                      <a:noFill/>
                    </a:lnB>
                  </a:tcPr>
                </a:tc>
              </a:tr>
              <a:tr h="378433">
                <a:tc>
                  <a:txBody>
                    <a:bodyPr/>
                    <a:lstStyle/>
                    <a:p>
                      <a:r>
                        <a:rPr lang="en-US" sz="1600" b="1" dirty="0">
                          <a:solidFill>
                            <a:srgbClr val="0070C0"/>
                          </a:solidFill>
                        </a:rPr>
                        <a:t>Containerization</a:t>
                      </a:r>
                    </a:p>
                  </a:txBody>
                  <a:tcPr marL="31858" marR="31858" marT="15930" marB="15930" anchor="ctr">
                    <a:lnL>
                      <a:noFill/>
                    </a:lnL>
                    <a:lnR>
                      <a:noFill/>
                    </a:lnR>
                    <a:lnT>
                      <a:noFill/>
                    </a:lnT>
                    <a:lnB>
                      <a:noFill/>
                    </a:lnB>
                  </a:tcPr>
                </a:tc>
                <a:tc>
                  <a:txBody>
                    <a:bodyPr/>
                    <a:lstStyle/>
                    <a:p>
                      <a:r>
                        <a:rPr lang="en-US" sz="1600" b="1"/>
                        <a:t>Docker</a:t>
                      </a:r>
                    </a:p>
                  </a:txBody>
                  <a:tcPr marL="31858" marR="31858" marT="15930" marB="15930" anchor="ctr">
                    <a:lnL>
                      <a:noFill/>
                    </a:lnL>
                    <a:lnR>
                      <a:noFill/>
                    </a:lnR>
                    <a:lnT>
                      <a:noFill/>
                    </a:lnT>
                    <a:lnB>
                      <a:noFill/>
                    </a:lnB>
                  </a:tcPr>
                </a:tc>
                <a:tc>
                  <a:txBody>
                    <a:bodyPr/>
                    <a:lstStyle/>
                    <a:p>
                      <a:r>
                        <a:rPr lang="en-US" sz="1600" b="1"/>
                        <a:t>Build and run containers</a:t>
                      </a:r>
                    </a:p>
                  </a:txBody>
                  <a:tcPr marL="31858" marR="31858" marT="15930" marB="15930" anchor="ctr">
                    <a:lnL>
                      <a:noFill/>
                    </a:lnL>
                    <a:lnR>
                      <a:noFill/>
                    </a:lnR>
                    <a:lnT>
                      <a:noFill/>
                    </a:lnT>
                    <a:lnB>
                      <a:noFill/>
                    </a:lnB>
                  </a:tcPr>
                </a:tc>
                <a:tc>
                  <a:txBody>
                    <a:bodyPr/>
                    <a:lstStyle/>
                    <a:p>
                      <a:r>
                        <a:rPr lang="en-US" sz="1600" b="1"/>
                        <a:t>Fully offline (with saved images)</a:t>
                      </a:r>
                    </a:p>
                  </a:txBody>
                  <a:tcPr marL="31858" marR="31858" marT="15930" marB="15930" anchor="ctr">
                    <a:lnL>
                      <a:noFill/>
                    </a:lnL>
                    <a:lnR>
                      <a:noFill/>
                    </a:lnR>
                    <a:lnT>
                      <a:noFill/>
                    </a:lnT>
                    <a:lnB>
                      <a:noFill/>
                    </a:lnB>
                  </a:tcPr>
                </a:tc>
              </a:tr>
              <a:tr h="378433">
                <a:tc>
                  <a:txBody>
                    <a:bodyPr/>
                    <a:lstStyle/>
                    <a:p>
                      <a:endParaRPr lang="en-US" sz="1600" b="1" dirty="0"/>
                    </a:p>
                  </a:txBody>
                  <a:tcPr marL="31858" marR="31858" marT="15930" marB="15930" anchor="ctr">
                    <a:lnL>
                      <a:noFill/>
                    </a:lnL>
                    <a:lnR>
                      <a:noFill/>
                    </a:lnR>
                    <a:lnT>
                      <a:noFill/>
                    </a:lnT>
                    <a:lnB>
                      <a:noFill/>
                    </a:lnB>
                  </a:tcPr>
                </a:tc>
                <a:tc>
                  <a:txBody>
                    <a:bodyPr/>
                    <a:lstStyle/>
                    <a:p>
                      <a:r>
                        <a:rPr lang="en-US" sz="1600" b="1"/>
                        <a:t>Podman</a:t>
                      </a:r>
                    </a:p>
                  </a:txBody>
                  <a:tcPr marL="31858" marR="31858" marT="15930" marB="15930" anchor="ctr">
                    <a:lnL>
                      <a:noFill/>
                    </a:lnL>
                    <a:lnR>
                      <a:noFill/>
                    </a:lnR>
                    <a:lnT>
                      <a:noFill/>
                    </a:lnT>
                    <a:lnB>
                      <a:noFill/>
                    </a:lnB>
                  </a:tcPr>
                </a:tc>
                <a:tc>
                  <a:txBody>
                    <a:bodyPr/>
                    <a:lstStyle/>
                    <a:p>
                      <a:r>
                        <a:rPr lang="en-US" sz="1600" b="1"/>
                        <a:t>Rootless container tool</a:t>
                      </a:r>
                    </a:p>
                  </a:txBody>
                  <a:tcPr marL="31858" marR="31858" marT="15930" marB="15930" anchor="ctr">
                    <a:lnL>
                      <a:noFill/>
                    </a:lnL>
                    <a:lnR>
                      <a:noFill/>
                    </a:lnR>
                    <a:lnT>
                      <a:noFill/>
                    </a:lnT>
                    <a:lnB>
                      <a:noFill/>
                    </a:lnB>
                  </a:tcPr>
                </a:tc>
                <a:tc>
                  <a:txBody>
                    <a:bodyPr/>
                    <a:lstStyle/>
                    <a:p>
                      <a:r>
                        <a:rPr lang="en-US" sz="1600" b="1" dirty="0"/>
                        <a:t>Fully offline</a:t>
                      </a:r>
                    </a:p>
                  </a:txBody>
                  <a:tcPr marL="31858" marR="31858" marT="15930" marB="15930" anchor="ctr">
                    <a:lnL>
                      <a:noFill/>
                    </a:lnL>
                    <a:lnR>
                      <a:noFill/>
                    </a:lnR>
                    <a:lnT>
                      <a:noFill/>
                    </a:lnT>
                    <a:lnB>
                      <a:noFill/>
                    </a:lnB>
                  </a:tcPr>
                </a:tc>
              </a:tr>
            </a:tbl>
          </a:graphicData>
        </a:graphic>
      </p:graphicFrame>
      <p:sp>
        <p:nvSpPr>
          <p:cNvPr id="4" name="Rectangle 1"/>
          <p:cNvSpPr>
            <a:spLocks noChangeArrowheads="1"/>
          </p:cNvSpPr>
          <p:nvPr/>
        </p:nvSpPr>
        <p:spPr bwMode="auto">
          <a:xfrm>
            <a:off x="4471988" y="1636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67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15155" y="1155924"/>
          <a:ext cx="11333408" cy="4420630"/>
        </p:xfrm>
        <a:graphic>
          <a:graphicData uri="http://schemas.openxmlformats.org/drawingml/2006/table">
            <a:tbl>
              <a:tblPr/>
              <a:tblGrid>
                <a:gridCol w="2833352"/>
                <a:gridCol w="2833352"/>
                <a:gridCol w="2833352"/>
                <a:gridCol w="2833352"/>
              </a:tblGrid>
              <a:tr h="391219">
                <a:tc>
                  <a:txBody>
                    <a:bodyPr/>
                    <a:lstStyle/>
                    <a:p>
                      <a:r>
                        <a:rPr lang="en-US" sz="1400" b="1" dirty="0">
                          <a:solidFill>
                            <a:srgbClr val="0070C0"/>
                          </a:solidFill>
                        </a:rPr>
                        <a:t>Orchestration</a:t>
                      </a:r>
                    </a:p>
                  </a:txBody>
                  <a:tcPr marL="31858" marR="31858" marT="15930" marB="15930" anchor="ctr">
                    <a:lnL>
                      <a:noFill/>
                    </a:lnL>
                    <a:lnR>
                      <a:noFill/>
                    </a:lnR>
                    <a:lnT>
                      <a:noFill/>
                    </a:lnT>
                    <a:lnB>
                      <a:noFill/>
                    </a:lnB>
                  </a:tcPr>
                </a:tc>
                <a:tc>
                  <a:txBody>
                    <a:bodyPr/>
                    <a:lstStyle/>
                    <a:p>
                      <a:r>
                        <a:rPr lang="en-US" sz="1400" b="1"/>
                        <a:t>Kubernetes</a:t>
                      </a:r>
                    </a:p>
                  </a:txBody>
                  <a:tcPr marL="31858" marR="31858" marT="15930" marB="15930" anchor="ctr">
                    <a:lnL>
                      <a:noFill/>
                    </a:lnL>
                    <a:lnR>
                      <a:noFill/>
                    </a:lnR>
                    <a:lnT>
                      <a:noFill/>
                    </a:lnT>
                    <a:lnB>
                      <a:noFill/>
                    </a:lnB>
                  </a:tcPr>
                </a:tc>
                <a:tc>
                  <a:txBody>
                    <a:bodyPr/>
                    <a:lstStyle/>
                    <a:p>
                      <a:r>
                        <a:rPr lang="en-US" sz="1400" b="1"/>
                        <a:t>Container orchestration</a:t>
                      </a:r>
                    </a:p>
                  </a:txBody>
                  <a:tcPr marL="31858" marR="31858" marT="15930" marB="15930" anchor="ctr">
                    <a:lnL>
                      <a:noFill/>
                    </a:lnL>
                    <a:lnR>
                      <a:noFill/>
                    </a:lnR>
                    <a:lnT>
                      <a:noFill/>
                    </a:lnT>
                    <a:lnB>
                      <a:noFill/>
                    </a:lnB>
                  </a:tcPr>
                </a:tc>
                <a:tc>
                  <a:txBody>
                    <a:bodyPr/>
                    <a:lstStyle/>
                    <a:p>
                      <a:r>
                        <a:rPr lang="en-US" sz="1400" b="1"/>
                        <a:t>Offline with kubeadm setup</a:t>
                      </a:r>
                    </a:p>
                  </a:txBody>
                  <a:tcPr marL="31858" marR="31858" marT="15930" marB="15930" anchor="ctr">
                    <a:lnL>
                      <a:noFill/>
                    </a:lnL>
                    <a:lnR>
                      <a:noFill/>
                    </a:lnR>
                    <a:lnT>
                      <a:noFill/>
                    </a:lnT>
                    <a:lnB>
                      <a:noFill/>
                    </a:lnB>
                  </a:tcPr>
                </a:tc>
              </a:tr>
              <a:tr h="391219">
                <a:tc>
                  <a:txBody>
                    <a:bodyPr/>
                    <a:lstStyle/>
                    <a:p>
                      <a:endParaRPr lang="en-US" sz="1400" b="1" dirty="0">
                        <a:solidFill>
                          <a:srgbClr val="0070C0"/>
                        </a:solidFill>
                      </a:endParaRPr>
                    </a:p>
                  </a:txBody>
                  <a:tcPr marL="31858" marR="31858" marT="15930" marB="15930" anchor="ctr">
                    <a:lnL>
                      <a:noFill/>
                    </a:lnL>
                    <a:lnR>
                      <a:noFill/>
                    </a:lnR>
                    <a:lnT>
                      <a:noFill/>
                    </a:lnT>
                    <a:lnB>
                      <a:noFill/>
                    </a:lnB>
                  </a:tcPr>
                </a:tc>
                <a:tc>
                  <a:txBody>
                    <a:bodyPr/>
                    <a:lstStyle/>
                    <a:p>
                      <a:r>
                        <a:rPr lang="en-US" sz="1400" b="1" dirty="0"/>
                        <a:t>k3s</a:t>
                      </a:r>
                    </a:p>
                  </a:txBody>
                  <a:tcPr marL="31858" marR="31858" marT="15930" marB="15930" anchor="ctr">
                    <a:lnL>
                      <a:noFill/>
                    </a:lnL>
                    <a:lnR>
                      <a:noFill/>
                    </a:lnR>
                    <a:lnT>
                      <a:noFill/>
                    </a:lnT>
                    <a:lnB>
                      <a:noFill/>
                    </a:lnB>
                  </a:tcPr>
                </a:tc>
                <a:tc>
                  <a:txBody>
                    <a:bodyPr/>
                    <a:lstStyle/>
                    <a:p>
                      <a:r>
                        <a:rPr lang="en-US" sz="1400" b="1"/>
                        <a:t>Lightweight Kubernetes</a:t>
                      </a:r>
                    </a:p>
                  </a:txBody>
                  <a:tcPr marL="31858" marR="31858" marT="15930" marB="15930" anchor="ctr">
                    <a:lnL>
                      <a:noFill/>
                    </a:lnL>
                    <a:lnR>
                      <a:noFill/>
                    </a:lnR>
                    <a:lnT>
                      <a:noFill/>
                    </a:lnT>
                    <a:lnB>
                      <a:noFill/>
                    </a:lnB>
                  </a:tcPr>
                </a:tc>
                <a:tc>
                  <a:txBody>
                    <a:bodyPr/>
                    <a:lstStyle/>
                    <a:p>
                      <a:r>
                        <a:rPr lang="en-US" sz="1400" b="1"/>
                        <a:t>Fully offline</a:t>
                      </a:r>
                    </a:p>
                  </a:txBody>
                  <a:tcPr marL="31858" marR="31858" marT="15930" marB="15930" anchor="ctr">
                    <a:lnL>
                      <a:noFill/>
                    </a:lnL>
                    <a:lnR>
                      <a:noFill/>
                    </a:lnR>
                    <a:lnT>
                      <a:noFill/>
                    </a:lnT>
                    <a:lnB>
                      <a:noFill/>
                    </a:lnB>
                  </a:tcPr>
                </a:tc>
              </a:tr>
              <a:tr h="391219">
                <a:tc>
                  <a:txBody>
                    <a:bodyPr/>
                    <a:lstStyle/>
                    <a:p>
                      <a:r>
                        <a:rPr lang="en-US" sz="1400" b="1" dirty="0">
                          <a:solidFill>
                            <a:srgbClr val="0070C0"/>
                          </a:solidFill>
                        </a:rPr>
                        <a:t>Code Quality</a:t>
                      </a:r>
                    </a:p>
                  </a:txBody>
                  <a:tcPr marL="31858" marR="31858" marT="15930" marB="15930" anchor="ctr">
                    <a:lnL>
                      <a:noFill/>
                    </a:lnL>
                    <a:lnR>
                      <a:noFill/>
                    </a:lnR>
                    <a:lnT>
                      <a:noFill/>
                    </a:lnT>
                    <a:lnB>
                      <a:noFill/>
                    </a:lnB>
                  </a:tcPr>
                </a:tc>
                <a:tc>
                  <a:txBody>
                    <a:bodyPr/>
                    <a:lstStyle/>
                    <a:p>
                      <a:r>
                        <a:rPr lang="en-US" sz="1400" b="1"/>
                        <a:t>SonarQube</a:t>
                      </a:r>
                    </a:p>
                  </a:txBody>
                  <a:tcPr marL="31858" marR="31858" marT="15930" marB="15930" anchor="ctr">
                    <a:lnL>
                      <a:noFill/>
                    </a:lnL>
                    <a:lnR>
                      <a:noFill/>
                    </a:lnR>
                    <a:lnT>
                      <a:noFill/>
                    </a:lnT>
                    <a:lnB>
                      <a:noFill/>
                    </a:lnB>
                  </a:tcPr>
                </a:tc>
                <a:tc>
                  <a:txBody>
                    <a:bodyPr/>
                    <a:lstStyle/>
                    <a:p>
                      <a:r>
                        <a:rPr lang="en-US" sz="1400" b="1"/>
                        <a:t>Static code analysis</a:t>
                      </a:r>
                    </a:p>
                  </a:txBody>
                  <a:tcPr marL="31858" marR="31858" marT="15930" marB="15930" anchor="ctr">
                    <a:lnL>
                      <a:noFill/>
                    </a:lnL>
                    <a:lnR>
                      <a:noFill/>
                    </a:lnR>
                    <a:lnT>
                      <a:noFill/>
                    </a:lnT>
                    <a:lnB>
                      <a:noFill/>
                    </a:lnB>
                  </a:tcPr>
                </a:tc>
                <a:tc>
                  <a:txBody>
                    <a:bodyPr/>
                    <a:lstStyle/>
                    <a:p>
                      <a:r>
                        <a:rPr lang="en-US" sz="1400" b="1"/>
                        <a:t>Fully offline</a:t>
                      </a:r>
                    </a:p>
                  </a:txBody>
                  <a:tcPr marL="31858" marR="31858" marT="15930" marB="15930" anchor="ctr">
                    <a:lnL>
                      <a:noFill/>
                    </a:lnL>
                    <a:lnR>
                      <a:noFill/>
                    </a:lnR>
                    <a:lnT>
                      <a:noFill/>
                    </a:lnT>
                    <a:lnB>
                      <a:noFill/>
                    </a:lnB>
                  </a:tcPr>
                </a:tc>
              </a:tr>
              <a:tr h="391219">
                <a:tc>
                  <a:txBody>
                    <a:bodyPr/>
                    <a:lstStyle/>
                    <a:p>
                      <a:r>
                        <a:rPr lang="en-US" sz="1400" b="1" dirty="0">
                          <a:solidFill>
                            <a:srgbClr val="0070C0"/>
                          </a:solidFill>
                        </a:rPr>
                        <a:t>Monitoring &amp; Logging</a:t>
                      </a:r>
                    </a:p>
                  </a:txBody>
                  <a:tcPr marL="31858" marR="31858" marT="15930" marB="15930" anchor="ctr">
                    <a:lnL>
                      <a:noFill/>
                    </a:lnL>
                    <a:lnR>
                      <a:noFill/>
                    </a:lnR>
                    <a:lnT>
                      <a:noFill/>
                    </a:lnT>
                    <a:lnB>
                      <a:noFill/>
                    </a:lnB>
                  </a:tcPr>
                </a:tc>
                <a:tc>
                  <a:txBody>
                    <a:bodyPr/>
                    <a:lstStyle/>
                    <a:p>
                      <a:r>
                        <a:rPr lang="en-US" sz="1400" b="1"/>
                        <a:t>Prometheus</a:t>
                      </a:r>
                    </a:p>
                  </a:txBody>
                  <a:tcPr marL="31858" marR="31858" marT="15930" marB="15930" anchor="ctr">
                    <a:lnL>
                      <a:noFill/>
                    </a:lnL>
                    <a:lnR>
                      <a:noFill/>
                    </a:lnR>
                    <a:lnT>
                      <a:noFill/>
                    </a:lnT>
                    <a:lnB>
                      <a:noFill/>
                    </a:lnB>
                  </a:tcPr>
                </a:tc>
                <a:tc>
                  <a:txBody>
                    <a:bodyPr/>
                    <a:lstStyle/>
                    <a:p>
                      <a:r>
                        <a:rPr lang="en-US" sz="1400" b="1"/>
                        <a:t>Metrics collection and alerting</a:t>
                      </a:r>
                    </a:p>
                  </a:txBody>
                  <a:tcPr marL="31858" marR="31858" marT="15930" marB="15930" anchor="ctr">
                    <a:lnL>
                      <a:noFill/>
                    </a:lnL>
                    <a:lnR>
                      <a:noFill/>
                    </a:lnR>
                    <a:lnT>
                      <a:noFill/>
                    </a:lnT>
                    <a:lnB>
                      <a:noFill/>
                    </a:lnB>
                  </a:tcPr>
                </a:tc>
                <a:tc>
                  <a:txBody>
                    <a:bodyPr/>
                    <a:lstStyle/>
                    <a:p>
                      <a:r>
                        <a:rPr lang="en-US" sz="1400" b="1" dirty="0"/>
                        <a:t>Fully offline</a:t>
                      </a:r>
                    </a:p>
                  </a:txBody>
                  <a:tcPr marL="31858" marR="31858" marT="15930" marB="15930" anchor="ctr">
                    <a:lnL>
                      <a:noFill/>
                    </a:lnL>
                    <a:lnR>
                      <a:noFill/>
                    </a:lnR>
                    <a:lnT>
                      <a:noFill/>
                    </a:lnT>
                    <a:lnB>
                      <a:noFill/>
                    </a:lnB>
                  </a:tcPr>
                </a:tc>
              </a:tr>
              <a:tr h="391219">
                <a:tc>
                  <a:txBody>
                    <a:bodyPr/>
                    <a:lstStyle/>
                    <a:p>
                      <a:endParaRPr lang="en-US" sz="1400" b="1" dirty="0">
                        <a:solidFill>
                          <a:srgbClr val="0070C0"/>
                        </a:solidFill>
                      </a:endParaRPr>
                    </a:p>
                  </a:txBody>
                  <a:tcPr marL="31858" marR="31858" marT="15930" marB="15930" anchor="ctr">
                    <a:lnL>
                      <a:noFill/>
                    </a:lnL>
                    <a:lnR>
                      <a:noFill/>
                    </a:lnR>
                    <a:lnT>
                      <a:noFill/>
                    </a:lnT>
                    <a:lnB>
                      <a:noFill/>
                    </a:lnB>
                  </a:tcPr>
                </a:tc>
                <a:tc>
                  <a:txBody>
                    <a:bodyPr/>
                    <a:lstStyle/>
                    <a:p>
                      <a:r>
                        <a:rPr lang="en-US" sz="1400" b="1"/>
                        <a:t>Grafana</a:t>
                      </a:r>
                    </a:p>
                  </a:txBody>
                  <a:tcPr marL="31858" marR="31858" marT="15930" marB="15930" anchor="ctr">
                    <a:lnL>
                      <a:noFill/>
                    </a:lnL>
                    <a:lnR>
                      <a:noFill/>
                    </a:lnR>
                    <a:lnT>
                      <a:noFill/>
                    </a:lnT>
                    <a:lnB>
                      <a:noFill/>
                    </a:lnB>
                  </a:tcPr>
                </a:tc>
                <a:tc>
                  <a:txBody>
                    <a:bodyPr/>
                    <a:lstStyle/>
                    <a:p>
                      <a:r>
                        <a:rPr lang="en-US" sz="1400" b="1"/>
                        <a:t>Dashboards and visualization</a:t>
                      </a:r>
                    </a:p>
                  </a:txBody>
                  <a:tcPr marL="31858" marR="31858" marT="15930" marB="15930" anchor="ctr">
                    <a:lnL>
                      <a:noFill/>
                    </a:lnL>
                    <a:lnR>
                      <a:noFill/>
                    </a:lnR>
                    <a:lnT>
                      <a:noFill/>
                    </a:lnT>
                    <a:lnB>
                      <a:noFill/>
                    </a:lnB>
                  </a:tcPr>
                </a:tc>
                <a:tc>
                  <a:txBody>
                    <a:bodyPr/>
                    <a:lstStyle/>
                    <a:p>
                      <a:r>
                        <a:rPr lang="en-US" sz="1400" b="1"/>
                        <a:t>Fully offline</a:t>
                      </a:r>
                    </a:p>
                  </a:txBody>
                  <a:tcPr marL="31858" marR="31858" marT="15930" marB="15930" anchor="ctr">
                    <a:lnL>
                      <a:noFill/>
                    </a:lnL>
                    <a:lnR>
                      <a:noFill/>
                    </a:lnR>
                    <a:lnT>
                      <a:noFill/>
                    </a:lnT>
                    <a:lnB>
                      <a:noFill/>
                    </a:lnB>
                  </a:tcPr>
                </a:tc>
              </a:tr>
              <a:tr h="675463">
                <a:tc>
                  <a:txBody>
                    <a:bodyPr/>
                    <a:lstStyle/>
                    <a:p>
                      <a:endParaRPr lang="en-US" sz="1400" b="1" dirty="0">
                        <a:solidFill>
                          <a:srgbClr val="0070C0"/>
                        </a:solidFill>
                      </a:endParaRPr>
                    </a:p>
                  </a:txBody>
                  <a:tcPr marL="31858" marR="31858" marT="15930" marB="15930" anchor="ctr">
                    <a:lnL>
                      <a:noFill/>
                    </a:lnL>
                    <a:lnR>
                      <a:noFill/>
                    </a:lnR>
                    <a:lnT>
                      <a:noFill/>
                    </a:lnT>
                    <a:lnB>
                      <a:noFill/>
                    </a:lnB>
                  </a:tcPr>
                </a:tc>
                <a:tc>
                  <a:txBody>
                    <a:bodyPr/>
                    <a:lstStyle/>
                    <a:p>
                      <a:r>
                        <a:rPr lang="en-US" sz="1400" b="1"/>
                        <a:t>ELK Stack</a:t>
                      </a:r>
                    </a:p>
                  </a:txBody>
                  <a:tcPr marL="31858" marR="31858" marT="15930" marB="15930" anchor="ctr">
                    <a:lnL>
                      <a:noFill/>
                    </a:lnL>
                    <a:lnR>
                      <a:noFill/>
                    </a:lnR>
                    <a:lnT>
                      <a:noFill/>
                    </a:lnT>
                    <a:lnB>
                      <a:noFill/>
                    </a:lnB>
                  </a:tcPr>
                </a:tc>
                <a:tc>
                  <a:txBody>
                    <a:bodyPr/>
                    <a:lstStyle/>
                    <a:p>
                      <a:r>
                        <a:rPr lang="en-US" sz="1400" b="1"/>
                        <a:t>Elasticsearch, Logstash, Kibana for logging</a:t>
                      </a:r>
                    </a:p>
                  </a:txBody>
                  <a:tcPr marL="31858" marR="31858" marT="15930" marB="15930" anchor="ctr">
                    <a:lnL>
                      <a:noFill/>
                    </a:lnL>
                    <a:lnR>
                      <a:noFill/>
                    </a:lnR>
                    <a:lnT>
                      <a:noFill/>
                    </a:lnT>
                    <a:lnB>
                      <a:noFill/>
                    </a:lnB>
                  </a:tcPr>
                </a:tc>
                <a:tc>
                  <a:txBody>
                    <a:bodyPr/>
                    <a:lstStyle/>
                    <a:p>
                      <a:r>
                        <a:rPr lang="en-US" sz="1400" b="1"/>
                        <a:t>Fully offline</a:t>
                      </a:r>
                    </a:p>
                  </a:txBody>
                  <a:tcPr marL="31858" marR="31858" marT="15930" marB="15930" anchor="ctr">
                    <a:lnL>
                      <a:noFill/>
                    </a:lnL>
                    <a:lnR>
                      <a:noFill/>
                    </a:lnR>
                    <a:lnT>
                      <a:noFill/>
                    </a:lnT>
                    <a:lnB>
                      <a:noFill/>
                    </a:lnB>
                  </a:tcPr>
                </a:tc>
              </a:tr>
              <a:tr h="391219">
                <a:tc>
                  <a:txBody>
                    <a:bodyPr/>
                    <a:lstStyle/>
                    <a:p>
                      <a:endParaRPr lang="en-US" sz="1400" b="1" dirty="0">
                        <a:solidFill>
                          <a:srgbClr val="0070C0"/>
                        </a:solidFill>
                      </a:endParaRPr>
                    </a:p>
                  </a:txBody>
                  <a:tcPr marL="31858" marR="31858" marT="15930" marB="15930" anchor="ctr">
                    <a:lnL>
                      <a:noFill/>
                    </a:lnL>
                    <a:lnR>
                      <a:noFill/>
                    </a:lnR>
                    <a:lnT>
                      <a:noFill/>
                    </a:lnT>
                    <a:lnB>
                      <a:noFill/>
                    </a:lnB>
                  </a:tcPr>
                </a:tc>
                <a:tc>
                  <a:txBody>
                    <a:bodyPr/>
                    <a:lstStyle/>
                    <a:p>
                      <a:r>
                        <a:rPr lang="en-US" sz="1400" b="1" dirty="0" err="1"/>
                        <a:t>Graylog</a:t>
                      </a:r>
                      <a:endParaRPr lang="en-US" sz="1400" b="1" dirty="0"/>
                    </a:p>
                  </a:txBody>
                  <a:tcPr marL="31858" marR="31858" marT="15930" marB="15930" anchor="ctr">
                    <a:lnL>
                      <a:noFill/>
                    </a:lnL>
                    <a:lnR>
                      <a:noFill/>
                    </a:lnR>
                    <a:lnT>
                      <a:noFill/>
                    </a:lnT>
                    <a:lnB>
                      <a:noFill/>
                    </a:lnB>
                  </a:tcPr>
                </a:tc>
                <a:tc>
                  <a:txBody>
                    <a:bodyPr/>
                    <a:lstStyle/>
                    <a:p>
                      <a:r>
                        <a:rPr lang="en-US" sz="1400" b="1"/>
                        <a:t>Log management</a:t>
                      </a:r>
                    </a:p>
                  </a:txBody>
                  <a:tcPr marL="31858" marR="31858" marT="15930" marB="15930" anchor="ctr">
                    <a:lnL>
                      <a:noFill/>
                    </a:lnL>
                    <a:lnR>
                      <a:noFill/>
                    </a:lnR>
                    <a:lnT>
                      <a:noFill/>
                    </a:lnT>
                    <a:lnB>
                      <a:noFill/>
                    </a:lnB>
                  </a:tcPr>
                </a:tc>
                <a:tc>
                  <a:txBody>
                    <a:bodyPr/>
                    <a:lstStyle/>
                    <a:p>
                      <a:r>
                        <a:rPr lang="en-US" sz="1400" b="1"/>
                        <a:t>Fully offline</a:t>
                      </a:r>
                    </a:p>
                  </a:txBody>
                  <a:tcPr marL="31858" marR="31858" marT="15930" marB="15930" anchor="ctr">
                    <a:lnL>
                      <a:noFill/>
                    </a:lnL>
                    <a:lnR>
                      <a:noFill/>
                    </a:lnR>
                    <a:lnT>
                      <a:noFill/>
                    </a:lnT>
                    <a:lnB>
                      <a:noFill/>
                    </a:lnB>
                  </a:tcPr>
                </a:tc>
              </a:tr>
              <a:tr h="675463">
                <a:tc>
                  <a:txBody>
                    <a:bodyPr/>
                    <a:lstStyle/>
                    <a:p>
                      <a:r>
                        <a:rPr lang="en-US" sz="1400" b="1" dirty="0">
                          <a:solidFill>
                            <a:srgbClr val="0070C0"/>
                          </a:solidFill>
                        </a:rPr>
                        <a:t>Agile/Scrum Tools</a:t>
                      </a:r>
                    </a:p>
                  </a:txBody>
                  <a:tcPr marL="31858" marR="31858" marT="15930" marB="15930" anchor="ctr">
                    <a:lnL>
                      <a:noFill/>
                    </a:lnL>
                    <a:lnR>
                      <a:noFill/>
                    </a:lnR>
                    <a:lnT>
                      <a:noFill/>
                    </a:lnT>
                    <a:lnB>
                      <a:noFill/>
                    </a:lnB>
                  </a:tcPr>
                </a:tc>
                <a:tc>
                  <a:txBody>
                    <a:bodyPr/>
                    <a:lstStyle/>
                    <a:p>
                      <a:r>
                        <a:rPr lang="en-US" sz="1400" b="1" dirty="0" err="1"/>
                        <a:t>OpenProject</a:t>
                      </a:r>
                      <a:endParaRPr lang="en-US" sz="1400" b="1" dirty="0"/>
                    </a:p>
                  </a:txBody>
                  <a:tcPr marL="31858" marR="31858" marT="15930" marB="15930" anchor="ctr">
                    <a:lnL>
                      <a:noFill/>
                    </a:lnL>
                    <a:lnR>
                      <a:noFill/>
                    </a:lnR>
                    <a:lnT>
                      <a:noFill/>
                    </a:lnT>
                    <a:lnB>
                      <a:noFill/>
                    </a:lnB>
                  </a:tcPr>
                </a:tc>
                <a:tc>
                  <a:txBody>
                    <a:bodyPr/>
                    <a:lstStyle/>
                    <a:p>
                      <a:r>
                        <a:rPr lang="en-US" sz="1400" b="1"/>
                        <a:t>Agile project management with Scrum/Kanban</a:t>
                      </a:r>
                    </a:p>
                  </a:txBody>
                  <a:tcPr marL="31858" marR="31858" marT="15930" marB="15930" anchor="ctr">
                    <a:lnL>
                      <a:noFill/>
                    </a:lnL>
                    <a:lnR>
                      <a:noFill/>
                    </a:lnR>
                    <a:lnT>
                      <a:noFill/>
                    </a:lnT>
                    <a:lnB>
                      <a:noFill/>
                    </a:lnB>
                  </a:tcPr>
                </a:tc>
                <a:tc>
                  <a:txBody>
                    <a:bodyPr/>
                    <a:lstStyle/>
                    <a:p>
                      <a:r>
                        <a:rPr lang="en-US" sz="1400" b="1" dirty="0"/>
                        <a:t>Fully offline</a:t>
                      </a:r>
                    </a:p>
                  </a:txBody>
                  <a:tcPr marL="31858" marR="31858" marT="15930" marB="15930" anchor="ctr">
                    <a:lnL>
                      <a:noFill/>
                    </a:lnL>
                    <a:lnR>
                      <a:noFill/>
                    </a:lnR>
                    <a:lnT>
                      <a:noFill/>
                    </a:lnT>
                    <a:lnB>
                      <a:noFill/>
                    </a:lnB>
                  </a:tcPr>
                </a:tc>
              </a:tr>
              <a:tr h="361195">
                <a:tc>
                  <a:txBody>
                    <a:bodyPr/>
                    <a:lstStyle/>
                    <a:p>
                      <a:endParaRPr lang="en-US" sz="1400" b="1"/>
                    </a:p>
                  </a:txBody>
                  <a:tcPr marL="31858" marR="31858" marT="15930" marB="15930" anchor="ctr">
                    <a:lnL>
                      <a:noFill/>
                    </a:lnL>
                    <a:lnR>
                      <a:noFill/>
                    </a:lnR>
                    <a:lnT>
                      <a:noFill/>
                    </a:lnT>
                    <a:lnB>
                      <a:noFill/>
                    </a:lnB>
                  </a:tcPr>
                </a:tc>
                <a:tc>
                  <a:txBody>
                    <a:bodyPr/>
                    <a:lstStyle/>
                    <a:p>
                      <a:r>
                        <a:rPr lang="en-US" sz="1400" b="1" dirty="0"/>
                        <a:t>Taiga</a:t>
                      </a:r>
                    </a:p>
                  </a:txBody>
                  <a:tcPr marL="31858" marR="31858" marT="15930" marB="15930" anchor="ctr">
                    <a:lnL>
                      <a:noFill/>
                    </a:lnL>
                    <a:lnR>
                      <a:noFill/>
                    </a:lnR>
                    <a:lnT>
                      <a:noFill/>
                    </a:lnT>
                    <a:lnB>
                      <a:noFill/>
                    </a:lnB>
                  </a:tcPr>
                </a:tc>
                <a:tc>
                  <a:txBody>
                    <a:bodyPr/>
                    <a:lstStyle/>
                    <a:p>
                      <a:r>
                        <a:rPr lang="en-US" sz="1400" b="1"/>
                        <a:t>Scrum/Kanban boards</a:t>
                      </a:r>
                    </a:p>
                  </a:txBody>
                  <a:tcPr marL="31858" marR="31858" marT="15930" marB="15930" anchor="ctr">
                    <a:lnL>
                      <a:noFill/>
                    </a:lnL>
                    <a:lnR>
                      <a:noFill/>
                    </a:lnR>
                    <a:lnT>
                      <a:noFill/>
                    </a:lnT>
                    <a:lnB>
                      <a:noFill/>
                    </a:lnB>
                  </a:tcPr>
                </a:tc>
                <a:tc>
                  <a:txBody>
                    <a:bodyPr/>
                    <a:lstStyle/>
                    <a:p>
                      <a:r>
                        <a:rPr lang="en-US" sz="1400" b="1"/>
                        <a:t>Fully offline</a:t>
                      </a:r>
                    </a:p>
                  </a:txBody>
                  <a:tcPr marL="31858" marR="31858" marT="15930" marB="15930" anchor="ctr">
                    <a:lnL>
                      <a:noFill/>
                    </a:lnL>
                    <a:lnR>
                      <a:noFill/>
                    </a:lnR>
                    <a:lnT>
                      <a:noFill/>
                    </a:lnT>
                    <a:lnB>
                      <a:noFill/>
                    </a:lnB>
                  </a:tcPr>
                </a:tc>
              </a:tr>
              <a:tr h="361195">
                <a:tc>
                  <a:txBody>
                    <a:bodyPr/>
                    <a:lstStyle/>
                    <a:p>
                      <a:endParaRPr lang="en-US" sz="1400" b="1"/>
                    </a:p>
                  </a:txBody>
                  <a:tcPr marL="31858" marR="31858" marT="15930" marB="15930" anchor="ctr">
                    <a:lnL>
                      <a:noFill/>
                    </a:lnL>
                    <a:lnR>
                      <a:noFill/>
                    </a:lnR>
                    <a:lnT>
                      <a:noFill/>
                    </a:lnT>
                    <a:lnB>
                      <a:noFill/>
                    </a:lnB>
                  </a:tcPr>
                </a:tc>
                <a:tc>
                  <a:txBody>
                    <a:bodyPr/>
                    <a:lstStyle/>
                    <a:p>
                      <a:r>
                        <a:rPr lang="en-US" sz="1400" b="1" dirty="0" err="1"/>
                        <a:t>Redmine</a:t>
                      </a:r>
                      <a:endParaRPr lang="en-US" sz="1400" b="1" dirty="0"/>
                    </a:p>
                  </a:txBody>
                  <a:tcPr marL="31858" marR="31858" marT="15930" marB="15930" anchor="ctr">
                    <a:lnL>
                      <a:noFill/>
                    </a:lnL>
                    <a:lnR>
                      <a:noFill/>
                    </a:lnR>
                    <a:lnT>
                      <a:noFill/>
                    </a:lnT>
                    <a:lnB>
                      <a:noFill/>
                    </a:lnB>
                  </a:tcPr>
                </a:tc>
                <a:tc>
                  <a:txBody>
                    <a:bodyPr/>
                    <a:lstStyle/>
                    <a:p>
                      <a:r>
                        <a:rPr lang="en-US" sz="1400" b="1"/>
                        <a:t>Lightweight project tracking</a:t>
                      </a:r>
                    </a:p>
                  </a:txBody>
                  <a:tcPr marL="31858" marR="31858" marT="15930" marB="15930" anchor="ctr">
                    <a:lnL>
                      <a:noFill/>
                    </a:lnL>
                    <a:lnR>
                      <a:noFill/>
                    </a:lnR>
                    <a:lnT>
                      <a:noFill/>
                    </a:lnT>
                    <a:lnB>
                      <a:noFill/>
                    </a:lnB>
                  </a:tcPr>
                </a:tc>
                <a:tc>
                  <a:txBody>
                    <a:bodyPr/>
                    <a:lstStyle/>
                    <a:p>
                      <a:r>
                        <a:rPr lang="en-US" sz="1400" b="1" dirty="0"/>
                        <a:t>Fully offline</a:t>
                      </a:r>
                    </a:p>
                  </a:txBody>
                  <a:tcPr marL="31858" marR="31858" marT="15930" marB="15930" anchor="ctr">
                    <a:lnL>
                      <a:noFill/>
                    </a:lnL>
                    <a:lnR>
                      <a:noFill/>
                    </a:lnR>
                    <a:lnT>
                      <a:noFill/>
                    </a:lnT>
                    <a:lnB>
                      <a:noFill/>
                    </a:lnB>
                  </a:tcPr>
                </a:tc>
              </a:tr>
            </a:tbl>
          </a:graphicData>
        </a:graphic>
      </p:graphicFrame>
    </p:spTree>
    <p:extLst>
      <p:ext uri="{BB962C8B-B14F-4D97-AF65-F5344CB8AC3E}">
        <p14:creationId xmlns:p14="http://schemas.microsoft.com/office/powerpoint/2010/main" val="214216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065" y="252855"/>
            <a:ext cx="11153104" cy="5078313"/>
          </a:xfrm>
          <a:prstGeom prst="rect">
            <a:avLst/>
          </a:prstGeom>
        </p:spPr>
        <p:txBody>
          <a:bodyPr wrap="square">
            <a:spAutoFit/>
          </a:bodyPr>
          <a:lstStyle/>
          <a:p>
            <a:r>
              <a:rPr lang="en-US" sz="3600" b="1" dirty="0" smtClean="0">
                <a:solidFill>
                  <a:srgbClr val="0070C0"/>
                </a:solidFill>
              </a:rPr>
              <a:t>Make It Easy with One Server</a:t>
            </a:r>
          </a:p>
          <a:p>
            <a:r>
              <a:rPr lang="en-US" sz="3600" dirty="0" smtClean="0"/>
              <a:t>You can install:</a:t>
            </a:r>
          </a:p>
          <a:p>
            <a:pPr>
              <a:buFont typeface="Arial" panose="020B0604020202020204" pitchFamily="34" charset="0"/>
              <a:buChar char="•"/>
            </a:pPr>
            <a:r>
              <a:rPr lang="en-US" sz="3600" dirty="0" smtClean="0"/>
              <a:t>Jenkins</a:t>
            </a:r>
          </a:p>
          <a:p>
            <a:pPr>
              <a:buFont typeface="Arial" panose="020B0604020202020204" pitchFamily="34" charset="0"/>
              <a:buChar char="•"/>
            </a:pPr>
            <a:r>
              <a:rPr lang="en-US" sz="3600" dirty="0" err="1" smtClean="0"/>
              <a:t>Gitea</a:t>
            </a:r>
            <a:endParaRPr lang="en-US" sz="3600" dirty="0" smtClean="0"/>
          </a:p>
          <a:p>
            <a:pPr>
              <a:buFont typeface="Arial" panose="020B0604020202020204" pitchFamily="34" charset="0"/>
              <a:buChar char="•"/>
            </a:pPr>
            <a:r>
              <a:rPr lang="en-US" sz="3600" dirty="0" err="1" smtClean="0"/>
              <a:t>SonarQube</a:t>
            </a:r>
            <a:endParaRPr lang="en-US" sz="3600" dirty="0" smtClean="0"/>
          </a:p>
          <a:p>
            <a:pPr>
              <a:buFont typeface="Arial" panose="020B0604020202020204" pitchFamily="34" charset="0"/>
              <a:buChar char="•"/>
            </a:pPr>
            <a:r>
              <a:rPr lang="en-US" sz="3600" dirty="0" smtClean="0"/>
              <a:t>Nexus</a:t>
            </a:r>
          </a:p>
          <a:p>
            <a:r>
              <a:rPr lang="en-US" sz="3600" dirty="0" smtClean="0"/>
              <a:t/>
            </a:r>
            <a:br>
              <a:rPr lang="en-US" sz="3600" dirty="0" smtClean="0"/>
            </a:br>
            <a:r>
              <a:rPr lang="en-US" sz="3600" dirty="0" smtClean="0"/>
              <a:t>All on one powerful system, and access it from LAN (offline network).</a:t>
            </a:r>
            <a:endParaRPr lang="en-US" sz="3600" dirty="0"/>
          </a:p>
        </p:txBody>
      </p:sp>
    </p:spTree>
    <p:extLst>
      <p:ext uri="{BB962C8B-B14F-4D97-AF65-F5344CB8AC3E}">
        <p14:creationId xmlns:p14="http://schemas.microsoft.com/office/powerpoint/2010/main" val="1697943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3" y="360606"/>
            <a:ext cx="11706895" cy="5755422"/>
          </a:xfrm>
          <a:prstGeom prst="rect">
            <a:avLst/>
          </a:prstGeom>
        </p:spPr>
        <p:txBody>
          <a:bodyPr wrap="square">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Offline </a:t>
            </a:r>
            <a:r>
              <a:rPr lang="en-US" sz="3200" b="1" dirty="0" err="1" smtClean="0">
                <a:solidFill>
                  <a:srgbClr val="00B050"/>
                </a:solidFill>
                <a:latin typeface="Times New Roman" panose="02020603050405020304" pitchFamily="18" charset="0"/>
                <a:cs typeface="Times New Roman" panose="02020603050405020304" pitchFamily="18" charset="0"/>
              </a:rPr>
              <a:t>DevOps</a:t>
            </a:r>
            <a:r>
              <a:rPr lang="en-US" sz="3200" b="1" dirty="0" smtClean="0">
                <a:solidFill>
                  <a:srgbClr val="00B050"/>
                </a:solidFill>
                <a:latin typeface="Times New Roman" panose="02020603050405020304" pitchFamily="18" charset="0"/>
                <a:cs typeface="Times New Roman" panose="02020603050405020304" pitchFamily="18" charset="0"/>
              </a:rPr>
              <a:t> Setup Checklist </a:t>
            </a:r>
          </a:p>
          <a:p>
            <a:r>
              <a:rPr lang="en-US" sz="2400" b="1" dirty="0" smtClean="0">
                <a:latin typeface="Times New Roman" panose="02020603050405020304" pitchFamily="18" charset="0"/>
                <a:cs typeface="Times New Roman" panose="02020603050405020304" pitchFamily="18" charset="0"/>
              </a:rPr>
              <a:t>[ ] Plan Scrum Process (Backlogs, Sprint Planning) </a:t>
            </a:r>
          </a:p>
          <a:p>
            <a:r>
              <a:rPr lang="en-US" sz="2400" b="1" dirty="0" smtClean="0">
                <a:latin typeface="Times New Roman" panose="02020603050405020304" pitchFamily="18" charset="0"/>
                <a:cs typeface="Times New Roman" panose="02020603050405020304" pitchFamily="18" charset="0"/>
              </a:rPr>
              <a:t>[ ] Install </a:t>
            </a:r>
            <a:r>
              <a:rPr lang="en-US" sz="2400" b="1" dirty="0" err="1" smtClean="0">
                <a:latin typeface="Times New Roman" panose="02020603050405020304" pitchFamily="18" charset="0"/>
                <a:cs typeface="Times New Roman" panose="02020603050405020304" pitchFamily="18" charset="0"/>
              </a:rPr>
              <a:t>Git</a:t>
            </a:r>
            <a:r>
              <a:rPr lang="en-US" sz="2400" b="1" dirty="0" smtClean="0">
                <a:latin typeface="Times New Roman" panose="02020603050405020304" pitchFamily="18" charset="0"/>
                <a:cs typeface="Times New Roman" panose="02020603050405020304" pitchFamily="18" charset="0"/>
              </a:rPr>
              <a:t> on all developer systems </a:t>
            </a:r>
          </a:p>
          <a:p>
            <a:r>
              <a:rPr lang="en-US" sz="2400" b="1" dirty="0" smtClean="0">
                <a:latin typeface="Times New Roman" panose="02020603050405020304" pitchFamily="18" charset="0"/>
                <a:cs typeface="Times New Roman" panose="02020603050405020304" pitchFamily="18" charset="0"/>
              </a:rPr>
              <a:t>[ ] Set up </a:t>
            </a:r>
            <a:r>
              <a:rPr lang="en-US" sz="2400" b="1" dirty="0" err="1" smtClean="0">
                <a:latin typeface="Times New Roman" panose="02020603050405020304" pitchFamily="18" charset="0"/>
                <a:cs typeface="Times New Roman" panose="02020603050405020304" pitchFamily="18" charset="0"/>
              </a:rPr>
              <a:t>Gitea</a:t>
            </a:r>
            <a:r>
              <a:rPr lang="en-US" sz="2400" b="1" dirty="0" smtClean="0">
                <a:latin typeface="Times New Roman" panose="02020603050405020304" pitchFamily="18" charset="0"/>
                <a:cs typeface="Times New Roman" panose="02020603050405020304" pitchFamily="18" charset="0"/>
              </a:rPr>
              <a:t> for local </a:t>
            </a:r>
            <a:r>
              <a:rPr lang="en-US" sz="2400" b="1" dirty="0" err="1" smtClean="0">
                <a:latin typeface="Times New Roman" panose="02020603050405020304" pitchFamily="18" charset="0"/>
                <a:cs typeface="Times New Roman" panose="02020603050405020304" pitchFamily="18" charset="0"/>
              </a:rPr>
              <a:t>Git</a:t>
            </a:r>
            <a:r>
              <a:rPr lang="en-US" sz="2400" b="1" dirty="0" smtClean="0">
                <a:latin typeface="Times New Roman" panose="02020603050405020304" pitchFamily="18" charset="0"/>
                <a:cs typeface="Times New Roman" panose="02020603050405020304" pitchFamily="18" charset="0"/>
              </a:rPr>
              <a:t> server </a:t>
            </a:r>
          </a:p>
          <a:p>
            <a:r>
              <a:rPr lang="en-US" sz="2400" b="1" dirty="0" smtClean="0">
                <a:latin typeface="Times New Roman" panose="02020603050405020304" pitchFamily="18" charset="0"/>
                <a:cs typeface="Times New Roman" panose="02020603050405020304" pitchFamily="18" charset="0"/>
              </a:rPr>
              <a:t>[ ] Install Java (JDK 11 or higher) </a:t>
            </a:r>
          </a:p>
          <a:p>
            <a:r>
              <a:rPr lang="en-US" sz="2400" b="1" dirty="0" smtClean="0">
                <a:latin typeface="Times New Roman" panose="02020603050405020304" pitchFamily="18" charset="0"/>
                <a:cs typeface="Times New Roman" panose="02020603050405020304" pitchFamily="18" charset="0"/>
              </a:rPr>
              <a:t>[ ] Install Jenkins and configure build jobs</a:t>
            </a:r>
          </a:p>
          <a:p>
            <a:r>
              <a:rPr lang="en-US" sz="2400" b="1" dirty="0" smtClean="0">
                <a:latin typeface="Times New Roman" panose="02020603050405020304" pitchFamily="18" charset="0"/>
                <a:cs typeface="Times New Roman" panose="02020603050405020304" pitchFamily="18" charset="0"/>
              </a:rPr>
              <a:t>[ ] Install Maven/</a:t>
            </a:r>
            <a:r>
              <a:rPr lang="en-US" sz="2400" b="1" dirty="0" err="1" smtClean="0">
                <a:latin typeface="Times New Roman" panose="02020603050405020304" pitchFamily="18" charset="0"/>
                <a:cs typeface="Times New Roman" panose="02020603050405020304" pitchFamily="18" charset="0"/>
              </a:rPr>
              <a:t>Gradle</a:t>
            </a:r>
            <a:r>
              <a:rPr lang="en-US" sz="2400" b="1" dirty="0" smtClean="0">
                <a:latin typeface="Times New Roman" panose="02020603050405020304" pitchFamily="18" charset="0"/>
                <a:cs typeface="Times New Roman" panose="02020603050405020304" pitchFamily="18" charset="0"/>
              </a:rPr>
              <a:t> for Java builds </a:t>
            </a:r>
          </a:p>
          <a:p>
            <a:r>
              <a:rPr lang="en-US" sz="2400" b="1" dirty="0" smtClean="0">
                <a:latin typeface="Times New Roman" panose="02020603050405020304" pitchFamily="18" charset="0"/>
                <a:cs typeface="Times New Roman" panose="02020603050405020304" pitchFamily="18" charset="0"/>
              </a:rPr>
              <a:t>[ ] Integrate Jenkins with </a:t>
            </a:r>
            <a:r>
              <a:rPr lang="en-US" sz="2400" b="1" dirty="0" err="1" smtClean="0">
                <a:latin typeface="Times New Roman" panose="02020603050405020304" pitchFamily="18" charset="0"/>
                <a:cs typeface="Times New Roman" panose="02020603050405020304" pitchFamily="18" charset="0"/>
              </a:rPr>
              <a:t>Git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Gitea</a:t>
            </a:r>
            <a:r>
              <a:rPr lang="en-US" sz="2400" b="1" dirty="0" smtClean="0">
                <a:latin typeface="Times New Roman" panose="02020603050405020304" pitchFamily="18" charset="0"/>
                <a:cs typeface="Times New Roman" panose="02020603050405020304" pitchFamily="18" charset="0"/>
              </a:rPr>
              <a:t>) </a:t>
            </a:r>
          </a:p>
          <a:p>
            <a:r>
              <a:rPr lang="en-US" sz="2400" b="1" dirty="0" smtClean="0">
                <a:latin typeface="Times New Roman" panose="02020603050405020304" pitchFamily="18" charset="0"/>
                <a:cs typeface="Times New Roman" panose="02020603050405020304" pitchFamily="18" charset="0"/>
              </a:rPr>
              <a:t>[ ] Install and configure </a:t>
            </a:r>
            <a:r>
              <a:rPr lang="en-US" sz="2400" b="1" dirty="0" err="1" smtClean="0">
                <a:latin typeface="Times New Roman" panose="02020603050405020304" pitchFamily="18" charset="0"/>
                <a:cs typeface="Times New Roman" panose="02020603050405020304" pitchFamily="18" charset="0"/>
              </a:rPr>
              <a:t>SonarQube</a:t>
            </a:r>
            <a:r>
              <a:rPr lang="en-US" sz="2400" b="1" dirty="0" smtClean="0">
                <a:latin typeface="Times New Roman" panose="02020603050405020304" pitchFamily="18" charset="0"/>
                <a:cs typeface="Times New Roman" panose="02020603050405020304" pitchFamily="18" charset="0"/>
              </a:rPr>
              <a:t> for code quality analysis </a:t>
            </a:r>
          </a:p>
          <a:p>
            <a:r>
              <a:rPr lang="en-US" sz="2400" b="1" dirty="0" smtClean="0">
                <a:latin typeface="Times New Roman" panose="02020603050405020304" pitchFamily="18" charset="0"/>
                <a:cs typeface="Times New Roman" panose="02020603050405020304" pitchFamily="18" charset="0"/>
              </a:rPr>
              <a:t>[ ] Install and configure Nexus Repository Manager </a:t>
            </a:r>
          </a:p>
          <a:p>
            <a:r>
              <a:rPr lang="en-US" sz="2400" b="1" dirty="0" smtClean="0">
                <a:latin typeface="Times New Roman" panose="02020603050405020304" pitchFamily="18" charset="0"/>
                <a:cs typeface="Times New Roman" panose="02020603050405020304" pitchFamily="18" charset="0"/>
              </a:rPr>
              <a:t>[ ] Configure Jenkins to deploy builds to Nexus </a:t>
            </a:r>
          </a:p>
          <a:p>
            <a:r>
              <a:rPr lang="en-US" sz="2400" b="1" dirty="0" smtClean="0">
                <a:latin typeface="Times New Roman" panose="02020603050405020304" pitchFamily="18" charset="0"/>
                <a:cs typeface="Times New Roman" panose="02020603050405020304" pitchFamily="18" charset="0"/>
              </a:rPr>
              <a:t>[ ] (Optional) Install </a:t>
            </a:r>
            <a:r>
              <a:rPr lang="en-US" sz="2400" b="1" dirty="0" err="1" smtClean="0">
                <a:latin typeface="Times New Roman" panose="02020603050405020304" pitchFamily="18" charset="0"/>
                <a:cs typeface="Times New Roman" panose="02020603050405020304" pitchFamily="18" charset="0"/>
              </a:rPr>
              <a:t>Docker</a:t>
            </a:r>
            <a:r>
              <a:rPr lang="en-US" sz="2400" b="1" dirty="0" smtClean="0">
                <a:latin typeface="Times New Roman" panose="02020603050405020304" pitchFamily="18" charset="0"/>
                <a:cs typeface="Times New Roman" panose="02020603050405020304" pitchFamily="18" charset="0"/>
              </a:rPr>
              <a:t> for container deployment </a:t>
            </a:r>
          </a:p>
          <a:p>
            <a:r>
              <a:rPr lang="en-US" sz="2400" b="1" dirty="0" smtClean="0">
                <a:latin typeface="Times New Roman" panose="02020603050405020304" pitchFamily="18" charset="0"/>
                <a:cs typeface="Times New Roman" panose="02020603050405020304" pitchFamily="18" charset="0"/>
              </a:rPr>
              <a:t>[ ] Run Jenkins jobs to automate CI/CD </a:t>
            </a:r>
          </a:p>
          <a:p>
            <a:r>
              <a:rPr lang="en-US" sz="2400" b="1" dirty="0" smtClean="0">
                <a:latin typeface="Times New Roman" panose="02020603050405020304" pitchFamily="18" charset="0"/>
                <a:cs typeface="Times New Roman" panose="02020603050405020304" pitchFamily="18" charset="0"/>
              </a:rPr>
              <a:t>[ ] Test end-to-end pipeline offline within LAN </a:t>
            </a:r>
          </a:p>
          <a:p>
            <a:r>
              <a:rPr lang="en-US" sz="2400" b="1" dirty="0" smtClean="0">
                <a:latin typeface="Times New Roman" panose="02020603050405020304" pitchFamily="18" charset="0"/>
                <a:cs typeface="Times New Roman" panose="02020603050405020304" pitchFamily="18" charset="0"/>
              </a:rPr>
              <a:t>[ ] Use Excel or </a:t>
            </a:r>
            <a:r>
              <a:rPr lang="en-US" sz="2400" b="1" dirty="0" err="1" smtClean="0">
                <a:latin typeface="Times New Roman" panose="02020603050405020304" pitchFamily="18" charset="0"/>
                <a:cs typeface="Times New Roman" panose="02020603050405020304" pitchFamily="18" charset="0"/>
              </a:rPr>
              <a:t>Wekan</a:t>
            </a:r>
            <a:r>
              <a:rPr lang="en-US" sz="2400" b="1" dirty="0" smtClean="0">
                <a:latin typeface="Times New Roman" panose="02020603050405020304" pitchFamily="18" charset="0"/>
                <a:cs typeface="Times New Roman" panose="02020603050405020304" pitchFamily="18" charset="0"/>
              </a:rPr>
              <a:t> for Scrum board tracking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3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evOps Lifecycle Phas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01012" y="160337"/>
            <a:ext cx="10997161" cy="1815882"/>
          </a:xfrm>
          <a:prstGeom prst="rect">
            <a:avLst/>
          </a:prstGeom>
        </p:spPr>
        <p:txBody>
          <a:bodyPr wrap="square">
            <a:spAutoFit/>
          </a:bodyPr>
          <a:lstStyle/>
          <a:p>
            <a:r>
              <a:rPr lang="en-US" sz="2800" dirty="0" err="1">
                <a:solidFill>
                  <a:srgbClr val="273239"/>
                </a:solidFill>
                <a:latin typeface="Times New Roman" panose="02020603050405020304" pitchFamily="18" charset="0"/>
                <a:cs typeface="Times New Roman" panose="02020603050405020304" pitchFamily="18" charset="0"/>
              </a:rPr>
              <a:t>DevOps</a:t>
            </a:r>
            <a:r>
              <a:rPr lang="en-US" sz="2800" dirty="0">
                <a:solidFill>
                  <a:srgbClr val="273239"/>
                </a:solidFill>
                <a:latin typeface="Times New Roman" panose="02020603050405020304" pitchFamily="18" charset="0"/>
                <a:cs typeface="Times New Roman" panose="02020603050405020304" pitchFamily="18" charset="0"/>
              </a:rPr>
              <a:t> is a practice that enables a single team to handle the whole application lifecycle, including development, testing, release, deployment, operation, display, and planning. It is a mix of the terms "</a:t>
            </a:r>
            <a:r>
              <a:rPr lang="en-US" sz="2800" dirty="0" err="1">
                <a:solidFill>
                  <a:srgbClr val="273239"/>
                </a:solidFill>
                <a:latin typeface="Times New Roman" panose="02020603050405020304" pitchFamily="18" charset="0"/>
                <a:cs typeface="Times New Roman" panose="02020603050405020304" pitchFamily="18" charset="0"/>
              </a:rPr>
              <a:t>Dev</a:t>
            </a:r>
            <a:r>
              <a:rPr lang="en-US" sz="2800" dirty="0">
                <a:solidFill>
                  <a:srgbClr val="273239"/>
                </a:solidFill>
                <a:latin typeface="Times New Roman" panose="02020603050405020304" pitchFamily="18" charset="0"/>
                <a:cs typeface="Times New Roman" panose="02020603050405020304" pitchFamily="18" charset="0"/>
              </a:rPr>
              <a:t>" (for development) and "Ops" (for operations).</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719866" y="2095500"/>
            <a:ext cx="9525000" cy="4762500"/>
          </a:xfrm>
          <a:prstGeom prst="rect">
            <a:avLst/>
          </a:prstGeom>
        </p:spPr>
      </p:pic>
    </p:spTree>
    <p:extLst>
      <p:ext uri="{BB962C8B-B14F-4D97-AF65-F5344CB8AC3E}">
        <p14:creationId xmlns:p14="http://schemas.microsoft.com/office/powerpoint/2010/main" val="428215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0" y="231820"/>
            <a:ext cx="10689465" cy="1200329"/>
          </a:xfrm>
          <a:prstGeom prst="rect">
            <a:avLst/>
          </a:prstGeom>
        </p:spPr>
        <p:txBody>
          <a:bodyPr wrap="square">
            <a:spAutoFit/>
          </a:bodyPr>
          <a:lstStyle/>
          <a:p>
            <a:pPr fontAlgn="base"/>
            <a:r>
              <a:rPr lang="en-US" b="1" dirty="0">
                <a:solidFill>
                  <a:srgbClr val="273239"/>
                </a:solidFill>
                <a:latin typeface="Nunito"/>
              </a:rPr>
              <a:t>1. Continuous Development</a:t>
            </a:r>
          </a:p>
          <a:p>
            <a:pPr algn="just" fontAlgn="base"/>
            <a:r>
              <a:rPr lang="en-US" dirty="0">
                <a:solidFill>
                  <a:srgbClr val="273239"/>
                </a:solidFill>
                <a:latin typeface="Nunito"/>
              </a:rPr>
              <a:t>In Continuous Development code is written in small, continuous bits rather than all at once, Continuous Development is important in </a:t>
            </a:r>
            <a:r>
              <a:rPr lang="en-US" dirty="0" err="1">
                <a:solidFill>
                  <a:srgbClr val="273239"/>
                </a:solidFill>
                <a:latin typeface="Nunito"/>
              </a:rPr>
              <a:t>DevOps</a:t>
            </a:r>
            <a:r>
              <a:rPr lang="en-US" dirty="0">
                <a:solidFill>
                  <a:srgbClr val="273239"/>
                </a:solidFill>
                <a:latin typeface="Nunito"/>
              </a:rPr>
              <a:t> because this improves efficiency every time a piece of code is created, it is tested, built, and deployed into </a:t>
            </a:r>
            <a:r>
              <a:rPr lang="en-US" dirty="0" smtClean="0">
                <a:solidFill>
                  <a:srgbClr val="273239"/>
                </a:solidFill>
                <a:latin typeface="Nunito"/>
              </a:rPr>
              <a:t>production.</a:t>
            </a:r>
            <a:endParaRPr lang="en-US" b="0" i="0" dirty="0">
              <a:solidFill>
                <a:srgbClr val="273239"/>
              </a:solidFill>
              <a:effectLst/>
              <a:latin typeface="Nunito"/>
            </a:endParaRPr>
          </a:p>
        </p:txBody>
      </p:sp>
      <p:pic>
        <p:nvPicPr>
          <p:cNvPr id="6" name="Picture 5"/>
          <p:cNvPicPr>
            <a:picLocks noChangeAspect="1"/>
          </p:cNvPicPr>
          <p:nvPr/>
        </p:nvPicPr>
        <p:blipFill>
          <a:blip r:embed="rId2"/>
          <a:stretch>
            <a:fillRect/>
          </a:stretch>
        </p:blipFill>
        <p:spPr>
          <a:xfrm>
            <a:off x="1403797" y="1432149"/>
            <a:ext cx="7497114" cy="3748557"/>
          </a:xfrm>
          <a:prstGeom prst="rect">
            <a:avLst/>
          </a:prstGeom>
        </p:spPr>
      </p:pic>
      <p:sp>
        <p:nvSpPr>
          <p:cNvPr id="8" name="Rectangle 6"/>
          <p:cNvSpPr>
            <a:spLocks noChangeArrowheads="1"/>
          </p:cNvSpPr>
          <p:nvPr/>
        </p:nvSpPr>
        <p:spPr bwMode="auto">
          <a:xfrm>
            <a:off x="850005" y="5431441"/>
            <a:ext cx="105735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Documentation &amp; collaboration:</a:t>
            </a:r>
            <a:r>
              <a:rPr kumimoji="0" lang="en-US" sz="1800" b="0" i="0" u="none" strike="noStrike" cap="none" normalizeH="0" baseline="0" dirty="0" smtClean="0">
                <a:ln>
                  <a:noFill/>
                </a:ln>
                <a:solidFill>
                  <a:schemeClr val="tx1"/>
                </a:solidFill>
                <a:effectLst/>
                <a:latin typeface="Arial" panose="020B0604020202020204" pitchFamily="34" charset="0"/>
              </a:rPr>
              <a:t> Confluence, Notion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Issue tracking &amp; planning:</a:t>
            </a: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err="1" smtClean="0">
                <a:ln>
                  <a:noFill/>
                </a:ln>
                <a:solidFill>
                  <a:schemeClr val="tx1"/>
                </a:solidFill>
                <a:effectLst/>
                <a:latin typeface="Arial" panose="020B0604020202020204" pitchFamily="34" charset="0"/>
              </a:rPr>
              <a:t>Jira</a:t>
            </a:r>
            <a:r>
              <a:rPr kumimoji="0" lang="en-US" sz="1800" b="0" i="0" u="none" strike="noStrike" cap="none" normalizeH="0" baseline="0" dirty="0" smtClean="0">
                <a:ln>
                  <a:noFill/>
                </a:ln>
                <a:solidFill>
                  <a:schemeClr val="tx1"/>
                </a:solidFill>
                <a:effectLst/>
                <a:latin typeface="Arial" panose="020B0604020202020204" pitchFamily="34" charset="0"/>
              </a:rPr>
              <a:t>, Azure Boards, </a:t>
            </a:r>
            <a:r>
              <a:rPr kumimoji="0" lang="en-US" sz="1800" b="0" i="0" u="none" strike="noStrike" cap="none" normalizeH="0" baseline="0" dirty="0" err="1" smtClean="0">
                <a:ln>
                  <a:noFill/>
                </a:ln>
                <a:solidFill>
                  <a:schemeClr val="tx1"/>
                </a:solidFill>
                <a:effectLst/>
                <a:latin typeface="Arial" panose="020B0604020202020204" pitchFamily="34" charset="0"/>
              </a:rPr>
              <a:t>Trello</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609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13" y="352718"/>
            <a:ext cx="11204619" cy="1754326"/>
          </a:xfrm>
          <a:prstGeom prst="rect">
            <a:avLst/>
          </a:prstGeom>
        </p:spPr>
        <p:txBody>
          <a:bodyPr wrap="square">
            <a:spAutoFit/>
          </a:bodyPr>
          <a:lstStyle/>
          <a:p>
            <a:pPr fontAlgn="base"/>
            <a:r>
              <a:rPr lang="en-US" b="1" dirty="0">
                <a:solidFill>
                  <a:srgbClr val="273239"/>
                </a:solidFill>
                <a:latin typeface="Nunito"/>
              </a:rPr>
              <a:t>2. Continuous Integration </a:t>
            </a:r>
          </a:p>
          <a:p>
            <a:pPr algn="just" fontAlgn="base"/>
            <a:r>
              <a:rPr lang="en-US" dirty="0">
                <a:solidFill>
                  <a:srgbClr val="273239"/>
                </a:solidFill>
                <a:latin typeface="Nunito"/>
              </a:rPr>
              <a:t>Continuous Integration can be explained mainly in 4 stages in </a:t>
            </a:r>
            <a:r>
              <a:rPr lang="en-US" dirty="0" err="1">
                <a:solidFill>
                  <a:srgbClr val="273239"/>
                </a:solidFill>
                <a:latin typeface="Nunito"/>
              </a:rPr>
              <a:t>DevOps</a:t>
            </a:r>
            <a:r>
              <a:rPr lang="en-US" dirty="0">
                <a:solidFill>
                  <a:srgbClr val="273239"/>
                </a:solidFill>
                <a:latin typeface="Nunito"/>
              </a:rPr>
              <a:t>. They are as follows:</a:t>
            </a:r>
          </a:p>
          <a:p>
            <a:pPr fontAlgn="base">
              <a:buFont typeface="+mj-lt"/>
              <a:buAutoNum type="arabicPeriod"/>
            </a:pPr>
            <a:r>
              <a:rPr lang="en-US" dirty="0">
                <a:solidFill>
                  <a:srgbClr val="273239"/>
                </a:solidFill>
                <a:latin typeface="Nunito"/>
              </a:rPr>
              <a:t>Getting the </a:t>
            </a:r>
            <a:r>
              <a:rPr lang="en-US" dirty="0" err="1">
                <a:solidFill>
                  <a:srgbClr val="273239"/>
                </a:solidFill>
                <a:latin typeface="Nunito"/>
              </a:rPr>
              <a:t>SourceCode</a:t>
            </a:r>
            <a:r>
              <a:rPr lang="en-US" dirty="0">
                <a:solidFill>
                  <a:srgbClr val="273239"/>
                </a:solidFill>
                <a:latin typeface="Nunito"/>
              </a:rPr>
              <a:t> from SCM</a:t>
            </a:r>
          </a:p>
          <a:p>
            <a:pPr fontAlgn="base">
              <a:buFont typeface="+mj-lt"/>
              <a:buAutoNum type="arabicPeriod" startAt="2"/>
            </a:pPr>
            <a:r>
              <a:rPr lang="en-US" dirty="0">
                <a:solidFill>
                  <a:srgbClr val="273239"/>
                </a:solidFill>
                <a:latin typeface="Nunito"/>
              </a:rPr>
              <a:t>Building the code</a:t>
            </a:r>
          </a:p>
          <a:p>
            <a:pPr fontAlgn="base">
              <a:buFont typeface="+mj-lt"/>
              <a:buAutoNum type="arabicPeriod" startAt="3"/>
            </a:pPr>
            <a:r>
              <a:rPr lang="en-US" dirty="0">
                <a:solidFill>
                  <a:srgbClr val="273239"/>
                </a:solidFill>
                <a:latin typeface="Nunito"/>
              </a:rPr>
              <a:t>Code quality review</a:t>
            </a:r>
          </a:p>
          <a:p>
            <a:pPr fontAlgn="base">
              <a:buFont typeface="+mj-lt"/>
              <a:buAutoNum type="arabicPeriod" startAt="4"/>
            </a:pPr>
            <a:r>
              <a:rPr lang="en-US" dirty="0">
                <a:solidFill>
                  <a:srgbClr val="273239"/>
                </a:solidFill>
                <a:latin typeface="Nunito"/>
              </a:rPr>
              <a:t>Storing the build artifacts </a:t>
            </a:r>
            <a:endParaRPr lang="en-US" b="0" i="0" dirty="0">
              <a:solidFill>
                <a:srgbClr val="273239"/>
              </a:solidFill>
              <a:effectLst/>
              <a:latin typeface="Nunito"/>
            </a:endParaRPr>
          </a:p>
        </p:txBody>
      </p:sp>
      <p:pic>
        <p:nvPicPr>
          <p:cNvPr id="4" name="Picture 3"/>
          <p:cNvPicPr>
            <a:picLocks noChangeAspect="1"/>
          </p:cNvPicPr>
          <p:nvPr/>
        </p:nvPicPr>
        <p:blipFill>
          <a:blip r:embed="rId2"/>
          <a:stretch>
            <a:fillRect/>
          </a:stretch>
        </p:blipFill>
        <p:spPr>
          <a:xfrm>
            <a:off x="5586480" y="1485489"/>
            <a:ext cx="6605520" cy="3975606"/>
          </a:xfrm>
          <a:prstGeom prst="rect">
            <a:avLst/>
          </a:prstGeom>
        </p:spPr>
      </p:pic>
      <p:sp>
        <p:nvSpPr>
          <p:cNvPr id="8" name="Rectangle 5"/>
          <p:cNvSpPr>
            <a:spLocks noChangeArrowheads="1"/>
          </p:cNvSpPr>
          <p:nvPr/>
        </p:nvSpPr>
        <p:spPr bwMode="auto">
          <a:xfrm>
            <a:off x="734095" y="5950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CI servers:</a:t>
            </a:r>
            <a:r>
              <a:rPr kumimoji="0" lang="en-US" sz="1800" b="0" i="0" u="none" strike="noStrike" cap="none" normalizeH="0" baseline="0" smtClean="0">
                <a:ln>
                  <a:noFill/>
                </a:ln>
                <a:solidFill>
                  <a:schemeClr val="tx1"/>
                </a:solidFill>
                <a:effectLst/>
                <a:latin typeface="Arial" panose="020B0604020202020204" pitchFamily="34" charset="0"/>
              </a:rPr>
              <a:t> Jenkins, GitLab CI, Travis CI, CircleCI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VCS:</a:t>
            </a:r>
            <a:r>
              <a:rPr kumimoji="0" lang="en-US" sz="1800" b="0" i="0" u="none" strike="noStrike" cap="none" normalizeH="0" baseline="0" smtClean="0">
                <a:ln>
                  <a:noFill/>
                </a:ln>
                <a:solidFill>
                  <a:schemeClr val="tx1"/>
                </a:solidFill>
                <a:effectLst/>
                <a:latin typeface="Arial" panose="020B0604020202020204" pitchFamily="34" charset="0"/>
              </a:rPr>
              <a:t> GitHub, GitLab, Bitbucket</a:t>
            </a:r>
          </a:p>
        </p:txBody>
      </p:sp>
      <p:pic>
        <p:nvPicPr>
          <p:cNvPr id="3079" name="Picture 7" descr="What Are the 7 Key Phases of the DevOps Lifecyc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645" y="2190313"/>
            <a:ext cx="4417454" cy="337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51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893" y="185086"/>
            <a:ext cx="11221792" cy="1477328"/>
          </a:xfrm>
          <a:prstGeom prst="rect">
            <a:avLst/>
          </a:prstGeom>
        </p:spPr>
        <p:txBody>
          <a:bodyPr wrap="square">
            <a:spAutoFit/>
          </a:bodyPr>
          <a:lstStyle/>
          <a:p>
            <a:pPr fontAlgn="base"/>
            <a:r>
              <a:rPr lang="en-US" b="1" dirty="0">
                <a:solidFill>
                  <a:srgbClr val="273239"/>
                </a:solidFill>
                <a:latin typeface="Nunito"/>
              </a:rPr>
              <a:t>3. Continuous Testing</a:t>
            </a:r>
          </a:p>
          <a:p>
            <a:pPr algn="just" fontAlgn="base"/>
            <a:r>
              <a:rPr lang="en-US" dirty="0">
                <a:solidFill>
                  <a:srgbClr val="273239"/>
                </a:solidFill>
                <a:latin typeface="Nunito"/>
              </a:rPr>
              <a:t>Any firm can deploy continuous testing with the use of the agile and </a:t>
            </a:r>
            <a:r>
              <a:rPr lang="en-US" dirty="0" err="1">
                <a:solidFill>
                  <a:srgbClr val="273239"/>
                </a:solidFill>
                <a:latin typeface="Nunito"/>
              </a:rPr>
              <a:t>DevOps</a:t>
            </a:r>
            <a:r>
              <a:rPr lang="en-US" dirty="0">
                <a:solidFill>
                  <a:srgbClr val="273239"/>
                </a:solidFill>
                <a:latin typeface="Nunito"/>
              </a:rPr>
              <a:t> methodologies. Depending on our needs, we can perform continuous testing using automation testing tools such as </a:t>
            </a:r>
            <a:r>
              <a:rPr lang="en-US" b="1" dirty="0" err="1">
                <a:solidFill>
                  <a:srgbClr val="273239"/>
                </a:solidFill>
                <a:latin typeface="Nunito"/>
              </a:rPr>
              <a:t>Testsigma</a:t>
            </a:r>
            <a:r>
              <a:rPr lang="en-US" b="1" dirty="0">
                <a:solidFill>
                  <a:srgbClr val="273239"/>
                </a:solidFill>
                <a:latin typeface="Nunito"/>
              </a:rPr>
              <a:t>, </a:t>
            </a:r>
            <a:r>
              <a:rPr lang="en-US" b="1" u="sng" dirty="0">
                <a:solidFill>
                  <a:srgbClr val="357960"/>
                </a:solidFill>
                <a:latin typeface="Nunito"/>
                <a:hlinkClick r:id="rId2"/>
              </a:rPr>
              <a:t>Selenium</a:t>
            </a:r>
            <a:r>
              <a:rPr lang="en-US" b="1" dirty="0">
                <a:solidFill>
                  <a:srgbClr val="273239"/>
                </a:solidFill>
                <a:latin typeface="Nunito"/>
              </a:rPr>
              <a:t>, </a:t>
            </a:r>
            <a:r>
              <a:rPr lang="en-US" b="1" u="sng" dirty="0" err="1">
                <a:solidFill>
                  <a:srgbClr val="357960"/>
                </a:solidFill>
                <a:latin typeface="Nunito"/>
                <a:hlinkClick r:id="rId3"/>
              </a:rPr>
              <a:t>LambdaTest</a:t>
            </a:r>
            <a:r>
              <a:rPr lang="en-US" b="1" dirty="0">
                <a:solidFill>
                  <a:srgbClr val="273239"/>
                </a:solidFill>
                <a:latin typeface="Nunito"/>
              </a:rPr>
              <a:t>, </a:t>
            </a:r>
            <a:r>
              <a:rPr lang="en-US" dirty="0">
                <a:solidFill>
                  <a:srgbClr val="273239"/>
                </a:solidFill>
                <a:latin typeface="Nunito"/>
              </a:rPr>
              <a:t>etc. With these tools, we can test our code and prevent problems and code smells, as well as test more quickly and intelligently</a:t>
            </a:r>
            <a:r>
              <a:rPr lang="en-US" dirty="0" smtClean="0">
                <a:solidFill>
                  <a:srgbClr val="273239"/>
                </a:solidFill>
                <a:latin typeface="Nunito"/>
              </a:rPr>
              <a:t>.</a:t>
            </a:r>
            <a:endParaRPr lang="en-US" b="0" i="0" dirty="0">
              <a:solidFill>
                <a:srgbClr val="273239"/>
              </a:solidFill>
              <a:effectLst/>
              <a:latin typeface="Nunito"/>
            </a:endParaRPr>
          </a:p>
        </p:txBody>
      </p:sp>
      <p:pic>
        <p:nvPicPr>
          <p:cNvPr id="5" name="Picture 4"/>
          <p:cNvPicPr>
            <a:picLocks noChangeAspect="1"/>
          </p:cNvPicPr>
          <p:nvPr/>
        </p:nvPicPr>
        <p:blipFill>
          <a:blip r:embed="rId4"/>
          <a:stretch>
            <a:fillRect/>
          </a:stretch>
        </p:blipFill>
        <p:spPr>
          <a:xfrm>
            <a:off x="1797140" y="1662414"/>
            <a:ext cx="8209745" cy="3040287"/>
          </a:xfrm>
          <a:prstGeom prst="rect">
            <a:avLst/>
          </a:prstGeom>
        </p:spPr>
      </p:pic>
      <p:sp>
        <p:nvSpPr>
          <p:cNvPr id="6" name="Rectangle 5"/>
          <p:cNvSpPr/>
          <p:nvPr/>
        </p:nvSpPr>
        <p:spPr>
          <a:xfrm>
            <a:off x="1154806" y="5533698"/>
            <a:ext cx="8852079" cy="646331"/>
          </a:xfrm>
          <a:prstGeom prst="rect">
            <a:avLst/>
          </a:prstGeom>
        </p:spPr>
        <p:txBody>
          <a:bodyPr wrap="square">
            <a:spAutoFit/>
          </a:bodyPr>
          <a:lstStyle/>
          <a:p>
            <a:pPr>
              <a:buFont typeface="Arial" panose="020B0604020202020204" pitchFamily="34" charset="0"/>
              <a:buChar char="•"/>
            </a:pPr>
            <a:r>
              <a:rPr lang="en-US" b="1" dirty="0"/>
              <a:t>Test frameworks:</a:t>
            </a:r>
            <a:r>
              <a:rPr lang="en-US" dirty="0"/>
              <a:t> </a:t>
            </a:r>
            <a:r>
              <a:rPr lang="en-US" dirty="0" err="1"/>
              <a:t>JUnit</a:t>
            </a:r>
            <a:r>
              <a:rPr lang="en-US" dirty="0"/>
              <a:t>, </a:t>
            </a:r>
            <a:r>
              <a:rPr lang="en-US" dirty="0" err="1"/>
              <a:t>pytest</a:t>
            </a:r>
            <a:r>
              <a:rPr lang="en-US" dirty="0"/>
              <a:t>, Selenium, Cypress</a:t>
            </a:r>
          </a:p>
          <a:p>
            <a:pPr>
              <a:buFont typeface="Arial" panose="020B0604020202020204" pitchFamily="34" charset="0"/>
              <a:buChar char="•"/>
            </a:pPr>
            <a:r>
              <a:rPr lang="en-US" b="1" dirty="0"/>
              <a:t>Code quality/security:</a:t>
            </a:r>
            <a:r>
              <a:rPr lang="en-US" dirty="0"/>
              <a:t> </a:t>
            </a:r>
            <a:r>
              <a:rPr lang="en-US" dirty="0" err="1"/>
              <a:t>SonarQube</a:t>
            </a:r>
            <a:r>
              <a:rPr lang="en-US" dirty="0"/>
              <a:t>, </a:t>
            </a:r>
            <a:r>
              <a:rPr lang="en-US" dirty="0" err="1"/>
              <a:t>Checkmarx</a:t>
            </a:r>
            <a:r>
              <a:rPr lang="en-US" dirty="0"/>
              <a:t>, Fortify</a:t>
            </a:r>
          </a:p>
        </p:txBody>
      </p:sp>
    </p:spTree>
    <p:extLst>
      <p:ext uri="{BB962C8B-B14F-4D97-AF65-F5344CB8AC3E}">
        <p14:creationId xmlns:p14="http://schemas.microsoft.com/office/powerpoint/2010/main" val="225772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862" y="381644"/>
            <a:ext cx="11260428" cy="1754326"/>
          </a:xfrm>
          <a:prstGeom prst="rect">
            <a:avLst/>
          </a:prstGeom>
        </p:spPr>
        <p:txBody>
          <a:bodyPr wrap="square">
            <a:spAutoFit/>
          </a:bodyPr>
          <a:lstStyle/>
          <a:p>
            <a:pPr fontAlgn="base"/>
            <a:r>
              <a:rPr lang="en-US" b="1" dirty="0">
                <a:solidFill>
                  <a:srgbClr val="273239"/>
                </a:solidFill>
                <a:latin typeface="Nunito"/>
              </a:rPr>
              <a:t>4. Continuous Deployment/ Continuous Delivery</a:t>
            </a:r>
          </a:p>
          <a:p>
            <a:pPr algn="just" fontAlgn="base"/>
            <a:r>
              <a:rPr lang="en-US" dirty="0">
                <a:solidFill>
                  <a:srgbClr val="273239"/>
                </a:solidFill>
                <a:latin typeface="Nunito"/>
              </a:rPr>
              <a:t>Continuous </a:t>
            </a:r>
            <a:r>
              <a:rPr lang="en-US" dirty="0" smtClean="0">
                <a:solidFill>
                  <a:srgbClr val="273239"/>
                </a:solidFill>
                <a:latin typeface="Nunito"/>
              </a:rPr>
              <a:t>Deployment: It is </a:t>
            </a:r>
            <a:r>
              <a:rPr lang="en-US" dirty="0">
                <a:solidFill>
                  <a:srgbClr val="273239"/>
                </a:solidFill>
                <a:latin typeface="Nunito"/>
              </a:rPr>
              <a:t>the process of automatically deploying an application into the production environment when it has completed testing and the build stages. Here, we'll automate everything from obtaining the application's source code to deploying it.</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902057" y="1524972"/>
            <a:ext cx="9529830" cy="2191861"/>
          </a:xfrm>
          <a:prstGeom prst="rect">
            <a:avLst/>
          </a:prstGeom>
        </p:spPr>
      </p:pic>
      <p:sp>
        <p:nvSpPr>
          <p:cNvPr id="6" name="Rectangle 5"/>
          <p:cNvSpPr/>
          <p:nvPr/>
        </p:nvSpPr>
        <p:spPr>
          <a:xfrm>
            <a:off x="639650" y="3716833"/>
            <a:ext cx="11131640" cy="923330"/>
          </a:xfrm>
          <a:prstGeom prst="rect">
            <a:avLst/>
          </a:prstGeom>
        </p:spPr>
        <p:txBody>
          <a:bodyPr wrap="square">
            <a:spAutoFit/>
          </a:bodyPr>
          <a:lstStyle/>
          <a:p>
            <a:r>
              <a:rPr lang="en-US" dirty="0">
                <a:solidFill>
                  <a:srgbClr val="273239"/>
                </a:solidFill>
                <a:latin typeface="Nunito"/>
              </a:rPr>
              <a:t>Continuous Delivery: </a:t>
            </a:r>
            <a:r>
              <a:rPr lang="en-US" dirty="0" smtClean="0">
                <a:solidFill>
                  <a:srgbClr val="273239"/>
                </a:solidFill>
                <a:latin typeface="Nunito"/>
              </a:rPr>
              <a:t>it is </a:t>
            </a:r>
            <a:r>
              <a:rPr lang="en-US" dirty="0">
                <a:solidFill>
                  <a:srgbClr val="273239"/>
                </a:solidFill>
                <a:latin typeface="Nunito"/>
              </a:rPr>
              <a:t>the process of deploying an application into production servers manually when it has completed testing and the build stages. Here, we'll automate the continuous integration processes, however, manual involvement is still required for deploying it to the production environment.</a:t>
            </a:r>
            <a:endParaRPr lang="en-US" dirty="0"/>
          </a:p>
        </p:txBody>
      </p:sp>
      <p:pic>
        <p:nvPicPr>
          <p:cNvPr id="8" name="Picture 7"/>
          <p:cNvPicPr>
            <a:picLocks noChangeAspect="1"/>
          </p:cNvPicPr>
          <p:nvPr/>
        </p:nvPicPr>
        <p:blipFill>
          <a:blip r:embed="rId3"/>
          <a:stretch>
            <a:fillRect/>
          </a:stretch>
        </p:blipFill>
        <p:spPr>
          <a:xfrm>
            <a:off x="1442970" y="4640163"/>
            <a:ext cx="9525000" cy="2190750"/>
          </a:xfrm>
          <a:prstGeom prst="rect">
            <a:avLst/>
          </a:prstGeom>
        </p:spPr>
      </p:pic>
    </p:spTree>
    <p:extLst>
      <p:ext uri="{BB962C8B-B14F-4D97-AF65-F5344CB8AC3E}">
        <p14:creationId xmlns:p14="http://schemas.microsoft.com/office/powerpoint/2010/main" val="132888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5565" y="5552821"/>
            <a:ext cx="9083899" cy="646331"/>
          </a:xfrm>
          <a:prstGeom prst="rect">
            <a:avLst/>
          </a:prstGeom>
        </p:spPr>
        <p:txBody>
          <a:bodyPr wrap="square">
            <a:spAutoFit/>
          </a:bodyPr>
          <a:lstStyle/>
          <a:p>
            <a:r>
              <a:rPr lang="en-US" dirty="0"/>
              <a:t>CD platforms: Jenkins Pipelines, Azure </a:t>
            </a:r>
            <a:r>
              <a:rPr lang="en-US" dirty="0" err="1"/>
              <a:t>DevOps</a:t>
            </a:r>
            <a:r>
              <a:rPr lang="en-US" dirty="0"/>
              <a:t>, Spinnaker, Octopus Deploy, AWS </a:t>
            </a:r>
            <a:r>
              <a:rPr lang="en-US" dirty="0" err="1"/>
              <a:t>CodeDeploy</a:t>
            </a:r>
            <a:r>
              <a:rPr lang="en-US" dirty="0"/>
              <a:t>, Google Cloud Build</a:t>
            </a:r>
          </a:p>
        </p:txBody>
      </p:sp>
      <p:pic>
        <p:nvPicPr>
          <p:cNvPr id="4" name="Picture 3"/>
          <p:cNvPicPr>
            <a:picLocks noChangeAspect="1"/>
          </p:cNvPicPr>
          <p:nvPr/>
        </p:nvPicPr>
        <p:blipFill>
          <a:blip r:embed="rId2"/>
          <a:stretch>
            <a:fillRect/>
          </a:stretch>
        </p:blipFill>
        <p:spPr>
          <a:xfrm>
            <a:off x="1037286" y="675470"/>
            <a:ext cx="9525000" cy="4476750"/>
          </a:xfrm>
          <a:prstGeom prst="rect">
            <a:avLst/>
          </a:prstGeom>
        </p:spPr>
      </p:pic>
    </p:spTree>
    <p:extLst>
      <p:ext uri="{BB962C8B-B14F-4D97-AF65-F5344CB8AC3E}">
        <p14:creationId xmlns:p14="http://schemas.microsoft.com/office/powerpoint/2010/main" val="149156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982" y="313875"/>
            <a:ext cx="11453611" cy="1754326"/>
          </a:xfrm>
          <a:prstGeom prst="rect">
            <a:avLst/>
          </a:prstGeom>
        </p:spPr>
        <p:txBody>
          <a:bodyPr wrap="square">
            <a:spAutoFit/>
          </a:bodyPr>
          <a:lstStyle/>
          <a:p>
            <a:pPr fontAlgn="base"/>
            <a:r>
              <a:rPr lang="en-US" b="1" dirty="0">
                <a:solidFill>
                  <a:srgbClr val="273239"/>
                </a:solidFill>
                <a:latin typeface="Nunito"/>
              </a:rPr>
              <a:t>5. Continuous Monitoring</a:t>
            </a:r>
          </a:p>
          <a:p>
            <a:pPr algn="just" fontAlgn="base"/>
            <a:r>
              <a:rPr lang="en-US" dirty="0" err="1">
                <a:solidFill>
                  <a:srgbClr val="273239"/>
                </a:solidFill>
                <a:latin typeface="Nunito"/>
              </a:rPr>
              <a:t>DevOps</a:t>
            </a:r>
            <a:r>
              <a:rPr lang="en-US" dirty="0">
                <a:solidFill>
                  <a:srgbClr val="273239"/>
                </a:solidFill>
                <a:latin typeface="Nunito"/>
              </a:rPr>
              <a:t> lifecycle is incomplete if there was no Continuous Monitoring. Continuous Monitoring can be achieved with the help of Prometheus and </a:t>
            </a:r>
            <a:r>
              <a:rPr lang="en-US" dirty="0" err="1">
                <a:solidFill>
                  <a:srgbClr val="273239"/>
                </a:solidFill>
                <a:latin typeface="Nunito"/>
              </a:rPr>
              <a:t>Grafana</a:t>
            </a:r>
            <a:r>
              <a:rPr lang="en-US" dirty="0">
                <a:solidFill>
                  <a:srgbClr val="273239"/>
                </a:solidFill>
                <a:latin typeface="Nunito"/>
              </a:rPr>
              <a:t> we can continuously monitor and can get notified before anything goes wrong with the help of Prometheus we can gather many performance measures, including CPU and memory utilization, network traffic, application response times, error rates, and others. </a:t>
            </a:r>
            <a:r>
              <a:rPr lang="en-US" dirty="0" err="1">
                <a:solidFill>
                  <a:srgbClr val="273239"/>
                </a:solidFill>
                <a:latin typeface="Nunito"/>
              </a:rPr>
              <a:t>Grafana</a:t>
            </a:r>
            <a:r>
              <a:rPr lang="en-US" dirty="0">
                <a:solidFill>
                  <a:srgbClr val="273239"/>
                </a:solidFill>
                <a:latin typeface="Nunito"/>
              </a:rPr>
              <a:t> makes it possible to visually represent and keep track of data from time series, such as CPU and memory utilization.</a:t>
            </a:r>
            <a:endParaRPr lang="en-US" b="0" i="0" dirty="0">
              <a:solidFill>
                <a:srgbClr val="273239"/>
              </a:solidFill>
              <a:effectLst/>
              <a:latin typeface="Nunito"/>
            </a:endParaRPr>
          </a:p>
        </p:txBody>
      </p:sp>
      <p:sp>
        <p:nvSpPr>
          <p:cNvPr id="3" name="Rectangle 1"/>
          <p:cNvSpPr>
            <a:spLocks noChangeArrowheads="1"/>
          </p:cNvSpPr>
          <p:nvPr/>
        </p:nvSpPr>
        <p:spPr bwMode="auto">
          <a:xfrm>
            <a:off x="562375" y="5681559"/>
            <a:ext cx="1128618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Logging &amp; analysis:</a:t>
            </a:r>
            <a:r>
              <a:rPr kumimoji="0" lang="en-US" sz="1800" b="0" i="0" u="none" strike="noStrike" cap="none" normalizeH="0" baseline="0" dirty="0" smtClean="0">
                <a:ln>
                  <a:noFill/>
                </a:ln>
                <a:solidFill>
                  <a:schemeClr val="tx1"/>
                </a:solidFill>
                <a:effectLst/>
                <a:latin typeface="Arial" panose="020B0604020202020204" pitchFamily="34" charset="0"/>
              </a:rPr>
              <a:t> ELK Stack, </a:t>
            </a:r>
            <a:r>
              <a:rPr kumimoji="0" lang="en-US" sz="1800" b="0" i="0" u="none" strike="noStrike" cap="none" normalizeH="0" baseline="0" dirty="0" err="1" smtClean="0">
                <a:ln>
                  <a:noFill/>
                </a:ln>
                <a:solidFill>
                  <a:schemeClr val="tx1"/>
                </a:solidFill>
                <a:effectLst/>
                <a:latin typeface="Arial" panose="020B0604020202020204" pitchFamily="34" charset="0"/>
              </a:rPr>
              <a:t>Splunk</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Security/compliance monitoring:</a:t>
            </a: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err="1" smtClean="0">
                <a:ln>
                  <a:noFill/>
                </a:ln>
                <a:solidFill>
                  <a:schemeClr val="tx1"/>
                </a:solidFill>
                <a:effectLst/>
                <a:latin typeface="Arial" panose="020B0604020202020204" pitchFamily="34" charset="0"/>
              </a:rPr>
              <a:t>HeadSpin</a:t>
            </a:r>
            <a:r>
              <a:rPr kumimoji="0" lang="en-US" sz="1800" b="0" i="0" u="none" strike="noStrike" cap="none" normalizeH="0" baseline="0" dirty="0" smtClean="0">
                <a:ln>
                  <a:noFill/>
                </a:ln>
                <a:solidFill>
                  <a:schemeClr val="tx1"/>
                </a:solidFill>
                <a:effectLst/>
                <a:latin typeface="Arial" panose="020B0604020202020204" pitchFamily="34" charset="0"/>
              </a:rPr>
              <a:t> CCM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Metrics &amp; dashboards:</a:t>
            </a:r>
            <a:r>
              <a:rPr kumimoji="0" lang="en-US" sz="1800" b="0" i="0" u="none" strike="noStrike" cap="none" normalizeH="0" baseline="0" dirty="0" smtClean="0">
                <a:ln>
                  <a:noFill/>
                </a:ln>
                <a:solidFill>
                  <a:schemeClr val="tx1"/>
                </a:solidFill>
                <a:effectLst/>
                <a:latin typeface="Arial" panose="020B0604020202020204" pitchFamily="34" charset="0"/>
              </a:rPr>
              <a:t> Prometheus, </a:t>
            </a:r>
            <a:r>
              <a:rPr kumimoji="0" lang="en-US" sz="1800" b="0" i="0" u="none" strike="noStrike" cap="none" normalizeH="0" baseline="0" dirty="0" err="1" smtClean="0">
                <a:ln>
                  <a:noFill/>
                </a:ln>
                <a:solidFill>
                  <a:schemeClr val="tx1"/>
                </a:solidFill>
                <a:effectLst/>
                <a:latin typeface="Arial" panose="020B0604020202020204" pitchFamily="34" charset="0"/>
              </a:rPr>
              <a:t>Grafana</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194" name="Picture 2" descr="Continuous Monitoring (ConMon): A Critical Strategy for cATO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9419" y="2068201"/>
            <a:ext cx="4126561" cy="322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36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1802</Words>
  <Application>Microsoft Office PowerPoint</Application>
  <PresentationFormat>Widescreen</PresentationFormat>
  <Paragraphs>396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119</cp:revision>
  <dcterms:created xsi:type="dcterms:W3CDTF">2025-06-13T16:40:46Z</dcterms:created>
  <dcterms:modified xsi:type="dcterms:W3CDTF">2025-06-15T17:24:43Z</dcterms:modified>
</cp:coreProperties>
</file>