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2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825937"/>
            <a:ext cx="7627382" cy="2850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Optimizing Numerical Weather Prediction Model Performance Using Machine Learning Techniques</a:t>
            </a:r>
            <a:endParaRPr lang="en-US" sz="4489" dirty="0"/>
          </a:p>
        </p:txBody>
      </p:sp>
      <p:sp>
        <p:nvSpPr>
          <p:cNvPr id="6" name="Text 2"/>
          <p:cNvSpPr/>
          <p:nvPr/>
        </p:nvSpPr>
        <p:spPr>
          <a:xfrm>
            <a:off x="758309" y="4001691"/>
            <a:ext cx="7627382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explores the application of machine learning techniques to enhance the accuracy and efficiency of numerical weather prediction models.</a:t>
            </a:r>
            <a:endParaRPr lang="en-US" sz="1706" dirty="0"/>
          </a:p>
        </p:txBody>
      </p:sp>
      <p:sp>
        <p:nvSpPr>
          <p:cNvPr id="7" name="Text 3"/>
          <p:cNvSpPr/>
          <p:nvPr/>
        </p:nvSpPr>
        <p:spPr>
          <a:xfrm>
            <a:off x="758309" y="5285542"/>
            <a:ext cx="762738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                  </a:t>
            </a:r>
            <a:r>
              <a:rPr lang="en-US" sz="170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M. PAVAN                        (21R01A05P1) </a:t>
            </a:r>
            <a:endParaRPr lang="en-US" sz="1706" dirty="0"/>
          </a:p>
        </p:txBody>
      </p:sp>
      <p:sp>
        <p:nvSpPr>
          <p:cNvPr id="8" name="Text 4"/>
          <p:cNvSpPr/>
          <p:nvPr/>
        </p:nvSpPr>
        <p:spPr>
          <a:xfrm>
            <a:off x="758309" y="5875973"/>
            <a:ext cx="762738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                  </a:t>
            </a:r>
            <a:r>
              <a:rPr lang="en-US" sz="170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K. HEMANTH KUMAR   (21R01A05m5) </a:t>
            </a:r>
            <a:endParaRPr lang="en-US" sz="1706" dirty="0"/>
          </a:p>
        </p:txBody>
      </p:sp>
      <p:sp>
        <p:nvSpPr>
          <p:cNvPr id="9" name="Text 5"/>
          <p:cNvSpPr/>
          <p:nvPr/>
        </p:nvSpPr>
        <p:spPr>
          <a:xfrm>
            <a:off x="758309" y="6466403"/>
            <a:ext cx="762738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                  </a:t>
            </a:r>
            <a:r>
              <a:rPr lang="en-US" sz="170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P. RAMU                          (22R05A0520)</a:t>
            </a: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706" dirty="0"/>
          </a:p>
        </p:txBody>
      </p:sp>
      <p:sp>
        <p:nvSpPr>
          <p:cNvPr id="10" name="Text 6"/>
          <p:cNvSpPr/>
          <p:nvPr/>
        </p:nvSpPr>
        <p:spPr>
          <a:xfrm>
            <a:off x="758309" y="7056834"/>
            <a:ext cx="762738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               S. DHANUNJAY              (22R05A0521)</a:t>
            </a:r>
            <a:endParaRPr lang="en-US" sz="170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5798" y="1290518"/>
            <a:ext cx="5689640" cy="625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7"/>
              </a:lnSpc>
              <a:buNone/>
            </a:pPr>
            <a:r>
              <a:rPr lang="en-US" sz="3942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Motivation and Objectives</a:t>
            </a:r>
            <a:endParaRPr lang="en-US" sz="3942" dirty="0"/>
          </a:p>
        </p:txBody>
      </p:sp>
      <p:sp>
        <p:nvSpPr>
          <p:cNvPr id="6" name="Shape 2"/>
          <p:cNvSpPr/>
          <p:nvPr/>
        </p:nvSpPr>
        <p:spPr>
          <a:xfrm>
            <a:off x="665798" y="2258616"/>
            <a:ext cx="190143" cy="190143"/>
          </a:xfrm>
          <a:prstGeom prst="roundRect">
            <a:avLst>
              <a:gd name="adj" fmla="val 90046"/>
            </a:avLst>
          </a:prstGeom>
          <a:noFill/>
          <a:ln w="22860">
            <a:solidFill>
              <a:srgbClr val="7068F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70121" y="2201585"/>
            <a:ext cx="7508081" cy="912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7"/>
              </a:lnSpc>
              <a:buNone/>
            </a:pPr>
            <a:r>
              <a:rPr lang="en-US" sz="149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Weather prediction models are essential for various sectors, from agriculture to aviation. However, their accuracy can be limited by factors such as complex atmospheric processes and data limitations.</a:t>
            </a:r>
            <a:endParaRPr lang="en-US" sz="1498" dirty="0"/>
          </a:p>
        </p:txBody>
      </p:sp>
      <p:sp>
        <p:nvSpPr>
          <p:cNvPr id="8" name="Shape 4"/>
          <p:cNvSpPr/>
          <p:nvPr/>
        </p:nvSpPr>
        <p:spPr>
          <a:xfrm>
            <a:off x="665798" y="3542467"/>
            <a:ext cx="428030" cy="428030"/>
          </a:xfrm>
          <a:prstGeom prst="roundRect">
            <a:avLst>
              <a:gd name="adj" fmla="val 40001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826651" y="3606284"/>
            <a:ext cx="106323" cy="300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5"/>
              </a:lnSpc>
              <a:buNone/>
            </a:pPr>
            <a:r>
              <a:rPr lang="en-US" sz="236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365" dirty="0"/>
          </a:p>
        </p:txBody>
      </p:sp>
      <p:sp>
        <p:nvSpPr>
          <p:cNvPr id="10" name="Text 6"/>
          <p:cNvSpPr/>
          <p:nvPr/>
        </p:nvSpPr>
        <p:spPr>
          <a:xfrm>
            <a:off x="1283970" y="3542467"/>
            <a:ext cx="2708196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4"/>
              </a:lnSpc>
              <a:buNone/>
            </a:pPr>
            <a:r>
              <a:rPr lang="en-US" sz="197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 Model Accuracy</a:t>
            </a:r>
            <a:endParaRPr lang="en-US" sz="1971" dirty="0"/>
          </a:p>
        </p:txBody>
      </p:sp>
      <p:sp>
        <p:nvSpPr>
          <p:cNvPr id="11" name="Text 7"/>
          <p:cNvSpPr/>
          <p:nvPr/>
        </p:nvSpPr>
        <p:spPr>
          <a:xfrm>
            <a:off x="1283970" y="3969306"/>
            <a:ext cx="3193018" cy="1521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7"/>
              </a:lnSpc>
              <a:buNone/>
            </a:pPr>
            <a:r>
              <a:rPr lang="en-US" sz="149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Leveraging machine learning to enhance the prediction of key weather variables such as temperature, wind speed, and precipitation.</a:t>
            </a:r>
            <a:endParaRPr lang="en-US" sz="1498" dirty="0"/>
          </a:p>
        </p:txBody>
      </p:sp>
      <p:sp>
        <p:nvSpPr>
          <p:cNvPr id="12" name="Shape 8"/>
          <p:cNvSpPr/>
          <p:nvPr/>
        </p:nvSpPr>
        <p:spPr>
          <a:xfrm>
            <a:off x="4667131" y="3542467"/>
            <a:ext cx="428030" cy="428030"/>
          </a:xfrm>
          <a:prstGeom prst="roundRect">
            <a:avLst>
              <a:gd name="adj" fmla="val 40001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4797028" y="3606284"/>
            <a:ext cx="168235" cy="300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5"/>
              </a:lnSpc>
              <a:buNone/>
            </a:pPr>
            <a:r>
              <a:rPr lang="en-US" sz="236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365" dirty="0"/>
          </a:p>
        </p:txBody>
      </p:sp>
      <p:sp>
        <p:nvSpPr>
          <p:cNvPr id="14" name="Text 10"/>
          <p:cNvSpPr/>
          <p:nvPr/>
        </p:nvSpPr>
        <p:spPr>
          <a:xfrm>
            <a:off x="5285303" y="3542467"/>
            <a:ext cx="3193018" cy="625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4"/>
              </a:lnSpc>
              <a:buNone/>
            </a:pPr>
            <a:r>
              <a:rPr lang="en-US" sz="197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 Computational Efficiency</a:t>
            </a:r>
            <a:endParaRPr lang="en-US" sz="1971" dirty="0"/>
          </a:p>
        </p:txBody>
      </p:sp>
      <p:sp>
        <p:nvSpPr>
          <p:cNvPr id="15" name="Text 11"/>
          <p:cNvSpPr/>
          <p:nvPr/>
        </p:nvSpPr>
        <p:spPr>
          <a:xfrm>
            <a:off x="5285303" y="4282083"/>
            <a:ext cx="3193018" cy="1217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7"/>
              </a:lnSpc>
              <a:buNone/>
            </a:pPr>
            <a:r>
              <a:rPr lang="en-US" sz="149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Investigating machine learning algorithms that can reduce the computational cost of running weather prediction models.</a:t>
            </a:r>
            <a:endParaRPr lang="en-US" sz="1498" dirty="0"/>
          </a:p>
        </p:txBody>
      </p:sp>
      <p:sp>
        <p:nvSpPr>
          <p:cNvPr id="16" name="Shape 12"/>
          <p:cNvSpPr/>
          <p:nvPr/>
        </p:nvSpPr>
        <p:spPr>
          <a:xfrm>
            <a:off x="665798" y="5903476"/>
            <a:ext cx="428030" cy="428030"/>
          </a:xfrm>
          <a:prstGeom prst="roundRect">
            <a:avLst>
              <a:gd name="adj" fmla="val 40001"/>
            </a:avLst>
          </a:prstGeom>
          <a:solidFill>
            <a:srgbClr val="EEEFF5"/>
          </a:solidFill>
          <a:ln/>
        </p:spPr>
      </p:sp>
      <p:sp>
        <p:nvSpPr>
          <p:cNvPr id="17" name="Text 13"/>
          <p:cNvSpPr/>
          <p:nvPr/>
        </p:nvSpPr>
        <p:spPr>
          <a:xfrm>
            <a:off x="798671" y="5967293"/>
            <a:ext cx="162163" cy="300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5"/>
              </a:lnSpc>
              <a:buNone/>
            </a:pPr>
            <a:r>
              <a:rPr lang="en-US" sz="236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365" dirty="0"/>
          </a:p>
        </p:txBody>
      </p:sp>
      <p:sp>
        <p:nvSpPr>
          <p:cNvPr id="18" name="Text 14"/>
          <p:cNvSpPr/>
          <p:nvPr/>
        </p:nvSpPr>
        <p:spPr>
          <a:xfrm>
            <a:off x="1283970" y="5903476"/>
            <a:ext cx="2889528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4"/>
              </a:lnSpc>
              <a:buNone/>
            </a:pPr>
            <a:r>
              <a:rPr lang="en-US" sz="197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 Data Assimilation</a:t>
            </a:r>
            <a:endParaRPr lang="en-US" sz="1971" dirty="0"/>
          </a:p>
        </p:txBody>
      </p:sp>
      <p:sp>
        <p:nvSpPr>
          <p:cNvPr id="19" name="Text 15"/>
          <p:cNvSpPr/>
          <p:nvPr/>
        </p:nvSpPr>
        <p:spPr>
          <a:xfrm>
            <a:off x="1283970" y="6330315"/>
            <a:ext cx="7194233" cy="608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7"/>
              </a:lnSpc>
              <a:buNone/>
            </a:pPr>
            <a:r>
              <a:rPr lang="en-US" sz="149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Exploring the use of machine learning for better integration of diverse data sources, including satellite observations and ground-based measurements.</a:t>
            </a:r>
            <a:endParaRPr lang="en-US" sz="149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90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164431" y="2979063"/>
            <a:ext cx="4650819" cy="581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78"/>
              </a:lnSpc>
              <a:buNone/>
            </a:pPr>
            <a:r>
              <a:rPr lang="en-US" sz="3662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Methodology</a:t>
            </a:r>
            <a:endParaRPr lang="en-US" sz="3662" dirty="0"/>
          </a:p>
        </p:txBody>
      </p:sp>
      <p:sp>
        <p:nvSpPr>
          <p:cNvPr id="6" name="Text 2"/>
          <p:cNvSpPr/>
          <p:nvPr/>
        </p:nvSpPr>
        <p:spPr>
          <a:xfrm>
            <a:off x="1164431" y="3825359"/>
            <a:ext cx="12301538" cy="282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7"/>
              </a:lnSpc>
              <a:buNone/>
            </a:pPr>
            <a:r>
              <a:rPr lang="en-US" sz="13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research involves a multi-step approach, combining data analysis, model development, and evaluation.</a:t>
            </a:r>
            <a:endParaRPr lang="en-US" sz="1392" dirty="0"/>
          </a:p>
        </p:txBody>
      </p:sp>
      <p:sp>
        <p:nvSpPr>
          <p:cNvPr id="7" name="Shape 3"/>
          <p:cNvSpPr/>
          <p:nvPr/>
        </p:nvSpPr>
        <p:spPr>
          <a:xfrm>
            <a:off x="1164431" y="4571762"/>
            <a:ext cx="12301538" cy="22027"/>
          </a:xfrm>
          <a:prstGeom prst="roundRect">
            <a:avLst>
              <a:gd name="adj" fmla="val 722113"/>
            </a:avLst>
          </a:prstGeom>
          <a:solidFill>
            <a:srgbClr val="DBDDEA"/>
          </a:solidFill>
          <a:ln/>
        </p:spPr>
      </p:sp>
      <p:sp>
        <p:nvSpPr>
          <p:cNvPr id="8" name="Shape 4"/>
          <p:cNvSpPr/>
          <p:nvPr/>
        </p:nvSpPr>
        <p:spPr>
          <a:xfrm>
            <a:off x="2624792" y="4571702"/>
            <a:ext cx="22027" cy="618530"/>
          </a:xfrm>
          <a:prstGeom prst="roundRect">
            <a:avLst>
              <a:gd name="adj" fmla="val 722113"/>
            </a:avLst>
          </a:prstGeom>
          <a:solidFill>
            <a:srgbClr val="DBDDEA"/>
          </a:solidFill>
          <a:ln/>
        </p:spPr>
      </p:sp>
      <p:sp>
        <p:nvSpPr>
          <p:cNvPr id="9" name="Shape 5"/>
          <p:cNvSpPr/>
          <p:nvPr/>
        </p:nvSpPr>
        <p:spPr>
          <a:xfrm>
            <a:off x="2437090" y="4372987"/>
            <a:ext cx="397550" cy="397550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2586395" y="4432161"/>
            <a:ext cx="98822" cy="279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7"/>
              </a:lnSpc>
              <a:buNone/>
            </a:pPr>
            <a:r>
              <a:rPr lang="en-US" sz="219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197" dirty="0"/>
          </a:p>
        </p:txBody>
      </p:sp>
      <p:sp>
        <p:nvSpPr>
          <p:cNvPr id="11" name="Text 7"/>
          <p:cNvSpPr/>
          <p:nvPr/>
        </p:nvSpPr>
        <p:spPr>
          <a:xfrm>
            <a:off x="1473160" y="5366980"/>
            <a:ext cx="2325410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9"/>
              </a:lnSpc>
              <a:buNone/>
            </a:pPr>
            <a:r>
              <a:rPr lang="en-US" sz="183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Acquisition</a:t>
            </a:r>
            <a:endParaRPr lang="en-US" sz="1831" dirty="0"/>
          </a:p>
        </p:txBody>
      </p:sp>
      <p:sp>
        <p:nvSpPr>
          <p:cNvPr id="12" name="Text 8"/>
          <p:cNvSpPr/>
          <p:nvPr/>
        </p:nvSpPr>
        <p:spPr>
          <a:xfrm>
            <a:off x="1341120" y="5763578"/>
            <a:ext cx="2589490" cy="141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27"/>
              </a:lnSpc>
              <a:buNone/>
            </a:pPr>
            <a:r>
              <a:rPr lang="en-US" sz="13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Gathering historical weather data from various sources, including meteorological stations, satellites, and reanalysis products.</a:t>
            </a:r>
            <a:endParaRPr lang="en-US" sz="1392" dirty="0"/>
          </a:p>
        </p:txBody>
      </p:sp>
      <p:sp>
        <p:nvSpPr>
          <p:cNvPr id="13" name="Shape 9"/>
          <p:cNvSpPr/>
          <p:nvPr/>
        </p:nvSpPr>
        <p:spPr>
          <a:xfrm>
            <a:off x="5744349" y="4571702"/>
            <a:ext cx="22027" cy="618530"/>
          </a:xfrm>
          <a:prstGeom prst="roundRect">
            <a:avLst>
              <a:gd name="adj" fmla="val 722113"/>
            </a:avLst>
          </a:prstGeom>
          <a:solidFill>
            <a:srgbClr val="DBDDEA"/>
          </a:solidFill>
          <a:ln/>
        </p:spPr>
      </p:sp>
      <p:sp>
        <p:nvSpPr>
          <p:cNvPr id="14" name="Shape 10"/>
          <p:cNvSpPr/>
          <p:nvPr/>
        </p:nvSpPr>
        <p:spPr>
          <a:xfrm>
            <a:off x="5556647" y="4372987"/>
            <a:ext cx="397550" cy="397550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5" name="Text 11"/>
          <p:cNvSpPr/>
          <p:nvPr/>
        </p:nvSpPr>
        <p:spPr>
          <a:xfrm>
            <a:off x="5677257" y="4432161"/>
            <a:ext cx="156329" cy="279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7"/>
              </a:lnSpc>
              <a:buNone/>
            </a:pPr>
            <a:r>
              <a:rPr lang="en-US" sz="219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197" dirty="0"/>
          </a:p>
        </p:txBody>
      </p:sp>
      <p:sp>
        <p:nvSpPr>
          <p:cNvPr id="16" name="Text 12"/>
          <p:cNvSpPr/>
          <p:nvPr/>
        </p:nvSpPr>
        <p:spPr>
          <a:xfrm>
            <a:off x="4592717" y="5366980"/>
            <a:ext cx="2325410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9"/>
              </a:lnSpc>
              <a:buNone/>
            </a:pPr>
            <a:r>
              <a:rPr lang="en-US" sz="183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Engineering</a:t>
            </a:r>
            <a:endParaRPr lang="en-US" sz="1831" dirty="0"/>
          </a:p>
        </p:txBody>
      </p:sp>
      <p:sp>
        <p:nvSpPr>
          <p:cNvPr id="17" name="Text 13"/>
          <p:cNvSpPr/>
          <p:nvPr/>
        </p:nvSpPr>
        <p:spPr>
          <a:xfrm>
            <a:off x="4460677" y="5763578"/>
            <a:ext cx="2589490" cy="141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27"/>
              </a:lnSpc>
              <a:buNone/>
            </a:pPr>
            <a:r>
              <a:rPr lang="en-US" sz="13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Selecting relevant variables and applying appropriate transformations to improve the predictive performance of the model.</a:t>
            </a:r>
            <a:endParaRPr lang="en-US" sz="1392" dirty="0"/>
          </a:p>
        </p:txBody>
      </p:sp>
      <p:sp>
        <p:nvSpPr>
          <p:cNvPr id="18" name="Shape 14"/>
          <p:cNvSpPr/>
          <p:nvPr/>
        </p:nvSpPr>
        <p:spPr>
          <a:xfrm>
            <a:off x="8863905" y="4571702"/>
            <a:ext cx="22027" cy="618530"/>
          </a:xfrm>
          <a:prstGeom prst="roundRect">
            <a:avLst>
              <a:gd name="adj" fmla="val 722113"/>
            </a:avLst>
          </a:prstGeom>
          <a:solidFill>
            <a:srgbClr val="DBDDEA"/>
          </a:solidFill>
          <a:ln/>
        </p:spPr>
      </p:sp>
      <p:sp>
        <p:nvSpPr>
          <p:cNvPr id="19" name="Shape 15"/>
          <p:cNvSpPr/>
          <p:nvPr/>
        </p:nvSpPr>
        <p:spPr>
          <a:xfrm>
            <a:off x="8676203" y="4372987"/>
            <a:ext cx="397550" cy="397550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20" name="Text 16"/>
          <p:cNvSpPr/>
          <p:nvPr/>
        </p:nvSpPr>
        <p:spPr>
          <a:xfrm>
            <a:off x="8799552" y="4432161"/>
            <a:ext cx="150733" cy="279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7"/>
              </a:lnSpc>
              <a:buNone/>
            </a:pPr>
            <a:r>
              <a:rPr lang="en-US" sz="219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197" dirty="0"/>
          </a:p>
        </p:txBody>
      </p:sp>
      <p:sp>
        <p:nvSpPr>
          <p:cNvPr id="21" name="Text 17"/>
          <p:cNvSpPr/>
          <p:nvPr/>
        </p:nvSpPr>
        <p:spPr>
          <a:xfrm>
            <a:off x="7712273" y="5366980"/>
            <a:ext cx="2325410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9"/>
              </a:lnSpc>
              <a:buNone/>
            </a:pPr>
            <a:r>
              <a:rPr lang="en-US" sz="183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Development</a:t>
            </a:r>
            <a:endParaRPr lang="en-US" sz="1831" dirty="0"/>
          </a:p>
        </p:txBody>
      </p:sp>
      <p:sp>
        <p:nvSpPr>
          <p:cNvPr id="22" name="Text 18"/>
          <p:cNvSpPr/>
          <p:nvPr/>
        </p:nvSpPr>
        <p:spPr>
          <a:xfrm>
            <a:off x="7580233" y="5763578"/>
            <a:ext cx="2589490" cy="141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27"/>
              </a:lnSpc>
              <a:buNone/>
            </a:pPr>
            <a:r>
              <a:rPr lang="en-US" sz="13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and evaluating various machine learning algorithms, including deep learning models, on the prepared dataset.</a:t>
            </a:r>
            <a:endParaRPr lang="en-US" sz="1392" dirty="0"/>
          </a:p>
        </p:txBody>
      </p:sp>
      <p:sp>
        <p:nvSpPr>
          <p:cNvPr id="23" name="Shape 19"/>
          <p:cNvSpPr/>
          <p:nvPr/>
        </p:nvSpPr>
        <p:spPr>
          <a:xfrm>
            <a:off x="11983462" y="4571702"/>
            <a:ext cx="22027" cy="618530"/>
          </a:xfrm>
          <a:prstGeom prst="roundRect">
            <a:avLst>
              <a:gd name="adj" fmla="val 722113"/>
            </a:avLst>
          </a:prstGeom>
          <a:solidFill>
            <a:srgbClr val="DBDDEA"/>
          </a:solidFill>
          <a:ln/>
        </p:spPr>
      </p:sp>
      <p:sp>
        <p:nvSpPr>
          <p:cNvPr id="24" name="Shape 20"/>
          <p:cNvSpPr/>
          <p:nvPr/>
        </p:nvSpPr>
        <p:spPr>
          <a:xfrm>
            <a:off x="11795760" y="4372987"/>
            <a:ext cx="397550" cy="397550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25" name="Text 21"/>
          <p:cNvSpPr/>
          <p:nvPr/>
        </p:nvSpPr>
        <p:spPr>
          <a:xfrm>
            <a:off x="11910060" y="4432161"/>
            <a:ext cx="168831" cy="279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7"/>
              </a:lnSpc>
              <a:buNone/>
            </a:pPr>
            <a:r>
              <a:rPr lang="en-US" sz="219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197" dirty="0"/>
          </a:p>
        </p:txBody>
      </p:sp>
      <p:sp>
        <p:nvSpPr>
          <p:cNvPr id="26" name="Text 22"/>
          <p:cNvSpPr/>
          <p:nvPr/>
        </p:nvSpPr>
        <p:spPr>
          <a:xfrm>
            <a:off x="10831830" y="5366980"/>
            <a:ext cx="2325410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9"/>
              </a:lnSpc>
              <a:buNone/>
            </a:pPr>
            <a:r>
              <a:rPr lang="en-US" sz="183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Evaluation</a:t>
            </a:r>
            <a:endParaRPr lang="en-US" sz="1831" dirty="0"/>
          </a:p>
        </p:txBody>
      </p:sp>
      <p:sp>
        <p:nvSpPr>
          <p:cNvPr id="27" name="Text 23"/>
          <p:cNvSpPr/>
          <p:nvPr/>
        </p:nvSpPr>
        <p:spPr>
          <a:xfrm>
            <a:off x="10699790" y="5763578"/>
            <a:ext cx="2589490" cy="1695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27"/>
              </a:lnSpc>
              <a:buNone/>
            </a:pPr>
            <a:r>
              <a:rPr lang="en-US" sz="139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Assessing the performance of the trained models using metrics such as mean absolute error (MAE), root mean squared error (RMSE), and correlation coefficients.</a:t>
            </a:r>
            <a:endParaRPr lang="en-US" sz="139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758309" y="1443514"/>
            <a:ext cx="5701546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4489" dirty="0"/>
          </a:p>
        </p:txBody>
      </p:sp>
      <p:sp>
        <p:nvSpPr>
          <p:cNvPr id="5" name="Text 2"/>
          <p:cNvSpPr/>
          <p:nvPr/>
        </p:nvSpPr>
        <p:spPr>
          <a:xfrm>
            <a:off x="758309" y="2589490"/>
            <a:ext cx="1311378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preprocessing is crucial to ensure the quality and consistency of the data used in machine learning models.</a:t>
            </a:r>
            <a:endParaRPr lang="en-US" sz="1706" dirty="0"/>
          </a:p>
        </p:txBody>
      </p:sp>
      <p:sp>
        <p:nvSpPr>
          <p:cNvPr id="6" name="Text 3"/>
          <p:cNvSpPr/>
          <p:nvPr/>
        </p:nvSpPr>
        <p:spPr>
          <a:xfrm>
            <a:off x="758309" y="3396496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Cleaning</a:t>
            </a:r>
            <a:endParaRPr lang="en-US" sz="2245" dirty="0"/>
          </a:p>
        </p:txBody>
      </p:sp>
      <p:sp>
        <p:nvSpPr>
          <p:cNvPr id="7" name="Text 4"/>
          <p:cNvSpPr/>
          <p:nvPr/>
        </p:nvSpPr>
        <p:spPr>
          <a:xfrm>
            <a:off x="758309" y="3969306"/>
            <a:ext cx="4018359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missing values, outliers, and inconsistencies in the data.</a:t>
            </a:r>
            <a:endParaRPr lang="en-US" sz="1706" dirty="0"/>
          </a:p>
        </p:txBody>
      </p:sp>
      <p:sp>
        <p:nvSpPr>
          <p:cNvPr id="8" name="Text 5"/>
          <p:cNvSpPr/>
          <p:nvPr/>
        </p:nvSpPr>
        <p:spPr>
          <a:xfrm>
            <a:off x="758309" y="4857631"/>
            <a:ext cx="4018359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involves removing or replacing erroneous data points that could adversely affect model performance.</a:t>
            </a:r>
            <a:endParaRPr lang="en-US" sz="1706" dirty="0"/>
          </a:p>
        </p:txBody>
      </p:sp>
      <p:sp>
        <p:nvSpPr>
          <p:cNvPr id="9" name="Text 6"/>
          <p:cNvSpPr/>
          <p:nvPr/>
        </p:nvSpPr>
        <p:spPr>
          <a:xfrm>
            <a:off x="5312926" y="3396496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Transformation</a:t>
            </a:r>
            <a:endParaRPr lang="en-US" sz="2245" dirty="0"/>
          </a:p>
        </p:txBody>
      </p:sp>
      <p:sp>
        <p:nvSpPr>
          <p:cNvPr id="10" name="Text 7"/>
          <p:cNvSpPr/>
          <p:nvPr/>
        </p:nvSpPr>
        <p:spPr>
          <a:xfrm>
            <a:off x="5312926" y="3969306"/>
            <a:ext cx="4018359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Scaling, normalization, or encoding data to ensure consistency across features and improve model stability.</a:t>
            </a:r>
            <a:endParaRPr lang="en-US" sz="1706" dirty="0"/>
          </a:p>
        </p:txBody>
      </p:sp>
      <p:sp>
        <p:nvSpPr>
          <p:cNvPr id="11" name="Text 8"/>
          <p:cNvSpPr/>
          <p:nvPr/>
        </p:nvSpPr>
        <p:spPr>
          <a:xfrm>
            <a:off x="5312926" y="5204341"/>
            <a:ext cx="4018359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involves transforming data into a range suitable for specific machine learning algorithms.</a:t>
            </a:r>
            <a:endParaRPr lang="en-US" sz="1706" dirty="0"/>
          </a:p>
        </p:txBody>
      </p:sp>
      <p:sp>
        <p:nvSpPr>
          <p:cNvPr id="12" name="Text 9"/>
          <p:cNvSpPr/>
          <p:nvPr/>
        </p:nvSpPr>
        <p:spPr>
          <a:xfrm>
            <a:off x="9867543" y="3396496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Selection</a:t>
            </a:r>
            <a:endParaRPr lang="en-US" sz="2245" dirty="0"/>
          </a:p>
        </p:txBody>
      </p:sp>
      <p:sp>
        <p:nvSpPr>
          <p:cNvPr id="13" name="Text 10"/>
          <p:cNvSpPr/>
          <p:nvPr/>
        </p:nvSpPr>
        <p:spPr>
          <a:xfrm>
            <a:off x="9867543" y="3969306"/>
            <a:ext cx="4018359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and selecting the most relevant features that contribute significantly to the predictive performance of the model.</a:t>
            </a:r>
            <a:endParaRPr lang="en-US" sz="1706" dirty="0"/>
          </a:p>
        </p:txBody>
      </p:sp>
      <p:sp>
        <p:nvSpPr>
          <p:cNvPr id="14" name="Text 11"/>
          <p:cNvSpPr/>
          <p:nvPr/>
        </p:nvSpPr>
        <p:spPr>
          <a:xfrm>
            <a:off x="9867543" y="5551051"/>
            <a:ext cx="4018359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involves using techniques such as feature importance analysis or recursive feature elimination.</a:t>
            </a:r>
            <a:endParaRPr lang="en-US" sz="170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4709" y="886301"/>
            <a:ext cx="7461171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 Techniques</a:t>
            </a:r>
            <a:endParaRPr lang="en-US" sz="4489" dirty="0"/>
          </a:p>
        </p:txBody>
      </p:sp>
      <p:sp>
        <p:nvSpPr>
          <p:cNvPr id="6" name="Text 2"/>
          <p:cNvSpPr/>
          <p:nvPr/>
        </p:nvSpPr>
        <p:spPr>
          <a:xfrm>
            <a:off x="6244709" y="1923931"/>
            <a:ext cx="7627382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Various machine learning techniques are being considered for weather prediction model optimization.</a:t>
            </a:r>
            <a:endParaRPr lang="en-US" sz="1706" dirty="0"/>
          </a:p>
        </p:txBody>
      </p:sp>
      <p:sp>
        <p:nvSpPr>
          <p:cNvPr id="7" name="Shape 3"/>
          <p:cNvSpPr/>
          <p:nvPr/>
        </p:nvSpPr>
        <p:spPr>
          <a:xfrm>
            <a:off x="6244709" y="2861072"/>
            <a:ext cx="3705463" cy="2652832"/>
          </a:xfrm>
          <a:prstGeom prst="roundRect">
            <a:avLst>
              <a:gd name="adj" fmla="val 7350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6461284" y="3077647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Regression Models</a:t>
            </a:r>
            <a:endParaRPr lang="en-US" sz="2245" dirty="0"/>
          </a:p>
        </p:txBody>
      </p:sp>
      <p:sp>
        <p:nvSpPr>
          <p:cNvPr id="9" name="Text 5"/>
          <p:cNvSpPr/>
          <p:nvPr/>
        </p:nvSpPr>
        <p:spPr>
          <a:xfrm>
            <a:off x="6461284" y="3563779"/>
            <a:ext cx="3272314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Linear Regression, Support Vector Regression, and Random Forest Regression.</a:t>
            </a:r>
            <a:endParaRPr lang="en-US" sz="1706" dirty="0"/>
          </a:p>
        </p:txBody>
      </p:sp>
      <p:sp>
        <p:nvSpPr>
          <p:cNvPr id="10" name="Shape 6"/>
          <p:cNvSpPr/>
          <p:nvPr/>
        </p:nvSpPr>
        <p:spPr>
          <a:xfrm>
            <a:off x="10166747" y="2861072"/>
            <a:ext cx="3705463" cy="2652832"/>
          </a:xfrm>
          <a:prstGeom prst="roundRect">
            <a:avLst>
              <a:gd name="adj" fmla="val 7350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10383322" y="3077647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Deep Learning Models</a:t>
            </a:r>
            <a:endParaRPr lang="en-US" sz="2245" dirty="0"/>
          </a:p>
        </p:txBody>
      </p:sp>
      <p:sp>
        <p:nvSpPr>
          <p:cNvPr id="12" name="Text 8"/>
          <p:cNvSpPr/>
          <p:nvPr/>
        </p:nvSpPr>
        <p:spPr>
          <a:xfrm>
            <a:off x="10383322" y="3563779"/>
            <a:ext cx="3272314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Recurrent Neural Networks (RNNs), Long Short-Term Memory (LSTM), and Convolutional Neural Networks (CNNs).</a:t>
            </a:r>
            <a:endParaRPr lang="en-US" sz="1706" dirty="0"/>
          </a:p>
        </p:txBody>
      </p:sp>
      <p:sp>
        <p:nvSpPr>
          <p:cNvPr id="13" name="Shape 9"/>
          <p:cNvSpPr/>
          <p:nvPr/>
        </p:nvSpPr>
        <p:spPr>
          <a:xfrm>
            <a:off x="6244709" y="5730478"/>
            <a:ext cx="7627382" cy="1612702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6461284" y="5947053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Ensemble Methods</a:t>
            </a:r>
            <a:endParaRPr lang="en-US" sz="2245" dirty="0"/>
          </a:p>
        </p:txBody>
      </p:sp>
      <p:sp>
        <p:nvSpPr>
          <p:cNvPr id="15" name="Text 11"/>
          <p:cNvSpPr/>
          <p:nvPr/>
        </p:nvSpPr>
        <p:spPr>
          <a:xfrm>
            <a:off x="6461284" y="6433185"/>
            <a:ext cx="7194233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Combining predictions from multiple models to improve overall accuracy and robustness.</a:t>
            </a:r>
            <a:endParaRPr lang="en-US" sz="170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8649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39"/>
            <a:ext cx="14630400" cy="24579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8181" y="2998589"/>
            <a:ext cx="5174575" cy="6467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93"/>
              </a:lnSpc>
              <a:buNone/>
            </a:pPr>
            <a:r>
              <a:rPr lang="en-US" sz="4074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Experimental Setup</a:t>
            </a:r>
            <a:endParaRPr lang="en-US" sz="4074" dirty="0"/>
          </a:p>
        </p:txBody>
      </p:sp>
      <p:sp>
        <p:nvSpPr>
          <p:cNvPr id="6" name="Text 2"/>
          <p:cNvSpPr/>
          <p:nvPr/>
        </p:nvSpPr>
        <p:spPr>
          <a:xfrm>
            <a:off x="688181" y="3940254"/>
            <a:ext cx="13254038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research involves running experiments on high-performance computing infrastructure to handle the massive datasets and computationally intensive machine learning algorithms.</a:t>
            </a:r>
            <a:endParaRPr lang="en-US" sz="1548" dirty="0"/>
          </a:p>
        </p:txBody>
      </p:sp>
      <p:sp>
        <p:nvSpPr>
          <p:cNvPr id="7" name="Shape 3"/>
          <p:cNvSpPr/>
          <p:nvPr/>
        </p:nvSpPr>
        <p:spPr>
          <a:xfrm>
            <a:off x="688181" y="4790718"/>
            <a:ext cx="13254038" cy="2907268"/>
          </a:xfrm>
          <a:prstGeom prst="roundRect">
            <a:avLst>
              <a:gd name="adj" fmla="val 608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95801" y="4798338"/>
            <a:ext cx="13238798" cy="8803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892373" y="4923830"/>
            <a:ext cx="6222444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Dataset</a:t>
            </a:r>
            <a:endParaRPr lang="en-US" sz="1548" dirty="0"/>
          </a:p>
        </p:txBody>
      </p:sp>
      <p:sp>
        <p:nvSpPr>
          <p:cNvPr id="10" name="Text 6"/>
          <p:cNvSpPr/>
          <p:nvPr/>
        </p:nvSpPr>
        <p:spPr>
          <a:xfrm>
            <a:off x="7515582" y="4923830"/>
            <a:ext cx="6222444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Historical weather data from various sources(Austin weather)</a:t>
            </a:r>
            <a:endParaRPr lang="en-US" sz="1548" dirty="0"/>
          </a:p>
        </p:txBody>
      </p:sp>
      <p:sp>
        <p:nvSpPr>
          <p:cNvPr id="11" name="Shape 7"/>
          <p:cNvSpPr/>
          <p:nvPr/>
        </p:nvSpPr>
        <p:spPr>
          <a:xfrm>
            <a:off x="695801" y="5678686"/>
            <a:ext cx="13238798" cy="8803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892373" y="5804178"/>
            <a:ext cx="6222444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 Libraries</a:t>
            </a:r>
            <a:endParaRPr lang="en-US" sz="1548" dirty="0"/>
          </a:p>
        </p:txBody>
      </p:sp>
      <p:sp>
        <p:nvSpPr>
          <p:cNvPr id="13" name="Text 9"/>
          <p:cNvSpPr/>
          <p:nvPr/>
        </p:nvSpPr>
        <p:spPr>
          <a:xfrm>
            <a:off x="7515582" y="5804178"/>
            <a:ext cx="6222444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Data Analysis Library, Scikit-learn, Numerical Python, Matplotlib,</a:t>
            </a:r>
            <a:endParaRPr lang="en-US" sz="1548" dirty="0"/>
          </a:p>
        </p:txBody>
      </p:sp>
      <p:sp>
        <p:nvSpPr>
          <p:cNvPr id="14" name="Shape 10"/>
          <p:cNvSpPr/>
          <p:nvPr/>
        </p:nvSpPr>
        <p:spPr>
          <a:xfrm>
            <a:off x="695801" y="6559034"/>
            <a:ext cx="13238798" cy="5656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892373" y="6684526"/>
            <a:ext cx="6222444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Hardware</a:t>
            </a:r>
            <a:endParaRPr lang="en-US" sz="1548" dirty="0"/>
          </a:p>
        </p:txBody>
      </p:sp>
      <p:sp>
        <p:nvSpPr>
          <p:cNvPr id="16" name="Text 12"/>
          <p:cNvSpPr/>
          <p:nvPr/>
        </p:nvSpPr>
        <p:spPr>
          <a:xfrm>
            <a:off x="7515582" y="6684526"/>
            <a:ext cx="6222444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High-performance computing cluster</a:t>
            </a:r>
            <a:endParaRPr lang="en-US" sz="1548" dirty="0"/>
          </a:p>
        </p:txBody>
      </p:sp>
      <p:sp>
        <p:nvSpPr>
          <p:cNvPr id="17" name="Shape 13"/>
          <p:cNvSpPr/>
          <p:nvPr/>
        </p:nvSpPr>
        <p:spPr>
          <a:xfrm>
            <a:off x="695801" y="7124700"/>
            <a:ext cx="13238798" cy="5656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892373" y="7250192"/>
            <a:ext cx="6222444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</a:t>
            </a:r>
            <a:endParaRPr lang="en-US" sz="1548" dirty="0"/>
          </a:p>
        </p:txBody>
      </p:sp>
      <p:sp>
        <p:nvSpPr>
          <p:cNvPr id="19" name="Text 15"/>
          <p:cNvSpPr/>
          <p:nvPr/>
        </p:nvSpPr>
        <p:spPr>
          <a:xfrm>
            <a:off x="7515582" y="7250192"/>
            <a:ext cx="6222444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7"/>
              </a:lnSpc>
              <a:buNone/>
            </a:pPr>
            <a:r>
              <a:rPr lang="en-US" sz="154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</a:t>
            </a:r>
            <a:endParaRPr lang="en-US" sz="154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84582" y="548521"/>
            <a:ext cx="5601057" cy="6561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7"/>
              </a:lnSpc>
              <a:buNone/>
            </a:pPr>
            <a:r>
              <a:rPr lang="en-US" sz="4134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Results and Discussions</a:t>
            </a:r>
            <a:endParaRPr lang="en-US" sz="4134" dirty="0"/>
          </a:p>
        </p:txBody>
      </p:sp>
      <p:sp>
        <p:nvSpPr>
          <p:cNvPr id="6" name="Text 2"/>
          <p:cNvSpPr/>
          <p:nvPr/>
        </p:nvSpPr>
        <p:spPr>
          <a:xfrm>
            <a:off x="6184582" y="1503878"/>
            <a:ext cx="7747635" cy="957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3"/>
              </a:lnSpc>
              <a:buNone/>
            </a:pPr>
            <a:r>
              <a:rPr lang="en-US" sz="157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research aims to demonstrate the effectiveness of the selected machine learning techniques in improving the accuracy and efficiency of weather prediction models.</a:t>
            </a:r>
            <a:endParaRPr lang="en-US" sz="157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582" y="2685455"/>
            <a:ext cx="997387" cy="15957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1173" y="2884884"/>
            <a:ext cx="2624733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Accuracy</a:t>
            </a:r>
            <a:endParaRPr lang="en-US" sz="2067" dirty="0"/>
          </a:p>
        </p:txBody>
      </p:sp>
      <p:sp>
        <p:nvSpPr>
          <p:cNvPr id="9" name="Text 4"/>
          <p:cNvSpPr/>
          <p:nvPr/>
        </p:nvSpPr>
        <p:spPr>
          <a:xfrm>
            <a:off x="7481173" y="3332678"/>
            <a:ext cx="6451044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Evaluating the performance of the trained models using appropriate metrics.</a:t>
            </a:r>
            <a:endParaRPr lang="en-US" sz="157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582" y="4281249"/>
            <a:ext cx="997387" cy="180391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1173" y="4480679"/>
            <a:ext cx="2950369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Computational Efficiency</a:t>
            </a:r>
            <a:endParaRPr lang="en-US" sz="2067" dirty="0"/>
          </a:p>
        </p:txBody>
      </p:sp>
      <p:sp>
        <p:nvSpPr>
          <p:cNvPr id="12" name="Text 6"/>
          <p:cNvSpPr/>
          <p:nvPr/>
        </p:nvSpPr>
        <p:spPr>
          <a:xfrm>
            <a:off x="7481173" y="4928473"/>
            <a:ext cx="6451044" cy="957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the computational cost of running the machine learning models compared to traditional weather prediction models.</a:t>
            </a:r>
            <a:endParaRPr lang="en-US" sz="157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582" y="6085165"/>
            <a:ext cx="997387" cy="159579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81173" y="6284595"/>
            <a:ext cx="2624733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Integration</a:t>
            </a:r>
            <a:endParaRPr lang="en-US" sz="2067" dirty="0"/>
          </a:p>
        </p:txBody>
      </p:sp>
      <p:sp>
        <p:nvSpPr>
          <p:cNvPr id="15" name="Text 8"/>
          <p:cNvSpPr/>
          <p:nvPr/>
        </p:nvSpPr>
        <p:spPr>
          <a:xfrm>
            <a:off x="7481173" y="6732389"/>
            <a:ext cx="6451044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Assessing the ability of the models to integrate diverse data sources and improve prediction accuracy.</a:t>
            </a:r>
            <a:endParaRPr lang="en-US" sz="157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DD57C1-DD14-250A-525D-39B2EE03CC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67" y="2717840"/>
            <a:ext cx="4944666" cy="279380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4709" y="1638419"/>
            <a:ext cx="7029569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Future Work</a:t>
            </a:r>
            <a:endParaRPr lang="en-US" sz="4489" dirty="0"/>
          </a:p>
        </p:txBody>
      </p:sp>
      <p:sp>
        <p:nvSpPr>
          <p:cNvPr id="7" name="Text 2"/>
          <p:cNvSpPr/>
          <p:nvPr/>
        </p:nvSpPr>
        <p:spPr>
          <a:xfrm>
            <a:off x="6244709" y="2676049"/>
            <a:ext cx="7627382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research provides valuable insights into the potential of machine learning for enhancing weather prediction model performance.</a:t>
            </a:r>
            <a:endParaRPr lang="en-US" sz="1706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3613190"/>
            <a:ext cx="541615" cy="54161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244709" y="4371380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Research</a:t>
            </a:r>
            <a:endParaRPr lang="en-US" sz="2245" dirty="0"/>
          </a:p>
        </p:txBody>
      </p:sp>
      <p:sp>
        <p:nvSpPr>
          <p:cNvPr id="10" name="Text 4"/>
          <p:cNvSpPr/>
          <p:nvPr/>
        </p:nvSpPr>
        <p:spPr>
          <a:xfrm>
            <a:off x="6244709" y="4857512"/>
            <a:ext cx="3651171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Embarking on a journey through sophisticated deep learning frameworks and groundbreaking data integration techniques.</a:t>
            </a:r>
            <a:endParaRPr lang="en-US" sz="1706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801" y="3613190"/>
            <a:ext cx="541615" cy="54161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0220801" y="4371380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Applications</a:t>
            </a:r>
            <a:endParaRPr lang="en-US" sz="2245" dirty="0"/>
          </a:p>
        </p:txBody>
      </p:sp>
      <p:sp>
        <p:nvSpPr>
          <p:cNvPr id="13" name="Text 6"/>
          <p:cNvSpPr/>
          <p:nvPr/>
        </p:nvSpPr>
        <p:spPr>
          <a:xfrm>
            <a:off x="10220801" y="4857512"/>
            <a:ext cx="3651290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Extending the research to real-time weather forecasting and developing user-friendly applications for diverse stakeholders.</a:t>
            </a:r>
            <a:endParaRPr lang="en-US" sz="170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653</Words>
  <Application>Microsoft Office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chandra sekhar</cp:lastModifiedBy>
  <cp:revision>4</cp:revision>
  <dcterms:created xsi:type="dcterms:W3CDTF">2024-07-23T07:58:04Z</dcterms:created>
  <dcterms:modified xsi:type="dcterms:W3CDTF">2024-07-23T08:06:32Z</dcterms:modified>
</cp:coreProperties>
</file>