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5" autoAdjust="0"/>
    <p:restoredTop sz="94660"/>
  </p:normalViewPr>
  <p:slideViewPr>
    <p:cSldViewPr>
      <p:cViewPr varScale="1">
        <p:scale>
          <a:sx n="82" d="100"/>
          <a:sy n="82" d="100"/>
        </p:scale>
        <p:origin x="754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GO\DONIA\Employee_Dataset%20(Donia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GO\DONIA\Employee_Dataset%20(Donia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GO\DONIA\Employee_Dataset%20(Donia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(Donia).xlsx]Term Att!PivotTable3</c:name>
    <c:fmtId val="2"/>
  </c:pivotSource>
  <c:chart>
    <c:title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'Term Att'!$B$1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'Term Att'!$A$2:$A$5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'Term Att'!$B$2:$B$5</c:f>
              <c:numCache>
                <c:formatCode>0.00%</c:formatCode>
                <c:ptCount val="3"/>
                <c:pt idx="0">
                  <c:v>0.85937500000000011</c:v>
                </c:pt>
                <c:pt idx="1">
                  <c:v>0.90598290598290587</c:v>
                </c:pt>
                <c:pt idx="2">
                  <c:v>0.88333333333333319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40-4E30-A91C-978122A464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7922944"/>
        <c:axId val="67925888"/>
      </c:barChart>
      <c:catAx>
        <c:axId val="679229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67925888"/>
        <c:crosses val="autoZero"/>
        <c:auto val="1"/>
        <c:lblAlgn val="ctr"/>
        <c:lblOffset val="100"/>
        <c:noMultiLvlLbl val="0"/>
      </c:catAx>
      <c:valAx>
        <c:axId val="67925888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6792294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(Donia).xlsx]Dept Att!PivotTable1</c:name>
    <c:fmtId val="2"/>
  </c:pivotSource>
  <c:chart>
    <c:title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</c:pivotFmts>
    <c:view3D>
      <c:rotX val="15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4.1666666666666664E-2"/>
          <c:y val="0.16192147856517941"/>
          <c:w val="0.61887642169728785"/>
          <c:h val="0.75474518810148772"/>
        </c:manualLayout>
      </c:layout>
      <c:pie3DChart>
        <c:varyColors val="1"/>
        <c:ser>
          <c:idx val="0"/>
          <c:order val="0"/>
          <c:tx>
            <c:strRef>
              <c:f>'Dept Att'!$B$1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'Dept Att'!$A$2:$A$15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'Dept Att'!$B$2:$B$15</c:f>
              <c:numCache>
                <c:formatCode>0.00%</c:formatCode>
                <c:ptCount val="13"/>
                <c:pt idx="0">
                  <c:v>0.83888888888888902</c:v>
                </c:pt>
                <c:pt idx="1">
                  <c:v>0.93888888888888877</c:v>
                </c:pt>
                <c:pt idx="2">
                  <c:v>0.9076923076923078</c:v>
                </c:pt>
                <c:pt idx="3">
                  <c:v>0.82500000000000007</c:v>
                </c:pt>
                <c:pt idx="4">
                  <c:v>0.92941176470588238</c:v>
                </c:pt>
                <c:pt idx="5">
                  <c:v>0.8600000000000001</c:v>
                </c:pt>
                <c:pt idx="6">
                  <c:v>0.91249999999999998</c:v>
                </c:pt>
                <c:pt idx="7">
                  <c:v>0.97333333333333327</c:v>
                </c:pt>
                <c:pt idx="8">
                  <c:v>0.87142857142857133</c:v>
                </c:pt>
                <c:pt idx="9">
                  <c:v>0.81111111111111112</c:v>
                </c:pt>
                <c:pt idx="10">
                  <c:v>0.91428571428571437</c:v>
                </c:pt>
                <c:pt idx="11">
                  <c:v>0.92</c:v>
                </c:pt>
                <c:pt idx="12">
                  <c:v>0.86875000000000002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87-4B5B-A02F-35BE7C329E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(Donia).xlsx]Work location!PivotTable2</c:name>
    <c:fmtId val="2"/>
  </c:pivotSource>
  <c:chart>
    <c:title>
      <c:overlay val="0"/>
    </c:title>
    <c:autoTitleDeleted val="0"/>
    <c:pivotFmts>
      <c:pivotFmt>
        <c:idx val="0"/>
      </c:pivotFmt>
      <c:pivotFmt>
        <c:idx val="1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6.910498687664042E-2"/>
          <c:y val="0.1711807378244386"/>
          <c:w val="0.45284711286089241"/>
          <c:h val="0.75474518810148727"/>
        </c:manualLayout>
      </c:layout>
      <c:doughnutChart>
        <c:varyColors val="1"/>
        <c:ser>
          <c:idx val="0"/>
          <c:order val="0"/>
          <c:tx>
            <c:strRef>
              <c:f>'Work location'!$B$1</c:f>
              <c:strCache>
                <c:ptCount val="1"/>
                <c:pt idx="0">
                  <c:v>Total</c:v>
                </c:pt>
              </c:strCache>
            </c:strRef>
          </c:tx>
          <c:explosion val="35"/>
          <c:dPt>
            <c:idx val="5"/>
            <c:bubble3D val="0"/>
            <c:explosion val="45"/>
            <c:extLst>
              <c:ext xmlns:c16="http://schemas.microsoft.com/office/drawing/2014/chart" uri="{C3380CC4-5D6E-409C-BE32-E72D297353CC}">
                <c16:uniqueId val="{00000000-8709-46E2-859A-F4C6552EC15D}"/>
              </c:ext>
            </c:extLst>
          </c:dPt>
          <c:cat>
            <c:strRef>
              <c:f>'Work location'!$A$2:$A$9</c:f>
              <c:strCache>
                <c:ptCount val="7"/>
                <c:pt idx="0">
                  <c:v>Auckland, New Zealand</c:v>
                </c:pt>
                <c:pt idx="1">
                  <c:v>Chennai, India</c:v>
                </c:pt>
                <c:pt idx="2">
                  <c:v>Columbus, USA</c:v>
                </c:pt>
                <c:pt idx="3">
                  <c:v>Hyderabad, India</c:v>
                </c:pt>
                <c:pt idx="4">
                  <c:v>Remote</c:v>
                </c:pt>
                <c:pt idx="5">
                  <c:v>Seattle, USA</c:v>
                </c:pt>
                <c:pt idx="6">
                  <c:v>Wellington, New Zealand</c:v>
                </c:pt>
              </c:strCache>
            </c:strRef>
          </c:cat>
          <c:val>
            <c:numRef>
              <c:f>'Work location'!$B$2:$B$9</c:f>
              <c:numCache>
                <c:formatCode>General</c:formatCode>
                <c:ptCount val="7"/>
                <c:pt idx="0">
                  <c:v>21</c:v>
                </c:pt>
                <c:pt idx="1">
                  <c:v>24</c:v>
                </c:pt>
                <c:pt idx="2">
                  <c:v>22</c:v>
                </c:pt>
                <c:pt idx="3">
                  <c:v>32</c:v>
                </c:pt>
                <c:pt idx="4">
                  <c:v>42</c:v>
                </c:pt>
                <c:pt idx="5">
                  <c:v>18</c:v>
                </c:pt>
                <c:pt idx="6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09-46E2-859A-F4C6552EC1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3" y="119062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33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-934443"/>
            <a:ext cx="9982200" cy="19556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83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38200" y="2971800"/>
            <a:ext cx="1150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DHANU PRIYA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/>
              <a:t>REGISTER NO     :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312201187</a:t>
            </a:r>
          </a:p>
          <a:p>
            <a:r>
              <a:rPr lang="en-US" sz="2400" dirty="0"/>
              <a:t>DEPARTMENT    :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B.COM(BANK MANAGEMENT)</a:t>
            </a:r>
          </a:p>
          <a:p>
            <a:r>
              <a:rPr lang="en-US" sz="2400" dirty="0"/>
              <a:t>COLLEGE             :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D.R.B.C.C.C.HINDU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5" y="589598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9" y="6473341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53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990600" y="1295400"/>
            <a:ext cx="6481198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Data Collection :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Downloaded from portal as Excel file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Data Arrangement :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Checking the reliability of data and arranging in Table format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Feature Collection :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Using features in excel like,</a:t>
            </a:r>
          </a:p>
          <a:p>
            <a:pPr marL="457200" indent="-457200">
              <a:buAutoNum type="arabicPeriod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Highlight duplication – to know about duplicate entries</a:t>
            </a:r>
          </a:p>
          <a:p>
            <a:pPr marL="457200" indent="-457200">
              <a:buAutoNum type="arabicPeriod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Remove duplicates – to remove these entries</a:t>
            </a:r>
          </a:p>
          <a:p>
            <a:pPr marL="457200" indent="-457200">
              <a:buAutoNum type="arabicPeriod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Text to column function to fix date</a:t>
            </a:r>
          </a:p>
          <a:p>
            <a:pPr marL="457200" indent="-457200">
              <a:buAutoNum type="arabicPeriod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Date function to have similar date format</a:t>
            </a:r>
          </a:p>
          <a:p>
            <a:pPr marL="457200" indent="-457200">
              <a:buAutoNum type="arabicPeriod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Pivot Table and chart to summarize and visualize data</a:t>
            </a:r>
          </a:p>
          <a:p>
            <a:pPr marL="457200" indent="-457200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Performance Level :</a:t>
            </a:r>
          </a:p>
          <a:p>
            <a:pPr marL="457200" indent="-457200">
              <a:buAutoNum type="arabicPeriod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Attendance comparison </a:t>
            </a:r>
          </a:p>
          <a:p>
            <a:pPr marL="457200" indent="-457200">
              <a:buAutoNum type="arabicPeriod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Work location comparison</a:t>
            </a: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5" y="589598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3" y="152400"/>
            <a:ext cx="2437131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9" y="6473341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228600" y="1295400"/>
          <a:ext cx="4419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5181600" y="1676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18288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1219200"/>
            <a:ext cx="96774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0" y="4038600"/>
            <a:ext cx="11734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876800" y="1371600"/>
            <a:ext cx="76200" cy="289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heel spokes="2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4201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2178784"/>
            <a:ext cx="885370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Attendance performance over Employee type and Department in over 80% for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Every department &amp; type of employee which is good enough.</a:t>
            </a:r>
          </a:p>
          <a:p>
            <a:pPr>
              <a:buFont typeface="Wingdings" pitchFamily="2" charset="2"/>
              <a:buChar char="ü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Employee work location in spread over countries as represented in result pie chart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on an average of 10% and 23% of the employees were in remote areas,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33800" y="4779258"/>
            <a:ext cx="285046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500" dirty="0">
                <a:latin typeface="Algerian" pitchFamily="82" charset="0"/>
              </a:rPr>
              <a:t>Thank you !</a:t>
            </a:r>
            <a:endParaRPr lang="en-US" sz="3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p:transition>
    <p:circl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54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33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5" y="589598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81" y="837111"/>
            <a:ext cx="39096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30" y="6410333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3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Attendance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195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54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33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7" y="6486041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30" y="447675"/>
            <a:ext cx="361951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3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49" y="6134100"/>
            <a:ext cx="247651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8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605337"/>
            <a:ext cx="235712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7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heel spokes="8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8" y="582539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83"/>
            <a:ext cx="2143125" cy="2000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43001" y="1752605"/>
            <a:ext cx="74615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/>
              <a:t>Some of the given data has the duplications (EMPID of the employees).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Some of the start date of the employees were in the wrong format.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Have to assess attendance of Employees Term wise and Department wise.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Have to find the count of employees based on their location.</a:t>
            </a:r>
          </a:p>
        </p:txBody>
      </p:sp>
    </p:spTree>
  </p:cSld>
  <p:clrMapOvr>
    <a:masterClrMapping/>
  </p:clrMapOvr>
  <p:transition>
    <p:strips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30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7" y="837111"/>
            <a:ext cx="526351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83"/>
            <a:ext cx="2143125" cy="2000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76400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43000" y="2667000"/>
            <a:ext cx="7676157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Reliably Arranging data – By making it duplicate free </a:t>
            </a:r>
          </a:p>
          <a:p>
            <a:pPr>
              <a:buFont typeface="Wingdings" pitchFamily="2" charset="2"/>
              <a:buChar char="v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Correcting the date format – to make it usable &amp; readable</a:t>
            </a:r>
          </a:p>
          <a:p>
            <a:pPr>
              <a:buFont typeface="Wingdings" pitchFamily="2" charset="2"/>
              <a:buChar char="v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Preparing summary of data as we stated in problem statement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over dir="l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334000" y="4648200"/>
            <a:ext cx="3200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676400" y="4648200"/>
            <a:ext cx="2209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5" y="589598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3" y="900839"/>
            <a:ext cx="50145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5" y="6172208"/>
            <a:ext cx="2181225" cy="485775"/>
          </a:xfrm>
          <a:prstGeom prst="rect">
            <a:avLst/>
          </a:prstGeom>
        </p:spPr>
      </p:pic>
      <p:pic>
        <p:nvPicPr>
          <p:cNvPr id="9" name="Picture 8" descr="images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752600"/>
            <a:ext cx="7086600" cy="2743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52600" y="464820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Employer/Manager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7400" y="4648200"/>
            <a:ext cx="217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Employees/Workers</a:t>
            </a:r>
          </a:p>
        </p:txBody>
      </p:sp>
    </p:spTree>
  </p:cSld>
  <p:clrMapOvr>
    <a:masterClrMapping/>
  </p:clrMapOvr>
  <p:transition>
    <p:comb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" y="1476383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5" y="589598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8" y="609600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83"/>
            <a:ext cx="2143125" cy="2000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57400" y="1600200"/>
            <a:ext cx="80393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remove duplicates :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Selecting entire EMP ID ROW &gt; Data &gt; Remove duplicates.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change some joining Dates formatted as text :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Copy Dates to new sheet &gt;Use text to column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&gt; use formula “=Date(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YYcolumn,MMcolumn,DDcolumn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)” 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summarize data :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Use Pivot in Inset tab &gt;  Select Column head on which summary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required &gt; select average of in field settings (for attendance performance)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Count of employees &gt; use same pivot as above for locations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&gt; select count function in field settings.</a:t>
            </a:r>
          </a:p>
        </p:txBody>
      </p:sp>
    </p:spTree>
  </p:cSld>
  <p:clrMapOvr>
    <a:masterClrMapping/>
  </p:clrMapOvr>
  <p:transition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tical Scroll 5"/>
          <p:cNvSpPr/>
          <p:nvPr/>
        </p:nvSpPr>
        <p:spPr>
          <a:xfrm>
            <a:off x="2514600" y="1905000"/>
            <a:ext cx="5181600" cy="3962400"/>
          </a:xfrm>
          <a:prstGeom prst="verticalScroll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535668"/>
            <a:ext cx="875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This Dataset is about the List of employees of an Organisation with the details listed below :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0975" y="2514600"/>
            <a:ext cx="351942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1   . Employee ID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2   . Name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3   . Gender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4   . Department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5   . Salary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6   . Joining Date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7   . FTE : Full Time Equilent ratio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8   . Attendance %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9   . Employee Type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10 . Work Location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ransition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7" y="6486041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5" y="589598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81" y="3381381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81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1" y="2354711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12366" y="2362200"/>
            <a:ext cx="751263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Reliable Data (without duplications) set for further better usage.</a:t>
            </a:r>
          </a:p>
          <a:p>
            <a:pPr>
              <a:buFont typeface="Wingdings" pitchFamily="2" charset="2"/>
              <a:buChar char="q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Summary of Attendance data Department wise &amp; Type wise for comparison.</a:t>
            </a:r>
          </a:p>
          <a:p>
            <a:pPr>
              <a:buFont typeface="Wingdings" pitchFamily="2" charset="2"/>
              <a:buChar char="q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To know the major work locations of the employees.</a:t>
            </a:r>
          </a:p>
          <a:p>
            <a:endParaRPr lang="en-US" sz="2500" dirty="0"/>
          </a:p>
        </p:txBody>
      </p:sp>
    </p:spTree>
  </p:cSld>
  <p:clrMapOvr>
    <a:masterClrMapping/>
  </p:clrMapOvr>
  <p:transition>
    <p:check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1561</TotalTime>
  <Words>541</Words>
  <Application>Microsoft Office PowerPoint</Application>
  <PresentationFormat>Widescreen</PresentationFormat>
  <Paragraphs>99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Algerian</vt:lpstr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Gomathi kbt</cp:lastModifiedBy>
  <cp:revision>41</cp:revision>
  <dcterms:created xsi:type="dcterms:W3CDTF">2024-03-29T15:07:22Z</dcterms:created>
  <dcterms:modified xsi:type="dcterms:W3CDTF">2024-09-11T05:07:52Z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