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3" r:id="rId5"/>
    <p:sldId id="260" r:id="rId6"/>
    <p:sldId id="261" r:id="rId7"/>
    <p:sldId id="257" r:id="rId8"/>
    <p:sldId id="262"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Stroke Stats in U.S.</c:v>
                </c:pt>
              </c:strCache>
            </c:strRef>
          </c:tx>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3B4-4895-BBAB-04057046A759}"/>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9751-4916-8DAA-CC3588CB8C65}"/>
              </c:ext>
            </c:extLst>
          </c:dPt>
          <c:dPt>
            <c:idx val="2"/>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2-D3B4-4895-BBAB-04057046A759}"/>
              </c:ext>
            </c:extLst>
          </c:dPt>
          <c:dLbls>
            <c:dLbl>
              <c:idx val="2"/>
              <c:layout>
                <c:manualLayout>
                  <c:x val="3.1979412876103605E-2"/>
                  <c:y val="0.1941188076774185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D3B4-4895-BBAB-04057046A759}"/>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First Time Stroke</c:v>
                </c:pt>
                <c:pt idx="1">
                  <c:v>Recurrent Stroke</c:v>
                </c:pt>
              </c:strCache>
            </c:strRef>
          </c:cat>
          <c:val>
            <c:numRef>
              <c:f>Sheet1!$B$2:$B$5</c:f>
              <c:numCache>
                <c:formatCode>General</c:formatCode>
                <c:ptCount val="2"/>
                <c:pt idx="0">
                  <c:v>600000</c:v>
                </c:pt>
                <c:pt idx="1">
                  <c:v>185000</c:v>
                </c:pt>
              </c:numCache>
            </c:numRef>
          </c:val>
          <c:extLst>
            <c:ext xmlns:c16="http://schemas.microsoft.com/office/drawing/2014/chart" uri="{C3380CC4-5D6E-409C-BE32-E72D297353CC}">
              <c16:uniqueId val="{00000000-D3B4-4895-BBAB-04057046A759}"/>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45694-8D84-4275-83B6-106566D17107}" type="datetimeFigureOut">
              <a:rPr lang="en-IN" smtClean="0"/>
              <a:t>07-12-2019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647A-4C9E-4253-9FEB-737521639E6D}" type="slidenum">
              <a:rPr lang="en-IN" smtClean="0"/>
              <a:t>‹#›</a:t>
            </a:fld>
            <a:endParaRPr lang="en-IN"/>
          </a:p>
        </p:txBody>
      </p:sp>
    </p:spTree>
    <p:extLst>
      <p:ext uri="{BB962C8B-B14F-4D97-AF65-F5344CB8AC3E}">
        <p14:creationId xmlns:p14="http://schemas.microsoft.com/office/powerpoint/2010/main" val="267036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2725-6FFD-4712-B414-69ECBCF6C6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3869C1-17B9-4F63-BBD3-F9379476A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9D037-1F1F-4F9B-AA2D-737E866B0DB9}"/>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5" name="Footer Placeholder 4">
            <a:extLst>
              <a:ext uri="{FF2B5EF4-FFF2-40B4-BE49-F238E27FC236}">
                <a16:creationId xmlns:a16="http://schemas.microsoft.com/office/drawing/2014/main" id="{4C5728B8-4496-4E00-8DEA-40D2C8B55E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E656A-7415-4277-87CF-E11571511140}"/>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34418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F104-180C-4F1D-B357-B91311E3A2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BB7976-EA7B-4AB0-8FE8-5ADFA7DB1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D25A4E-0B36-4B50-B97B-F1C7D4479EAC}"/>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5" name="Footer Placeholder 4">
            <a:extLst>
              <a:ext uri="{FF2B5EF4-FFF2-40B4-BE49-F238E27FC236}">
                <a16:creationId xmlns:a16="http://schemas.microsoft.com/office/drawing/2014/main" id="{2FD13F77-4711-4B6F-8A01-CA90C2CAB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8F261-2587-4A4E-B205-B0CB73C04924}"/>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165173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465B43-3535-4BEF-BF6E-12A536B4FA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EEBD87-3516-4D34-B982-BF24A393E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D801A-FF66-4AE7-BC4A-AB614899B519}"/>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5" name="Footer Placeholder 4">
            <a:extLst>
              <a:ext uri="{FF2B5EF4-FFF2-40B4-BE49-F238E27FC236}">
                <a16:creationId xmlns:a16="http://schemas.microsoft.com/office/drawing/2014/main" id="{8F373D7B-B231-431A-A9C7-095E9FA70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96DE1-E791-4D7F-BD28-8D1102CE34F3}"/>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242602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213F-3549-4501-8E87-81FCDC2F3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637995-73D7-4D86-845C-E436219ED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47D484-DD8E-40B1-A00C-9E4212A95EA3}"/>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5" name="Footer Placeholder 4">
            <a:extLst>
              <a:ext uri="{FF2B5EF4-FFF2-40B4-BE49-F238E27FC236}">
                <a16:creationId xmlns:a16="http://schemas.microsoft.com/office/drawing/2014/main" id="{32AB50B5-3FCF-4A9E-B085-2FF8D9AFF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2A68DF-696A-46A4-A5F7-DB4DFACE7B17}"/>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147072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4855-3172-474B-9DC5-0BA9B05E9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296D4A-1E09-461D-B775-B82D74FB7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2A0F2-9B1E-450C-AAC3-E07C1D8741B6}"/>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5" name="Footer Placeholder 4">
            <a:extLst>
              <a:ext uri="{FF2B5EF4-FFF2-40B4-BE49-F238E27FC236}">
                <a16:creationId xmlns:a16="http://schemas.microsoft.com/office/drawing/2014/main" id="{93D37C75-27B8-4E00-B958-D4AE18B36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5C1F5-41D8-4284-9AF3-F85BB8313005}"/>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156805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597D-5E1A-4464-93BE-D4A359D1E0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722DF-DB83-4F9B-BC20-6F7FC2E65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97153C-9C91-4243-9FC5-004FC9142C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72F110-49DD-4BC2-A536-78BFE3F83113}"/>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6" name="Footer Placeholder 5">
            <a:extLst>
              <a:ext uri="{FF2B5EF4-FFF2-40B4-BE49-F238E27FC236}">
                <a16:creationId xmlns:a16="http://schemas.microsoft.com/office/drawing/2014/main" id="{652E79B5-5485-4703-A8B0-BDFCBF4F0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302EDA-5CB8-4D83-9EB2-2DBA4C52EC02}"/>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191847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38A2-B828-4E56-B2B9-3B02A0EE67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36F926-6BCC-4593-8FBE-AA80AF941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8AEFA-EE02-4F52-AE99-3873DB1DC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DBD0DA-E66C-4D09-8AA4-CF97B4E93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C837A-3646-407A-8C4D-F72094364D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18C1C6-4A36-43F3-B07E-4CDFF0274121}"/>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8" name="Footer Placeholder 7">
            <a:extLst>
              <a:ext uri="{FF2B5EF4-FFF2-40B4-BE49-F238E27FC236}">
                <a16:creationId xmlns:a16="http://schemas.microsoft.com/office/drawing/2014/main" id="{0D9A30C2-C4CD-4D96-A753-BE4D38A8FE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74308F-D6B2-4A11-92EE-44B02DA69C6B}"/>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305827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2EA1-0845-4289-B816-F0519861C5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A80C41-4B10-4B47-8E6C-3291EE631076}"/>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4" name="Footer Placeholder 3">
            <a:extLst>
              <a:ext uri="{FF2B5EF4-FFF2-40B4-BE49-F238E27FC236}">
                <a16:creationId xmlns:a16="http://schemas.microsoft.com/office/drawing/2014/main" id="{F45D49F8-2035-40A9-9FD6-50C2914FD1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8A9D10-991A-4BDE-9878-C2B7808D7E23}"/>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320320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DFEC0-DA8B-46F3-A275-A7DA3CECE5E0}"/>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3" name="Footer Placeholder 2">
            <a:extLst>
              <a:ext uri="{FF2B5EF4-FFF2-40B4-BE49-F238E27FC236}">
                <a16:creationId xmlns:a16="http://schemas.microsoft.com/office/drawing/2014/main" id="{46F0F255-A55D-413E-8BA2-A9F1E9EFC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436634-D944-4760-A8D3-BCECAB161770}"/>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295568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DDB9-7B8F-4388-BD8C-CFC6B0568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95BC3-5CAE-470D-99AF-EC22D5A23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BA2C6-364E-49CA-99EB-AB4FA594C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E22A4-11EB-4F07-BE72-1E694B33D1FE}"/>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6" name="Footer Placeholder 5">
            <a:extLst>
              <a:ext uri="{FF2B5EF4-FFF2-40B4-BE49-F238E27FC236}">
                <a16:creationId xmlns:a16="http://schemas.microsoft.com/office/drawing/2014/main" id="{376AFEEF-66DB-4185-A1B3-FBD71A452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B7E95-488B-47B6-9CEF-11CC2435F5ED}"/>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329150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C733-1FB0-49AE-91F2-5B69C54E6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9C7E7C-410B-4C2D-900B-64019D6A7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DC4F5A-E194-4608-8E39-AF9464E33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FA1FEF-6A78-438D-B666-8463338C394B}"/>
              </a:ext>
            </a:extLst>
          </p:cNvPr>
          <p:cNvSpPr>
            <a:spLocks noGrp="1"/>
          </p:cNvSpPr>
          <p:nvPr>
            <p:ph type="dt" sz="half" idx="10"/>
          </p:nvPr>
        </p:nvSpPr>
        <p:spPr/>
        <p:txBody>
          <a:bodyPr/>
          <a:lstStyle/>
          <a:p>
            <a:fld id="{042F8582-C05B-4D86-8CC9-38F71CDD393F}" type="datetimeFigureOut">
              <a:rPr lang="en-IN" smtClean="0"/>
              <a:t>07-12-2019</a:t>
            </a:fld>
            <a:endParaRPr lang="en-IN"/>
          </a:p>
        </p:txBody>
      </p:sp>
      <p:sp>
        <p:nvSpPr>
          <p:cNvPr id="6" name="Footer Placeholder 5">
            <a:extLst>
              <a:ext uri="{FF2B5EF4-FFF2-40B4-BE49-F238E27FC236}">
                <a16:creationId xmlns:a16="http://schemas.microsoft.com/office/drawing/2014/main" id="{19FF1840-E9A1-4CE5-83FD-3107D32A3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B4D8-C986-4074-9F2E-77A735A05998}"/>
              </a:ext>
            </a:extLst>
          </p:cNvPr>
          <p:cNvSpPr>
            <a:spLocks noGrp="1"/>
          </p:cNvSpPr>
          <p:nvPr>
            <p:ph type="sldNum" sz="quarter" idx="12"/>
          </p:nvPr>
        </p:nvSpPr>
        <p:spPr/>
        <p:txBody>
          <a:bodyPr/>
          <a:lstStyle/>
          <a:p>
            <a:fld id="{9613AB4C-E13A-48C8-8FB0-077F064B7AF0}" type="slidenum">
              <a:rPr lang="en-IN" smtClean="0"/>
              <a:t>‹#›</a:t>
            </a:fld>
            <a:endParaRPr lang="en-IN"/>
          </a:p>
        </p:txBody>
      </p:sp>
    </p:spTree>
    <p:extLst>
      <p:ext uri="{BB962C8B-B14F-4D97-AF65-F5344CB8AC3E}">
        <p14:creationId xmlns:p14="http://schemas.microsoft.com/office/powerpoint/2010/main" val="31534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9511B-5DDB-40D9-8A15-A4DFE7F64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573BF-5AB7-436E-8120-D6468FC72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67AF4-CF06-440C-A676-6C2FC5852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F8582-C05B-4D86-8CC9-38F71CDD393F}" type="datetimeFigureOut">
              <a:rPr lang="en-IN" smtClean="0"/>
              <a:t>07-12-2019</a:t>
            </a:fld>
            <a:endParaRPr lang="en-IN"/>
          </a:p>
        </p:txBody>
      </p:sp>
      <p:sp>
        <p:nvSpPr>
          <p:cNvPr id="5" name="Footer Placeholder 4">
            <a:extLst>
              <a:ext uri="{FF2B5EF4-FFF2-40B4-BE49-F238E27FC236}">
                <a16:creationId xmlns:a16="http://schemas.microsoft.com/office/drawing/2014/main" id="{30FF68C6-1170-4D0E-A60C-A798B49A6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91E666-7DBC-45F2-8E9A-C8003CE75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3AB4C-E13A-48C8-8FB0-077F064B7AF0}" type="slidenum">
              <a:rPr lang="en-IN" smtClean="0"/>
              <a:t>‹#›</a:t>
            </a:fld>
            <a:endParaRPr lang="en-IN"/>
          </a:p>
        </p:txBody>
      </p:sp>
    </p:spTree>
    <p:extLst>
      <p:ext uri="{BB962C8B-B14F-4D97-AF65-F5344CB8AC3E}">
        <p14:creationId xmlns:p14="http://schemas.microsoft.com/office/powerpoint/2010/main" val="2500633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trokecenter.org/patients/about-stroke/stroke-statistics/" TargetMode="Externa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B8FBB5-3677-4BA1-9648-1A2839F0D68E}"/>
              </a:ext>
            </a:extLst>
          </p:cNvPr>
          <p:cNvSpPr>
            <a:spLocks noGrp="1"/>
          </p:cNvSpPr>
          <p:nvPr>
            <p:ph type="ctrTitle"/>
          </p:nvPr>
        </p:nvSpPr>
        <p:spPr>
          <a:xfrm>
            <a:off x="3045368" y="2043663"/>
            <a:ext cx="6105194" cy="2031055"/>
          </a:xfrm>
        </p:spPr>
        <p:txBody>
          <a:bodyPr vert="horz" lIns="91440" tIns="45720" rIns="91440" bIns="45720" rtlCol="0">
            <a:normAutofit/>
          </a:bodyPr>
          <a:lstStyle/>
          <a:p>
            <a:r>
              <a:rPr lang="en-US" b="1" kern="1200">
                <a:solidFill>
                  <a:srgbClr val="FFFFFF"/>
                </a:solidFill>
                <a:latin typeface="+mj-lt"/>
                <a:ea typeface="+mj-ea"/>
                <a:cs typeface="+mj-cs"/>
              </a:rPr>
              <a:t>NINJA TURTLES</a:t>
            </a:r>
          </a:p>
        </p:txBody>
      </p:sp>
      <p:sp>
        <p:nvSpPr>
          <p:cNvPr id="3" name="Subtitle 2">
            <a:extLst>
              <a:ext uri="{FF2B5EF4-FFF2-40B4-BE49-F238E27FC236}">
                <a16:creationId xmlns:a16="http://schemas.microsoft.com/office/drawing/2014/main" id="{7F06362C-40C3-4600-BABD-FC495BDA1906}"/>
              </a:ext>
            </a:extLst>
          </p:cNvPr>
          <p:cNvSpPr>
            <a:spLocks noGrp="1"/>
          </p:cNvSpPr>
          <p:nvPr>
            <p:ph type="subTitle" idx="1"/>
          </p:nvPr>
        </p:nvSpPr>
        <p:spPr>
          <a:xfrm>
            <a:off x="3045368" y="4074718"/>
            <a:ext cx="6105194" cy="682079"/>
          </a:xfrm>
        </p:spPr>
        <p:txBody>
          <a:bodyPr>
            <a:normAutofit/>
          </a:bodyPr>
          <a:lstStyle/>
          <a:p>
            <a:r>
              <a:rPr lang="en-IN" dirty="0">
                <a:solidFill>
                  <a:srgbClr val="FFFFFF"/>
                </a:solidFill>
              </a:rPr>
              <a:t>Project Name: </a:t>
            </a:r>
            <a:r>
              <a:rPr lang="en-IN" dirty="0" err="1">
                <a:solidFill>
                  <a:srgbClr val="FFFFFF"/>
                </a:solidFill>
              </a:rPr>
              <a:t>HealthGo</a:t>
            </a:r>
            <a:endParaRPr lang="en-IN" dirty="0">
              <a:solidFill>
                <a:srgbClr val="FFFFFF"/>
              </a:solidFill>
            </a:endParaRPr>
          </a:p>
        </p:txBody>
      </p:sp>
    </p:spTree>
    <p:extLst>
      <p:ext uri="{BB962C8B-B14F-4D97-AF65-F5344CB8AC3E}">
        <p14:creationId xmlns:p14="http://schemas.microsoft.com/office/powerpoint/2010/main" val="8274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DFEB-DB2C-40A5-8E0E-DB6B77A6E15F}"/>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AA07879-4980-4526-95A7-CE3E1C50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2160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34C-0B37-4B83-B3EA-0EDFBBA787C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92A7029-8623-419E-AAAC-16BFD723D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8209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3331-50AC-48C9-868F-A0A4A9E9727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7BB6306-F687-4853-AE38-516458FE3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64593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D38F-F573-42CE-BDAE-9F975C7BB81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2228ED7-C4AE-4C6B-AC97-224F824D2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42833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C820-ACCA-4975-B2EC-E5F66ABDBE5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52769B2-7956-4ED0-8A96-5E21F1C9F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7683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2731-7BCF-4734-8D9A-5D96C033FAFF}"/>
              </a:ext>
            </a:extLst>
          </p:cNvPr>
          <p:cNvSpPr>
            <a:spLocks noGrp="1"/>
          </p:cNvSpPr>
          <p:nvPr>
            <p:ph type="ctrTitle"/>
          </p:nvPr>
        </p:nvSpPr>
        <p:spPr>
          <a:xfrm>
            <a:off x="1524000" y="1122363"/>
            <a:ext cx="9144000" cy="1408007"/>
          </a:xfrm>
        </p:spPr>
        <p:txBody>
          <a:bodyPr/>
          <a:lstStyle/>
          <a:p>
            <a:pPr algn="ctr"/>
            <a:r>
              <a:rPr lang="en-IN" b="1" dirty="0"/>
              <a:t>TEAM NINJA TURTLES</a:t>
            </a:r>
          </a:p>
        </p:txBody>
      </p:sp>
      <p:sp>
        <p:nvSpPr>
          <p:cNvPr id="3" name="Subtitle 2">
            <a:extLst>
              <a:ext uri="{FF2B5EF4-FFF2-40B4-BE49-F238E27FC236}">
                <a16:creationId xmlns:a16="http://schemas.microsoft.com/office/drawing/2014/main" id="{DBD4EA32-E2D9-419C-8983-EEB80E7A5BCA}"/>
              </a:ext>
            </a:extLst>
          </p:cNvPr>
          <p:cNvSpPr>
            <a:spLocks noGrp="1"/>
          </p:cNvSpPr>
          <p:nvPr>
            <p:ph type="subTitle" idx="1"/>
          </p:nvPr>
        </p:nvSpPr>
        <p:spPr>
          <a:xfrm>
            <a:off x="1524000" y="3170301"/>
            <a:ext cx="9144000" cy="417871"/>
          </a:xfrm>
        </p:spPr>
        <p:txBody>
          <a:bodyPr>
            <a:normAutofit lnSpcReduction="10000"/>
          </a:bodyPr>
          <a:lstStyle/>
          <a:p>
            <a:r>
              <a:rPr lang="en-IN" b="1" dirty="0"/>
              <a:t>Team Members</a:t>
            </a:r>
          </a:p>
        </p:txBody>
      </p:sp>
      <p:sp>
        <p:nvSpPr>
          <p:cNvPr id="4" name="Subtitle 2">
            <a:extLst>
              <a:ext uri="{FF2B5EF4-FFF2-40B4-BE49-F238E27FC236}">
                <a16:creationId xmlns:a16="http://schemas.microsoft.com/office/drawing/2014/main" id="{9DE39B77-7682-43E2-892C-FFCF63EC154F}"/>
              </a:ext>
            </a:extLst>
          </p:cNvPr>
          <p:cNvSpPr txBox="1">
            <a:spLocks/>
          </p:cNvSpPr>
          <p:nvPr/>
        </p:nvSpPr>
        <p:spPr>
          <a:xfrm>
            <a:off x="6096000" y="3860367"/>
            <a:ext cx="4572000" cy="9345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t>Atulya Sharma</a:t>
            </a:r>
          </a:p>
          <a:p>
            <a:r>
              <a:rPr lang="en-IN" dirty="0"/>
              <a:t>sharma.at@husky.neu.edu</a:t>
            </a:r>
          </a:p>
        </p:txBody>
      </p:sp>
      <p:sp>
        <p:nvSpPr>
          <p:cNvPr id="5" name="Subtitle 2">
            <a:extLst>
              <a:ext uri="{FF2B5EF4-FFF2-40B4-BE49-F238E27FC236}">
                <a16:creationId xmlns:a16="http://schemas.microsoft.com/office/drawing/2014/main" id="{34D7279C-19D7-4096-BEE7-E8F1D73FF6F4}"/>
              </a:ext>
            </a:extLst>
          </p:cNvPr>
          <p:cNvSpPr txBox="1">
            <a:spLocks/>
          </p:cNvSpPr>
          <p:nvPr/>
        </p:nvSpPr>
        <p:spPr>
          <a:xfrm>
            <a:off x="1524000" y="3860367"/>
            <a:ext cx="4572000" cy="9345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t>Dhanur Motwani</a:t>
            </a:r>
          </a:p>
          <a:p>
            <a:r>
              <a:rPr lang="en-IN" dirty="0"/>
              <a:t>motwani.d@husky.neu.edu</a:t>
            </a:r>
          </a:p>
        </p:txBody>
      </p:sp>
    </p:spTree>
    <p:extLst>
      <p:ext uri="{BB962C8B-B14F-4D97-AF65-F5344CB8AC3E}">
        <p14:creationId xmlns:p14="http://schemas.microsoft.com/office/powerpoint/2010/main" val="218568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1217-94C7-4974-B213-CA67EF9FB086}"/>
              </a:ext>
            </a:extLst>
          </p:cNvPr>
          <p:cNvSpPr>
            <a:spLocks noGrp="1"/>
          </p:cNvSpPr>
          <p:nvPr>
            <p:ph type="title"/>
          </p:nvPr>
        </p:nvSpPr>
        <p:spPr>
          <a:xfrm>
            <a:off x="838200" y="365125"/>
            <a:ext cx="10515600" cy="1325563"/>
          </a:xfrm>
        </p:spPr>
        <p:txBody>
          <a:bodyPr>
            <a:normAutofit/>
          </a:bodyPr>
          <a:lstStyle/>
          <a:p>
            <a:r>
              <a:rPr lang="en-IN" sz="3600" dirty="0"/>
              <a:t>PROBLEM STATEMENT</a:t>
            </a:r>
          </a:p>
        </p:txBody>
      </p:sp>
      <p:sp>
        <p:nvSpPr>
          <p:cNvPr id="3" name="Content Placeholder 2">
            <a:extLst>
              <a:ext uri="{FF2B5EF4-FFF2-40B4-BE49-F238E27FC236}">
                <a16:creationId xmlns:a16="http://schemas.microsoft.com/office/drawing/2014/main" id="{CF5C9AC4-7C29-4894-8771-0E70EC1C6839}"/>
              </a:ext>
            </a:extLst>
          </p:cNvPr>
          <p:cNvSpPr>
            <a:spLocks noGrp="1"/>
          </p:cNvSpPr>
          <p:nvPr>
            <p:ph idx="1"/>
          </p:nvPr>
        </p:nvSpPr>
        <p:spPr/>
        <p:txBody>
          <a:bodyPr/>
          <a:lstStyle/>
          <a:p>
            <a:pPr algn="just"/>
            <a:r>
              <a:rPr lang="en-GB" dirty="0"/>
              <a:t>Every year millions of people Worldwide suffer stroke and a majority of these people either are permanently disabled, or they pass away. The treatment needs to be started at the earliest from the moment the patient experiences the first symptom of stroke, but because of  lack of proper communication between organizations, there is a delay in the treatment</a:t>
            </a:r>
            <a:endParaRPr lang="en-IN" dirty="0"/>
          </a:p>
        </p:txBody>
      </p:sp>
    </p:spTree>
    <p:extLst>
      <p:ext uri="{BB962C8B-B14F-4D97-AF65-F5344CB8AC3E}">
        <p14:creationId xmlns:p14="http://schemas.microsoft.com/office/powerpoint/2010/main" val="66355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F39C-3AF0-481E-8603-BF7CD06C04A2}"/>
              </a:ext>
            </a:extLst>
          </p:cNvPr>
          <p:cNvSpPr>
            <a:spLocks noGrp="1"/>
          </p:cNvSpPr>
          <p:nvPr>
            <p:ph type="title"/>
          </p:nvPr>
        </p:nvSpPr>
        <p:spPr/>
        <p:txBody>
          <a:bodyPr>
            <a:normAutofit/>
          </a:bodyPr>
          <a:lstStyle/>
          <a:p>
            <a:r>
              <a:rPr lang="en-IN" sz="3600" dirty="0"/>
              <a:t>STATISTICS AND FIGURES</a:t>
            </a:r>
          </a:p>
        </p:txBody>
      </p:sp>
      <p:sp>
        <p:nvSpPr>
          <p:cNvPr id="6" name="Text Placeholder 5">
            <a:extLst>
              <a:ext uri="{FF2B5EF4-FFF2-40B4-BE49-F238E27FC236}">
                <a16:creationId xmlns:a16="http://schemas.microsoft.com/office/drawing/2014/main" id="{170C3502-8A76-4898-A3EC-E0C91DADC224}"/>
              </a:ext>
            </a:extLst>
          </p:cNvPr>
          <p:cNvSpPr>
            <a:spLocks noGrp="1"/>
          </p:cNvSpPr>
          <p:nvPr>
            <p:ph type="body" idx="1"/>
          </p:nvPr>
        </p:nvSpPr>
        <p:spPr/>
        <p:txBody>
          <a:bodyPr>
            <a:normAutofit/>
          </a:bodyPr>
          <a:lstStyle/>
          <a:p>
            <a:r>
              <a:rPr lang="en-IN" dirty="0"/>
              <a:t>U.S. STATS</a:t>
            </a:r>
          </a:p>
        </p:txBody>
      </p:sp>
      <p:sp>
        <p:nvSpPr>
          <p:cNvPr id="4" name="Content Placeholder 3">
            <a:extLst>
              <a:ext uri="{FF2B5EF4-FFF2-40B4-BE49-F238E27FC236}">
                <a16:creationId xmlns:a16="http://schemas.microsoft.com/office/drawing/2014/main" id="{3143604B-40CA-4AA5-A6A6-BF0B713CC959}"/>
              </a:ext>
            </a:extLst>
          </p:cNvPr>
          <p:cNvSpPr>
            <a:spLocks noGrp="1"/>
          </p:cNvSpPr>
          <p:nvPr>
            <p:ph sz="half" idx="2"/>
          </p:nvPr>
        </p:nvSpPr>
        <p:spPr/>
        <p:txBody>
          <a:bodyPr>
            <a:normAutofit/>
          </a:bodyPr>
          <a:lstStyle/>
          <a:p>
            <a:r>
              <a:rPr lang="en-IN" sz="2000" dirty="0"/>
              <a:t>Stroke is the 3</a:t>
            </a:r>
            <a:r>
              <a:rPr lang="en-IN" sz="2000" baseline="30000" dirty="0"/>
              <a:t>rd</a:t>
            </a:r>
            <a:r>
              <a:rPr lang="en-IN" sz="2000" dirty="0"/>
              <a:t> leading cause of death in the United States.</a:t>
            </a:r>
          </a:p>
          <a:p>
            <a:r>
              <a:rPr lang="en-IN" sz="2000" dirty="0"/>
              <a:t>Each year, approximately 795,000 people suffer stroke and more than 140,000 people die of stroke.</a:t>
            </a:r>
          </a:p>
        </p:txBody>
      </p:sp>
      <p:sp>
        <p:nvSpPr>
          <p:cNvPr id="7" name="Text Placeholder 6">
            <a:extLst>
              <a:ext uri="{FF2B5EF4-FFF2-40B4-BE49-F238E27FC236}">
                <a16:creationId xmlns:a16="http://schemas.microsoft.com/office/drawing/2014/main" id="{19391DD7-18A6-4F7C-990D-8A8BC40501B9}"/>
              </a:ext>
            </a:extLst>
          </p:cNvPr>
          <p:cNvSpPr>
            <a:spLocks noGrp="1"/>
          </p:cNvSpPr>
          <p:nvPr>
            <p:ph type="body" sz="quarter" idx="3"/>
          </p:nvPr>
        </p:nvSpPr>
        <p:spPr/>
        <p:txBody>
          <a:bodyPr>
            <a:normAutofit/>
          </a:bodyPr>
          <a:lstStyle/>
          <a:p>
            <a:r>
              <a:rPr lang="en-IN" dirty="0"/>
              <a:t>WORLDWIDE STATS</a:t>
            </a:r>
          </a:p>
        </p:txBody>
      </p:sp>
      <p:graphicFrame>
        <p:nvGraphicFramePr>
          <p:cNvPr id="11" name="Content Placeholder 10">
            <a:extLst>
              <a:ext uri="{FF2B5EF4-FFF2-40B4-BE49-F238E27FC236}">
                <a16:creationId xmlns:a16="http://schemas.microsoft.com/office/drawing/2014/main" id="{10A7CF8C-102A-475B-A9D9-FC28632D2A19}"/>
              </a:ext>
            </a:extLst>
          </p:cNvPr>
          <p:cNvGraphicFramePr>
            <a:graphicFrameLocks noGrp="1"/>
          </p:cNvGraphicFramePr>
          <p:nvPr>
            <p:ph sz="quarter" idx="4"/>
            <p:extLst>
              <p:ext uri="{D42A27DB-BD31-4B8C-83A1-F6EECF244321}">
                <p14:modId xmlns:p14="http://schemas.microsoft.com/office/powerpoint/2010/main" val="3231815570"/>
              </p:ext>
            </p:extLst>
          </p:nvPr>
        </p:nvGraphicFramePr>
        <p:xfrm>
          <a:off x="3409273" y="4187688"/>
          <a:ext cx="5183188" cy="200197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6EFB2442-A43E-4A72-915E-31A9C3FEC568}"/>
              </a:ext>
            </a:extLst>
          </p:cNvPr>
          <p:cNvSpPr txBox="1"/>
          <p:nvPr/>
        </p:nvSpPr>
        <p:spPr>
          <a:xfrm>
            <a:off x="6308035" y="2703443"/>
            <a:ext cx="5044177"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According to W.H.O, 15 million people suffer stroke each year, of which 5 million die and 5 million are permanently disabled.</a:t>
            </a:r>
          </a:p>
        </p:txBody>
      </p:sp>
      <p:sp>
        <p:nvSpPr>
          <p:cNvPr id="14" name="TextBox 13">
            <a:extLst>
              <a:ext uri="{FF2B5EF4-FFF2-40B4-BE49-F238E27FC236}">
                <a16:creationId xmlns:a16="http://schemas.microsoft.com/office/drawing/2014/main" id="{0AC9DA93-F4FF-4D25-81AB-A110CF52BCF3}"/>
              </a:ext>
            </a:extLst>
          </p:cNvPr>
          <p:cNvSpPr txBox="1"/>
          <p:nvPr/>
        </p:nvSpPr>
        <p:spPr>
          <a:xfrm>
            <a:off x="3697276" y="6216106"/>
            <a:ext cx="5221518" cy="261610"/>
          </a:xfrm>
          <a:prstGeom prst="rect">
            <a:avLst/>
          </a:prstGeom>
          <a:noFill/>
        </p:spPr>
        <p:txBody>
          <a:bodyPr wrap="square" rtlCol="0">
            <a:spAutoFit/>
          </a:bodyPr>
          <a:lstStyle/>
          <a:p>
            <a:r>
              <a:rPr lang="en-IN" sz="1100" dirty="0"/>
              <a:t>Source: </a:t>
            </a:r>
            <a:r>
              <a:rPr lang="en-IN" sz="1100" dirty="0">
                <a:hlinkClick r:id="rId3"/>
              </a:rPr>
              <a:t>http://www.strokecenter.org/patients/about-stroke/stroke-statistics/</a:t>
            </a:r>
            <a:endParaRPr lang="en-IN" sz="1100" dirty="0"/>
          </a:p>
        </p:txBody>
      </p:sp>
    </p:spTree>
    <p:extLst>
      <p:ext uri="{BB962C8B-B14F-4D97-AF65-F5344CB8AC3E}">
        <p14:creationId xmlns:p14="http://schemas.microsoft.com/office/powerpoint/2010/main" val="364236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400CCF-A798-4FEF-9F2F-E8E3CCA72630}"/>
              </a:ext>
            </a:extLst>
          </p:cNvPr>
          <p:cNvSpPr>
            <a:spLocks noGrp="1"/>
          </p:cNvSpPr>
          <p:nvPr>
            <p:ph type="title"/>
          </p:nvPr>
        </p:nvSpPr>
        <p:spPr>
          <a:xfrm>
            <a:off x="838200" y="365126"/>
            <a:ext cx="10515600" cy="773562"/>
          </a:xfrm>
        </p:spPr>
        <p:txBody>
          <a:bodyPr/>
          <a:lstStyle/>
          <a:p>
            <a:r>
              <a:rPr lang="en-IN" dirty="0"/>
              <a:t>APPROACH</a:t>
            </a:r>
          </a:p>
        </p:txBody>
      </p:sp>
      <p:pic>
        <p:nvPicPr>
          <p:cNvPr id="10" name="Content Placeholder 9">
            <a:extLst>
              <a:ext uri="{FF2B5EF4-FFF2-40B4-BE49-F238E27FC236}">
                <a16:creationId xmlns:a16="http://schemas.microsoft.com/office/drawing/2014/main" id="{D97A7FA8-AE4E-4EA3-BA24-E2F9D1F92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068" y="1138688"/>
            <a:ext cx="11438626" cy="5354186"/>
          </a:xfrm>
        </p:spPr>
      </p:pic>
    </p:spTree>
    <p:extLst>
      <p:ext uri="{BB962C8B-B14F-4D97-AF65-F5344CB8AC3E}">
        <p14:creationId xmlns:p14="http://schemas.microsoft.com/office/powerpoint/2010/main" val="361481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FA0B5D-3391-423F-8097-D261ED210D80}"/>
              </a:ext>
            </a:extLst>
          </p:cNvPr>
          <p:cNvSpPr>
            <a:spLocks noGrp="1"/>
          </p:cNvSpPr>
          <p:nvPr>
            <p:ph type="title"/>
          </p:nvPr>
        </p:nvSpPr>
        <p:spPr/>
        <p:txBody>
          <a:bodyPr>
            <a:normAutofit/>
          </a:bodyPr>
          <a:lstStyle/>
          <a:p>
            <a:r>
              <a:rPr lang="en-IN" sz="3600" dirty="0"/>
              <a:t>SOLUTION TO THE PROBLEM</a:t>
            </a:r>
          </a:p>
        </p:txBody>
      </p:sp>
      <p:sp>
        <p:nvSpPr>
          <p:cNvPr id="8" name="Content Placeholder 7">
            <a:extLst>
              <a:ext uri="{FF2B5EF4-FFF2-40B4-BE49-F238E27FC236}">
                <a16:creationId xmlns:a16="http://schemas.microsoft.com/office/drawing/2014/main" id="{DA3BFEC6-0E67-41FE-B09B-E365DC64FF58}"/>
              </a:ext>
            </a:extLst>
          </p:cNvPr>
          <p:cNvSpPr>
            <a:spLocks noGrp="1"/>
          </p:cNvSpPr>
          <p:nvPr>
            <p:ph idx="1"/>
          </p:nvPr>
        </p:nvSpPr>
        <p:spPr/>
        <p:txBody>
          <a:bodyPr>
            <a:normAutofit/>
          </a:bodyPr>
          <a:lstStyle/>
          <a:p>
            <a:pPr marL="0" indent="0" algn="just">
              <a:buNone/>
            </a:pPr>
            <a:r>
              <a:rPr lang="en-GB" dirty="0"/>
              <a:t>When a person suffers stroke, he/she usually has 3.5 hours to get treated with the first hour being the most critical one. </a:t>
            </a:r>
            <a:r>
              <a:rPr lang="en-GB" b="1" u="sng" dirty="0" err="1"/>
              <a:t>HealthGo</a:t>
            </a:r>
            <a:r>
              <a:rPr lang="en-GB" dirty="0"/>
              <a:t> is an application to help the patient get immediate treatment in time, by alerting the required help like doctors, hospitals and pharmacies. This will reduce the communication delay between organizations and thus reduce the overall door to needle time which will increase the chances of survival.</a:t>
            </a:r>
          </a:p>
        </p:txBody>
      </p:sp>
    </p:spTree>
    <p:extLst>
      <p:ext uri="{BB962C8B-B14F-4D97-AF65-F5344CB8AC3E}">
        <p14:creationId xmlns:p14="http://schemas.microsoft.com/office/powerpoint/2010/main" val="303459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93186-4E45-43B0-BE9E-1A517B1297D4}"/>
              </a:ext>
            </a:extLst>
          </p:cNvPr>
          <p:cNvSpPr>
            <a:spLocks noGrp="1"/>
          </p:cNvSpPr>
          <p:nvPr>
            <p:ph type="title"/>
          </p:nvPr>
        </p:nvSpPr>
        <p:spPr>
          <a:xfrm>
            <a:off x="838200" y="365125"/>
            <a:ext cx="10515600" cy="708301"/>
          </a:xfrm>
        </p:spPr>
        <p:txBody>
          <a:bodyPr/>
          <a:lstStyle/>
          <a:p>
            <a:r>
              <a:rPr lang="en-IN" dirty="0"/>
              <a:t>USE CASE</a:t>
            </a:r>
          </a:p>
        </p:txBody>
      </p:sp>
      <p:pic>
        <p:nvPicPr>
          <p:cNvPr id="7" name="Content Placeholder 6">
            <a:extLst>
              <a:ext uri="{FF2B5EF4-FFF2-40B4-BE49-F238E27FC236}">
                <a16:creationId xmlns:a16="http://schemas.microsoft.com/office/drawing/2014/main" id="{7DB210CB-7411-4052-A111-A0313517B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210" y="145778"/>
            <a:ext cx="6985207" cy="6467057"/>
          </a:xfrm>
        </p:spPr>
      </p:pic>
    </p:spTree>
    <p:extLst>
      <p:ext uri="{BB962C8B-B14F-4D97-AF65-F5344CB8AC3E}">
        <p14:creationId xmlns:p14="http://schemas.microsoft.com/office/powerpoint/2010/main" val="55411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0028D7-D3B4-4D82-925C-47E60B1A0C7E}"/>
              </a:ext>
            </a:extLst>
          </p:cNvPr>
          <p:cNvSpPr>
            <a:spLocks noGrp="1"/>
          </p:cNvSpPr>
          <p:nvPr>
            <p:ph type="title"/>
          </p:nvPr>
        </p:nvSpPr>
        <p:spPr>
          <a:xfrm>
            <a:off x="838200" y="365125"/>
            <a:ext cx="10515600" cy="777875"/>
          </a:xfrm>
        </p:spPr>
        <p:txBody>
          <a:bodyPr vert="horz" lIns="91440" tIns="45720" rIns="91440" bIns="45720" rtlCol="0" anchor="b">
            <a:normAutofit/>
          </a:bodyPr>
          <a:lstStyle/>
          <a:p>
            <a:pPr algn="ctr"/>
            <a:r>
              <a:rPr lang="en-US" sz="3600" kern="1200" dirty="0">
                <a:latin typeface="+mj-lt"/>
                <a:ea typeface="+mj-ea"/>
                <a:cs typeface="+mj-cs"/>
              </a:rPr>
              <a:t>OBJECT MODEL DIAGRAM</a:t>
            </a:r>
          </a:p>
        </p:txBody>
      </p:sp>
      <p:pic>
        <p:nvPicPr>
          <p:cNvPr id="7" name="Content Placeholder 6">
            <a:extLst>
              <a:ext uri="{FF2B5EF4-FFF2-40B4-BE49-F238E27FC236}">
                <a16:creationId xmlns:a16="http://schemas.microsoft.com/office/drawing/2014/main" id="{9FFD8590-4C4B-4394-AC30-F6A8ADADC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2" y="1143000"/>
            <a:ext cx="10014857" cy="5349875"/>
          </a:xfrm>
        </p:spPr>
      </p:pic>
    </p:spTree>
    <p:extLst>
      <p:ext uri="{BB962C8B-B14F-4D97-AF65-F5344CB8AC3E}">
        <p14:creationId xmlns:p14="http://schemas.microsoft.com/office/powerpoint/2010/main" val="395667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A97A-E323-4B09-8B92-4B84F6F459BB}"/>
              </a:ext>
            </a:extLst>
          </p:cNvPr>
          <p:cNvSpPr>
            <a:spLocks noGrp="1"/>
          </p:cNvSpPr>
          <p:nvPr>
            <p:ph type="title"/>
          </p:nvPr>
        </p:nvSpPr>
        <p:spPr>
          <a:xfrm>
            <a:off x="838200" y="365126"/>
            <a:ext cx="10515600" cy="652791"/>
          </a:xfrm>
        </p:spPr>
        <p:txBody>
          <a:bodyPr>
            <a:normAutofit/>
          </a:bodyPr>
          <a:lstStyle/>
          <a:p>
            <a:r>
              <a:rPr lang="en-IN" sz="2800" dirty="0"/>
              <a:t>WORK FLOW</a:t>
            </a:r>
          </a:p>
        </p:txBody>
      </p:sp>
      <p:pic>
        <p:nvPicPr>
          <p:cNvPr id="9" name="Content Placeholder 8">
            <a:extLst>
              <a:ext uri="{FF2B5EF4-FFF2-40B4-BE49-F238E27FC236}">
                <a16:creationId xmlns:a16="http://schemas.microsoft.com/office/drawing/2014/main" id="{2C50B9D5-4DDE-45BD-ADE0-23EC725B5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45" y="1017916"/>
            <a:ext cx="11611155" cy="5474957"/>
          </a:xfrm>
        </p:spPr>
      </p:pic>
    </p:spTree>
    <p:extLst>
      <p:ext uri="{BB962C8B-B14F-4D97-AF65-F5344CB8AC3E}">
        <p14:creationId xmlns:p14="http://schemas.microsoft.com/office/powerpoint/2010/main" val="39444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C8AAC5-0B7C-44EA-B117-B0A3563D3DBF}"/>
              </a:ext>
            </a:extLst>
          </p:cNvPr>
          <p:cNvSpPr>
            <a:spLocks noGrp="1"/>
          </p:cNvSpPr>
          <p:nvPr>
            <p:ph type="title"/>
          </p:nvPr>
        </p:nvSpPr>
        <p:spPr>
          <a:xfrm>
            <a:off x="838200" y="2766218"/>
            <a:ext cx="10515600" cy="1325563"/>
          </a:xfrm>
        </p:spPr>
        <p:txBody>
          <a:bodyPr/>
          <a:lstStyle/>
          <a:p>
            <a:pPr algn="ctr"/>
            <a:r>
              <a:rPr lang="en-IN" dirty="0"/>
              <a:t>DEMONSTRATION</a:t>
            </a:r>
          </a:p>
        </p:txBody>
      </p:sp>
    </p:spTree>
    <p:extLst>
      <p:ext uri="{BB962C8B-B14F-4D97-AF65-F5344CB8AC3E}">
        <p14:creationId xmlns:p14="http://schemas.microsoft.com/office/powerpoint/2010/main" val="3338046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273</Words>
  <Application>Microsoft Office PowerPoint</Application>
  <PresentationFormat>Widescreen</PresentationFormat>
  <Paragraphs>25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NINJA TURTLES</vt:lpstr>
      <vt:lpstr>PROBLEM STATEMENT</vt:lpstr>
      <vt:lpstr>STATISTICS AND FIGURES</vt:lpstr>
      <vt:lpstr>APPROACH</vt:lpstr>
      <vt:lpstr>SOLUTION TO THE PROBLEM</vt:lpstr>
      <vt:lpstr>USE CASE</vt:lpstr>
      <vt:lpstr>OBJECT MODEL DIAGRAM</vt:lpstr>
      <vt:lpstr>WORK FLOW</vt:lpstr>
      <vt:lpstr>DEMONSTRATION</vt:lpstr>
      <vt:lpstr>PowerPoint Presentation</vt:lpstr>
      <vt:lpstr>PowerPoint Presentation</vt:lpstr>
      <vt:lpstr>PowerPoint Presentation</vt:lpstr>
      <vt:lpstr>PowerPoint Presentation</vt:lpstr>
      <vt:lpstr>PowerPoint Presentation</vt:lpstr>
      <vt:lpstr>TEAM NINJA TURTLES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NINJA TURTLES</dc:title>
  <dc:creator>ATULYA SHARMA</dc:creator>
  <cp:lastModifiedBy>ATULYA SHARMA</cp:lastModifiedBy>
  <cp:revision>4</cp:revision>
  <dcterms:created xsi:type="dcterms:W3CDTF">2019-12-08T03:22:18Z</dcterms:created>
  <dcterms:modified xsi:type="dcterms:W3CDTF">2019-12-08T04:59:33Z</dcterms:modified>
</cp:coreProperties>
</file>