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941EB-DC11-45D5-BA8D-CA11FCEF1E46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AA0CC-E8B6-40D8-9042-1138B1BF5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7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18064" y="1074200"/>
            <a:ext cx="7507875" cy="47096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1524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296350" y="2655800"/>
            <a:ext cx="45513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708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818064" y="1074200"/>
            <a:ext cx="7507875" cy="47096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037600" y="2882400"/>
            <a:ext cx="50688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ctr" rtl="0"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 i="1">
                <a:solidFill>
                  <a:srgbClr val="CCCCCC"/>
                </a:solidFill>
              </a:defRPr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 i="1">
                <a:solidFill>
                  <a:srgbClr val="CCCCCC"/>
                </a:solidFill>
              </a:defRPr>
            </a:lvl2pPr>
            <a:lvl3pPr marL="1371600" lvl="2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 i="1">
                <a:solidFill>
                  <a:srgbClr val="CCCCCC"/>
                </a:solidFill>
              </a:defRPr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>
                <a:solidFill>
                  <a:srgbClr val="CCCCCC"/>
                </a:solidFill>
              </a:defRPr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>
                <a:solidFill>
                  <a:srgbClr val="CCCCCC"/>
                </a:solidFill>
              </a:defRPr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  <a:defRPr i="1">
                <a:solidFill>
                  <a:srgbClr val="CCCCCC"/>
                </a:solidFill>
              </a:defRPr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○"/>
              <a:defRPr i="1">
                <a:solidFill>
                  <a:srgbClr val="CCCCCC"/>
                </a:solidFill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3853200" y="391457"/>
            <a:ext cx="1437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9600" kern="0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 kern="0">
              <a:solidFill>
                <a:srgbClr val="FF9E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-125" y="5783800"/>
            <a:ext cx="9144000" cy="10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9E00"/>
                </a:solidFill>
              </a:rPr>
              <a:pPr/>
              <a:t>‹#›</a:t>
            </a:fld>
            <a:endParaRPr>
              <a:solidFill>
                <a:srgbClr val="FF9E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35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259950" y="365700"/>
            <a:ext cx="8624125" cy="612660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241650" y="132140"/>
            <a:ext cx="2660700" cy="48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40975" y="1274672"/>
            <a:ext cx="3621900" cy="3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1053" y="1274672"/>
            <a:ext cx="3621900" cy="3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-125" y="6492300"/>
            <a:ext cx="91440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9E00"/>
                </a:solidFill>
              </a:rPr>
              <a:pPr/>
              <a:t>‹#›</a:t>
            </a:fld>
            <a:endParaRPr>
              <a:solidFill>
                <a:srgbClr val="FF9E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51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558125" y="733901"/>
            <a:ext cx="8028198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-125" y="6124067"/>
            <a:ext cx="9144000" cy="7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9E00"/>
                </a:solidFill>
              </a:rPr>
              <a:pPr/>
              <a:t>‹#›</a:t>
            </a:fld>
            <a:endParaRPr>
              <a:solidFill>
                <a:srgbClr val="FF9E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18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chemeClr val="dk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733901"/>
            <a:ext cx="8028198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25" y="6124067"/>
            <a:ext cx="9144000" cy="7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99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132140"/>
            <a:ext cx="2660700" cy="4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1267800"/>
            <a:ext cx="73107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⊡"/>
              <a:defRPr sz="30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□"/>
              <a:defRPr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roid Serif"/>
              <a:buChar char="■"/>
              <a:defRPr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●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○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erif"/>
              <a:buChar char="■"/>
              <a:defRPr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6492300"/>
            <a:ext cx="91440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FF9E00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FF9E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920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1143000" y="2514600"/>
            <a:ext cx="6781800" cy="203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chemeClr val="accent1"/>
                </a:solidFill>
              </a:rPr>
              <a:t>Fake </a:t>
            </a:r>
            <a:r>
              <a:rPr lang="en" sz="4800" dirty="0" smtClean="0">
                <a:solidFill>
                  <a:schemeClr val="accent1"/>
                </a:solidFill>
              </a:rPr>
              <a:t>news </a:t>
            </a:r>
            <a:r>
              <a:rPr lang="en" sz="4800" dirty="0" smtClean="0">
                <a:solidFill>
                  <a:schemeClr val="accent1"/>
                </a:solidFill>
              </a:rPr>
              <a:t>classification</a:t>
            </a: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chemeClr val="accent1"/>
                </a:solidFill>
              </a:rPr>
              <a:t>- </a:t>
            </a:r>
            <a:r>
              <a:rPr lang="en" sz="2800" dirty="0" smtClean="0">
                <a:solidFill>
                  <a:schemeClr val="accent1"/>
                </a:solidFill>
              </a:rPr>
              <a:t>Sri Dhanuja</a:t>
            </a:r>
            <a:endParaRPr sz="2800" dirty="0">
              <a:solidFill>
                <a:schemeClr val="accent1"/>
              </a:solidFill>
            </a:endParaRPr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-125" y="5783800"/>
            <a:ext cx="9144000" cy="10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FF9E00"/>
                </a:solidFill>
              </a:rPr>
              <a:pPr/>
              <a:t>1</a:t>
            </a:fld>
            <a:endParaRPr>
              <a:solidFill>
                <a:srgbClr val="FF9E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58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-125" y="6492300"/>
            <a:ext cx="91440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FF9E00"/>
                </a:solidFill>
              </a:rPr>
              <a:pPr/>
              <a:t>2</a:t>
            </a:fld>
            <a:endParaRPr>
              <a:solidFill>
                <a:srgbClr val="FF9E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82600"/>
            <a:ext cx="3956100" cy="480400"/>
          </a:xfrm>
        </p:spPr>
        <p:txBody>
          <a:bodyPr/>
          <a:lstStyle/>
          <a:p>
            <a:r>
              <a:rPr lang="en-US" sz="2800" i="1" dirty="0" smtClean="0">
                <a:solidFill>
                  <a:srgbClr val="FF0000"/>
                </a:solidFill>
              </a:rPr>
              <a:t>Problem Statement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600202"/>
            <a:ext cx="83058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Clr>
                <a:srgbClr val="000000"/>
              </a:buClr>
              <a:buFont typeface="Wingdings" pitchFamily="2" charset="2"/>
              <a:buChar char="Ø"/>
            </a:pPr>
            <a:r>
              <a:rPr lang="en-US" sz="1200" kern="0" dirty="0">
                <a:solidFill>
                  <a:srgbClr val="000000"/>
                </a:solidFill>
                <a:latin typeface="Calibri" pitchFamily="34" charset="0"/>
                <a:cs typeface="Arial"/>
                <a:sym typeface="Arial"/>
              </a:rPr>
              <a:t> </a:t>
            </a:r>
            <a:r>
              <a:rPr lang="en-US" sz="1400" kern="0" dirty="0">
                <a:solidFill>
                  <a:srgbClr val="000000"/>
                </a:solidFill>
                <a:latin typeface="Calibri" pitchFamily="34" charset="0"/>
                <a:cs typeface="Arial"/>
                <a:sym typeface="Arial"/>
              </a:rPr>
              <a:t>Main objective is to  build a model to accurately classify a piece of news as REAL or FAKE</a:t>
            </a:r>
            <a:r>
              <a:rPr lang="en-US" sz="1400" kern="0" dirty="0">
                <a:solidFill>
                  <a:srgbClr val="000000"/>
                </a:solidFill>
                <a:latin typeface="Calibri" pitchFamily="34" charset="0"/>
                <a:cs typeface="Arial"/>
                <a:sym typeface="Arial"/>
              </a:rPr>
              <a:t>.</a:t>
            </a:r>
          </a:p>
          <a:p>
            <a:pPr marL="171450" indent="-171450" algn="just">
              <a:lnSpc>
                <a:spcPct val="150000"/>
              </a:lnSpc>
              <a:buClr>
                <a:srgbClr val="000000"/>
              </a:buClr>
              <a:buFont typeface="Wingdings" pitchFamily="2" charset="2"/>
              <a:buChar char="Ø"/>
            </a:pPr>
            <a:r>
              <a:rPr lang="en-US" sz="1400" kern="0" dirty="0">
                <a:solidFill>
                  <a:srgbClr val="000000"/>
                </a:solidFill>
                <a:latin typeface="Calibri" pitchFamily="34" charset="0"/>
                <a:cs typeface="Arial"/>
                <a:sym typeface="Arial"/>
              </a:rPr>
              <a:t> </a:t>
            </a:r>
            <a:r>
              <a:rPr lang="en-US" sz="1400" kern="0" dirty="0">
                <a:solidFill>
                  <a:srgbClr val="000000"/>
                </a:solidFill>
                <a:latin typeface="Calibri" pitchFamily="34" charset="0"/>
                <a:cs typeface="Arial"/>
                <a:sym typeface="Arial"/>
              </a:rPr>
              <a:t>A type of yellow journalism, fake news encapsulates pieces of news that may be hoaxes and is generally spread through social media and other online media. </a:t>
            </a:r>
            <a:endParaRPr lang="en-US" sz="1400" kern="0" dirty="0">
              <a:solidFill>
                <a:srgbClr val="000000"/>
              </a:solidFill>
              <a:latin typeface="Calibri" pitchFamily="34" charset="0"/>
              <a:cs typeface="Arial"/>
              <a:sym typeface="Arial"/>
            </a:endParaRPr>
          </a:p>
          <a:p>
            <a:pPr marL="171450" indent="-171450" algn="just">
              <a:lnSpc>
                <a:spcPct val="150000"/>
              </a:lnSpc>
              <a:buClr>
                <a:srgbClr val="000000"/>
              </a:buClr>
              <a:buFont typeface="Wingdings" pitchFamily="2" charset="2"/>
              <a:buChar char="Ø"/>
            </a:pPr>
            <a:r>
              <a:rPr lang="en-US" sz="1400" kern="0" dirty="0">
                <a:solidFill>
                  <a:srgbClr val="000000"/>
                </a:solidFill>
                <a:latin typeface="Calibri" pitchFamily="34" charset="0"/>
                <a:cs typeface="Arial"/>
                <a:sym typeface="Arial"/>
              </a:rPr>
              <a:t>news </a:t>
            </a:r>
            <a:r>
              <a:rPr lang="en-US" sz="1400" kern="0" dirty="0">
                <a:solidFill>
                  <a:srgbClr val="000000"/>
                </a:solidFill>
                <a:latin typeface="Calibri" pitchFamily="34" charset="0"/>
                <a:cs typeface="Arial"/>
                <a:sym typeface="Arial"/>
              </a:rPr>
              <a:t>items may contain false and/or exaggerated claims, and may end up being </a:t>
            </a:r>
            <a:r>
              <a:rPr lang="en-US" sz="1400" kern="0" dirty="0" err="1">
                <a:solidFill>
                  <a:srgbClr val="000000"/>
                </a:solidFill>
                <a:latin typeface="Calibri" pitchFamily="34" charset="0"/>
                <a:cs typeface="Arial"/>
                <a:sym typeface="Arial"/>
              </a:rPr>
              <a:t>viralized</a:t>
            </a:r>
            <a:r>
              <a:rPr lang="en-US" sz="1400" kern="0" dirty="0">
                <a:solidFill>
                  <a:srgbClr val="000000"/>
                </a:solidFill>
                <a:latin typeface="Calibri" pitchFamily="34" charset="0"/>
                <a:cs typeface="Arial"/>
                <a:sym typeface="Arial"/>
              </a:rPr>
              <a:t> by algorithms, and users may end up in a filter bubble. </a:t>
            </a:r>
            <a:endParaRPr lang="en-US" sz="1400" kern="0" dirty="0">
              <a:solidFill>
                <a:srgbClr val="000000"/>
              </a:solidFill>
              <a:latin typeface="Calibri" pitchFamily="34" charset="0"/>
              <a:cs typeface="Arial"/>
              <a:sym typeface="Arial"/>
            </a:endParaRPr>
          </a:p>
          <a:p>
            <a:pPr marL="171450" indent="-171450" algn="just">
              <a:lnSpc>
                <a:spcPct val="150000"/>
              </a:lnSpc>
              <a:buClr>
                <a:srgbClr val="000000"/>
              </a:buClr>
              <a:buFont typeface="Wingdings" pitchFamily="2" charset="2"/>
              <a:buChar char="Ø"/>
            </a:pPr>
            <a:r>
              <a:rPr lang="en-US" sz="1400" kern="0" dirty="0">
                <a:solidFill>
                  <a:srgbClr val="000000"/>
                </a:solidFill>
                <a:latin typeface="Calibri" pitchFamily="34" charset="0"/>
                <a:cs typeface="Arial"/>
                <a:sym typeface="Arial"/>
              </a:rPr>
              <a:t>This advanced python project of detecting fake news deals with fake and real news. </a:t>
            </a:r>
            <a:endParaRPr lang="en-US" sz="1400" kern="0" dirty="0">
              <a:solidFill>
                <a:srgbClr val="000000"/>
              </a:solidFill>
              <a:latin typeface="Calibri" pitchFamily="34" charset="0"/>
              <a:cs typeface="Arial"/>
              <a:sym typeface="Arial"/>
            </a:endParaRPr>
          </a:p>
          <a:p>
            <a:pPr marL="171450" indent="-171450" algn="just">
              <a:lnSpc>
                <a:spcPct val="150000"/>
              </a:lnSpc>
              <a:buClr>
                <a:srgbClr val="000000"/>
              </a:buClr>
              <a:buFont typeface="Wingdings" pitchFamily="2" charset="2"/>
              <a:buChar char="Ø"/>
            </a:pPr>
            <a:r>
              <a:rPr lang="en-US" sz="1400" kern="0" dirty="0">
                <a:solidFill>
                  <a:srgbClr val="000000"/>
                </a:solidFill>
                <a:latin typeface="Calibri" pitchFamily="34" charset="0"/>
                <a:cs typeface="Arial"/>
                <a:sym typeface="Arial"/>
              </a:rPr>
              <a:t>Using </a:t>
            </a:r>
            <a:r>
              <a:rPr lang="en-US" sz="1400" kern="0" dirty="0" err="1">
                <a:solidFill>
                  <a:srgbClr val="000000"/>
                </a:solidFill>
                <a:latin typeface="Calibri" pitchFamily="34" charset="0"/>
                <a:cs typeface="Arial"/>
                <a:sym typeface="Arial"/>
              </a:rPr>
              <a:t>sklearn</a:t>
            </a:r>
            <a:r>
              <a:rPr lang="en-US" sz="1400" kern="0" dirty="0">
                <a:solidFill>
                  <a:srgbClr val="000000"/>
                </a:solidFill>
                <a:latin typeface="Calibri" pitchFamily="34" charset="0"/>
                <a:cs typeface="Arial"/>
                <a:sym typeface="Arial"/>
              </a:rPr>
              <a:t>, </a:t>
            </a:r>
            <a:r>
              <a:rPr lang="en-US" sz="1400" kern="0" dirty="0">
                <a:solidFill>
                  <a:srgbClr val="000000"/>
                </a:solidFill>
                <a:latin typeface="Calibri" pitchFamily="34" charset="0"/>
                <a:cs typeface="Arial"/>
                <a:sym typeface="Arial"/>
              </a:rPr>
              <a:t>built </a:t>
            </a:r>
            <a:r>
              <a:rPr lang="en-US" sz="1400" kern="0" dirty="0">
                <a:solidFill>
                  <a:srgbClr val="000000"/>
                </a:solidFill>
                <a:latin typeface="Calibri" pitchFamily="34" charset="0"/>
                <a:cs typeface="Arial"/>
                <a:sym typeface="Arial"/>
              </a:rPr>
              <a:t>a </a:t>
            </a:r>
            <a:r>
              <a:rPr lang="en-US" sz="1400" kern="0" dirty="0" err="1">
                <a:solidFill>
                  <a:srgbClr val="000000"/>
                </a:solidFill>
                <a:latin typeface="Calibri" pitchFamily="34" charset="0"/>
                <a:cs typeface="Arial"/>
                <a:sym typeface="Arial"/>
              </a:rPr>
              <a:t>TfidfVectorizer</a:t>
            </a:r>
            <a:r>
              <a:rPr lang="en-US" sz="1400" kern="0" dirty="0">
                <a:solidFill>
                  <a:srgbClr val="000000"/>
                </a:solidFill>
                <a:latin typeface="Calibri" pitchFamily="34" charset="0"/>
                <a:cs typeface="Arial"/>
                <a:sym typeface="Arial"/>
              </a:rPr>
              <a:t> on </a:t>
            </a:r>
            <a:r>
              <a:rPr lang="en-US" sz="1400" kern="0" dirty="0">
                <a:solidFill>
                  <a:srgbClr val="000000"/>
                </a:solidFill>
                <a:latin typeface="Calibri" pitchFamily="34" charset="0"/>
                <a:cs typeface="Arial"/>
                <a:sym typeface="Arial"/>
              </a:rPr>
              <a:t>dataset.</a:t>
            </a:r>
          </a:p>
          <a:p>
            <a:pPr marL="171450" indent="-171450" algn="just">
              <a:lnSpc>
                <a:spcPct val="150000"/>
              </a:lnSpc>
              <a:buClr>
                <a:srgbClr val="000000"/>
              </a:buClr>
              <a:buFont typeface="Wingdings" pitchFamily="2" charset="2"/>
              <a:buChar char="Ø"/>
            </a:pPr>
            <a:r>
              <a:rPr lang="en-US" sz="1400" kern="0" dirty="0">
                <a:solidFill>
                  <a:srgbClr val="000000"/>
                </a:solidFill>
                <a:latin typeface="Calibri" pitchFamily="34" charset="0"/>
                <a:cs typeface="Arial"/>
                <a:sym typeface="Arial"/>
              </a:rPr>
              <a:t>Initialized </a:t>
            </a:r>
            <a:r>
              <a:rPr lang="en-US" sz="1400" kern="0" dirty="0">
                <a:solidFill>
                  <a:srgbClr val="000000"/>
                </a:solidFill>
                <a:latin typeface="Calibri" pitchFamily="34" charset="0"/>
                <a:cs typeface="Arial"/>
                <a:sym typeface="Arial"/>
              </a:rPr>
              <a:t>a </a:t>
            </a:r>
            <a:r>
              <a:rPr lang="en-US" sz="1400" kern="0" dirty="0" err="1">
                <a:solidFill>
                  <a:srgbClr val="000000"/>
                </a:solidFill>
                <a:latin typeface="Calibri" pitchFamily="34" charset="0"/>
                <a:cs typeface="Arial"/>
                <a:sym typeface="Arial"/>
              </a:rPr>
              <a:t>PassiveAggressive</a:t>
            </a:r>
            <a:r>
              <a:rPr lang="en-US" sz="1400" kern="0" dirty="0">
                <a:solidFill>
                  <a:srgbClr val="000000"/>
                </a:solidFill>
                <a:latin typeface="Calibri" pitchFamily="34" charset="0"/>
                <a:cs typeface="Arial"/>
                <a:sym typeface="Arial"/>
              </a:rPr>
              <a:t> Classifier and fit the </a:t>
            </a:r>
            <a:r>
              <a:rPr lang="en-US" sz="1400" kern="0" dirty="0">
                <a:solidFill>
                  <a:srgbClr val="000000"/>
                </a:solidFill>
                <a:latin typeface="Calibri" pitchFamily="34" charset="0"/>
                <a:cs typeface="Arial"/>
                <a:sym typeface="Arial"/>
              </a:rPr>
              <a:t>model</a:t>
            </a:r>
          </a:p>
          <a:p>
            <a:pPr marL="171450" indent="-171450" algn="just">
              <a:lnSpc>
                <a:spcPct val="150000"/>
              </a:lnSpc>
              <a:buClr>
                <a:srgbClr val="000000"/>
              </a:buClr>
              <a:buFont typeface="Wingdings" pitchFamily="2" charset="2"/>
              <a:buChar char="Ø"/>
            </a:pPr>
            <a:r>
              <a:rPr lang="en-US" sz="1400" kern="0" dirty="0">
                <a:solidFill>
                  <a:srgbClr val="000000"/>
                </a:solidFill>
                <a:latin typeface="Calibri" pitchFamily="34" charset="0"/>
                <a:cs typeface="Arial"/>
                <a:sym typeface="Arial"/>
              </a:rPr>
              <a:t>Built </a:t>
            </a:r>
            <a:r>
              <a:rPr lang="en-US" sz="1400" kern="0" dirty="0" err="1">
                <a:solidFill>
                  <a:srgbClr val="000000"/>
                </a:solidFill>
                <a:latin typeface="Calibri" pitchFamily="34" charset="0"/>
                <a:cs typeface="Arial"/>
                <a:sym typeface="Arial"/>
              </a:rPr>
              <a:t>MultinomialNB</a:t>
            </a:r>
            <a:r>
              <a:rPr lang="en-US" sz="1400" kern="0" dirty="0">
                <a:solidFill>
                  <a:srgbClr val="000000"/>
                </a:solidFill>
                <a:latin typeface="Calibri" pitchFamily="34" charset="0"/>
                <a:cs typeface="Arial"/>
                <a:sym typeface="Arial"/>
              </a:rPr>
              <a:t> , LSTM and Google Bert model</a:t>
            </a:r>
            <a:endParaRPr lang="en-US" sz="1400" kern="0" dirty="0">
              <a:solidFill>
                <a:srgbClr val="000000"/>
              </a:solidFill>
              <a:latin typeface="Calibri" pitchFamily="34" charset="0"/>
              <a:cs typeface="Arial"/>
              <a:sym typeface="Arial"/>
            </a:endParaRPr>
          </a:p>
        </p:txBody>
      </p:sp>
      <p:grpSp>
        <p:nvGrpSpPr>
          <p:cNvPr id="6" name="Google Shape;104;p18"/>
          <p:cNvGrpSpPr/>
          <p:nvPr/>
        </p:nvGrpSpPr>
        <p:grpSpPr>
          <a:xfrm>
            <a:off x="8153403" y="4953002"/>
            <a:ext cx="677029" cy="1471639"/>
            <a:chOff x="6730350" y="2315900"/>
            <a:chExt cx="257700" cy="420100"/>
          </a:xfrm>
        </p:grpSpPr>
        <p:sp>
          <p:nvSpPr>
            <p:cNvPr id="7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8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0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1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  <p:sp>
          <p:nvSpPr>
            <p:cNvPr id="12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FFFFFF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85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ctrTitle" idx="4294967295"/>
          </p:nvPr>
        </p:nvSpPr>
        <p:spPr>
          <a:xfrm>
            <a:off x="3913025" y="431200"/>
            <a:ext cx="1317900" cy="59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accent4"/>
                </a:solidFill>
              </a:rPr>
              <a:t>Flow Chart</a:t>
            </a:r>
            <a:endParaRPr sz="1600" dirty="0">
              <a:solidFill>
                <a:schemeClr val="accent4"/>
              </a:solidFill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-125" y="6124067"/>
            <a:ext cx="9144000" cy="7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FF9E00"/>
                </a:solidFill>
              </a:rPr>
              <a:pPr/>
              <a:t>3</a:t>
            </a:fld>
            <a:endParaRPr>
              <a:solidFill>
                <a:srgbClr val="FF9E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3" y="2108202"/>
            <a:ext cx="6116963" cy="24680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62200" y="4953002"/>
            <a:ext cx="579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cs typeface="Arial"/>
                <a:sym typeface="Arial"/>
              </a:rPr>
              <a:t>*In Model Building, you can add LSTM,MNB and Google Bert </a:t>
            </a:r>
            <a:endParaRPr lang="en-US" sz="1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821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ctrTitle" idx="4294967295"/>
          </p:nvPr>
        </p:nvSpPr>
        <p:spPr>
          <a:xfrm>
            <a:off x="3886200" y="482600"/>
            <a:ext cx="1317900" cy="59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accent4"/>
                </a:solidFill>
              </a:rPr>
              <a:t>Result</a:t>
            </a:r>
            <a:endParaRPr sz="1600" dirty="0">
              <a:solidFill>
                <a:schemeClr val="accent4"/>
              </a:solidFill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-125" y="6124067"/>
            <a:ext cx="9144000" cy="7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FF9E00"/>
                </a:solidFill>
              </a:rPr>
              <a:pPr/>
              <a:t>4</a:t>
            </a:fld>
            <a:endParaRPr>
              <a:solidFill>
                <a:srgbClr val="FF9E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3111865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cs typeface="Arial"/>
                <a:sym typeface="Arial"/>
              </a:rPr>
              <a:t>MNB Model</a:t>
            </a:r>
            <a:endParaRPr lang="en-US" sz="1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3" y="3661592"/>
            <a:ext cx="3195261" cy="1254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3" y="1092200"/>
            <a:ext cx="3960095" cy="1906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3" y="1092203"/>
            <a:ext cx="3679509" cy="1906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81600" y="311767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cs typeface="Arial"/>
                <a:sym typeface="Arial"/>
              </a:rPr>
              <a:t>Passive Aggressive Classifier</a:t>
            </a:r>
            <a:endParaRPr lang="en-US" sz="1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0230" y="5156201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cs typeface="Arial"/>
                <a:sym typeface="Arial"/>
              </a:rPr>
              <a:t>LSTM</a:t>
            </a:r>
            <a:endParaRPr lang="en-US" sz="14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029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-125" y="6124067"/>
            <a:ext cx="9144000" cy="7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5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2311400"/>
            <a:ext cx="8001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8800" kern="0" dirty="0">
                <a:solidFill>
                  <a:srgbClr val="FF9E00"/>
                </a:solidFill>
                <a:latin typeface="Curlz MT" pitchFamily="82" charset="0"/>
                <a:cs typeface="Arial"/>
                <a:sym typeface="Arial"/>
              </a:rPr>
              <a:t>Thank you</a:t>
            </a:r>
            <a:endParaRPr lang="en-US" sz="8800" kern="0" dirty="0">
              <a:solidFill>
                <a:srgbClr val="FF9E00"/>
              </a:solidFill>
              <a:latin typeface="Curlz MT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813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434343"/>
      </a:dk1>
      <a:lt1>
        <a:srgbClr val="FFFFFF"/>
      </a:lt1>
      <a:dk2>
        <a:srgbClr val="999999"/>
      </a:dk2>
      <a:lt2>
        <a:srgbClr val="EFEFEF"/>
      </a:lt2>
      <a:accent1>
        <a:srgbClr val="FF9E00"/>
      </a:accent1>
      <a:accent2>
        <a:srgbClr val="FF6F00"/>
      </a:accent2>
      <a:accent3>
        <a:srgbClr val="8A827D"/>
      </a:accent3>
      <a:accent4>
        <a:srgbClr val="443F3D"/>
      </a:accent4>
      <a:accent5>
        <a:srgbClr val="A0BEDA"/>
      </a:accent5>
      <a:accent6>
        <a:srgbClr val="5E86AC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153</Words>
  <Application>Microsoft Office PowerPoint</Application>
  <PresentationFormat>On-screen Show (4:3)</PresentationFormat>
  <Paragraphs>22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Perdita template</vt:lpstr>
      <vt:lpstr>PowerPoint Presentation</vt:lpstr>
      <vt:lpstr>Problem Statement</vt:lpstr>
      <vt:lpstr>Flow Chart</vt:lpstr>
      <vt:lpstr>Result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srija ravi</dc:creator>
  <cp:lastModifiedBy>srija ravi</cp:lastModifiedBy>
  <cp:revision>1</cp:revision>
  <dcterms:created xsi:type="dcterms:W3CDTF">2021-05-24T13:12:49Z</dcterms:created>
  <dcterms:modified xsi:type="dcterms:W3CDTF">2021-05-24T13:14:20Z</dcterms:modified>
</cp:coreProperties>
</file>