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8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ED2813-9C60-4410-B399-E20D83B0C6EB}" type="datetimeFigureOut">
              <a:rPr lang="en-US" smtClean="0"/>
              <a:t>5/24/2021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921F2-1247-40EF-8A8E-E0338B617FDE}" type="slidenum">
              <a:rPr lang="en-US" smtClean="0"/>
              <a:t>‹#›</a:t>
            </a:fld>
            <a:endParaRPr lang="en-US"/>
          </a:p>
        </p:txBody>
      </p:sp>
    </p:spTree>
    <p:extLst>
      <p:ext uri="{BB962C8B-B14F-4D97-AF65-F5344CB8AC3E}">
        <p14:creationId xmlns:p14="http://schemas.microsoft.com/office/powerpoint/2010/main" val="2359693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4" y="1074200"/>
            <a:ext cx="7507875" cy="47096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2655800"/>
            <a:ext cx="4551300" cy="15464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extLst>
      <p:ext uri="{BB962C8B-B14F-4D97-AF65-F5344CB8AC3E}">
        <p14:creationId xmlns:p14="http://schemas.microsoft.com/office/powerpoint/2010/main" val="163281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p:nvPr/>
        </p:nvSpPr>
        <p:spPr>
          <a:xfrm>
            <a:off x="818064" y="1074200"/>
            <a:ext cx="7507875" cy="47096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accent1"/>
            </a:solidFill>
            <a:prstDash val="solid"/>
            <a:miter lim="8000"/>
            <a:headEnd type="none" w="med" len="med"/>
            <a:tailEnd type="none" w="med" len="med"/>
          </a:ln>
        </p:spPr>
      </p:sp>
      <p:sp>
        <p:nvSpPr>
          <p:cNvPr id="19" name="Google Shape;19;p4"/>
          <p:cNvSpPr txBox="1">
            <a:spLocks noGrp="1"/>
          </p:cNvSpPr>
          <p:nvPr>
            <p:ph type="body" idx="1"/>
          </p:nvPr>
        </p:nvSpPr>
        <p:spPr>
          <a:xfrm>
            <a:off x="2037600" y="2882400"/>
            <a:ext cx="5068800" cy="1093200"/>
          </a:xfrm>
          <a:prstGeom prst="rect">
            <a:avLst/>
          </a:prstGeom>
        </p:spPr>
        <p:txBody>
          <a:bodyPr spcFirstLastPara="1" wrap="square" lIns="91425" tIns="91425" rIns="91425" bIns="91425" anchor="ctr" anchorCtr="0">
            <a:noAutofit/>
          </a:bodyPr>
          <a:lstStyle>
            <a:lvl1pPr marL="457200" lvl="0" indent="-342900" algn="ctr" rtl="0">
              <a:spcBef>
                <a:spcPts val="600"/>
              </a:spcBef>
              <a:spcAft>
                <a:spcPts val="0"/>
              </a:spcAft>
              <a:buSzPts val="1800"/>
              <a:buChar char="⊡"/>
              <a:defRPr sz="1800" i="1">
                <a:solidFill>
                  <a:srgbClr val="CCCCCC"/>
                </a:solidFill>
              </a:defRPr>
            </a:lvl1pPr>
            <a:lvl2pPr marL="914400" lvl="1" indent="-342900" algn="ctr" rtl="0">
              <a:spcBef>
                <a:spcPts val="0"/>
              </a:spcBef>
              <a:spcAft>
                <a:spcPts val="0"/>
              </a:spcAft>
              <a:buSzPts val="1800"/>
              <a:buChar char="□"/>
              <a:defRPr sz="1800" i="1">
                <a:solidFill>
                  <a:srgbClr val="CCCCCC"/>
                </a:solidFill>
              </a:defRPr>
            </a:lvl2pPr>
            <a:lvl3pPr marL="1371600" lvl="2" indent="-342900" algn="ctr" rtl="0">
              <a:spcBef>
                <a:spcPts val="0"/>
              </a:spcBef>
              <a:spcAft>
                <a:spcPts val="0"/>
              </a:spcAft>
              <a:buSzPts val="1800"/>
              <a:buChar char="■"/>
              <a:defRPr sz="1800" i="1">
                <a:solidFill>
                  <a:srgbClr val="CCCCCC"/>
                </a:solidFill>
              </a:defRPr>
            </a:lvl3pPr>
            <a:lvl4pPr marL="1828800" lvl="3" indent="-342900" algn="ctr" rtl="0">
              <a:spcBef>
                <a:spcPts val="0"/>
              </a:spcBef>
              <a:spcAft>
                <a:spcPts val="0"/>
              </a:spcAft>
              <a:buSzPts val="1800"/>
              <a:buChar char="●"/>
              <a:defRPr i="1">
                <a:solidFill>
                  <a:srgbClr val="CCCCCC"/>
                </a:solidFill>
              </a:defRPr>
            </a:lvl4pPr>
            <a:lvl5pPr marL="2286000" lvl="4" indent="-342900" algn="ctr" rtl="0">
              <a:spcBef>
                <a:spcPts val="0"/>
              </a:spcBef>
              <a:spcAft>
                <a:spcPts val="0"/>
              </a:spcAft>
              <a:buSzPts val="1800"/>
              <a:buChar char="○"/>
              <a:defRPr i="1">
                <a:solidFill>
                  <a:srgbClr val="CCCCCC"/>
                </a:solidFill>
              </a:defRPr>
            </a:lvl5pPr>
            <a:lvl6pPr marL="2743200" lvl="5" indent="-342900" algn="ctr" rtl="0">
              <a:spcBef>
                <a:spcPts val="0"/>
              </a:spcBef>
              <a:spcAft>
                <a:spcPts val="0"/>
              </a:spcAft>
              <a:buClr>
                <a:srgbClr val="CCCCCC"/>
              </a:buClr>
              <a:buSzPts val="1800"/>
              <a:buChar char="■"/>
              <a:defRPr i="1">
                <a:solidFill>
                  <a:srgbClr val="CCCCCC"/>
                </a:solidFill>
              </a:defRPr>
            </a:lvl6pPr>
            <a:lvl7pPr marL="3200400" lvl="6" indent="-342900" algn="ctr" rtl="0">
              <a:spcBef>
                <a:spcPts val="0"/>
              </a:spcBef>
              <a:spcAft>
                <a:spcPts val="0"/>
              </a:spcAft>
              <a:buClr>
                <a:srgbClr val="CCCCCC"/>
              </a:buClr>
              <a:buSzPts val="1800"/>
              <a:buChar char="●"/>
              <a:defRPr i="1">
                <a:solidFill>
                  <a:srgbClr val="CCCCCC"/>
                </a:solidFill>
              </a:defRPr>
            </a:lvl7pPr>
            <a:lvl8pPr marL="3657600" lvl="7" indent="-342900" algn="ctr" rtl="0">
              <a:spcBef>
                <a:spcPts val="0"/>
              </a:spcBef>
              <a:spcAft>
                <a:spcPts val="0"/>
              </a:spcAft>
              <a:buClr>
                <a:srgbClr val="CCCCCC"/>
              </a:buClr>
              <a:buSzPts val="1800"/>
              <a:buChar char="○"/>
              <a:defRPr i="1">
                <a:solidFill>
                  <a:srgbClr val="CCCCCC"/>
                </a:solidFill>
              </a:defRPr>
            </a:lvl8pPr>
            <a:lvl9pPr marL="4114800" lvl="8" indent="-342900" algn="ctr">
              <a:spcBef>
                <a:spcPts val="0"/>
              </a:spcBef>
              <a:spcAft>
                <a:spcPts val="0"/>
              </a:spcAft>
              <a:buClr>
                <a:srgbClr val="CCCCCC"/>
              </a:buClr>
              <a:buSzPts val="1800"/>
              <a:buChar char="■"/>
              <a:defRPr i="1">
                <a:solidFill>
                  <a:srgbClr val="CCCCCC"/>
                </a:solidFill>
              </a:defRPr>
            </a:lvl9pPr>
          </a:lstStyle>
          <a:p>
            <a:endParaRPr/>
          </a:p>
        </p:txBody>
      </p:sp>
      <p:sp>
        <p:nvSpPr>
          <p:cNvPr id="20" name="Google Shape;20;p4"/>
          <p:cNvSpPr txBox="1"/>
          <p:nvPr/>
        </p:nvSpPr>
        <p:spPr>
          <a:xfrm>
            <a:off x="3853200" y="391457"/>
            <a:ext cx="1437600" cy="8716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9600" kern="0">
                <a:solidFill>
                  <a:srgbClr val="FF9E00"/>
                </a:solidFill>
                <a:latin typeface="Montserrat"/>
                <a:ea typeface="Montserrat"/>
                <a:cs typeface="Montserrat"/>
                <a:sym typeface="Montserrat"/>
              </a:rPr>
              <a:t>“</a:t>
            </a:r>
            <a:endParaRPr sz="9600" kern="0">
              <a:solidFill>
                <a:srgbClr val="FF9E00"/>
              </a:solidFill>
              <a:latin typeface="Montserrat"/>
              <a:ea typeface="Montserrat"/>
              <a:cs typeface="Montserrat"/>
              <a:sym typeface="Montserrat"/>
            </a:endParaRPr>
          </a:p>
        </p:txBody>
      </p:sp>
      <p:sp>
        <p:nvSpPr>
          <p:cNvPr id="21" name="Google Shape;21;p4"/>
          <p:cNvSpPr txBox="1">
            <a:spLocks noGrp="1"/>
          </p:cNvSpPr>
          <p:nvPr>
            <p:ph type="sldNum" idx="12"/>
          </p:nvPr>
        </p:nvSpPr>
        <p:spPr>
          <a:xfrm>
            <a:off x="-125" y="5783800"/>
            <a:ext cx="9144000" cy="1074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9E00"/>
                </a:solidFill>
              </a:rPr>
              <a:pPr/>
              <a:t>‹#›</a:t>
            </a:fld>
            <a:endParaRPr>
              <a:solidFill>
                <a:srgbClr val="FF9E00"/>
              </a:solidFill>
            </a:endParaRPr>
          </a:p>
        </p:txBody>
      </p:sp>
    </p:spTree>
    <p:extLst>
      <p:ext uri="{BB962C8B-B14F-4D97-AF65-F5344CB8AC3E}">
        <p14:creationId xmlns:p14="http://schemas.microsoft.com/office/powerpoint/2010/main" val="100956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sp>
        <p:nvSpPr>
          <p:cNvPr id="28" name="Google Shape;28;p6"/>
          <p:cNvSpPr/>
          <p:nvPr/>
        </p:nvSpPr>
        <p:spPr>
          <a:xfrm>
            <a:off x="259950" y="365700"/>
            <a:ext cx="8624125" cy="612660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9" name="Google Shape;29;p6"/>
          <p:cNvSpPr txBox="1">
            <a:spLocks noGrp="1"/>
          </p:cNvSpPr>
          <p:nvPr>
            <p:ph type="title"/>
          </p:nvPr>
        </p:nvSpPr>
        <p:spPr>
          <a:xfrm>
            <a:off x="3241650" y="132140"/>
            <a:ext cx="2660700" cy="4804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6"/>
          <p:cNvSpPr txBox="1">
            <a:spLocks noGrp="1"/>
          </p:cNvSpPr>
          <p:nvPr>
            <p:ph type="body" idx="1"/>
          </p:nvPr>
        </p:nvSpPr>
        <p:spPr>
          <a:xfrm>
            <a:off x="840975" y="1274672"/>
            <a:ext cx="3621900" cy="395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4681053" y="1274672"/>
            <a:ext cx="3621900" cy="395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125" y="6492300"/>
            <a:ext cx="9144000" cy="36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solidFill>
                  <a:srgbClr val="FF9E00"/>
                </a:solidFill>
              </a:rPr>
              <a:pPr/>
              <a:t>‹#›</a:t>
            </a:fld>
            <a:endParaRPr>
              <a:solidFill>
                <a:srgbClr val="FF9E00"/>
              </a:solidFill>
            </a:endParaRPr>
          </a:p>
        </p:txBody>
      </p:sp>
    </p:spTree>
    <p:extLst>
      <p:ext uri="{BB962C8B-B14F-4D97-AF65-F5344CB8AC3E}">
        <p14:creationId xmlns:p14="http://schemas.microsoft.com/office/powerpoint/2010/main" val="350397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558125" y="733901"/>
            <a:ext cx="8028198" cy="5390183"/>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accent1"/>
            </a:solidFill>
            <a:prstDash val="solid"/>
            <a:miter lim="8000"/>
            <a:headEnd type="none" w="med" len="med"/>
            <a:tailEnd type="none" w="med" len="med"/>
          </a:ln>
        </p:spPr>
      </p:sp>
      <p:sp>
        <p:nvSpPr>
          <p:cNvPr id="50" name="Google Shape;50;p10"/>
          <p:cNvSpPr txBox="1">
            <a:spLocks noGrp="1"/>
          </p:cNvSpPr>
          <p:nvPr>
            <p:ph type="sldNum" idx="12"/>
          </p:nvPr>
        </p:nvSpPr>
        <p:spPr>
          <a:xfrm>
            <a:off x="-125" y="6124067"/>
            <a:ext cx="9144000" cy="734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9E00"/>
                </a:solidFill>
              </a:rPr>
              <a:pPr/>
              <a:t>‹#›</a:t>
            </a:fld>
            <a:endParaRPr>
              <a:solidFill>
                <a:srgbClr val="FF9E00"/>
              </a:solidFill>
            </a:endParaRPr>
          </a:p>
        </p:txBody>
      </p:sp>
    </p:spTree>
    <p:extLst>
      <p:ext uri="{BB962C8B-B14F-4D97-AF65-F5344CB8AC3E}">
        <p14:creationId xmlns:p14="http://schemas.microsoft.com/office/powerpoint/2010/main" val="204989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inverse">
  <p:cSld name="Blank inverse">
    <p:bg>
      <p:bgPr>
        <a:solidFill>
          <a:schemeClr val="dk1"/>
        </a:solidFill>
        <a:effectLst/>
      </p:bgPr>
    </p:bg>
    <p:spTree>
      <p:nvGrpSpPr>
        <p:cNvPr id="1" name="Shape 51"/>
        <p:cNvGrpSpPr/>
        <p:nvPr/>
      </p:nvGrpSpPr>
      <p:grpSpPr>
        <a:xfrm>
          <a:off x="0" y="0"/>
          <a:ext cx="0" cy="0"/>
          <a:chOff x="0" y="0"/>
          <a:chExt cx="0" cy="0"/>
        </a:xfrm>
      </p:grpSpPr>
      <p:sp>
        <p:nvSpPr>
          <p:cNvPr id="52" name="Google Shape;52;p11"/>
          <p:cNvSpPr/>
          <p:nvPr/>
        </p:nvSpPr>
        <p:spPr>
          <a:xfrm>
            <a:off x="558125" y="733901"/>
            <a:ext cx="8028198" cy="5390183"/>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lt1"/>
            </a:solidFill>
            <a:prstDash val="solid"/>
            <a:miter lim="8000"/>
            <a:headEnd type="none" w="med" len="med"/>
            <a:tailEnd type="none" w="med" len="med"/>
          </a:ln>
        </p:spPr>
      </p:sp>
      <p:sp>
        <p:nvSpPr>
          <p:cNvPr id="53" name="Google Shape;53;p11"/>
          <p:cNvSpPr txBox="1">
            <a:spLocks noGrp="1"/>
          </p:cNvSpPr>
          <p:nvPr>
            <p:ph type="sldNum" idx="12"/>
          </p:nvPr>
        </p:nvSpPr>
        <p:spPr>
          <a:xfrm>
            <a:off x="-125" y="6124067"/>
            <a:ext cx="9144000" cy="7340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5215431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132140"/>
            <a:ext cx="2660700" cy="4804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16650" y="1267800"/>
            <a:ext cx="7310700" cy="4322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6492300"/>
            <a:ext cx="9144000" cy="3656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a:ea typeface="Montserrat"/>
                <a:cs typeface="Montserrat"/>
                <a:sym typeface="Montserrat"/>
              </a:defRPr>
            </a:lvl1pPr>
            <a:lvl2pPr lvl="1" algn="ctr">
              <a:buNone/>
              <a:defRPr sz="800" b="1">
                <a:solidFill>
                  <a:schemeClr val="accent1"/>
                </a:solidFill>
                <a:latin typeface="Montserrat"/>
                <a:ea typeface="Montserrat"/>
                <a:cs typeface="Montserrat"/>
                <a:sym typeface="Montserrat"/>
              </a:defRPr>
            </a:lvl2pPr>
            <a:lvl3pPr lvl="2" algn="ctr">
              <a:buNone/>
              <a:defRPr sz="800" b="1">
                <a:solidFill>
                  <a:schemeClr val="accent1"/>
                </a:solidFill>
                <a:latin typeface="Montserrat"/>
                <a:ea typeface="Montserrat"/>
                <a:cs typeface="Montserrat"/>
                <a:sym typeface="Montserrat"/>
              </a:defRPr>
            </a:lvl3pPr>
            <a:lvl4pPr lvl="3" algn="ctr">
              <a:buNone/>
              <a:defRPr sz="800" b="1">
                <a:solidFill>
                  <a:schemeClr val="accent1"/>
                </a:solidFill>
                <a:latin typeface="Montserrat"/>
                <a:ea typeface="Montserrat"/>
                <a:cs typeface="Montserrat"/>
                <a:sym typeface="Montserrat"/>
              </a:defRPr>
            </a:lvl4pPr>
            <a:lvl5pPr lvl="4" algn="ctr">
              <a:buNone/>
              <a:defRPr sz="800" b="1">
                <a:solidFill>
                  <a:schemeClr val="accent1"/>
                </a:solidFill>
                <a:latin typeface="Montserrat"/>
                <a:ea typeface="Montserrat"/>
                <a:cs typeface="Montserrat"/>
                <a:sym typeface="Montserrat"/>
              </a:defRPr>
            </a:lvl5pPr>
            <a:lvl6pPr lvl="5" algn="ctr">
              <a:buNone/>
              <a:defRPr sz="800" b="1">
                <a:solidFill>
                  <a:schemeClr val="accent1"/>
                </a:solidFill>
                <a:latin typeface="Montserrat"/>
                <a:ea typeface="Montserrat"/>
                <a:cs typeface="Montserrat"/>
                <a:sym typeface="Montserrat"/>
              </a:defRPr>
            </a:lvl6pPr>
            <a:lvl7pPr lvl="6" algn="ctr">
              <a:buNone/>
              <a:defRPr sz="800" b="1">
                <a:solidFill>
                  <a:schemeClr val="accent1"/>
                </a:solidFill>
                <a:latin typeface="Montserrat"/>
                <a:ea typeface="Montserrat"/>
                <a:cs typeface="Montserrat"/>
                <a:sym typeface="Montserrat"/>
              </a:defRPr>
            </a:lvl7pPr>
            <a:lvl8pPr lvl="7" algn="ctr">
              <a:buNone/>
              <a:defRPr sz="800" b="1">
                <a:solidFill>
                  <a:schemeClr val="accent1"/>
                </a:solidFill>
                <a:latin typeface="Montserrat"/>
                <a:ea typeface="Montserrat"/>
                <a:cs typeface="Montserrat"/>
                <a:sym typeface="Montserrat"/>
              </a:defRPr>
            </a:lvl8pPr>
            <a:lvl9pPr lvl="8" algn="ctr">
              <a:buNone/>
              <a:defRPr sz="800" b="1">
                <a:solidFill>
                  <a:schemeClr val="accent1"/>
                </a:solidFill>
                <a:latin typeface="Montserrat"/>
                <a:ea typeface="Montserrat"/>
                <a:cs typeface="Montserrat"/>
                <a:sym typeface="Montserrat"/>
              </a:defRPr>
            </a:lvl9pPr>
          </a:lstStyle>
          <a:p>
            <a:pPr>
              <a:buClr>
                <a:srgbClr val="000000"/>
              </a:buClr>
              <a:buFont typeface="Arial"/>
              <a:buNone/>
            </a:pPr>
            <a:fld id="{00000000-1234-1234-1234-123412341234}" type="slidenum">
              <a:rPr lang="en" kern="0">
                <a:solidFill>
                  <a:srgbClr val="FF9E00"/>
                </a:solidFill>
              </a:rPr>
              <a:pPr>
                <a:buClr>
                  <a:srgbClr val="000000"/>
                </a:buClr>
                <a:buFont typeface="Arial"/>
                <a:buNone/>
              </a:pPr>
              <a:t>‹#›</a:t>
            </a:fld>
            <a:endParaRPr kern="0">
              <a:solidFill>
                <a:srgbClr val="FF9E00"/>
              </a:solidFill>
            </a:endParaRPr>
          </a:p>
        </p:txBody>
      </p:sp>
    </p:spTree>
    <p:extLst>
      <p:ext uri="{BB962C8B-B14F-4D97-AF65-F5344CB8AC3E}">
        <p14:creationId xmlns:p14="http://schemas.microsoft.com/office/powerpoint/2010/main" val="321157271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1143000" y="2514600"/>
            <a:ext cx="6781800" cy="2032000"/>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0" lvl="0" indent="0" algn="ctr" rtl="0">
              <a:spcBef>
                <a:spcPts val="600"/>
              </a:spcBef>
              <a:spcAft>
                <a:spcPts val="0"/>
              </a:spcAft>
              <a:buNone/>
            </a:pPr>
            <a:r>
              <a:rPr lang="en" sz="4800" dirty="0" smtClean="0">
                <a:solidFill>
                  <a:schemeClr val="accent1"/>
                </a:solidFill>
              </a:rPr>
              <a:t>Number </a:t>
            </a:r>
            <a:r>
              <a:rPr lang="en" sz="4800" dirty="0" smtClean="0">
                <a:solidFill>
                  <a:schemeClr val="accent1"/>
                </a:solidFill>
              </a:rPr>
              <a:t>of upvotes </a:t>
            </a:r>
            <a:r>
              <a:rPr lang="en" sz="4800" dirty="0" smtClean="0">
                <a:solidFill>
                  <a:schemeClr val="accent1"/>
                </a:solidFill>
              </a:rPr>
              <a:t>prediction</a:t>
            </a:r>
          </a:p>
          <a:p>
            <a:pPr marL="0" lvl="0" indent="0" algn="r" rtl="0">
              <a:spcBef>
                <a:spcPts val="600"/>
              </a:spcBef>
              <a:spcAft>
                <a:spcPts val="0"/>
              </a:spcAft>
              <a:buNone/>
            </a:pPr>
            <a:r>
              <a:rPr lang="en" sz="2400" dirty="0" smtClean="0">
                <a:solidFill>
                  <a:schemeClr val="accent1"/>
                </a:solidFill>
              </a:rPr>
              <a:t>-Sri Dhanuja</a:t>
            </a:r>
            <a:endParaRPr sz="2400" dirty="0">
              <a:solidFill>
                <a:schemeClr val="accent1"/>
              </a:solidFill>
            </a:endParaRPr>
          </a:p>
        </p:txBody>
      </p:sp>
      <p:sp>
        <p:nvSpPr>
          <p:cNvPr id="90" name="Google Shape;90;p16"/>
          <p:cNvSpPr txBox="1">
            <a:spLocks noGrp="1"/>
          </p:cNvSpPr>
          <p:nvPr>
            <p:ph type="sldNum" idx="12"/>
          </p:nvPr>
        </p:nvSpPr>
        <p:spPr>
          <a:xfrm>
            <a:off x="-125" y="5783800"/>
            <a:ext cx="9144000" cy="1074000"/>
          </a:xfrm>
          <a:prstGeom prst="rect">
            <a:avLst/>
          </a:prstGeom>
        </p:spPr>
        <p:txBody>
          <a:bodyPr spcFirstLastPara="1" wrap="square" lIns="91425" tIns="91425" rIns="91425" bIns="91425" anchor="ctr" anchorCtr="0">
            <a:noAutofit/>
          </a:bodyPr>
          <a:lstStyle/>
          <a:p>
            <a:fld id="{00000000-1234-1234-1234-123412341234}" type="slidenum">
              <a:rPr lang="en">
                <a:solidFill>
                  <a:srgbClr val="FF9E00"/>
                </a:solidFill>
              </a:rPr>
              <a:pPr/>
              <a:t>1</a:t>
            </a:fld>
            <a:endParaRPr>
              <a:solidFill>
                <a:srgbClr val="FF9E00"/>
              </a:solidFill>
            </a:endParaRPr>
          </a:p>
        </p:txBody>
      </p:sp>
    </p:spTree>
    <p:extLst>
      <p:ext uri="{BB962C8B-B14F-4D97-AF65-F5344CB8AC3E}">
        <p14:creationId xmlns:p14="http://schemas.microsoft.com/office/powerpoint/2010/main" val="1806558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8" name="Google Shape;68;p13"/>
          <p:cNvSpPr txBox="1">
            <a:spLocks noGrp="1"/>
          </p:cNvSpPr>
          <p:nvPr>
            <p:ph type="sldNum" idx="12"/>
          </p:nvPr>
        </p:nvSpPr>
        <p:spPr>
          <a:xfrm>
            <a:off x="-125" y="6492300"/>
            <a:ext cx="9144000" cy="365600"/>
          </a:xfrm>
          <a:prstGeom prst="rect">
            <a:avLst/>
          </a:prstGeom>
        </p:spPr>
        <p:txBody>
          <a:bodyPr spcFirstLastPara="1" wrap="square" lIns="91425" tIns="91425" rIns="91425" bIns="91425" anchor="ctr" anchorCtr="0">
            <a:noAutofit/>
          </a:bodyPr>
          <a:lstStyle/>
          <a:p>
            <a:fld id="{00000000-1234-1234-1234-123412341234}" type="slidenum">
              <a:rPr lang="en">
                <a:solidFill>
                  <a:srgbClr val="FF9E00"/>
                </a:solidFill>
              </a:rPr>
              <a:pPr/>
              <a:t>2</a:t>
            </a:fld>
            <a:endParaRPr>
              <a:solidFill>
                <a:srgbClr val="FF9E00"/>
              </a:solidFill>
            </a:endParaRPr>
          </a:p>
        </p:txBody>
      </p:sp>
      <p:sp>
        <p:nvSpPr>
          <p:cNvPr id="2" name="Title 1"/>
          <p:cNvSpPr>
            <a:spLocks noGrp="1"/>
          </p:cNvSpPr>
          <p:nvPr>
            <p:ph type="title"/>
          </p:nvPr>
        </p:nvSpPr>
        <p:spPr>
          <a:xfrm>
            <a:off x="2590800" y="482600"/>
            <a:ext cx="3956100" cy="480400"/>
          </a:xfrm>
        </p:spPr>
        <p:txBody>
          <a:bodyPr/>
          <a:lstStyle/>
          <a:p>
            <a:r>
              <a:rPr lang="en-US" sz="2800" i="1" dirty="0" smtClean="0">
                <a:solidFill>
                  <a:srgbClr val="FF0000"/>
                </a:solidFill>
              </a:rPr>
              <a:t>Problem Statement</a:t>
            </a:r>
            <a:endParaRPr lang="en-US" sz="2800" i="1" dirty="0">
              <a:solidFill>
                <a:srgbClr val="FF0000"/>
              </a:solidFill>
            </a:endParaRPr>
          </a:p>
        </p:txBody>
      </p:sp>
      <p:sp>
        <p:nvSpPr>
          <p:cNvPr id="3" name="Rectangle 2"/>
          <p:cNvSpPr/>
          <p:nvPr/>
        </p:nvSpPr>
        <p:spPr>
          <a:xfrm>
            <a:off x="457200" y="1092201"/>
            <a:ext cx="8305800" cy="2031325"/>
          </a:xfrm>
          <a:prstGeom prst="rect">
            <a:avLst/>
          </a:prstGeom>
        </p:spPr>
        <p:txBody>
          <a:bodyPr wrap="square">
            <a:spAutoFit/>
          </a:bodyPr>
          <a:lstStyle/>
          <a:p>
            <a:pPr marL="285750" indent="-285750">
              <a:lnSpc>
                <a:spcPct val="150000"/>
              </a:lnSpc>
              <a:buClr>
                <a:srgbClr val="000000"/>
              </a:buClr>
              <a:buFont typeface="Wingdings" pitchFamily="2" charset="2"/>
              <a:buChar char="Ø"/>
            </a:pPr>
            <a:r>
              <a:rPr lang="en-US" sz="1200" kern="0" dirty="0">
                <a:solidFill>
                  <a:srgbClr val="000000"/>
                </a:solidFill>
                <a:latin typeface="Calibri" pitchFamily="34" charset="0"/>
                <a:cs typeface="Arial"/>
                <a:sym typeface="Arial"/>
              </a:rPr>
              <a:t> A XYZ online content platforms have a constant need to identify the best content in time to appropriately promote and thereby improve the engagement at the website. </a:t>
            </a:r>
            <a:endParaRPr lang="en-US" sz="1200" kern="0" dirty="0">
              <a:solidFill>
                <a:srgbClr val="000000"/>
              </a:solidFill>
              <a:latin typeface="Calibri" pitchFamily="34" charset="0"/>
              <a:cs typeface="Arial"/>
              <a:sym typeface="Arial"/>
            </a:endParaRPr>
          </a:p>
          <a:p>
            <a:pPr marL="285750" indent="-285750">
              <a:lnSpc>
                <a:spcPct val="150000"/>
              </a:lnSpc>
              <a:buClr>
                <a:srgbClr val="000000"/>
              </a:buClr>
              <a:buFont typeface="Wingdings" pitchFamily="2" charset="2"/>
              <a:buChar char="Ø"/>
            </a:pPr>
            <a:r>
              <a:rPr lang="en-US" sz="1200" kern="0" dirty="0">
                <a:solidFill>
                  <a:srgbClr val="000000"/>
                </a:solidFill>
                <a:latin typeface="Calibri" pitchFamily="34" charset="0"/>
                <a:cs typeface="Arial"/>
                <a:sym typeface="Arial"/>
              </a:rPr>
              <a:t>This </a:t>
            </a:r>
            <a:r>
              <a:rPr lang="en-US" sz="1200" kern="0" dirty="0">
                <a:solidFill>
                  <a:srgbClr val="000000"/>
                </a:solidFill>
                <a:latin typeface="Calibri" pitchFamily="34" charset="0"/>
                <a:cs typeface="Arial"/>
                <a:sym typeface="Arial"/>
              </a:rPr>
              <a:t>challenge involves a similar problem of predicting the upvote count for a </a:t>
            </a:r>
            <a:r>
              <a:rPr lang="en-US" sz="1200" kern="0" dirty="0">
                <a:solidFill>
                  <a:srgbClr val="000000"/>
                </a:solidFill>
                <a:latin typeface="Calibri" pitchFamily="34" charset="0"/>
                <a:cs typeface="Arial"/>
                <a:sym typeface="Arial"/>
              </a:rPr>
              <a:t>queries.</a:t>
            </a:r>
          </a:p>
          <a:p>
            <a:pPr marL="285750" indent="-285750">
              <a:lnSpc>
                <a:spcPct val="150000"/>
              </a:lnSpc>
              <a:buClr>
                <a:srgbClr val="000000"/>
              </a:buClr>
              <a:buFont typeface="Wingdings" pitchFamily="2" charset="2"/>
              <a:buChar char="Ø"/>
            </a:pPr>
            <a:r>
              <a:rPr lang="en-US" sz="1200" kern="0" dirty="0">
                <a:solidFill>
                  <a:srgbClr val="000000"/>
                </a:solidFill>
                <a:latin typeface="Calibri" pitchFamily="34" charset="0"/>
                <a:cs typeface="Arial"/>
                <a:sym typeface="Arial"/>
              </a:rPr>
              <a:t>Need </a:t>
            </a:r>
            <a:r>
              <a:rPr lang="en-US" sz="1200" kern="0" dirty="0">
                <a:solidFill>
                  <a:srgbClr val="000000"/>
                </a:solidFill>
                <a:latin typeface="Calibri" pitchFamily="34" charset="0"/>
                <a:cs typeface="Arial"/>
                <a:sym typeface="Arial"/>
              </a:rPr>
              <a:t>to predict the upvote count that the question will receive using the regression </a:t>
            </a:r>
            <a:r>
              <a:rPr lang="en-US" sz="1200" kern="0" dirty="0">
                <a:solidFill>
                  <a:srgbClr val="000000"/>
                </a:solidFill>
                <a:latin typeface="Calibri" pitchFamily="34" charset="0"/>
                <a:cs typeface="Arial"/>
                <a:sym typeface="Arial"/>
              </a:rPr>
              <a:t>models With  the tag of the question, number of views received, number of answers, username and reputation of the question author</a:t>
            </a:r>
          </a:p>
          <a:p>
            <a:pPr marL="285750" indent="-285750">
              <a:lnSpc>
                <a:spcPct val="150000"/>
              </a:lnSpc>
              <a:buClr>
                <a:srgbClr val="000000"/>
              </a:buClr>
              <a:buFont typeface="Wingdings" pitchFamily="2" charset="2"/>
              <a:buChar char="Ø"/>
            </a:pPr>
            <a:r>
              <a:rPr lang="en-US" sz="1200" i="1" kern="0" dirty="0">
                <a:solidFill>
                  <a:srgbClr val="000000"/>
                </a:solidFill>
                <a:latin typeface="Calibri" pitchFamily="34" charset="0"/>
                <a:cs typeface="Arial"/>
                <a:sym typeface="Arial"/>
              </a:rPr>
              <a:t> </a:t>
            </a:r>
            <a:r>
              <a:rPr lang="en-US" sz="1200" kern="0" dirty="0">
                <a:solidFill>
                  <a:srgbClr val="000000"/>
                </a:solidFill>
                <a:latin typeface="Calibri" pitchFamily="34" charset="0"/>
                <a:cs typeface="Arial"/>
                <a:sym typeface="Arial"/>
              </a:rPr>
              <a:t>With the below available data the prediction can be done using the regression models with better accuracy. The count of upvotes will be predicted for each user and for their each post (each post Id)</a:t>
            </a:r>
          </a:p>
        </p:txBody>
      </p:sp>
      <p:pic>
        <p:nvPicPr>
          <p:cNvPr id="9" name="Picture 8"/>
          <p:cNvPicPr/>
          <p:nvPr/>
        </p:nvPicPr>
        <p:blipFill>
          <a:blip r:embed="rId3"/>
          <a:stretch>
            <a:fillRect/>
          </a:stretch>
        </p:blipFill>
        <p:spPr>
          <a:xfrm>
            <a:off x="2667002" y="3835400"/>
            <a:ext cx="3629025" cy="2336800"/>
          </a:xfrm>
          <a:prstGeom prst="rect">
            <a:avLst/>
          </a:prstGeom>
        </p:spPr>
      </p:pic>
      <p:grpSp>
        <p:nvGrpSpPr>
          <p:cNvPr id="10" name="Google Shape;104;p18"/>
          <p:cNvGrpSpPr/>
          <p:nvPr/>
        </p:nvGrpSpPr>
        <p:grpSpPr>
          <a:xfrm>
            <a:off x="8097948" y="4953002"/>
            <a:ext cx="677029" cy="1471639"/>
            <a:chOff x="6730350" y="2315900"/>
            <a:chExt cx="257700" cy="420100"/>
          </a:xfrm>
        </p:grpSpPr>
        <p:sp>
          <p:nvSpPr>
            <p:cNvPr id="11"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FFFFFF"/>
                </a:solidFill>
                <a:cs typeface="Arial"/>
                <a:sym typeface="Arial"/>
              </a:endParaRPr>
            </a:p>
          </p:txBody>
        </p:sp>
        <p:sp>
          <p:nvSpPr>
            <p:cNvPr id="12"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FFFFFF"/>
                </a:solidFill>
                <a:cs typeface="Arial"/>
                <a:sym typeface="Arial"/>
              </a:endParaRPr>
            </a:p>
          </p:txBody>
        </p:sp>
        <p:sp>
          <p:nvSpPr>
            <p:cNvPr id="13"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FFFFFF"/>
                </a:solidFill>
                <a:cs typeface="Arial"/>
                <a:sym typeface="Arial"/>
              </a:endParaRPr>
            </a:p>
          </p:txBody>
        </p:sp>
        <p:sp>
          <p:nvSpPr>
            <p:cNvPr id="14"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FFFFFF"/>
                </a:solidFill>
                <a:cs typeface="Arial"/>
                <a:sym typeface="Arial"/>
              </a:endParaRPr>
            </a:p>
          </p:txBody>
        </p:sp>
        <p:sp>
          <p:nvSpPr>
            <p:cNvPr id="15"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FFFFFF"/>
                </a:solidFill>
                <a:cs typeface="Arial"/>
                <a:sym typeface="Arial"/>
              </a:endParaRPr>
            </a:p>
          </p:txBody>
        </p:sp>
      </p:grpSp>
    </p:spTree>
    <p:extLst>
      <p:ext uri="{BB962C8B-B14F-4D97-AF65-F5344CB8AC3E}">
        <p14:creationId xmlns:p14="http://schemas.microsoft.com/office/powerpoint/2010/main" val="3775641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ctrTitle" idx="4294967295"/>
          </p:nvPr>
        </p:nvSpPr>
        <p:spPr>
          <a:xfrm>
            <a:off x="3913025" y="431200"/>
            <a:ext cx="1317900" cy="59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600" dirty="0" smtClean="0">
                <a:solidFill>
                  <a:schemeClr val="accent4"/>
                </a:solidFill>
              </a:rPr>
              <a:t>Flow Chart</a:t>
            </a:r>
            <a:endParaRPr sz="1600" dirty="0">
              <a:solidFill>
                <a:schemeClr val="accent4"/>
              </a:solidFill>
            </a:endParaRPr>
          </a:p>
        </p:txBody>
      </p:sp>
      <p:sp>
        <p:nvSpPr>
          <p:cNvPr id="76" name="Google Shape;76;p14"/>
          <p:cNvSpPr txBox="1">
            <a:spLocks noGrp="1"/>
          </p:cNvSpPr>
          <p:nvPr>
            <p:ph type="sldNum" idx="12"/>
          </p:nvPr>
        </p:nvSpPr>
        <p:spPr>
          <a:xfrm>
            <a:off x="-125" y="6124067"/>
            <a:ext cx="9144000" cy="734000"/>
          </a:xfrm>
          <a:prstGeom prst="rect">
            <a:avLst/>
          </a:prstGeom>
        </p:spPr>
        <p:txBody>
          <a:bodyPr spcFirstLastPara="1" wrap="square" lIns="91425" tIns="91425" rIns="91425" bIns="91425" anchor="ctr" anchorCtr="0">
            <a:noAutofit/>
          </a:bodyPr>
          <a:lstStyle/>
          <a:p>
            <a:fld id="{00000000-1234-1234-1234-123412341234}" type="slidenum">
              <a:rPr lang="en">
                <a:solidFill>
                  <a:srgbClr val="FF9E00"/>
                </a:solidFill>
              </a:rPr>
              <a:pPr/>
              <a:t>3</a:t>
            </a:fld>
            <a:endParaRPr>
              <a:solidFill>
                <a:srgbClr val="FF9E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08200"/>
            <a:ext cx="6798958" cy="2743200"/>
          </a:xfrm>
          <a:prstGeom prst="rect">
            <a:avLst/>
          </a:prstGeom>
        </p:spPr>
      </p:pic>
    </p:spTree>
    <p:extLst>
      <p:ext uri="{BB962C8B-B14F-4D97-AF65-F5344CB8AC3E}">
        <p14:creationId xmlns:p14="http://schemas.microsoft.com/office/powerpoint/2010/main" val="3165212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ctrTitle" idx="4294967295"/>
          </p:nvPr>
        </p:nvSpPr>
        <p:spPr>
          <a:xfrm>
            <a:off x="3886200" y="482600"/>
            <a:ext cx="1317900" cy="59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600" dirty="0" smtClean="0">
                <a:solidFill>
                  <a:schemeClr val="accent4"/>
                </a:solidFill>
              </a:rPr>
              <a:t>Result</a:t>
            </a:r>
            <a:endParaRPr sz="1600" dirty="0">
              <a:solidFill>
                <a:schemeClr val="accent4"/>
              </a:solidFill>
            </a:endParaRPr>
          </a:p>
        </p:txBody>
      </p:sp>
      <p:sp>
        <p:nvSpPr>
          <p:cNvPr id="76" name="Google Shape;76;p14"/>
          <p:cNvSpPr txBox="1">
            <a:spLocks noGrp="1"/>
          </p:cNvSpPr>
          <p:nvPr>
            <p:ph type="sldNum" idx="12"/>
          </p:nvPr>
        </p:nvSpPr>
        <p:spPr>
          <a:xfrm>
            <a:off x="-125" y="6124067"/>
            <a:ext cx="9144000" cy="734000"/>
          </a:xfrm>
          <a:prstGeom prst="rect">
            <a:avLst/>
          </a:prstGeom>
        </p:spPr>
        <p:txBody>
          <a:bodyPr spcFirstLastPara="1" wrap="square" lIns="91425" tIns="91425" rIns="91425" bIns="91425" anchor="ctr" anchorCtr="0">
            <a:noAutofit/>
          </a:bodyPr>
          <a:lstStyle/>
          <a:p>
            <a:fld id="{00000000-1234-1234-1234-123412341234}" type="slidenum">
              <a:rPr lang="en">
                <a:solidFill>
                  <a:srgbClr val="FF9E00"/>
                </a:solidFill>
              </a:rPr>
              <a:pPr/>
              <a:t>4</a:t>
            </a:fld>
            <a:endParaRPr>
              <a:solidFill>
                <a:srgbClr val="FF9E00"/>
              </a:solidFill>
            </a:endParaRPr>
          </a:p>
        </p:txBody>
      </p:sp>
      <p:sp>
        <p:nvSpPr>
          <p:cNvPr id="2" name="TextBox 1"/>
          <p:cNvSpPr txBox="1"/>
          <p:nvPr/>
        </p:nvSpPr>
        <p:spPr>
          <a:xfrm>
            <a:off x="822960" y="1224915"/>
            <a:ext cx="4419600" cy="738664"/>
          </a:xfrm>
          <a:prstGeom prst="rect">
            <a:avLst/>
          </a:prstGeom>
          <a:noFill/>
        </p:spPr>
        <p:txBody>
          <a:bodyPr wrap="square" rtlCol="0">
            <a:spAutoFit/>
          </a:bodyPr>
          <a:lstStyle/>
          <a:p>
            <a:pPr marL="342900" indent="-342900">
              <a:buClr>
                <a:srgbClr val="000000"/>
              </a:buClr>
              <a:buFont typeface="Arial"/>
              <a:buAutoNum type="arabicPeriod"/>
            </a:pPr>
            <a:r>
              <a:rPr lang="en-US" sz="1400" b="1" kern="0" dirty="0">
                <a:solidFill>
                  <a:srgbClr val="000000"/>
                </a:solidFill>
                <a:cs typeface="Arial"/>
                <a:sym typeface="Arial"/>
              </a:rPr>
              <a:t>XGBoost – eXtreme Gradient Boosting</a:t>
            </a:r>
          </a:p>
          <a:p>
            <a:pPr>
              <a:buClr>
                <a:srgbClr val="000000"/>
              </a:buClr>
              <a:buFont typeface="Arial"/>
              <a:buNone/>
            </a:pPr>
            <a:r>
              <a:rPr lang="en-US" sz="1400" b="1" kern="0" dirty="0">
                <a:solidFill>
                  <a:srgbClr val="000000"/>
                </a:solidFill>
                <a:cs typeface="Arial"/>
                <a:sym typeface="Arial"/>
              </a:rPr>
              <a:t> </a:t>
            </a:r>
            <a:r>
              <a:rPr lang="en-US" sz="1400" b="1" kern="0" dirty="0">
                <a:solidFill>
                  <a:srgbClr val="000000"/>
                </a:solidFill>
                <a:cs typeface="Arial"/>
                <a:sym typeface="Arial"/>
              </a:rPr>
              <a:t>        Accuracy – 83%</a:t>
            </a:r>
          </a:p>
          <a:p>
            <a:pPr>
              <a:buClr>
                <a:srgbClr val="000000"/>
              </a:buClr>
              <a:buFont typeface="Arial"/>
              <a:buNone/>
            </a:pPr>
            <a:endParaRPr lang="en-US" sz="1400" b="1" kern="0" dirty="0">
              <a:solidFill>
                <a:srgbClr val="000000"/>
              </a:solidFill>
              <a:cs typeface="Arial"/>
              <a:sym typeface="Aria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106" y="1905002"/>
            <a:ext cx="36861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38200" y="3835400"/>
            <a:ext cx="4419600" cy="738664"/>
          </a:xfrm>
          <a:prstGeom prst="rect">
            <a:avLst/>
          </a:prstGeom>
          <a:noFill/>
        </p:spPr>
        <p:txBody>
          <a:bodyPr wrap="square" rtlCol="0">
            <a:spAutoFit/>
          </a:bodyPr>
          <a:lstStyle/>
          <a:p>
            <a:pPr>
              <a:buClr>
                <a:srgbClr val="000000"/>
              </a:buClr>
              <a:buFont typeface="Arial"/>
              <a:buNone/>
            </a:pPr>
            <a:r>
              <a:rPr lang="en-US" sz="1400" b="1" kern="0" dirty="0">
                <a:solidFill>
                  <a:srgbClr val="000000"/>
                </a:solidFill>
                <a:cs typeface="Arial"/>
                <a:sym typeface="Arial"/>
              </a:rPr>
              <a:t>2. </a:t>
            </a:r>
            <a:r>
              <a:rPr lang="en-US" sz="1400" b="1" kern="0" dirty="0">
                <a:solidFill>
                  <a:srgbClr val="000000"/>
                </a:solidFill>
                <a:cs typeface="Arial"/>
                <a:sym typeface="Arial"/>
              </a:rPr>
              <a:t>  Random </a:t>
            </a:r>
            <a:r>
              <a:rPr lang="en-US" sz="1400" b="1" kern="0" dirty="0">
                <a:solidFill>
                  <a:srgbClr val="000000"/>
                </a:solidFill>
                <a:cs typeface="Arial"/>
                <a:sym typeface="Arial"/>
              </a:rPr>
              <a:t>Forest</a:t>
            </a:r>
          </a:p>
          <a:p>
            <a:pPr>
              <a:buClr>
                <a:srgbClr val="000000"/>
              </a:buClr>
              <a:buFont typeface="Arial"/>
              <a:buNone/>
            </a:pPr>
            <a:r>
              <a:rPr lang="en-US" sz="1400" b="1" kern="0" dirty="0">
                <a:solidFill>
                  <a:srgbClr val="000000"/>
                </a:solidFill>
                <a:cs typeface="Arial"/>
                <a:sym typeface="Arial"/>
              </a:rPr>
              <a:t>         Accuracy – </a:t>
            </a:r>
            <a:r>
              <a:rPr lang="en-US" sz="1400" b="1" kern="0" dirty="0">
                <a:solidFill>
                  <a:srgbClr val="000000"/>
                </a:solidFill>
                <a:cs typeface="Arial"/>
                <a:sym typeface="Arial"/>
              </a:rPr>
              <a:t>84%</a:t>
            </a:r>
            <a:endParaRPr lang="en-US" sz="1400" b="1" kern="0" dirty="0">
              <a:solidFill>
                <a:srgbClr val="000000"/>
              </a:solidFill>
              <a:cs typeface="Arial"/>
              <a:sym typeface="Arial"/>
            </a:endParaRPr>
          </a:p>
          <a:p>
            <a:pPr>
              <a:buClr>
                <a:srgbClr val="000000"/>
              </a:buClr>
              <a:buFont typeface="Arial"/>
              <a:buNone/>
            </a:pPr>
            <a:endParaRPr lang="en-US" sz="1400" b="1" kern="0" dirty="0">
              <a:solidFill>
                <a:srgbClr val="000000"/>
              </a:solidFill>
              <a:cs typeface="Arial"/>
              <a:sym typeface="Aria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520" y="4445000"/>
            <a:ext cx="366875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836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Words>
  <Application>Microsoft Office PowerPoint</Application>
  <PresentationFormat>On-screen Show (4:3)</PresentationFormat>
  <Paragraphs>17</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Perdita template</vt:lpstr>
      <vt:lpstr>PowerPoint Presentation</vt:lpstr>
      <vt:lpstr>Problem Statement</vt:lpstr>
      <vt:lpstr>Flow Chart</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srija ravi</dc:creator>
  <cp:lastModifiedBy>srija ravi</cp:lastModifiedBy>
  <cp:revision>1</cp:revision>
  <dcterms:created xsi:type="dcterms:W3CDTF">2021-05-24T13:23:08Z</dcterms:created>
  <dcterms:modified xsi:type="dcterms:W3CDTF">2021-05-24T13:23:58Z</dcterms:modified>
</cp:coreProperties>
</file>