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146847056" r:id="rId11"/>
    <p:sldId id="267" r:id="rId12"/>
    <p:sldId id="214684705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17253-381C-465F-8BE1-CAEDB6CA1A20}" v="136" dt="2024-03-25T06:22:36.685"/>
    <p1510:client id="{7E0EF35C-CF77-4ECA-9145-4E9721803679}" v="1" dt="2024-03-25T06:00:34.6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mon.co/security-news/keylogger-attacks-on-banking-apps-increase/" TargetMode="External"/><Relationship Id="rId2" Type="http://schemas.openxmlformats.org/officeDocument/2006/relationships/hyperlink" Target="https://www.sophos.com/en-us/cybersecurity-explained/keylogg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28797653_Keystroke_logging_keylogging" TargetMode="External"/><Relationship Id="rId4" Type="http://schemas.openxmlformats.org/officeDocument/2006/relationships/hyperlink" Target="https://www.frontiersin.org/articles/10.3389/fcomp.2021.563060/fu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Dhanush</a:t>
            </a:r>
          </a:p>
          <a:p>
            <a:r>
              <a:rPr lang="en-US" sz="2000" b="1" dirty="0">
                <a:solidFill>
                  <a:schemeClr val="accent1">
                    <a:lumMod val="75000"/>
                  </a:schemeClr>
                </a:solidFill>
                <a:latin typeface="Arial"/>
                <a:cs typeface="Arial"/>
              </a:rPr>
              <a:t>Madha Engineering College</a:t>
            </a:r>
          </a:p>
          <a:p>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solidFill>
                  <a:schemeClr val="tx1"/>
                </a:solidFill>
                <a:ea typeface="+mn-lt"/>
                <a:cs typeface="+mn-lt"/>
              </a:rPr>
              <a:t>Keyloggers are a ubiquitous issue, which emphasizes how important it is to have strong </a:t>
            </a:r>
            <a:r>
              <a:rPr lang="en-GB" sz="2000" b="0" i="0" dirty="0">
                <a:solidFill>
                  <a:schemeClr val="tx1"/>
                </a:solidFill>
                <a:effectLst/>
                <a:ea typeface="+mn-lt"/>
                <a:cs typeface="+mn-lt"/>
              </a:rPr>
              <a:t>cybersecurity </a:t>
            </a:r>
            <a:r>
              <a:rPr lang="en-GB" sz="2000" dirty="0">
                <a:solidFill>
                  <a:schemeClr val="tx1"/>
                </a:solidFill>
                <a:ea typeface="+mn-lt"/>
                <a:cs typeface="+mn-lt"/>
              </a:rPr>
              <a:t>safeguards </a:t>
            </a:r>
            <a:r>
              <a:rPr lang="en-GB" sz="2000" b="0" i="0" dirty="0">
                <a:solidFill>
                  <a:schemeClr val="tx1"/>
                </a:solidFill>
                <a:effectLst/>
                <a:ea typeface="+mn-lt"/>
                <a:cs typeface="+mn-lt"/>
              </a:rPr>
              <a:t>in </a:t>
            </a:r>
            <a:r>
              <a:rPr lang="en-GB" sz="2000" dirty="0">
                <a:solidFill>
                  <a:schemeClr val="tx1"/>
                </a:solidFill>
                <a:ea typeface="+mn-lt"/>
                <a:cs typeface="+mn-lt"/>
              </a:rPr>
              <a:t>place to protect sensitive data and </a:t>
            </a:r>
            <a:r>
              <a:rPr lang="en-GB" sz="2000" b="0" i="0" dirty="0">
                <a:solidFill>
                  <a:schemeClr val="tx1"/>
                </a:solidFill>
                <a:effectLst/>
                <a:ea typeface="+mn-lt"/>
                <a:cs typeface="+mn-lt"/>
              </a:rPr>
              <a:t>organizational assets from </a:t>
            </a:r>
            <a:r>
              <a:rPr lang="en-GB" sz="2000" dirty="0">
                <a:solidFill>
                  <a:schemeClr val="tx1"/>
                </a:solidFill>
                <a:ea typeface="+mn-lt"/>
                <a:cs typeface="+mn-lt"/>
              </a:rPr>
              <a:t>being misused</a:t>
            </a:r>
            <a:r>
              <a:rPr lang="en-GB" sz="2000" b="0" i="0" dirty="0">
                <a:solidFill>
                  <a:schemeClr val="tx1"/>
                </a:solidFill>
                <a:effectLst/>
                <a:ea typeface="+mn-lt"/>
                <a:cs typeface="+mn-lt"/>
              </a:rPr>
              <a:t>. Keyloggers</a:t>
            </a:r>
            <a:r>
              <a:rPr lang="en-GB" sz="2000" dirty="0">
                <a:solidFill>
                  <a:schemeClr val="tx1"/>
                </a:solidFill>
                <a:ea typeface="+mn-lt"/>
                <a:cs typeface="+mn-lt"/>
              </a:rPr>
              <a:t> can be either hardware </a:t>
            </a:r>
            <a:r>
              <a:rPr lang="en-GB" sz="2000" b="0" i="0" dirty="0">
                <a:solidFill>
                  <a:schemeClr val="tx1"/>
                </a:solidFill>
                <a:effectLst/>
                <a:ea typeface="+mn-lt"/>
                <a:cs typeface="+mn-lt"/>
              </a:rPr>
              <a:t>or </a:t>
            </a:r>
            <a:r>
              <a:rPr lang="en-GB" sz="2000" dirty="0">
                <a:solidFill>
                  <a:schemeClr val="tx1"/>
                </a:solidFill>
                <a:ea typeface="+mn-lt"/>
                <a:cs typeface="+mn-lt"/>
              </a:rPr>
              <a:t>software</a:t>
            </a:r>
            <a:r>
              <a:rPr lang="en-GB" sz="2000" b="0" i="0" dirty="0">
                <a:solidFill>
                  <a:schemeClr val="tx1"/>
                </a:solidFill>
                <a:effectLst/>
                <a:ea typeface="+mn-lt"/>
                <a:cs typeface="+mn-lt"/>
              </a:rPr>
              <a:t>, and </a:t>
            </a:r>
            <a:r>
              <a:rPr lang="en-GB" sz="2000" dirty="0">
                <a:solidFill>
                  <a:schemeClr val="tx1"/>
                </a:solidFill>
                <a:ea typeface="+mn-lt"/>
                <a:cs typeface="+mn-lt"/>
              </a:rPr>
              <a:t>they can secretly record keystrokes, jeopardizing data integrity, </a:t>
            </a:r>
            <a:r>
              <a:rPr lang="en-GB" sz="2000" b="0" i="0" dirty="0">
                <a:solidFill>
                  <a:schemeClr val="tx1"/>
                </a:solidFill>
                <a:effectLst/>
                <a:ea typeface="+mn-lt"/>
                <a:cs typeface="+mn-lt"/>
              </a:rPr>
              <a:t>user privacy, </a:t>
            </a:r>
            <a:r>
              <a:rPr lang="en-GB" sz="2000" dirty="0">
                <a:solidFill>
                  <a:schemeClr val="tx1"/>
                </a:solidFill>
                <a:ea typeface="+mn-lt"/>
                <a:cs typeface="+mn-lt"/>
              </a:rPr>
              <a:t>and </a:t>
            </a:r>
            <a:r>
              <a:rPr lang="en-GB" sz="2000" b="0" i="0" dirty="0">
                <a:solidFill>
                  <a:schemeClr val="tx1"/>
                </a:solidFill>
                <a:effectLst/>
                <a:ea typeface="+mn-lt"/>
                <a:cs typeface="+mn-lt"/>
              </a:rPr>
              <a:t>financial security.</a:t>
            </a:r>
            <a:r>
              <a:rPr lang="en-GB" sz="2000" dirty="0">
                <a:solidFill>
                  <a:schemeClr val="tx1"/>
                </a:solidFill>
                <a:ea typeface="+mn-lt"/>
                <a:cs typeface="+mn-lt"/>
              </a:rPr>
              <a:t> </a:t>
            </a:r>
            <a:endParaRPr lang="en-US" sz="2000" dirty="0">
              <a:solidFill>
                <a:schemeClr val="tx1"/>
              </a:solidFill>
            </a:endParaRPr>
          </a:p>
          <a:p>
            <a:pPr marL="305435" indent="-305435"/>
            <a:endParaRPr lang="en-US" sz="1600" dirty="0"/>
          </a:p>
          <a:p>
            <a:pPr marL="305435" indent="-305435"/>
            <a:r>
              <a:rPr lang="en-GB" sz="2000" dirty="0">
                <a:solidFill>
                  <a:schemeClr val="tx1"/>
                </a:solidFill>
                <a:ea typeface="+mn-lt"/>
                <a:cs typeface="+mn-lt"/>
              </a:rPr>
              <a:t>Organizations </a:t>
            </a:r>
            <a:r>
              <a:rPr lang="en-GB" sz="2000" b="0" i="0" dirty="0">
                <a:solidFill>
                  <a:schemeClr val="tx1"/>
                </a:solidFill>
                <a:effectLst/>
                <a:ea typeface="+mn-lt"/>
                <a:cs typeface="+mn-lt"/>
              </a:rPr>
              <a:t>can </a:t>
            </a:r>
            <a:r>
              <a:rPr lang="en-GB" sz="2000" dirty="0">
                <a:solidFill>
                  <a:schemeClr val="tx1"/>
                </a:solidFill>
                <a:ea typeface="+mn-lt"/>
                <a:cs typeface="+mn-lt"/>
              </a:rPr>
              <a:t>successfully reduce </a:t>
            </a:r>
            <a:r>
              <a:rPr lang="en-GB" sz="2000" b="0" i="0" dirty="0">
                <a:solidFill>
                  <a:schemeClr val="tx1"/>
                </a:solidFill>
                <a:effectLst/>
                <a:ea typeface="+mn-lt"/>
                <a:cs typeface="+mn-lt"/>
              </a:rPr>
              <a:t>the </a:t>
            </a:r>
            <a:r>
              <a:rPr lang="en-GB" sz="2000" dirty="0">
                <a:solidFill>
                  <a:schemeClr val="tx1"/>
                </a:solidFill>
                <a:ea typeface="+mn-lt"/>
                <a:cs typeface="+mn-lt"/>
              </a:rPr>
              <a:t>dangers </a:t>
            </a:r>
            <a:r>
              <a:rPr lang="en-GB" sz="2000" b="0" i="0" dirty="0">
                <a:solidFill>
                  <a:schemeClr val="tx1"/>
                </a:solidFill>
                <a:effectLst/>
                <a:ea typeface="+mn-lt"/>
                <a:cs typeface="+mn-lt"/>
              </a:rPr>
              <a:t>posed by keylogger attacks and </a:t>
            </a:r>
            <a:r>
              <a:rPr lang="en-GB" sz="2000" dirty="0">
                <a:solidFill>
                  <a:schemeClr val="tx1"/>
                </a:solidFill>
                <a:ea typeface="+mn-lt"/>
                <a:cs typeface="+mn-lt"/>
              </a:rPr>
              <a:t>improve </a:t>
            </a:r>
            <a:r>
              <a:rPr lang="en-GB" sz="2000" b="0" i="0" dirty="0">
                <a:solidFill>
                  <a:schemeClr val="tx1"/>
                </a:solidFill>
                <a:effectLst/>
                <a:ea typeface="+mn-lt"/>
                <a:cs typeface="+mn-lt"/>
              </a:rPr>
              <a:t>overall security posture</a:t>
            </a:r>
            <a:r>
              <a:rPr lang="en-GB" sz="2000" dirty="0">
                <a:solidFill>
                  <a:schemeClr val="tx1"/>
                </a:solidFill>
                <a:ea typeface="+mn-lt"/>
                <a:cs typeface="+mn-lt"/>
              </a:rPr>
              <a:t> by developing and implementing proactive cybersecurity solutions</a:t>
            </a:r>
            <a:r>
              <a:rPr lang="en-GB" sz="2000" b="0" i="0" dirty="0">
                <a:solidFill>
                  <a:schemeClr val="tx1"/>
                </a:solidFill>
                <a:effectLst/>
                <a:ea typeface="+mn-lt"/>
                <a:cs typeface="+mn-lt"/>
              </a:rPr>
              <a:t>. </a:t>
            </a:r>
            <a:r>
              <a:rPr lang="en-GB" sz="2000" dirty="0">
                <a:solidFill>
                  <a:schemeClr val="tx1"/>
                </a:solidFill>
                <a:ea typeface="+mn-lt"/>
                <a:cs typeface="+mn-lt"/>
              </a:rPr>
              <a:t>Organizations may quickly and effectively identify, stop, and handle keylogger threats by combining </a:t>
            </a:r>
            <a:r>
              <a:rPr lang="en-GB" sz="2000" b="0" i="0" dirty="0">
                <a:solidFill>
                  <a:schemeClr val="tx1"/>
                </a:solidFill>
                <a:effectLst/>
                <a:ea typeface="+mn-lt"/>
                <a:cs typeface="+mn-lt"/>
              </a:rPr>
              <a:t>advanced detection algorithms, endpoint security software, network intrusion detection systems, and user awareness training programs.</a:t>
            </a:r>
            <a:r>
              <a:rPr lang="en-GB" sz="2000" dirty="0">
                <a:solidFill>
                  <a:schemeClr val="tx1"/>
                </a:solidFill>
                <a:ea typeface="+mn-lt"/>
                <a:cs typeface="+mn-lt"/>
              </a:rPr>
              <a:t> </a:t>
            </a:r>
            <a:endParaRPr lang="en-GB" sz="200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l">
              <a:buFont typeface="+mj-lt"/>
              <a:buAutoNum type="arabicPeriod"/>
            </a:pPr>
            <a:r>
              <a:rPr lang="en-GB" sz="2000" b="1" i="0" dirty="0" err="1">
                <a:solidFill>
                  <a:schemeClr val="tx1"/>
                </a:solidFill>
                <a:effectLst/>
                <a:latin typeface="Söhne"/>
              </a:rPr>
              <a:t>Behavioral</a:t>
            </a:r>
            <a:r>
              <a:rPr lang="en-GB" sz="2000" b="1" i="0" dirty="0">
                <a:solidFill>
                  <a:schemeClr val="tx1"/>
                </a:solidFill>
                <a:effectLst/>
                <a:latin typeface="Söhne"/>
              </a:rPr>
              <a:t> Analysis and Machine Learning</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Blockchain Technology</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Zero Trust Architecture </a:t>
            </a:r>
          </a:p>
          <a:p>
            <a:pPr algn="l">
              <a:buFont typeface="+mj-lt"/>
              <a:buAutoNum type="arabicPeriod"/>
            </a:pPr>
            <a:r>
              <a:rPr lang="en-GB" sz="2000" b="1" i="0" dirty="0">
                <a:solidFill>
                  <a:schemeClr val="tx1"/>
                </a:solidFill>
                <a:effectLst/>
                <a:latin typeface="Söhne"/>
              </a:rPr>
              <a:t>Endpoint Detection and Response (EDR)</a:t>
            </a:r>
          </a:p>
          <a:p>
            <a:pPr algn="l">
              <a:buFont typeface="+mj-lt"/>
              <a:buAutoNum type="arabicPeriod"/>
            </a:pPr>
            <a:r>
              <a:rPr lang="en-GB" sz="2000" b="1" i="0" dirty="0">
                <a:solidFill>
                  <a:schemeClr val="tx1"/>
                </a:solidFill>
                <a:effectLst/>
                <a:latin typeface="Söhne"/>
              </a:rPr>
              <a:t>Cloud-based Security Solutions</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Biometric Authentication</a:t>
            </a:r>
            <a:endParaRPr lang="en-GB" sz="2000" b="0" i="0" dirty="0">
              <a:solidFill>
                <a:schemeClr val="tx1"/>
              </a:solidFill>
              <a:effectLst/>
              <a:latin typeface="Söhne"/>
            </a:endParaRPr>
          </a:p>
          <a:p>
            <a:pPr algn="l">
              <a:buFont typeface="+mj-lt"/>
              <a:buAutoNum type="arabicPeriod"/>
            </a:pPr>
            <a:r>
              <a:rPr lang="en-GB" sz="2000" b="1" i="0" dirty="0">
                <a:solidFill>
                  <a:schemeClr val="tx1"/>
                </a:solidFill>
                <a:effectLst/>
                <a:latin typeface="Söhne"/>
              </a:rPr>
              <a:t>IoT Security</a:t>
            </a:r>
          </a:p>
          <a:p>
            <a:pPr algn="l">
              <a:buFont typeface="+mj-lt"/>
              <a:buAutoNum type="arabicPeriod"/>
            </a:pPr>
            <a:r>
              <a:rPr lang="en-GB" sz="2000" b="1" i="0" dirty="0">
                <a:solidFill>
                  <a:schemeClr val="tx1"/>
                </a:solidFill>
                <a:effectLst/>
                <a:latin typeface="Söhne"/>
              </a:rPr>
              <a:t>Cyber Threat Intelligence Sharing</a:t>
            </a:r>
            <a:endParaRPr lang="en-GB" sz="2000" b="0" i="0" dirty="0">
              <a:solidFill>
                <a:schemeClr val="tx1"/>
              </a:solidFill>
              <a:effectLst/>
              <a:latin typeface="Söhne"/>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234651" y="1626117"/>
            <a:ext cx="11722697" cy="3790835"/>
          </a:xfrm>
        </p:spPr>
        <p:txBody>
          <a:bodyPr>
            <a:normAutofit/>
          </a:bodyPr>
          <a:lstStyle/>
          <a:p>
            <a:pPr marL="305435" indent="-305435"/>
            <a:r>
              <a:rPr lang="en-IN" sz="2400" dirty="0">
                <a:solidFill>
                  <a:srgbClr val="0F0F0F"/>
                </a:solidFill>
                <a:ea typeface="+mn-lt"/>
                <a:cs typeface="+mn-lt"/>
                <a:hlinkClick r:id="rId2"/>
              </a:rPr>
              <a:t>https://www.sophos.com/en-us/cybersecurity-explained/keylogger</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3"/>
              </a:rPr>
              <a:t>https://promon.co/security-news/keylogger-attacks-on-banking-apps-increase/</a:t>
            </a:r>
            <a:endParaRPr lang="en-IN" sz="2400" dirty="0">
              <a:solidFill>
                <a:srgbClr val="0F0F0F"/>
              </a:solidFill>
              <a:ea typeface="+mn-lt"/>
              <a:cs typeface="+mn-lt"/>
            </a:endParaRPr>
          </a:p>
          <a:p>
            <a:pPr marL="305435" indent="-305435"/>
            <a:r>
              <a:rPr lang="en-IN" sz="2400" dirty="0">
                <a:solidFill>
                  <a:srgbClr val="0F0F0F"/>
                </a:solidFill>
                <a:ea typeface="+mn-lt"/>
                <a:cs typeface="+mn-lt"/>
                <a:hlinkClick r:id="rId4"/>
              </a:rPr>
              <a:t>https://www.frontiersin.org/articles/10.3389/fcomp.2021.563060/full</a:t>
            </a:r>
            <a:endParaRPr lang="en-IN" sz="2100" dirty="0">
              <a:solidFill>
                <a:srgbClr val="0F0F0F"/>
              </a:solidFill>
              <a:ea typeface="+mn-lt"/>
              <a:cs typeface="+mn-lt"/>
            </a:endParaRPr>
          </a:p>
          <a:p>
            <a:pPr marL="305435" indent="-305435"/>
            <a:r>
              <a:rPr lang="en-IN" sz="2400" dirty="0">
                <a:solidFill>
                  <a:srgbClr val="0F0F0F"/>
                </a:solidFill>
                <a:ea typeface="+mn-lt"/>
                <a:cs typeface="+mn-lt"/>
                <a:hlinkClick r:id="rId5"/>
              </a:rPr>
              <a:t>https://www.researchgate.net/publication/228797653_Keystroke_logging_keylogging</a:t>
            </a:r>
            <a:endParaRPr lang="en-IN" sz="1800" dirty="0">
              <a:solidFill>
                <a:srgbClr val="0F0F0F"/>
              </a:solidFill>
              <a:ea typeface="+mn-lt"/>
              <a:cs typeface="+mn-lt"/>
            </a:endParaRPr>
          </a:p>
          <a:p>
            <a:pPr marL="0" indent="0">
              <a:buNone/>
            </a:pP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5668" y="1328634"/>
            <a:ext cx="11029615" cy="4673324"/>
          </a:xfrm>
        </p:spPr>
        <p:txBody>
          <a:bodyPr>
            <a:normAutofit/>
          </a:bodyPr>
          <a:lstStyle/>
          <a:p>
            <a:pPr marL="305435" indent="-305435"/>
            <a:r>
              <a:rPr lang="en-GB" sz="2000" dirty="0">
                <a:solidFill>
                  <a:srgbClr val="333333"/>
                </a:solidFill>
                <a:ea typeface="+mn-lt"/>
                <a:cs typeface="+mn-lt"/>
              </a:rPr>
              <a:t>An online managing an account stage is affected by </a:t>
            </a:r>
            <a:r>
              <a:rPr lang="en-GB" sz="2000" b="0" i="0" dirty="0">
                <a:solidFill>
                  <a:srgbClr val="333333"/>
                </a:solidFill>
                <a:effectLst/>
                <a:ea typeface="+mn-lt"/>
                <a:cs typeface="+mn-lt"/>
              </a:rPr>
              <a:t>a </a:t>
            </a:r>
            <a:r>
              <a:rPr lang="en-GB" sz="2000" dirty="0">
                <a:solidFill>
                  <a:srgbClr val="333333"/>
                </a:solidFill>
                <a:ea typeface="+mn-lt"/>
                <a:cs typeface="+mn-lt"/>
              </a:rPr>
              <a:t>serious information </a:t>
            </a:r>
            <a:r>
              <a:rPr lang="en-GB" sz="2000" b="0" i="0" dirty="0">
                <a:solidFill>
                  <a:srgbClr val="333333"/>
                </a:solidFill>
                <a:effectLst/>
                <a:ea typeface="+mn-lt"/>
                <a:cs typeface="+mn-lt"/>
              </a:rPr>
              <a:t>breach </a:t>
            </a:r>
            <a:r>
              <a:rPr lang="en-GB" sz="2000" dirty="0">
                <a:solidFill>
                  <a:srgbClr val="333333"/>
                </a:solidFill>
                <a:ea typeface="+mn-lt"/>
                <a:cs typeface="+mn-lt"/>
              </a:rPr>
              <a:t>discovered by a managing an account company</a:t>
            </a:r>
            <a:r>
              <a:rPr lang="en-GB" sz="2000" b="0" i="0" dirty="0">
                <a:solidFill>
                  <a:srgbClr val="333333"/>
                </a:solidFill>
                <a:effectLst/>
                <a:ea typeface="+mn-lt"/>
                <a:cs typeface="+mn-lt"/>
              </a:rPr>
              <a:t>. </a:t>
            </a:r>
            <a:r>
              <a:rPr lang="en-GB" sz="2000" dirty="0">
                <a:solidFill>
                  <a:srgbClr val="333333"/>
                </a:solidFill>
                <a:ea typeface="+mn-lt"/>
                <a:cs typeface="+mn-lt"/>
              </a:rPr>
              <a:t>After investigation</a:t>
            </a:r>
            <a:r>
              <a:rPr lang="en-GB" sz="2000" b="0" i="0" dirty="0">
                <a:solidFill>
                  <a:srgbClr val="333333"/>
                </a:solidFill>
                <a:effectLst/>
                <a:ea typeface="+mn-lt"/>
                <a:cs typeface="+mn-lt"/>
              </a:rPr>
              <a:t>, it is </a:t>
            </a:r>
            <a:r>
              <a:rPr lang="en-GB" sz="2000" dirty="0">
                <a:solidFill>
                  <a:srgbClr val="333333"/>
                </a:solidFill>
                <a:ea typeface="+mn-lt"/>
                <a:cs typeface="+mn-lt"/>
              </a:rPr>
              <a:t>discovered </a:t>
            </a:r>
            <a:r>
              <a:rPr lang="en-GB" sz="2000" b="0" i="0" dirty="0">
                <a:solidFill>
                  <a:srgbClr val="333333"/>
                </a:solidFill>
                <a:effectLst/>
                <a:ea typeface="+mn-lt"/>
                <a:cs typeface="+mn-lt"/>
              </a:rPr>
              <a:t>that </a:t>
            </a:r>
            <a:r>
              <a:rPr lang="en-GB" sz="2000" dirty="0">
                <a:solidFill>
                  <a:srgbClr val="333333"/>
                </a:solidFill>
                <a:ea typeface="+mn-lt"/>
                <a:cs typeface="+mn-lt"/>
              </a:rPr>
              <a:t>attackers gained illegal access </a:t>
            </a:r>
            <a:r>
              <a:rPr lang="en-GB" sz="2000" b="0" i="0" dirty="0">
                <a:solidFill>
                  <a:srgbClr val="333333"/>
                </a:solidFill>
                <a:effectLst/>
                <a:ea typeface="+mn-lt"/>
                <a:cs typeface="+mn-lt"/>
              </a:rPr>
              <a:t>to </a:t>
            </a:r>
            <a:r>
              <a:rPr lang="en-GB" sz="2000" dirty="0">
                <a:solidFill>
                  <a:srgbClr val="333333"/>
                </a:solidFill>
                <a:ea typeface="+mn-lt"/>
                <a:cs typeface="+mn-lt"/>
              </a:rPr>
              <a:t>sensitive customer information</a:t>
            </a:r>
            <a:r>
              <a:rPr lang="en-GB" sz="2000" b="0" i="0" dirty="0">
                <a:solidFill>
                  <a:srgbClr val="333333"/>
                </a:solidFill>
                <a:effectLst/>
                <a:ea typeface="+mn-lt"/>
                <a:cs typeface="+mn-lt"/>
              </a:rPr>
              <a:t>, </a:t>
            </a:r>
            <a:r>
              <a:rPr lang="en-GB" sz="2000" dirty="0">
                <a:solidFill>
                  <a:srgbClr val="333333"/>
                </a:solidFill>
                <a:ea typeface="+mn-lt"/>
                <a:cs typeface="+mn-lt"/>
              </a:rPr>
              <a:t>including account numbers</a:t>
            </a:r>
            <a:r>
              <a:rPr lang="en-GB" sz="2000" b="0" i="0" dirty="0">
                <a:solidFill>
                  <a:srgbClr val="333333"/>
                </a:solidFill>
                <a:effectLst/>
                <a:ea typeface="+mn-lt"/>
                <a:cs typeface="+mn-lt"/>
              </a:rPr>
              <a:t>, passwords, and </a:t>
            </a:r>
            <a:r>
              <a:rPr lang="en-GB" sz="2000" dirty="0">
                <a:solidFill>
                  <a:srgbClr val="333333"/>
                </a:solidFill>
                <a:ea typeface="+mn-lt"/>
                <a:cs typeface="+mn-lt"/>
              </a:rPr>
              <a:t>usernames</a:t>
            </a:r>
            <a:r>
              <a:rPr lang="en-GB" sz="2000" b="0" i="0" dirty="0">
                <a:solidFill>
                  <a:srgbClr val="333333"/>
                </a:solidFill>
                <a:effectLst/>
                <a:ea typeface="+mn-lt"/>
                <a:cs typeface="+mn-lt"/>
              </a:rPr>
              <a:t>.</a:t>
            </a:r>
            <a:r>
              <a:rPr lang="en-GB" sz="2000" dirty="0">
                <a:solidFill>
                  <a:srgbClr val="333333"/>
                </a:solidFill>
                <a:ea typeface="+mn-lt"/>
                <a:cs typeface="+mn-lt"/>
              </a:rPr>
              <a:t> </a:t>
            </a:r>
            <a:endParaRPr lang="en-US" sz="2000" dirty="0">
              <a:solidFill>
                <a:schemeClr val="tx1"/>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GB" sz="1200" dirty="0">
                <a:solidFill>
                  <a:schemeClr val="tx1"/>
                </a:solidFill>
                <a:latin typeface="Söhne"/>
                <a:ea typeface="+mn-lt"/>
                <a:cs typeface="+mn-lt"/>
              </a:rPr>
              <a:t>To address </a:t>
            </a:r>
            <a:r>
              <a:rPr lang="en-GB" sz="1200" b="0" i="0" dirty="0">
                <a:solidFill>
                  <a:schemeClr val="tx1"/>
                </a:solidFill>
                <a:effectLst/>
                <a:latin typeface="Söhne"/>
                <a:ea typeface="+mn-lt"/>
                <a:cs typeface="+mn-lt"/>
              </a:rPr>
              <a:t>the threat posed by keyloggers and </a:t>
            </a:r>
            <a:r>
              <a:rPr lang="en-GB" sz="1200" dirty="0">
                <a:solidFill>
                  <a:schemeClr val="tx1"/>
                </a:solidFill>
                <a:latin typeface="Söhne"/>
                <a:ea typeface="+mn-lt"/>
                <a:cs typeface="+mn-lt"/>
              </a:rPr>
              <a:t>enhance </a:t>
            </a:r>
            <a:r>
              <a:rPr lang="en-GB" sz="1200" b="0" i="0" dirty="0">
                <a:solidFill>
                  <a:schemeClr val="tx1"/>
                </a:solidFill>
                <a:effectLst/>
                <a:latin typeface="Söhne"/>
                <a:ea typeface="+mn-lt"/>
                <a:cs typeface="+mn-lt"/>
              </a:rPr>
              <a:t>cybersecurity resilience</a:t>
            </a:r>
            <a:r>
              <a:rPr lang="en-GB" sz="1200" dirty="0">
                <a:solidFill>
                  <a:schemeClr val="tx1"/>
                </a:solidFill>
                <a:latin typeface="Söhne"/>
                <a:ea typeface="+mn-lt"/>
                <a:cs typeface="+mn-lt"/>
              </a:rPr>
              <a:t>, a multi-faceted approach is proposed</a:t>
            </a:r>
            <a:r>
              <a:rPr lang="en-GB" sz="1200" b="0" i="0" dirty="0">
                <a:solidFill>
                  <a:schemeClr val="tx1"/>
                </a:solidFill>
                <a:effectLst/>
                <a:latin typeface="Söhne"/>
                <a:ea typeface="+mn-lt"/>
                <a:cs typeface="+mn-lt"/>
              </a:rPr>
              <a:t>. This </a:t>
            </a:r>
            <a:r>
              <a:rPr lang="en-GB" sz="1200" dirty="0">
                <a:solidFill>
                  <a:schemeClr val="tx1"/>
                </a:solidFill>
                <a:latin typeface="Söhne"/>
                <a:ea typeface="+mn-lt"/>
                <a:cs typeface="+mn-lt"/>
              </a:rPr>
              <a:t>solution encompasses proactive measures, technological advancements, and user education to mitigate </a:t>
            </a:r>
            <a:r>
              <a:rPr lang="en-GB" sz="1200" b="0" i="0" dirty="0">
                <a:solidFill>
                  <a:schemeClr val="tx1"/>
                </a:solidFill>
                <a:effectLst/>
                <a:latin typeface="Söhne"/>
                <a:ea typeface="+mn-lt"/>
                <a:cs typeface="+mn-lt"/>
              </a:rPr>
              <a:t>the </a:t>
            </a:r>
            <a:r>
              <a:rPr lang="en-GB" sz="1200" dirty="0">
                <a:solidFill>
                  <a:schemeClr val="tx1"/>
                </a:solidFill>
                <a:latin typeface="Söhne"/>
                <a:ea typeface="+mn-lt"/>
                <a:cs typeface="+mn-lt"/>
              </a:rPr>
              <a:t>risks </a:t>
            </a:r>
            <a:r>
              <a:rPr lang="en-GB" sz="1200" b="0" i="0" dirty="0">
                <a:solidFill>
                  <a:schemeClr val="tx1"/>
                </a:solidFill>
                <a:effectLst/>
                <a:latin typeface="Söhne"/>
                <a:ea typeface="+mn-lt"/>
                <a:cs typeface="+mn-lt"/>
              </a:rPr>
              <a:t>associated with keylogger attacks:</a:t>
            </a:r>
            <a:endParaRPr lang="en-US" dirty="0">
              <a:solidFill>
                <a:schemeClr val="tx1"/>
              </a:solidFill>
              <a:latin typeface="Söhne"/>
            </a:endParaRPr>
          </a:p>
          <a:p>
            <a:pPr marL="305435" indent="-305435">
              <a:buAutoNum type="arabicPeriod"/>
            </a:pPr>
            <a:r>
              <a:rPr lang="en-GB" sz="1200" b="1" i="0" dirty="0">
                <a:solidFill>
                  <a:schemeClr val="tx1"/>
                </a:solidFill>
                <a:effectLst/>
                <a:latin typeface="Söhne"/>
                <a:ea typeface="+mn-lt"/>
                <a:cs typeface="+mn-lt"/>
              </a:rPr>
              <a:t>Advanced </a:t>
            </a:r>
            <a:r>
              <a:rPr lang="en-GB" sz="1200" b="1" dirty="0">
                <a:solidFill>
                  <a:schemeClr val="tx1"/>
                </a:solidFill>
                <a:latin typeface="Söhne"/>
                <a:ea typeface="+mn-lt"/>
                <a:cs typeface="+mn-lt"/>
              </a:rPr>
              <a:t>Anti-Malware Solutions</a:t>
            </a:r>
            <a:r>
              <a:rPr lang="en-GB" sz="1200" b="1" i="0" dirty="0">
                <a:solidFill>
                  <a:schemeClr val="tx1"/>
                </a:solidFill>
                <a:effectLst/>
                <a:latin typeface="Söhne"/>
                <a:ea typeface="+mn-lt"/>
                <a:cs typeface="+mn-lt"/>
              </a:rPr>
              <a:t>:</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Implement robust </a:t>
            </a:r>
            <a:r>
              <a:rPr lang="en-GB" sz="1200" b="0" i="0" dirty="0">
                <a:solidFill>
                  <a:schemeClr val="tx1"/>
                </a:solidFill>
                <a:effectLst/>
                <a:latin typeface="Söhne"/>
                <a:ea typeface="+mn-lt"/>
                <a:cs typeface="+mn-lt"/>
              </a:rPr>
              <a:t>anti-malware software </a:t>
            </a:r>
            <a:r>
              <a:rPr lang="en-GB" sz="1200" dirty="0">
                <a:solidFill>
                  <a:schemeClr val="tx1"/>
                </a:solidFill>
                <a:latin typeface="Söhne"/>
                <a:ea typeface="+mn-lt"/>
                <a:cs typeface="+mn-lt"/>
              </a:rPr>
              <a:t>capable of detecting </a:t>
            </a:r>
            <a:r>
              <a:rPr lang="en-GB" sz="1200" b="0" i="0" dirty="0">
                <a:solidFill>
                  <a:schemeClr val="tx1"/>
                </a:solidFill>
                <a:effectLst/>
                <a:latin typeface="Söhne"/>
                <a:ea typeface="+mn-lt"/>
                <a:cs typeface="+mn-lt"/>
              </a:rPr>
              <a:t>and </a:t>
            </a:r>
            <a:r>
              <a:rPr lang="en-GB" sz="1200" dirty="0">
                <a:solidFill>
                  <a:schemeClr val="tx1"/>
                </a:solidFill>
                <a:latin typeface="Söhne"/>
                <a:ea typeface="+mn-lt"/>
                <a:cs typeface="+mn-lt"/>
              </a:rPr>
              <a:t>removing </a:t>
            </a:r>
            <a:r>
              <a:rPr lang="en-GB" sz="1200" b="0" i="0" dirty="0">
                <a:solidFill>
                  <a:schemeClr val="tx1"/>
                </a:solidFill>
                <a:effectLst/>
                <a:latin typeface="Söhne"/>
                <a:ea typeface="+mn-lt"/>
                <a:cs typeface="+mn-lt"/>
              </a:rPr>
              <a:t>keylogger infections. </a:t>
            </a:r>
            <a:r>
              <a:rPr lang="en-GB" sz="1200" dirty="0">
                <a:solidFill>
                  <a:schemeClr val="tx1"/>
                </a:solidFill>
                <a:latin typeface="Söhne"/>
                <a:ea typeface="+mn-lt"/>
                <a:cs typeface="+mn-lt"/>
              </a:rPr>
              <a:t>These solutions should utilize heuristic </a:t>
            </a:r>
            <a:r>
              <a:rPr lang="en-GB" sz="1200" b="0" i="0" dirty="0">
                <a:solidFill>
                  <a:schemeClr val="tx1"/>
                </a:solidFill>
                <a:effectLst/>
                <a:latin typeface="Söhne"/>
                <a:ea typeface="+mn-lt"/>
                <a:cs typeface="+mn-lt"/>
              </a:rPr>
              <a:t>analysis, </a:t>
            </a:r>
            <a:r>
              <a:rPr lang="en-GB" sz="1200" b="0" i="0" err="1">
                <a:solidFill>
                  <a:schemeClr val="tx1"/>
                </a:solidFill>
                <a:effectLst/>
                <a:latin typeface="Söhne"/>
                <a:ea typeface="+mn-lt"/>
                <a:cs typeface="+mn-lt"/>
              </a:rPr>
              <a:t>behavior</a:t>
            </a:r>
            <a:r>
              <a:rPr lang="en-GB" sz="1200" b="0" i="0" dirty="0">
                <a:solidFill>
                  <a:schemeClr val="tx1"/>
                </a:solidFill>
                <a:effectLst/>
                <a:latin typeface="Söhne"/>
                <a:ea typeface="+mn-lt"/>
                <a:cs typeface="+mn-lt"/>
              </a:rPr>
              <a:t>-based detection, and signature-based scanning to </a:t>
            </a:r>
            <a:r>
              <a:rPr lang="en-GB" sz="1200" dirty="0">
                <a:solidFill>
                  <a:schemeClr val="tx1"/>
                </a:solidFill>
                <a:latin typeface="Söhne"/>
                <a:ea typeface="+mn-lt"/>
                <a:cs typeface="+mn-lt"/>
              </a:rPr>
              <a:t>identify and mitigate both known </a:t>
            </a:r>
            <a:r>
              <a:rPr lang="en-GB" sz="1200" b="0" i="0" dirty="0">
                <a:solidFill>
                  <a:schemeClr val="tx1"/>
                </a:solidFill>
                <a:effectLst/>
                <a:latin typeface="Söhne"/>
                <a:ea typeface="+mn-lt"/>
                <a:cs typeface="+mn-lt"/>
              </a:rPr>
              <a:t>and </a:t>
            </a:r>
            <a:r>
              <a:rPr lang="en-GB" sz="1200" dirty="0">
                <a:solidFill>
                  <a:schemeClr val="tx1"/>
                </a:solidFill>
                <a:latin typeface="Söhne"/>
                <a:ea typeface="+mn-lt"/>
                <a:cs typeface="+mn-lt"/>
              </a:rPr>
              <a:t>emerging </a:t>
            </a:r>
            <a:r>
              <a:rPr lang="en-GB" sz="1200" b="0" i="0" dirty="0">
                <a:solidFill>
                  <a:schemeClr val="tx1"/>
                </a:solidFill>
                <a:effectLst/>
                <a:latin typeface="Söhne"/>
                <a:ea typeface="+mn-lt"/>
                <a:cs typeface="+mn-lt"/>
              </a:rPr>
              <a:t>keylogger threats.</a:t>
            </a:r>
            <a:endParaRPr lang="en-GB" dirty="0">
              <a:solidFill>
                <a:schemeClr val="tx1"/>
              </a:solidFill>
              <a:latin typeface="Söhne"/>
            </a:endParaRPr>
          </a:p>
          <a:p>
            <a:pPr marL="305435" indent="-305435">
              <a:buAutoNum type="arabicPeriod"/>
            </a:pPr>
            <a:r>
              <a:rPr lang="en-GB" sz="1200" b="1" dirty="0">
                <a:solidFill>
                  <a:schemeClr val="tx1"/>
                </a:solidFill>
                <a:latin typeface="Söhne"/>
                <a:ea typeface="+mn-lt"/>
                <a:cs typeface="+mn-lt"/>
              </a:rPr>
              <a:t>Real-time </a:t>
            </a:r>
            <a:r>
              <a:rPr lang="en-GB" sz="1200" b="1" i="0" dirty="0">
                <a:solidFill>
                  <a:schemeClr val="tx1"/>
                </a:solidFill>
                <a:effectLst/>
                <a:latin typeface="Söhne"/>
                <a:ea typeface="+mn-lt"/>
                <a:cs typeface="+mn-lt"/>
              </a:rPr>
              <a:t>Monitoring and Intrusion Detection:</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Deploy </a:t>
            </a:r>
            <a:r>
              <a:rPr lang="en-GB" sz="1200" b="0" i="0" dirty="0">
                <a:solidFill>
                  <a:schemeClr val="tx1"/>
                </a:solidFill>
                <a:effectLst/>
                <a:latin typeface="Söhne"/>
                <a:ea typeface="+mn-lt"/>
                <a:cs typeface="+mn-lt"/>
              </a:rPr>
              <a:t>intrusion detection systems (IDS</a:t>
            </a:r>
            <a:r>
              <a:rPr lang="en-GB" sz="1200" dirty="0">
                <a:solidFill>
                  <a:schemeClr val="tx1"/>
                </a:solidFill>
                <a:latin typeface="Söhne"/>
                <a:ea typeface="+mn-lt"/>
                <a:cs typeface="+mn-lt"/>
              </a:rPr>
              <a:t>)</a:t>
            </a:r>
            <a:r>
              <a:rPr lang="en-GB" sz="1200" b="0" i="0" dirty="0">
                <a:solidFill>
                  <a:schemeClr val="tx1"/>
                </a:solidFill>
                <a:effectLst/>
                <a:latin typeface="Söhne"/>
                <a:ea typeface="+mn-lt"/>
                <a:cs typeface="+mn-lt"/>
              </a:rPr>
              <a:t> and </a:t>
            </a:r>
            <a:r>
              <a:rPr lang="en-GB" sz="1200" dirty="0">
                <a:solidFill>
                  <a:schemeClr val="tx1"/>
                </a:solidFill>
                <a:latin typeface="Söhne"/>
                <a:ea typeface="+mn-lt"/>
                <a:cs typeface="+mn-lt"/>
              </a:rPr>
              <a:t>intrusion prevention systems (</a:t>
            </a:r>
            <a:r>
              <a:rPr lang="en-GB" sz="1200" b="0" i="0" dirty="0">
                <a:solidFill>
                  <a:schemeClr val="tx1"/>
                </a:solidFill>
                <a:effectLst/>
                <a:latin typeface="Söhne"/>
                <a:ea typeface="+mn-lt"/>
                <a:cs typeface="+mn-lt"/>
              </a:rPr>
              <a:t>IPS) to </a:t>
            </a:r>
            <a:r>
              <a:rPr lang="en-GB" sz="1200" dirty="0">
                <a:solidFill>
                  <a:schemeClr val="tx1"/>
                </a:solidFill>
                <a:latin typeface="Söhne"/>
                <a:ea typeface="+mn-lt"/>
                <a:cs typeface="+mn-lt"/>
              </a:rPr>
              <a:t>monitor </a:t>
            </a:r>
            <a:r>
              <a:rPr lang="en-GB" sz="1200" b="0" i="0" dirty="0">
                <a:solidFill>
                  <a:schemeClr val="tx1"/>
                </a:solidFill>
                <a:effectLst/>
                <a:latin typeface="Söhne"/>
                <a:ea typeface="+mn-lt"/>
                <a:cs typeface="+mn-lt"/>
              </a:rPr>
              <a:t>network traffic and </a:t>
            </a:r>
            <a:r>
              <a:rPr lang="en-GB" sz="1200" dirty="0">
                <a:solidFill>
                  <a:schemeClr val="tx1"/>
                </a:solidFill>
                <a:latin typeface="Söhne"/>
                <a:ea typeface="+mn-lt"/>
                <a:cs typeface="+mn-lt"/>
              </a:rPr>
              <a:t>detect suspicious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indicative </a:t>
            </a:r>
            <a:r>
              <a:rPr lang="en-GB" sz="1200" b="0" i="0" dirty="0">
                <a:solidFill>
                  <a:schemeClr val="tx1"/>
                </a:solidFill>
                <a:effectLst/>
                <a:latin typeface="Söhne"/>
                <a:ea typeface="+mn-lt"/>
                <a:cs typeface="+mn-lt"/>
              </a:rPr>
              <a:t>of keylogger activity. </a:t>
            </a:r>
            <a:r>
              <a:rPr lang="en-GB" sz="1200" dirty="0">
                <a:solidFill>
                  <a:schemeClr val="tx1"/>
                </a:solidFill>
                <a:latin typeface="Söhne"/>
                <a:ea typeface="+mn-lt"/>
                <a:cs typeface="+mn-lt"/>
              </a:rPr>
              <a:t>Real-time monitoring enables timely </a:t>
            </a:r>
            <a:r>
              <a:rPr lang="en-GB" sz="1200" b="0" i="0" dirty="0">
                <a:solidFill>
                  <a:schemeClr val="tx1"/>
                </a:solidFill>
                <a:effectLst/>
                <a:latin typeface="Söhne"/>
                <a:ea typeface="+mn-lt"/>
                <a:cs typeface="+mn-lt"/>
              </a:rPr>
              <a:t>identification and response to </a:t>
            </a:r>
            <a:r>
              <a:rPr lang="en-GB" sz="1200" dirty="0">
                <a:solidFill>
                  <a:schemeClr val="tx1"/>
                </a:solidFill>
                <a:latin typeface="Söhne"/>
                <a:ea typeface="+mn-lt"/>
                <a:cs typeface="+mn-lt"/>
              </a:rPr>
              <a:t>potential threats</a:t>
            </a:r>
            <a:r>
              <a:rPr lang="en-GB" sz="1200" b="0" i="0" dirty="0">
                <a:solidFill>
                  <a:schemeClr val="tx1"/>
                </a:solidFill>
                <a:effectLst/>
                <a:latin typeface="Söhne"/>
                <a:ea typeface="+mn-lt"/>
                <a:cs typeface="+mn-lt"/>
              </a:rPr>
              <a:t>, </a:t>
            </a:r>
            <a:r>
              <a:rPr lang="en-GB" sz="1200" dirty="0">
                <a:solidFill>
                  <a:schemeClr val="tx1"/>
                </a:solidFill>
                <a:latin typeface="Söhne"/>
                <a:ea typeface="+mn-lt"/>
                <a:cs typeface="+mn-lt"/>
              </a:rPr>
              <a:t>minimizing </a:t>
            </a:r>
            <a:r>
              <a:rPr lang="en-GB" sz="1200" b="0" i="0" dirty="0">
                <a:solidFill>
                  <a:schemeClr val="tx1"/>
                </a:solidFill>
                <a:effectLst/>
                <a:latin typeface="Söhne"/>
                <a:ea typeface="+mn-lt"/>
                <a:cs typeface="+mn-lt"/>
              </a:rPr>
              <a:t>the </a:t>
            </a:r>
            <a:r>
              <a:rPr lang="en-GB" sz="1200" dirty="0">
                <a:solidFill>
                  <a:schemeClr val="tx1"/>
                </a:solidFill>
                <a:latin typeface="Söhne"/>
                <a:ea typeface="+mn-lt"/>
                <a:cs typeface="+mn-lt"/>
              </a:rPr>
              <a:t>impact </a:t>
            </a:r>
            <a:r>
              <a:rPr lang="en-GB" sz="1200" b="0" i="0" dirty="0">
                <a:solidFill>
                  <a:schemeClr val="tx1"/>
                </a:solidFill>
                <a:effectLst/>
                <a:latin typeface="Söhne"/>
                <a:ea typeface="+mn-lt"/>
                <a:cs typeface="+mn-lt"/>
              </a:rPr>
              <a:t>of keylogger attacks.</a:t>
            </a:r>
            <a:endParaRPr lang="en-GB" dirty="0">
              <a:solidFill>
                <a:schemeClr val="tx1"/>
              </a:solidFill>
              <a:latin typeface="Söhne"/>
            </a:endParaRPr>
          </a:p>
          <a:p>
            <a:pPr marL="305435" indent="-305435">
              <a:buAutoNum type="arabicPeriod"/>
            </a:pPr>
            <a:r>
              <a:rPr lang="en-GB" sz="1200" b="1" dirty="0">
                <a:solidFill>
                  <a:schemeClr val="tx1"/>
                </a:solidFill>
                <a:latin typeface="Söhne"/>
                <a:ea typeface="+mn-lt"/>
                <a:cs typeface="+mn-lt"/>
              </a:rPr>
              <a:t>Endpoint Security Measures:</a:t>
            </a:r>
            <a:r>
              <a:rPr lang="en-GB" sz="1200" dirty="0">
                <a:solidFill>
                  <a:schemeClr val="tx1"/>
                </a:solidFill>
                <a:latin typeface="Söhne"/>
                <a:ea typeface="+mn-lt"/>
                <a:cs typeface="+mn-lt"/>
              </a:rPr>
              <a:t> </a:t>
            </a:r>
            <a:r>
              <a:rPr lang="en-GB" sz="1200" b="0" i="0" dirty="0">
                <a:solidFill>
                  <a:schemeClr val="tx1"/>
                </a:solidFill>
                <a:effectLst/>
                <a:latin typeface="Söhne"/>
                <a:ea typeface="+mn-lt"/>
                <a:cs typeface="+mn-lt"/>
              </a:rPr>
              <a:t>Strengthen endpoint security by </a:t>
            </a:r>
            <a:r>
              <a:rPr lang="en-GB" sz="1200" dirty="0">
                <a:solidFill>
                  <a:schemeClr val="tx1"/>
                </a:solidFill>
                <a:latin typeface="Söhne"/>
                <a:ea typeface="+mn-lt"/>
                <a:cs typeface="+mn-lt"/>
              </a:rPr>
              <a:t>enforcing access controls, </a:t>
            </a:r>
            <a:r>
              <a:rPr lang="en-GB" sz="1200" b="0" i="0" dirty="0">
                <a:solidFill>
                  <a:schemeClr val="tx1"/>
                </a:solidFill>
                <a:effectLst/>
                <a:latin typeface="Söhne"/>
                <a:ea typeface="+mn-lt"/>
                <a:cs typeface="+mn-lt"/>
              </a:rPr>
              <a:t>privilege management, </a:t>
            </a:r>
            <a:r>
              <a:rPr lang="en-GB" sz="1200" dirty="0">
                <a:solidFill>
                  <a:schemeClr val="tx1"/>
                </a:solidFill>
                <a:latin typeface="Söhne"/>
                <a:ea typeface="+mn-lt"/>
                <a:cs typeface="+mn-lt"/>
              </a:rPr>
              <a:t>and application whitelisting to prevent unauthorized installation and execution of keylogger software. Regular security audits and vulnerability assessments should be conducted to identify and remediate potential weaknesses in endpoint devices.</a:t>
            </a:r>
            <a:endParaRPr lang="en-GB"/>
          </a:p>
          <a:p>
            <a:pPr marL="305435" indent="-305435">
              <a:buAutoNum type="arabicPeriod"/>
            </a:pPr>
            <a:r>
              <a:rPr lang="en-GB" sz="1200" b="1" dirty="0">
                <a:solidFill>
                  <a:schemeClr val="tx1"/>
                </a:solidFill>
                <a:latin typeface="Söhne"/>
                <a:ea typeface="+mn-lt"/>
                <a:cs typeface="+mn-lt"/>
              </a:rPr>
              <a:t>Encryption and Secure Communication Protocols:</a:t>
            </a:r>
            <a:r>
              <a:rPr lang="en-GB" sz="1200" dirty="0">
                <a:solidFill>
                  <a:schemeClr val="tx1"/>
                </a:solidFill>
                <a:latin typeface="Söhne"/>
                <a:ea typeface="+mn-lt"/>
                <a:cs typeface="+mn-lt"/>
              </a:rPr>
              <a:t> Utilize encryption technologies and secure communication protocols (e.g., SSL/TLS) to safeguard sensitive data transmitted over networks. Encrypting keystrokes and data-at-rest helps protect against interception and eavesdropping by keyloggers and other malicious entities.</a:t>
            </a:r>
            <a:endParaRPr lang="en-GB"/>
          </a:p>
          <a:p>
            <a:pPr marL="305435" indent="-305435">
              <a:buAutoNum type="arabicPeriod"/>
            </a:pPr>
            <a:r>
              <a:rPr lang="en-GB" sz="1200" b="1" dirty="0">
                <a:solidFill>
                  <a:schemeClr val="tx1"/>
                </a:solidFill>
                <a:latin typeface="Söhne"/>
                <a:ea typeface="+mn-lt"/>
                <a:cs typeface="+mn-lt"/>
              </a:rPr>
              <a:t>User Awareness and Training:</a:t>
            </a:r>
            <a:r>
              <a:rPr lang="en-GB" sz="1200" dirty="0">
                <a:solidFill>
                  <a:schemeClr val="tx1"/>
                </a:solidFill>
                <a:latin typeface="Söhne"/>
                <a:ea typeface="+mn-lt"/>
                <a:cs typeface="+mn-lt"/>
              </a:rPr>
              <a:t> Educate users about the risks associated with keyloggers and promote cybersecurity best practices, such as avoiding suspicious links and attachments, practicing password hygiene, and regularly updating software. Training programs should empower users to recognize and respond to potential security threats effectively.</a:t>
            </a:r>
            <a:endParaRPr lang="en-GB"/>
          </a:p>
          <a:p>
            <a:pPr marL="305435" indent="-305435">
              <a:buAutoNum type="arabicPeriod"/>
            </a:pPr>
            <a:r>
              <a:rPr lang="en-GB" sz="1200" b="1" err="1">
                <a:solidFill>
                  <a:schemeClr val="tx1"/>
                </a:solidFill>
                <a:latin typeface="Söhne"/>
                <a:ea typeface="+mn-lt"/>
                <a:cs typeface="+mn-lt"/>
              </a:rPr>
              <a:t>Behavioral</a:t>
            </a:r>
            <a:r>
              <a:rPr lang="en-GB" sz="1200" b="1" dirty="0">
                <a:solidFill>
                  <a:schemeClr val="tx1"/>
                </a:solidFill>
                <a:latin typeface="Söhne"/>
                <a:ea typeface="+mn-lt"/>
                <a:cs typeface="+mn-lt"/>
              </a:rPr>
              <a:t> Analysis and Anomaly Detection:</a:t>
            </a:r>
            <a:r>
              <a:rPr lang="en-GB" sz="1200" dirty="0">
                <a:solidFill>
                  <a:schemeClr val="tx1"/>
                </a:solidFill>
                <a:latin typeface="Söhne"/>
                <a:ea typeface="+mn-lt"/>
                <a:cs typeface="+mn-lt"/>
              </a:rPr>
              <a:t> Employ machine learning algorithms and </a:t>
            </a:r>
            <a:r>
              <a:rPr lang="en-GB" sz="1200" err="1">
                <a:solidFill>
                  <a:schemeClr val="tx1"/>
                </a:solidFill>
                <a:latin typeface="Söhne"/>
                <a:ea typeface="+mn-lt"/>
                <a:cs typeface="+mn-lt"/>
              </a:rPr>
              <a:t>behavioral</a:t>
            </a:r>
            <a:r>
              <a:rPr lang="en-GB" sz="1200" dirty="0">
                <a:solidFill>
                  <a:schemeClr val="tx1"/>
                </a:solidFill>
                <a:latin typeface="Söhne"/>
                <a:ea typeface="+mn-lt"/>
                <a:cs typeface="+mn-lt"/>
              </a:rPr>
              <a:t> analysis techniques to identify anomalous user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indicative of keylogger activity. By establishing baseline </a:t>
            </a:r>
            <a:r>
              <a:rPr lang="en-GB" sz="1200" err="1">
                <a:solidFill>
                  <a:schemeClr val="tx1"/>
                </a:solidFill>
                <a:latin typeface="Söhne"/>
                <a:ea typeface="+mn-lt"/>
                <a:cs typeface="+mn-lt"/>
              </a:rPr>
              <a:t>behavior</a:t>
            </a:r>
            <a:r>
              <a:rPr lang="en-GB" sz="1200" dirty="0">
                <a:solidFill>
                  <a:schemeClr val="tx1"/>
                </a:solidFill>
                <a:latin typeface="Söhne"/>
                <a:ea typeface="+mn-lt"/>
                <a:cs typeface="+mn-lt"/>
              </a:rPr>
              <a:t> patterns and flagging deviations from the norm, organizations can proactively detect and mitigate potential threats.</a:t>
            </a:r>
            <a:endParaRPr lang="en-GB">
              <a:solidFill>
                <a:schemeClr val="tx1"/>
              </a:solidFill>
            </a:endParaRPr>
          </a:p>
          <a:p>
            <a:pPr marL="305435" indent="-305435">
              <a:buAutoNum type="arabicPeriod"/>
            </a:pPr>
            <a:r>
              <a:rPr lang="en-GB" sz="1200" b="1" dirty="0">
                <a:solidFill>
                  <a:schemeClr val="tx1"/>
                </a:solidFill>
                <a:latin typeface="Söhne"/>
                <a:ea typeface="+mn-lt"/>
                <a:cs typeface="+mn-lt"/>
              </a:rPr>
              <a:t>Hardware Security Measures:</a:t>
            </a:r>
            <a:r>
              <a:rPr lang="en-GB" sz="1200" dirty="0">
                <a:solidFill>
                  <a:schemeClr val="tx1"/>
                </a:solidFill>
                <a:latin typeface="Söhne"/>
                <a:ea typeface="+mn-lt"/>
                <a:cs typeface="+mn-lt"/>
              </a:rPr>
              <a:t> Implement physical security measures to protect against hardware keyloggers, such as tamper-evident seals, secure boot processes, and intrusion detection sensors. Regular physical inspections and integrity checks can help detect and deter unauthorized tampering with hardware devices.</a:t>
            </a:r>
            <a:endParaRPr lang="en-GB"/>
          </a:p>
          <a:p>
            <a:pPr marL="305435" indent="-305435">
              <a:buAutoNum type="arabicPeriod"/>
            </a:pPr>
            <a:r>
              <a:rPr lang="en-GB" sz="1200" b="1" dirty="0">
                <a:solidFill>
                  <a:schemeClr val="tx1"/>
                </a:solidFill>
                <a:latin typeface="Söhne"/>
                <a:ea typeface="+mn-lt"/>
                <a:cs typeface="+mn-lt"/>
              </a:rPr>
              <a:t>Regulatory Compliance and Legal Frameworks:</a:t>
            </a:r>
            <a:r>
              <a:rPr lang="en-GB" sz="1200" dirty="0">
                <a:solidFill>
                  <a:schemeClr val="tx1"/>
                </a:solidFill>
                <a:latin typeface="Söhne"/>
                <a:ea typeface="+mn-lt"/>
                <a:cs typeface="+mn-lt"/>
              </a:rPr>
              <a:t> Ensure compliance with regulatory requirements and legal frameworks governing data privacy and cybersecurity. Establish clear policies and procedures for incident response, data breach notification</a:t>
            </a:r>
            <a:r>
              <a:rPr lang="en-GB" sz="1200" b="0" i="0" dirty="0">
                <a:solidFill>
                  <a:schemeClr val="tx1"/>
                </a:solidFill>
                <a:effectLst/>
                <a:latin typeface="Söhne"/>
                <a:ea typeface="+mn-lt"/>
                <a:cs typeface="+mn-lt"/>
              </a:rPr>
              <a:t>, and</a:t>
            </a:r>
            <a:r>
              <a:rPr lang="en-GB" sz="1200" dirty="0">
                <a:solidFill>
                  <a:schemeClr val="tx1"/>
                </a:solidFill>
                <a:latin typeface="Söhne"/>
                <a:ea typeface="+mn-lt"/>
                <a:cs typeface="+mn-lt"/>
              </a:rPr>
              <a:t> lawful interception, ensuring adherence to applicable laws and regulations.</a:t>
            </a:r>
            <a:endParaRPr lang="en-GB"/>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839908"/>
            <a:ext cx="11029615" cy="4673324"/>
          </a:xfrm>
        </p:spPr>
        <p:txBody>
          <a:bodyPr vert="horz" lIns="91440" tIns="45720" rIns="91440" bIns="45720" rtlCol="0" anchor="ctr">
            <a:noAutofit/>
          </a:bodyPr>
          <a:lstStyle/>
          <a:p>
            <a:pPr marL="305435" indent="-305435"/>
            <a:r>
              <a:rPr lang="en-GB" sz="1800" dirty="0">
                <a:solidFill>
                  <a:schemeClr val="tx1"/>
                </a:solidFill>
                <a:ea typeface="+mn-lt"/>
                <a:cs typeface="+mn-lt"/>
              </a:rPr>
              <a:t>A methodical </a:t>
            </a:r>
            <a:r>
              <a:rPr lang="en-GB" sz="1800" b="0" i="0" dirty="0">
                <a:solidFill>
                  <a:schemeClr val="tx1"/>
                </a:solidFill>
                <a:effectLst/>
                <a:ea typeface="+mn-lt"/>
                <a:cs typeface="+mn-lt"/>
              </a:rPr>
              <a:t>and iterative </a:t>
            </a:r>
            <a:r>
              <a:rPr lang="en-GB" sz="1800" dirty="0">
                <a:solidFill>
                  <a:schemeClr val="tx1"/>
                </a:solidFill>
                <a:ea typeface="+mn-lt"/>
                <a:cs typeface="+mn-lt"/>
              </a:rPr>
              <a:t>approach to </a:t>
            </a:r>
            <a:r>
              <a:rPr lang="en-GB" sz="1800" b="0" i="0" dirty="0">
                <a:solidFill>
                  <a:schemeClr val="tx1"/>
                </a:solidFill>
                <a:effectLst/>
                <a:ea typeface="+mn-lt"/>
                <a:cs typeface="+mn-lt"/>
              </a:rPr>
              <a:t>system development is </a:t>
            </a:r>
            <a:r>
              <a:rPr lang="en-GB" sz="1800" dirty="0">
                <a:solidFill>
                  <a:schemeClr val="tx1"/>
                </a:solidFill>
                <a:ea typeface="+mn-lt"/>
                <a:cs typeface="+mn-lt"/>
              </a:rPr>
              <a:t>suggested in order to enhance cybersecurity and effectively resist keyloggers</a:t>
            </a:r>
            <a:r>
              <a:rPr lang="en-GB" sz="1800" b="0" i="0" dirty="0">
                <a:solidFill>
                  <a:schemeClr val="tx1"/>
                </a:solidFill>
                <a:effectLst/>
                <a:ea typeface="+mn-lt"/>
                <a:cs typeface="+mn-lt"/>
              </a:rPr>
              <a:t>. The </a:t>
            </a:r>
            <a:r>
              <a:rPr lang="en-GB" sz="1800" dirty="0">
                <a:solidFill>
                  <a:schemeClr val="tx1"/>
                </a:solidFill>
                <a:ea typeface="+mn-lt"/>
                <a:cs typeface="+mn-lt"/>
              </a:rPr>
              <a:t>fundamental steps </a:t>
            </a:r>
            <a:r>
              <a:rPr lang="en-GB" sz="1800" b="0" i="0" dirty="0">
                <a:solidFill>
                  <a:schemeClr val="tx1"/>
                </a:solidFill>
                <a:effectLst/>
                <a:ea typeface="+mn-lt"/>
                <a:cs typeface="+mn-lt"/>
              </a:rPr>
              <a:t>and </a:t>
            </a:r>
            <a:r>
              <a:rPr lang="en-GB" sz="1800" dirty="0">
                <a:solidFill>
                  <a:schemeClr val="tx1"/>
                </a:solidFill>
                <a:ea typeface="+mn-lt"/>
                <a:cs typeface="+mn-lt"/>
              </a:rPr>
              <a:t>procedures required </a:t>
            </a:r>
            <a:r>
              <a:rPr lang="en-GB" sz="1800" b="0" i="0" dirty="0">
                <a:solidFill>
                  <a:schemeClr val="tx1"/>
                </a:solidFill>
                <a:effectLst/>
                <a:ea typeface="+mn-lt"/>
                <a:cs typeface="+mn-lt"/>
              </a:rPr>
              <a:t>in </a:t>
            </a:r>
            <a:r>
              <a:rPr lang="en-GB" sz="1800" dirty="0">
                <a:solidFill>
                  <a:schemeClr val="tx1"/>
                </a:solidFill>
                <a:ea typeface="+mn-lt"/>
                <a:cs typeface="+mn-lt"/>
              </a:rPr>
              <a:t>creating </a:t>
            </a:r>
            <a:r>
              <a:rPr lang="en-GB" sz="1800" b="0" i="0" dirty="0">
                <a:solidFill>
                  <a:schemeClr val="tx1"/>
                </a:solidFill>
                <a:effectLst/>
                <a:ea typeface="+mn-lt"/>
                <a:cs typeface="+mn-lt"/>
              </a:rPr>
              <a:t>and </a:t>
            </a:r>
            <a:r>
              <a:rPr lang="en-GB" sz="1800" dirty="0">
                <a:solidFill>
                  <a:schemeClr val="tx1"/>
                </a:solidFill>
                <a:ea typeface="+mn-lt"/>
                <a:cs typeface="+mn-lt"/>
              </a:rPr>
              <a:t>putting into practice </a:t>
            </a:r>
            <a:r>
              <a:rPr lang="en-GB" sz="1800" b="0" i="0" dirty="0">
                <a:solidFill>
                  <a:schemeClr val="tx1"/>
                </a:solidFill>
                <a:effectLst/>
                <a:ea typeface="+mn-lt"/>
                <a:cs typeface="+mn-lt"/>
              </a:rPr>
              <a:t>a </a:t>
            </a:r>
            <a:r>
              <a:rPr lang="en-GB" sz="1800" dirty="0">
                <a:solidFill>
                  <a:schemeClr val="tx1"/>
                </a:solidFill>
                <a:ea typeface="+mn-lt"/>
                <a:cs typeface="+mn-lt"/>
              </a:rPr>
              <a:t>strong </a:t>
            </a:r>
            <a:r>
              <a:rPr lang="en-GB" sz="1800" b="0" i="0" dirty="0">
                <a:solidFill>
                  <a:schemeClr val="tx1"/>
                </a:solidFill>
                <a:effectLst/>
                <a:ea typeface="+mn-lt"/>
                <a:cs typeface="+mn-lt"/>
              </a:rPr>
              <a:t>cybersecurity solution</a:t>
            </a:r>
            <a:r>
              <a:rPr lang="en-GB" sz="1800" dirty="0">
                <a:solidFill>
                  <a:schemeClr val="tx1"/>
                </a:solidFill>
                <a:ea typeface="+mn-lt"/>
                <a:cs typeface="+mn-lt"/>
              </a:rPr>
              <a:t> are outlined in the framework below</a:t>
            </a:r>
            <a:r>
              <a:rPr lang="en-GB" sz="1800" b="0" i="0" dirty="0">
                <a:solidFill>
                  <a:schemeClr val="tx1"/>
                </a:solidFill>
                <a:effectLst/>
                <a:ea typeface="+mn-lt"/>
                <a:cs typeface="+mn-lt"/>
              </a:rPr>
              <a:t>:</a:t>
            </a:r>
            <a:r>
              <a:rPr lang="en-GB" sz="1800" dirty="0">
                <a:solidFill>
                  <a:schemeClr val="tx1"/>
                </a:solidFill>
                <a:ea typeface="+mn-lt"/>
                <a:cs typeface="+mn-lt"/>
              </a:rPr>
              <a:t> </a:t>
            </a:r>
            <a:endParaRPr lang="en-US" sz="1800">
              <a:solidFill>
                <a:schemeClr val="tx1"/>
              </a:solidFill>
            </a:endParaRPr>
          </a:p>
          <a:p>
            <a:pPr marL="305435" indent="-305435"/>
            <a:endParaRPr lang="en-GB" sz="1800" dirty="0">
              <a:solidFill>
                <a:schemeClr val="tx1"/>
              </a:solidFill>
              <a:ea typeface="+mn-lt"/>
              <a:cs typeface="+mn-lt"/>
            </a:endParaRPr>
          </a:p>
          <a:p>
            <a:pPr marL="305435" indent="-305435"/>
            <a:r>
              <a:rPr lang="en-GB" sz="1800" dirty="0">
                <a:solidFill>
                  <a:schemeClr val="tx1"/>
                </a:solidFill>
                <a:ea typeface="+mn-lt"/>
                <a:cs typeface="+mn-lt"/>
              </a:rPr>
              <a:t>Analysis of </a:t>
            </a:r>
            <a:r>
              <a:rPr lang="en-GB" sz="1800" i="0" dirty="0">
                <a:solidFill>
                  <a:schemeClr val="tx1"/>
                </a:solidFill>
                <a:effectLst/>
                <a:ea typeface="+mn-lt"/>
                <a:cs typeface="+mn-lt"/>
              </a:rPr>
              <a:t>Requirements</a:t>
            </a:r>
            <a:r>
              <a:rPr lang="en-GB" sz="1800" dirty="0">
                <a:solidFill>
                  <a:schemeClr val="tx1"/>
                </a:solidFill>
                <a:ea typeface="+mn-lt"/>
                <a:cs typeface="+mn-lt"/>
              </a:rPr>
              <a:t> </a:t>
            </a:r>
            <a:endParaRPr lang="en-GB" sz="1800">
              <a:solidFill>
                <a:schemeClr val="tx1"/>
              </a:solidFill>
            </a:endParaRPr>
          </a:p>
          <a:p>
            <a:pPr marL="305435" indent="-305435">
              <a:spcBef>
                <a:spcPts val="1000"/>
              </a:spcBef>
              <a:spcAft>
                <a:spcPts val="500"/>
              </a:spcAft>
            </a:pPr>
            <a:r>
              <a:rPr lang="en-GB" sz="1800" i="0" dirty="0">
                <a:solidFill>
                  <a:schemeClr val="tx1"/>
                </a:solidFill>
                <a:effectLst/>
                <a:ea typeface="+mn-lt"/>
                <a:cs typeface="+mn-lt"/>
              </a:rPr>
              <a:t>Risk </a:t>
            </a:r>
            <a:r>
              <a:rPr lang="en-GB" sz="1800" dirty="0">
                <a:solidFill>
                  <a:schemeClr val="tx1"/>
                </a:solidFill>
                <a:ea typeface="+mn-lt"/>
                <a:cs typeface="+mn-lt"/>
              </a:rPr>
              <a:t>Evaluation </a:t>
            </a:r>
            <a:r>
              <a:rPr lang="en-GB" sz="1800" i="0" dirty="0">
                <a:solidFill>
                  <a:schemeClr val="tx1"/>
                </a:solidFill>
                <a:effectLst/>
                <a:ea typeface="+mn-lt"/>
                <a:cs typeface="+mn-lt"/>
              </a:rPr>
              <a:t>and </a:t>
            </a:r>
            <a:r>
              <a:rPr lang="en-GB" sz="1800" i="0" err="1">
                <a:solidFill>
                  <a:schemeClr val="tx1"/>
                </a:solidFill>
                <a:effectLst/>
                <a:ea typeface="+mn-lt"/>
                <a:cs typeface="+mn-lt"/>
              </a:rPr>
              <a:t>Modeling</a:t>
            </a:r>
            <a:r>
              <a:rPr lang="en-GB" sz="1800" dirty="0">
                <a:solidFill>
                  <a:schemeClr val="tx1"/>
                </a:solidFill>
                <a:ea typeface="+mn-lt"/>
                <a:cs typeface="+mn-lt"/>
              </a:rPr>
              <a:t> of Threats </a:t>
            </a:r>
            <a:endParaRPr lang="en-GB" sz="1800">
              <a:solidFill>
                <a:schemeClr val="tx1"/>
              </a:solidFill>
            </a:endParaRPr>
          </a:p>
          <a:p>
            <a:pPr marL="305435" indent="-305435"/>
            <a:r>
              <a:rPr lang="en-GB" sz="1800" dirty="0">
                <a:solidFill>
                  <a:schemeClr val="tx1"/>
                </a:solidFill>
                <a:ea typeface="+mn-lt"/>
                <a:cs typeface="+mn-lt"/>
              </a:rPr>
              <a:t>Design and </a:t>
            </a:r>
            <a:r>
              <a:rPr lang="en-GB" sz="1800" i="0" dirty="0">
                <a:solidFill>
                  <a:schemeClr val="tx1"/>
                </a:solidFill>
                <a:effectLst/>
                <a:ea typeface="+mn-lt"/>
                <a:cs typeface="+mn-lt"/>
              </a:rPr>
              <a:t>Architecture</a:t>
            </a:r>
            <a:r>
              <a:rPr lang="en-GB" sz="1800" dirty="0">
                <a:solidFill>
                  <a:schemeClr val="tx1"/>
                </a:solidFill>
                <a:ea typeface="+mn-lt"/>
                <a:cs typeface="+mn-lt"/>
              </a:rPr>
              <a:t> </a:t>
            </a:r>
          </a:p>
          <a:p>
            <a:pPr marL="305435" indent="-305435"/>
            <a:r>
              <a:rPr lang="en-GB" sz="1800" dirty="0">
                <a:solidFill>
                  <a:schemeClr val="tx1"/>
                </a:solidFill>
                <a:ea typeface="+mn-lt"/>
                <a:cs typeface="+mn-lt"/>
              </a:rPr>
              <a:t>Development </a:t>
            </a:r>
            <a:r>
              <a:rPr lang="en-GB" sz="1800" i="0" dirty="0">
                <a:solidFill>
                  <a:schemeClr val="tx1"/>
                </a:solidFill>
                <a:effectLst/>
                <a:ea typeface="+mn-lt"/>
                <a:cs typeface="+mn-lt"/>
              </a:rPr>
              <a:t>and Prototyping</a:t>
            </a:r>
            <a:r>
              <a:rPr lang="en-GB" sz="1800" dirty="0">
                <a:solidFill>
                  <a:schemeClr val="tx1"/>
                </a:solidFill>
                <a:ea typeface="+mn-lt"/>
                <a:cs typeface="+mn-lt"/>
              </a:rPr>
              <a:t> </a:t>
            </a:r>
          </a:p>
          <a:p>
            <a:pPr marL="305435" indent="-305435"/>
            <a:r>
              <a:rPr lang="en-GB" sz="1800" dirty="0">
                <a:solidFill>
                  <a:schemeClr val="tx1"/>
                </a:solidFill>
                <a:ea typeface="+mn-lt"/>
                <a:cs typeface="+mn-lt"/>
              </a:rPr>
              <a:t>Validation </a:t>
            </a:r>
            <a:r>
              <a:rPr lang="en-GB" sz="1800" i="0" dirty="0">
                <a:solidFill>
                  <a:schemeClr val="tx1"/>
                </a:solidFill>
                <a:effectLst/>
                <a:ea typeface="+mn-lt"/>
                <a:cs typeface="+mn-lt"/>
              </a:rPr>
              <a:t>and Testing</a:t>
            </a:r>
            <a:r>
              <a:rPr lang="en-GB" sz="1800" dirty="0">
                <a:solidFill>
                  <a:schemeClr val="tx1"/>
                </a:solidFill>
                <a:ea typeface="+mn-lt"/>
                <a:cs typeface="+mn-lt"/>
              </a:rPr>
              <a:t> </a:t>
            </a:r>
          </a:p>
          <a:p>
            <a:pPr marL="305435" indent="-305435"/>
            <a:r>
              <a:rPr lang="en-GB" sz="1800" i="0" dirty="0">
                <a:solidFill>
                  <a:schemeClr val="tx1"/>
                </a:solidFill>
                <a:effectLst/>
                <a:ea typeface="+mn-lt"/>
                <a:cs typeface="+mn-lt"/>
              </a:rPr>
              <a:t>Deployment and Implementation</a:t>
            </a:r>
            <a:r>
              <a:rPr lang="en-GB" sz="1800" dirty="0">
                <a:solidFill>
                  <a:schemeClr val="tx1"/>
                </a:solidFill>
                <a:ea typeface="+mn-lt"/>
                <a:cs typeface="+mn-lt"/>
              </a:rPr>
              <a:t> </a:t>
            </a:r>
            <a:endParaRPr lang="en-GB" sz="1800">
              <a:solidFill>
                <a:schemeClr val="tx1"/>
              </a:solidFill>
            </a:endParaRPr>
          </a:p>
          <a:p>
            <a:pPr marL="305435" indent="-305435"/>
            <a:r>
              <a:rPr lang="en-GB" sz="1800" i="0" dirty="0">
                <a:solidFill>
                  <a:schemeClr val="tx1"/>
                </a:solidFill>
                <a:effectLst/>
                <a:ea typeface="+mn-lt"/>
                <a:cs typeface="+mn-lt"/>
              </a:rPr>
              <a:t>Monitoring and Continuous Improvement</a:t>
            </a:r>
            <a:r>
              <a:rPr lang="en-GB" sz="1800" dirty="0">
                <a:solidFill>
                  <a:schemeClr val="tx1"/>
                </a:solidFill>
                <a:ea typeface="+mn-lt"/>
                <a:cs typeface="+mn-lt"/>
              </a:rPr>
              <a:t> </a:t>
            </a:r>
            <a:endParaRPr lang="en-GB" sz="1800">
              <a:solidFill>
                <a:schemeClr val="tx1"/>
              </a:solidFill>
            </a:endParaRPr>
          </a:p>
          <a:p>
            <a:pPr marL="305435" indent="-305435" algn="l"/>
            <a:endParaRPr lang="en-GB" sz="1800" dirty="0"/>
          </a:p>
          <a:p>
            <a:pPr marL="305435" indent="-305435"/>
            <a:endParaRPr lang="en-GB"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56026"/>
            <a:ext cx="11102808" cy="4692374"/>
          </a:xfrm>
        </p:spPr>
        <p:txBody>
          <a:bodyPr>
            <a:noAutofit/>
          </a:bodyPr>
          <a:lstStyle/>
          <a:p>
            <a:pPr marL="0" indent="0" algn="l">
              <a:buNone/>
            </a:pPr>
            <a:r>
              <a:rPr lang="en-GB" sz="1200" b="1" i="0" dirty="0">
                <a:solidFill>
                  <a:schemeClr val="tx1"/>
                </a:solidFill>
                <a:effectLst/>
                <a:latin typeface="Söhne"/>
              </a:rPr>
              <a:t>Keylogger Detection Algorithm</a:t>
            </a:r>
          </a:p>
          <a:p>
            <a:pPr algn="l"/>
            <a:r>
              <a:rPr lang="en-GB" sz="1000" b="0" i="0" dirty="0">
                <a:solidFill>
                  <a:schemeClr val="tx1"/>
                </a:solidFill>
                <a:effectLst/>
                <a:latin typeface="Söhne"/>
              </a:rPr>
              <a:t>1. Start</a:t>
            </a:r>
          </a:p>
          <a:p>
            <a:pPr algn="l"/>
            <a:r>
              <a:rPr lang="en-GB" sz="1000" b="0" i="0" dirty="0">
                <a:solidFill>
                  <a:schemeClr val="tx1"/>
                </a:solidFill>
                <a:effectLst/>
                <a:latin typeface="Söhne"/>
              </a:rPr>
              <a:t>2. Initialize system monitoring components</a:t>
            </a:r>
          </a:p>
          <a:p>
            <a:pPr algn="l"/>
            <a:r>
              <a:rPr lang="en-GB" sz="1000" b="0" i="0" dirty="0">
                <a:solidFill>
                  <a:schemeClr val="tx1"/>
                </a:solidFill>
                <a:effectLst/>
                <a:latin typeface="Söhne"/>
              </a:rPr>
              <a:t>3. Loop:</a:t>
            </a:r>
          </a:p>
          <a:p>
            <a:pPr algn="l"/>
            <a:r>
              <a:rPr lang="en-GB" sz="1000" b="0" i="0" dirty="0">
                <a:solidFill>
                  <a:schemeClr val="tx1"/>
                </a:solidFill>
                <a:effectLst/>
                <a:latin typeface="Söhne"/>
              </a:rPr>
              <a:t>     a. Monitor keyboard input events</a:t>
            </a:r>
          </a:p>
          <a:p>
            <a:pPr algn="l"/>
            <a:r>
              <a:rPr lang="en-GB" sz="1000" b="0" i="0" dirty="0">
                <a:solidFill>
                  <a:schemeClr val="tx1"/>
                </a:solidFill>
                <a:effectLst/>
                <a:latin typeface="Söhne"/>
              </a:rPr>
              <a:t>     b. Capture keystrokes and timestamp</a:t>
            </a:r>
          </a:p>
          <a:p>
            <a:pPr algn="l"/>
            <a:r>
              <a:rPr lang="en-GB" sz="1000" b="0" i="0" dirty="0">
                <a:solidFill>
                  <a:schemeClr val="tx1"/>
                </a:solidFill>
                <a:effectLst/>
                <a:latin typeface="Söhne"/>
              </a:rPr>
              <a:t>     c. Check for irregular typing patterns or unexpected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d. </a:t>
            </a:r>
            <a:r>
              <a:rPr lang="en-GB" sz="1000" b="0" i="0" dirty="0" err="1">
                <a:solidFill>
                  <a:schemeClr val="tx1"/>
                </a:solidFill>
                <a:effectLst/>
                <a:latin typeface="Söhne"/>
              </a:rPr>
              <a:t>Analyze</a:t>
            </a:r>
            <a:r>
              <a:rPr lang="en-GB" sz="1000" b="0" i="0" dirty="0">
                <a:solidFill>
                  <a:schemeClr val="tx1"/>
                </a:solidFill>
                <a:effectLst/>
                <a:latin typeface="Söhne"/>
              </a:rPr>
              <a:t> keystroke data for suspicious patterns</a:t>
            </a:r>
          </a:p>
          <a:p>
            <a:pPr algn="l"/>
            <a:r>
              <a:rPr lang="en-GB" sz="1000" b="0" i="0" dirty="0">
                <a:solidFill>
                  <a:schemeClr val="tx1"/>
                </a:solidFill>
                <a:effectLst/>
                <a:latin typeface="Söhne"/>
              </a:rPr>
              <a:t>     e. Compare keystroke patterns against known keylogger signatures</a:t>
            </a:r>
          </a:p>
          <a:p>
            <a:pPr algn="l"/>
            <a:r>
              <a:rPr lang="en-GB" sz="1000" b="0" i="0" dirty="0">
                <a:solidFill>
                  <a:schemeClr val="tx1"/>
                </a:solidFill>
                <a:effectLst/>
                <a:latin typeface="Söhne"/>
              </a:rPr>
              <a:t>     f. Perform heuristic analysis to detect keylogger </a:t>
            </a:r>
            <a:r>
              <a:rPr lang="en-GB" sz="1000" b="0" i="0" dirty="0" err="1">
                <a:solidFill>
                  <a:schemeClr val="tx1"/>
                </a:solidFill>
                <a:effectLst/>
                <a:latin typeface="Söhne"/>
              </a:rPr>
              <a:t>behavior</a:t>
            </a:r>
            <a:endParaRPr lang="en-GB" sz="1000" b="0" i="0" dirty="0">
              <a:solidFill>
                <a:schemeClr val="tx1"/>
              </a:solidFill>
              <a:effectLst/>
              <a:latin typeface="Söhne"/>
            </a:endParaRPr>
          </a:p>
          <a:p>
            <a:pPr algn="l"/>
            <a:r>
              <a:rPr lang="en-GB" sz="1000" b="0" i="0" dirty="0">
                <a:solidFill>
                  <a:schemeClr val="tx1"/>
                </a:solidFill>
                <a:effectLst/>
                <a:latin typeface="Söhne"/>
              </a:rPr>
              <a:t>     g. Generate alerts or notifications for potential keylogger activity</a:t>
            </a:r>
          </a:p>
          <a:p>
            <a:pPr algn="l"/>
            <a:r>
              <a:rPr lang="en-GB" sz="1000" b="0" i="0" dirty="0">
                <a:solidFill>
                  <a:schemeClr val="tx1"/>
                </a:solidFill>
                <a:effectLst/>
                <a:latin typeface="Söhne"/>
              </a:rPr>
              <a:t>4. End Loop</a:t>
            </a:r>
          </a:p>
          <a:p>
            <a:pPr algn="l"/>
            <a:r>
              <a:rPr lang="en-GB" sz="1000" b="0" i="0" dirty="0">
                <a:solidFill>
                  <a:schemeClr val="tx1"/>
                </a:solidFill>
                <a:effectLst/>
                <a:latin typeface="Söhne"/>
              </a:rPr>
              <a:t>5. If keylogger activity is detected:</a:t>
            </a:r>
          </a:p>
          <a:p>
            <a:pPr algn="l"/>
            <a:r>
              <a:rPr lang="en-GB" sz="1000" b="0" i="0" dirty="0">
                <a:solidFill>
                  <a:schemeClr val="tx1"/>
                </a:solidFill>
                <a:effectLst/>
                <a:latin typeface="Söhne"/>
              </a:rPr>
              <a:t>     a. Quarantine or remove keylogger software or malware</a:t>
            </a:r>
          </a:p>
          <a:p>
            <a:pPr algn="l"/>
            <a:r>
              <a:rPr lang="en-GB" sz="1000" b="0" i="0" dirty="0">
                <a:solidFill>
                  <a:schemeClr val="tx1"/>
                </a:solidFill>
                <a:effectLst/>
                <a:latin typeface="Söhne"/>
              </a:rPr>
              <a:t>     b. Update antivirus definitions and security patches</a:t>
            </a:r>
          </a:p>
          <a:p>
            <a:pPr algn="l"/>
            <a:r>
              <a:rPr lang="en-GB" sz="1000" b="0" i="0" dirty="0">
                <a:solidFill>
                  <a:schemeClr val="tx1"/>
                </a:solidFill>
                <a:effectLst/>
                <a:latin typeface="Söhne"/>
              </a:rPr>
              <a:t>     c. Log incident details, including timestamps and affected systems</a:t>
            </a:r>
          </a:p>
          <a:p>
            <a:pPr algn="l"/>
            <a:r>
              <a:rPr lang="en-GB" sz="1000" b="0" i="0" dirty="0">
                <a:solidFill>
                  <a:schemeClr val="tx1"/>
                </a:solidFill>
                <a:effectLst/>
                <a:latin typeface="Söhne"/>
              </a:rPr>
              <a:t>     d. Initiate incident response procedures</a:t>
            </a:r>
          </a:p>
          <a:p>
            <a:pPr algn="l"/>
            <a:r>
              <a:rPr lang="en-GB" sz="1000" b="0" i="0" dirty="0">
                <a:solidFill>
                  <a:schemeClr val="tx1"/>
                </a:solidFill>
                <a:effectLst/>
                <a:latin typeface="Söhne"/>
              </a:rPr>
              <a:t>6. If no keylogger activity is detected:</a:t>
            </a:r>
          </a:p>
          <a:p>
            <a:pPr algn="l"/>
            <a:r>
              <a:rPr lang="en-GB" sz="1000" b="0" i="0" dirty="0">
                <a:solidFill>
                  <a:schemeClr val="tx1"/>
                </a:solidFill>
                <a:effectLst/>
                <a:latin typeface="Söhne"/>
              </a:rPr>
              <a:t>     a. Continue monitoring system activity</a:t>
            </a:r>
          </a:p>
          <a:p>
            <a:pPr algn="l"/>
            <a:r>
              <a:rPr lang="en-GB" sz="1000" b="0" i="0" dirty="0">
                <a:solidFill>
                  <a:schemeClr val="tx1"/>
                </a:solidFill>
                <a:effectLst/>
                <a:latin typeface="Söhne"/>
              </a:rPr>
              <a:t>7. End</a:t>
            </a:r>
            <a:endParaRPr lang="en-IN" sz="1000"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2296" y="563260"/>
            <a:ext cx="11029616" cy="530296"/>
          </a:xfrm>
        </p:spPr>
        <p:txBody>
          <a:bodyPr>
            <a:noAutofit/>
          </a:bodyPr>
          <a:lstStyle/>
          <a:p>
            <a:r>
              <a:rPr lang="en-US" sz="3200" b="1" dirty="0">
                <a:solidFill>
                  <a:schemeClr val="accent1"/>
                </a:solidFill>
                <a:latin typeface="Arial"/>
                <a:ea typeface="+mj-lt"/>
                <a:cs typeface="Arial"/>
              </a:rPr>
              <a:t>Deployment</a:t>
            </a:r>
            <a:endParaRPr lang="en-US" sz="20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548" y="3756675"/>
            <a:ext cx="13026463" cy="259740"/>
          </a:xfrm>
        </p:spPr>
        <p:txBody>
          <a:bodyPr>
            <a:noAutofit/>
          </a:bodyPr>
          <a:lstStyle/>
          <a:p>
            <a:pPr algn="l">
              <a:buFont typeface="+mj-lt"/>
              <a:buAutoNum type="arabicPeriod"/>
            </a:pPr>
            <a:r>
              <a:rPr lang="en-GB" b="1" i="0" dirty="0">
                <a:solidFill>
                  <a:schemeClr val="tx1"/>
                </a:solidFill>
                <a:effectLst/>
                <a:latin typeface="Söhne"/>
              </a:rPr>
              <a:t>Endpoint Security Software:</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Integrate the keylogger detection algorithm into endpoint security software suites, such as antivirus/anti-malware solutions and endpoint detection 			and response (EDR) platforms.</a:t>
            </a:r>
          </a:p>
          <a:p>
            <a:pPr marL="742950" lvl="1" indent="-285750" algn="l">
              <a:buFont typeface="+mj-lt"/>
              <a:buAutoNum type="arabicPeriod"/>
            </a:pPr>
            <a:r>
              <a:rPr lang="en-GB" b="0" i="0" dirty="0">
                <a:solidFill>
                  <a:schemeClr val="tx1"/>
                </a:solidFill>
                <a:effectLst/>
                <a:latin typeface="Söhne"/>
              </a:rPr>
              <a:t>Deploy endpoint agents across all devices within the organization to continuously monitor and protect against keylogger threats.</a:t>
            </a:r>
          </a:p>
          <a:p>
            <a:pPr algn="l">
              <a:buFont typeface="+mj-lt"/>
              <a:buAutoNum type="arabicPeriod"/>
            </a:pPr>
            <a:r>
              <a:rPr lang="en-GB" b="1" i="0" dirty="0">
                <a:solidFill>
                  <a:schemeClr val="tx1"/>
                </a:solidFill>
                <a:effectLst/>
                <a:latin typeface="Söhne"/>
              </a:rPr>
              <a:t>Network Intrusion Detection Systems (NIDS):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Incorporate the keylogger detection algorithm into network intrusion detection systems (NIDS) to monitor network traffic for signs of keylogger activity.</a:t>
            </a:r>
          </a:p>
          <a:p>
            <a:pPr marL="742950" lvl="1" indent="-285750" algn="l">
              <a:buFont typeface="+mj-lt"/>
              <a:buAutoNum type="arabicPeriod"/>
            </a:pPr>
            <a:r>
              <a:rPr lang="en-GB" b="0" i="0" dirty="0">
                <a:solidFill>
                  <a:schemeClr val="tx1"/>
                </a:solidFill>
                <a:effectLst/>
                <a:latin typeface="Söhne"/>
              </a:rPr>
              <a:t>Deploy NIDS sensors at strategic points within the network infrastructure to detect and block keylogger-related threats in real-time.</a:t>
            </a:r>
          </a:p>
          <a:p>
            <a:pPr algn="l">
              <a:buFont typeface="+mj-lt"/>
              <a:buAutoNum type="arabicPeriod"/>
            </a:pPr>
            <a:r>
              <a:rPr lang="en-GB" b="1" i="0" dirty="0">
                <a:solidFill>
                  <a:schemeClr val="tx1"/>
                </a:solidFill>
                <a:effectLst/>
                <a:latin typeface="Söhne"/>
              </a:rPr>
              <a:t>Centralized Security Operations </a:t>
            </a:r>
            <a:r>
              <a:rPr lang="en-GB" b="1" i="0" dirty="0" err="1">
                <a:solidFill>
                  <a:schemeClr val="tx1"/>
                </a:solidFill>
                <a:effectLst/>
                <a:latin typeface="Söhne"/>
              </a:rPr>
              <a:t>Center</a:t>
            </a:r>
            <a:r>
              <a:rPr lang="en-GB" b="1" i="0" dirty="0">
                <a:solidFill>
                  <a:schemeClr val="tx1"/>
                </a:solidFill>
                <a:effectLst/>
                <a:latin typeface="Söhne"/>
              </a:rPr>
              <a:t> (SOC):</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Establish a centralized security operations </a:t>
            </a:r>
            <a:r>
              <a:rPr lang="en-GB" b="0" i="0" dirty="0" err="1">
                <a:solidFill>
                  <a:schemeClr val="tx1"/>
                </a:solidFill>
                <a:effectLst/>
                <a:latin typeface="Söhne"/>
              </a:rPr>
              <a:t>center</a:t>
            </a:r>
            <a:r>
              <a:rPr lang="en-GB" b="0" i="0" dirty="0">
                <a:solidFill>
                  <a:schemeClr val="tx1"/>
                </a:solidFill>
                <a:effectLst/>
                <a:latin typeface="Söhne"/>
              </a:rPr>
              <a:t> (SOC) to oversee the deployment and management of the keylogger detection algorithm.</a:t>
            </a:r>
          </a:p>
          <a:p>
            <a:pPr marL="742950" lvl="1" indent="-285750" algn="l">
              <a:buFont typeface="+mj-lt"/>
              <a:buAutoNum type="arabicPeriod"/>
            </a:pPr>
            <a:r>
              <a:rPr lang="en-GB" b="0" i="0" dirty="0">
                <a:solidFill>
                  <a:schemeClr val="tx1"/>
                </a:solidFill>
                <a:effectLst/>
                <a:latin typeface="Söhne"/>
              </a:rPr>
              <a:t>Train SOC analysts to interpret detection alerts, investigate potential incidents, and coordinate incident response efforts across the organization.</a:t>
            </a:r>
          </a:p>
          <a:p>
            <a:pPr algn="l">
              <a:buFont typeface="+mj-lt"/>
              <a:buAutoNum type="arabicPeriod"/>
            </a:pPr>
            <a:r>
              <a:rPr lang="en-GB" b="1" i="0" dirty="0">
                <a:solidFill>
                  <a:schemeClr val="tx1"/>
                </a:solidFill>
                <a:effectLst/>
                <a:latin typeface="Söhne"/>
              </a:rPr>
              <a:t>Continuous Monitoring and Updates: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Implement continuous monitoring and automatic updates to ensure the keylogger detection algorithm remains effective against evolving threats.</a:t>
            </a:r>
          </a:p>
          <a:p>
            <a:pPr marL="742950" lvl="1" indent="-285750" algn="l">
              <a:buFont typeface="+mj-lt"/>
              <a:buAutoNum type="arabicPeriod"/>
            </a:pPr>
            <a:r>
              <a:rPr lang="en-GB" b="0" i="0" dirty="0">
                <a:solidFill>
                  <a:schemeClr val="tx1"/>
                </a:solidFill>
                <a:effectLst/>
                <a:latin typeface="Söhne"/>
              </a:rPr>
              <a:t>Regularly review and refine detection rules, heuristics, and signatures based on threat intelligence feeds, security research, and incident analysis.</a:t>
            </a:r>
          </a:p>
          <a:p>
            <a:pPr algn="l">
              <a:buFont typeface="+mj-lt"/>
              <a:buAutoNum type="arabicPeriod"/>
            </a:pPr>
            <a:r>
              <a:rPr lang="en-GB" b="1" i="0" dirty="0">
                <a:solidFill>
                  <a:schemeClr val="tx1"/>
                </a:solidFill>
                <a:effectLst/>
                <a:latin typeface="Söhne"/>
              </a:rPr>
              <a:t>User Education and Awareness:</a:t>
            </a:r>
            <a:endParaRPr lang="en-GB" b="0" i="0" dirty="0">
              <a:solidFill>
                <a:schemeClr val="tx1"/>
              </a:solidFill>
              <a:effectLst/>
              <a:latin typeface="Söhne"/>
            </a:endParaRPr>
          </a:p>
          <a:p>
            <a:pPr marL="742950" lvl="1" indent="-285750" algn="l">
              <a:buFont typeface="+mj-lt"/>
              <a:buAutoNum type="arabicPeriod"/>
            </a:pPr>
            <a:r>
              <a:rPr lang="en-GB" b="0" i="0" dirty="0">
                <a:solidFill>
                  <a:schemeClr val="tx1"/>
                </a:solidFill>
                <a:effectLst/>
                <a:latin typeface="Söhne"/>
              </a:rPr>
              <a:t>Educate end-users about the risks associated with keyloggers and the importance of following security best practices.</a:t>
            </a:r>
          </a:p>
          <a:p>
            <a:pPr marL="742950" lvl="1" indent="-285750" algn="l">
              <a:buFont typeface="+mj-lt"/>
              <a:buAutoNum type="arabicPeriod"/>
            </a:pPr>
            <a:r>
              <a:rPr lang="en-GB" b="0" i="0" dirty="0">
                <a:solidFill>
                  <a:schemeClr val="tx1"/>
                </a:solidFill>
                <a:effectLst/>
                <a:latin typeface="Söhne"/>
              </a:rPr>
              <a:t>Provide training on how to recognize and report suspicious activity, such as unexpected pop-up windows, unusual system </a:t>
            </a:r>
            <a:r>
              <a:rPr lang="en-GB" b="0" i="0" dirty="0" err="1">
                <a:solidFill>
                  <a:schemeClr val="tx1"/>
                </a:solidFill>
                <a:effectLst/>
                <a:latin typeface="Söhne"/>
              </a:rPr>
              <a:t>behavior</a:t>
            </a:r>
            <a:r>
              <a:rPr lang="en-GB" b="0" i="0" dirty="0">
                <a:solidFill>
                  <a:schemeClr val="tx1"/>
                </a:solidFill>
                <a:effectLst/>
                <a:latin typeface="Söhne"/>
              </a:rPr>
              <a:t>, 						and unauthorized access attempts.</a:t>
            </a:r>
          </a:p>
        </p:txBody>
      </p:sp>
    </p:spTree>
    <p:extLst>
      <p:ext uri="{BB962C8B-B14F-4D97-AF65-F5344CB8AC3E}">
        <p14:creationId xmlns:p14="http://schemas.microsoft.com/office/powerpoint/2010/main" val="36917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166574" y="2915673"/>
            <a:ext cx="11634733" cy="1412413"/>
          </a:xfrm>
        </p:spPr>
        <p:txBody>
          <a:bodyPr vert="horz" lIns="91440" tIns="45720" rIns="91440" bIns="45720" rtlCol="0" anchor="ctr">
            <a:noAutofit/>
          </a:bodyPr>
          <a:lstStyle/>
          <a:p>
            <a:pPr marL="305435" indent="-305435" algn="l">
              <a:lnSpc>
                <a:spcPct val="110000"/>
              </a:lnSpc>
              <a:buFont typeface="Franklin Gothic Demi" panose="020B0502020104020203"/>
              <a:buAutoNum type="arabicPeriod"/>
            </a:pPr>
            <a:r>
              <a:rPr lang="en-GB" sz="1800" b="1" i="0" dirty="0">
                <a:solidFill>
                  <a:schemeClr val="tx1"/>
                </a:solidFill>
                <a:effectLst/>
                <a:latin typeface="Söhne"/>
              </a:rPr>
              <a:t>Enhanced Threat Detection:</a:t>
            </a:r>
            <a:r>
              <a:rPr lang="en-GB" sz="1800" b="0" i="0" dirty="0">
                <a:solidFill>
                  <a:schemeClr val="tx1"/>
                </a:solidFill>
                <a:effectLst/>
                <a:latin typeface="Söhne"/>
              </a:rPr>
              <a:t> The algorithm enables organizations to detect and mitigate keylogger threats in real-time, reducing the risk of sensitive information theft and unauthorized access to critical systems and data.</a:t>
            </a:r>
            <a:endParaRPr lang="en-US" sz="1100">
              <a:solidFill>
                <a:schemeClr val="tx1"/>
              </a:solidFill>
            </a:endParaRPr>
          </a:p>
          <a:p>
            <a:pPr marL="305435" indent="-305435" algn="l">
              <a:lnSpc>
                <a:spcPct val="110000"/>
              </a:lnSpc>
              <a:buFont typeface="+mj-lt"/>
              <a:buAutoNum type="arabicPeriod"/>
            </a:pPr>
            <a:r>
              <a:rPr lang="en-GB" sz="1800" b="1" i="0" dirty="0">
                <a:solidFill>
                  <a:schemeClr val="tx1"/>
                </a:solidFill>
                <a:effectLst/>
                <a:latin typeface="Söhne"/>
              </a:rPr>
              <a:t>Improved Incident Response:</a:t>
            </a:r>
            <a:r>
              <a:rPr lang="en-GB" sz="1800" b="0" i="0" dirty="0">
                <a:solidFill>
                  <a:schemeClr val="tx1"/>
                </a:solidFill>
                <a:effectLst/>
                <a:latin typeface="Söhne"/>
              </a:rPr>
              <a:t> By generating timely alerts and notifications, the algorithm facilitates prompt incident response and remediation actions, minimizing the impact of keylogger attacks on organizational operations and reputation.</a:t>
            </a:r>
          </a:p>
          <a:p>
            <a:pPr marL="305435" indent="-305435" algn="l">
              <a:lnSpc>
                <a:spcPct val="110000"/>
              </a:lnSpc>
              <a:buFont typeface="+mj-lt"/>
              <a:buAutoNum type="arabicPeriod"/>
            </a:pPr>
            <a:r>
              <a:rPr lang="en-GB" sz="1800" b="1" i="0" dirty="0">
                <a:solidFill>
                  <a:schemeClr val="tx1"/>
                </a:solidFill>
                <a:effectLst/>
                <a:latin typeface="Söhne"/>
              </a:rPr>
              <a:t>Reduced Risk of Data Breaches:</a:t>
            </a:r>
            <a:r>
              <a:rPr lang="en-GB" sz="1800" b="0" i="0" dirty="0">
                <a:solidFill>
                  <a:schemeClr val="tx1"/>
                </a:solidFill>
                <a:effectLst/>
                <a:latin typeface="Söhne"/>
              </a:rPr>
              <a:t> Proactive detection and removal of keylogger software and malware help prevent data breaches and financial losses associated with unauthorized access to sensitive information, such as passwords, financial data, and intellectual property.</a:t>
            </a:r>
          </a:p>
          <a:p>
            <a:pPr marL="305435" indent="-305435" algn="l">
              <a:lnSpc>
                <a:spcPct val="110000"/>
              </a:lnSpc>
              <a:buFont typeface="+mj-lt"/>
              <a:buAutoNum type="arabicPeriod"/>
            </a:pPr>
            <a:r>
              <a:rPr lang="en-GB" sz="1800" b="1" i="0" dirty="0">
                <a:solidFill>
                  <a:schemeClr val="tx1"/>
                </a:solidFill>
                <a:effectLst/>
                <a:latin typeface="Söhne"/>
              </a:rPr>
              <a:t>Increased Security Posture:</a:t>
            </a:r>
            <a:r>
              <a:rPr lang="en-GB" sz="1800" b="0" i="0" dirty="0">
                <a:solidFill>
                  <a:schemeClr val="tx1"/>
                </a:solidFill>
                <a:effectLst/>
                <a:latin typeface="Söhne"/>
              </a:rPr>
              <a:t> Integrating the algorithm into endpoint security software and network intrusion detection systems strengthens the organization's overall security posture, mitigating the risk of cyber threats and ensuring compliance with industry regulations and standards.</a:t>
            </a:r>
          </a:p>
          <a:p>
            <a:pPr marL="305435" indent="-305435" algn="l">
              <a:lnSpc>
                <a:spcPct val="110000"/>
              </a:lnSpc>
              <a:buFont typeface="+mj-lt"/>
              <a:buAutoNum type="arabicPeriod"/>
            </a:pPr>
            <a:r>
              <a:rPr lang="en-GB" sz="1800" b="1" i="0" dirty="0">
                <a:solidFill>
                  <a:schemeClr val="tx1"/>
                </a:solidFill>
                <a:effectLst/>
                <a:latin typeface="Söhne"/>
              </a:rPr>
              <a:t>Cost Savings:</a:t>
            </a:r>
            <a:r>
              <a:rPr lang="en-GB" sz="1800" b="0" i="0" dirty="0">
                <a:solidFill>
                  <a:schemeClr val="tx1"/>
                </a:solidFill>
                <a:effectLst/>
                <a:latin typeface="Söhne"/>
              </a:rPr>
              <a:t> By preventing keylogger-related incidents and data breaches, organizations can avoid potential financial losses, legal liabilities, and reputational damage, resulting in cost savings associated with incident response, forensic investigations, and regulatory fines.</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 screen&#10;&#10;Description automatically generated">
            <a:extLst>
              <a:ext uri="{FF2B5EF4-FFF2-40B4-BE49-F238E27FC236}">
                <a16:creationId xmlns:a16="http://schemas.microsoft.com/office/drawing/2014/main" id="{86A377B6-1BB8-E76D-C316-74B8CCF19725}"/>
              </a:ext>
            </a:extLst>
          </p:cNvPr>
          <p:cNvPicPr>
            <a:picLocks noGrp="1" noChangeAspect="1"/>
          </p:cNvPicPr>
          <p:nvPr>
            <p:ph idx="1"/>
          </p:nvPr>
        </p:nvPicPr>
        <p:blipFill rotWithShape="1">
          <a:blip r:embed="rId2"/>
          <a:srcRect b="5517"/>
          <a:stretch/>
        </p:blipFill>
        <p:spPr>
          <a:xfrm>
            <a:off x="1629726" y="1408486"/>
            <a:ext cx="8932547" cy="4747358"/>
          </a:xfrm>
        </p:spPr>
      </p:pic>
    </p:spTree>
    <p:extLst>
      <p:ext uri="{BB962C8B-B14F-4D97-AF65-F5344CB8AC3E}">
        <p14:creationId xmlns:p14="http://schemas.microsoft.com/office/powerpoint/2010/main" val="38741974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1352</Words>
  <Application>Microsoft Office PowerPoint</Application>
  <PresentationFormat>Widescreen</PresentationFormat>
  <Paragraphs>99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Keyloggers and security</vt:lpstr>
      <vt:lpstr>OUTLINE</vt:lpstr>
      <vt:lpstr>Problem Statement</vt:lpstr>
      <vt:lpstr>Proposed Solution</vt:lpstr>
      <vt:lpstr>System  Approach</vt:lpstr>
      <vt:lpstr>Algorithm</vt:lpstr>
      <vt:lpstr>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kabi kabilan</cp:lastModifiedBy>
  <cp:revision>71</cp:revision>
  <dcterms:created xsi:type="dcterms:W3CDTF">2021-05-26T16:50:10Z</dcterms:created>
  <dcterms:modified xsi:type="dcterms:W3CDTF">2024-03-25T06:22:37Z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