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625"/>
  </p:normalViewPr>
  <p:slideViewPr>
    <p:cSldViewPr snapToGrid="0" snapToObjects="1">
      <p:cViewPr>
        <p:scale>
          <a:sx n="121" d="100"/>
          <a:sy n="121" d="100"/>
        </p:scale>
        <p:origin x="88" y="-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EE303-33B1-6140-B649-523788BF4665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19A32-63F0-3A4D-9CD5-3DFC3F1B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38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FFF78-95E6-544D-9D31-740755164C62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2EC64-28B1-454F-977E-71EE631AA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62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Understanding the Role of Version Control in </a:t>
            </a:r>
            <a:br>
              <a:rPr lang="en-US" dirty="0"/>
            </a:br>
            <a:r>
              <a:rPr lang="en-US" dirty="0"/>
              <a:t>Software Build and </a:t>
            </a:r>
            <a:r>
              <a:rPr lang="en-US" dirty="0" smtClean="0"/>
              <a:t>Testing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5019824"/>
            <a:ext cx="7766936" cy="1096899"/>
          </a:xfrm>
        </p:spPr>
        <p:txBody>
          <a:bodyPr/>
          <a:lstStyle/>
          <a:p>
            <a:r>
              <a:rPr lang="en-US" dirty="0" smtClean="0"/>
              <a:t>Dhanush Dharmaretnam and </a:t>
            </a:r>
            <a:r>
              <a:rPr lang="en-US" dirty="0" err="1" smtClean="0"/>
              <a:t>Kamel</a:t>
            </a:r>
            <a:r>
              <a:rPr lang="en-US" dirty="0" smtClean="0"/>
              <a:t> </a:t>
            </a:r>
            <a:r>
              <a:rPr lang="en-US" dirty="0" err="1" smtClean="0"/>
              <a:t>Alrashedy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7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27037 cases there was a Git action followed by a build. We found that 1581 out of 26280 successful builds, there was a Git action performed within a </a:t>
            </a:r>
            <a:r>
              <a:rPr lang="en-US" dirty="0" smtClean="0"/>
              <a:t>minute (6%). </a:t>
            </a:r>
          </a:p>
          <a:p>
            <a:endParaRPr lang="en-US" dirty="0"/>
          </a:p>
          <a:p>
            <a:r>
              <a:rPr lang="en-US" dirty="0" smtClean="0"/>
              <a:t>16546 </a:t>
            </a:r>
            <a:r>
              <a:rPr lang="en-US" dirty="0"/>
              <a:t>times a Git action was performed within an hour after a successful </a:t>
            </a:r>
            <a:r>
              <a:rPr lang="en-US" dirty="0" smtClean="0"/>
              <a:t>test (61%). </a:t>
            </a:r>
          </a:p>
          <a:p>
            <a:endParaRPr lang="en-US" dirty="0"/>
          </a:p>
          <a:p>
            <a:r>
              <a:rPr lang="en-US" dirty="0"/>
              <a:t>The average </a:t>
            </a:r>
            <a:r>
              <a:rPr lang="en-US" dirty="0" smtClean="0"/>
              <a:t>time </a:t>
            </a:r>
            <a:r>
              <a:rPr lang="en-US" dirty="0"/>
              <a:t>for a Git action after a successful build is 4.44 hours.</a:t>
            </a:r>
          </a:p>
        </p:txBody>
      </p:sp>
    </p:spTree>
    <p:extLst>
      <p:ext uri="{BB962C8B-B14F-4D97-AF65-F5344CB8AC3E}">
        <p14:creationId xmlns:p14="http://schemas.microsoft.com/office/powerpoint/2010/main" val="2048110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DDE8DE2B-61C1-46D5-BEB8-521321C182C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E012C92A-B902-4B69-BDCF-CCA3021FCB47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A2BDBC14-42A0-4182-BFBA-0751F6350CB3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xmlns="" id="{902DC474-5BCC-4188-ACDC-AD63E6B187E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xmlns="" id="{7B427019-8592-4032-931B-4F27104C9DE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xmlns="" id="{1D6E2CEA-A5BB-4CF7-B907-AE4DBF6748E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xmlns="" id="{78D09D5A-29CC-4B32-9CE1-72E607558A6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xmlns="" id="{6DF3A3FC-950B-40B0-923D-0F0BC1A5420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xmlns="" id="{BCA0F2E1-CD3D-4521-9CCB-41A5CC6C543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xmlns="" id="{9BA4F16A-21DC-462A-AD37-0A93C8B79E1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xmlns="" id="{FB75EBDD-038D-4572-A372-11493829570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275" y="533400"/>
            <a:ext cx="7315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31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Build Success- Git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0906"/>
            <a:ext cx="8596668" cy="760032"/>
          </a:xfrm>
        </p:spPr>
        <p:txBody>
          <a:bodyPr/>
          <a:lstStyle/>
          <a:p>
            <a:r>
              <a:rPr lang="en-US"/>
              <a:t>The most common Git action followed by a successful build is commit (88%), followed by Commit-Amend (5%), Merge (4%), checkout (2%) and Pull (1%).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2210938"/>
            <a:ext cx="5195146" cy="464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64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Build fails: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found only 757 unsuccessful build which was followed by a Git action. We found that among the 757 unsuccessful build, 222 were followed by a successful build.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average time for commit after an unsuccessful build is 6.7 hours. This is because the developers spend additional time fixing their build errors and then running a successful build before committing their code. </a:t>
            </a:r>
            <a:endParaRPr lang="en-US" dirty="0" smtClean="0"/>
          </a:p>
          <a:p>
            <a:r>
              <a:rPr lang="en-US" dirty="0" smtClean="0"/>
              <a:t>Even </a:t>
            </a:r>
            <a:r>
              <a:rPr lang="en-US" dirty="0"/>
              <a:t>though the most common developer actions after an unsuccessful build is commit (82%), actions such as Pull (8%) and Commit-Amend (5%) closely</a:t>
            </a:r>
          </a:p>
        </p:txBody>
      </p:sp>
    </p:spTree>
    <p:extLst>
      <p:ext uri="{BB962C8B-B14F-4D97-AF65-F5344CB8AC3E}">
        <p14:creationId xmlns:p14="http://schemas.microsoft.com/office/powerpoint/2010/main" val="1567517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405" y="849556"/>
            <a:ext cx="6434785" cy="500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821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Successful Build after an </a:t>
            </a:r>
            <a:r>
              <a:rPr lang="en-US" dirty="0" err="1"/>
              <a:t>UnSuccessful</a:t>
            </a:r>
            <a:r>
              <a:rPr lang="en-US" dirty="0"/>
              <a:t> one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05194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number of times </a:t>
            </a:r>
            <a:r>
              <a:rPr lang="en-US" dirty="0" err="1"/>
              <a:t>git</a:t>
            </a:r>
            <a:r>
              <a:rPr lang="en-US" dirty="0"/>
              <a:t> followed by Successful </a:t>
            </a:r>
            <a:r>
              <a:rPr lang="en-US" dirty="0" smtClean="0"/>
              <a:t>build:222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under_one_minute</a:t>
            </a:r>
            <a:endParaRPr lang="en-US" dirty="0"/>
          </a:p>
          <a:p>
            <a:r>
              <a:rPr lang="en-US" dirty="0"/>
              <a:t>9</a:t>
            </a:r>
          </a:p>
          <a:p>
            <a:r>
              <a:rPr lang="en-US" dirty="0" err="1"/>
              <a:t>under_one_hour</a:t>
            </a:r>
            <a:endParaRPr lang="en-US" dirty="0"/>
          </a:p>
          <a:p>
            <a:r>
              <a:rPr lang="is-IS" dirty="0"/>
              <a:t>124</a:t>
            </a:r>
          </a:p>
          <a:p>
            <a:r>
              <a:rPr lang="en-US" dirty="0"/>
              <a:t>average time for </a:t>
            </a:r>
            <a:r>
              <a:rPr lang="en-US" dirty="0" err="1"/>
              <a:t>git</a:t>
            </a:r>
            <a:r>
              <a:rPr lang="en-US" dirty="0"/>
              <a:t> action in hours</a:t>
            </a:r>
          </a:p>
          <a:p>
            <a:r>
              <a:rPr lang="hr-HR" dirty="0" smtClean="0"/>
              <a:t>4.52583458458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67697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Successful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9935"/>
            <a:ext cx="8596668" cy="4697411"/>
          </a:xfrm>
        </p:spPr>
        <p:txBody>
          <a:bodyPr>
            <a:normAutofit/>
          </a:bodyPr>
          <a:lstStyle/>
          <a:p>
            <a:r>
              <a:rPr lang="en-US" dirty="0"/>
              <a:t>We selected those IDE sessions which has both test execution and Git actions.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found 157 such sessions which consisted of 72029 Git actions and 327463 test cases.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found that there were 250304 successful Test cases (76% of total test cases</a:t>
            </a:r>
            <a:r>
              <a:rPr lang="en-US" dirty="0" smtClean="0"/>
              <a:t>) </a:t>
            </a:r>
            <a:r>
              <a:rPr lang="en-US" dirty="0"/>
              <a:t>and all of them were followed by a Git activity </a:t>
            </a:r>
            <a:endParaRPr lang="en-US" dirty="0" smtClean="0"/>
          </a:p>
          <a:p>
            <a:r>
              <a:rPr lang="en-US" dirty="0"/>
              <a:t>There were 7260 out of 250304 instances where a Git action as performed within one minute of a successful test case. </a:t>
            </a:r>
            <a:endParaRPr lang="en-US" dirty="0" smtClean="0"/>
          </a:p>
          <a:p>
            <a:r>
              <a:rPr lang="en-US" dirty="0"/>
              <a:t>This number changed to 201028 out of 250304 (80.31%) for actions within an hour.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an Unsuccessful test case, this number changed to 0.8% for under a minute and 73% for under an hour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must be noted that only 63% of the failed Test case had a Git action performed. </a:t>
            </a:r>
          </a:p>
        </p:txBody>
      </p:sp>
    </p:spTree>
    <p:extLst>
      <p:ext uri="{BB962C8B-B14F-4D97-AF65-F5344CB8AC3E}">
        <p14:creationId xmlns:p14="http://schemas.microsoft.com/office/powerpoint/2010/main" val="59640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 developers follow any trends regarding the time of the day to </a:t>
            </a:r>
            <a:r>
              <a:rPr lang="en-US" b="1" dirty="0" smtClean="0"/>
              <a:t>perform development activities.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539731"/>
            <a:ext cx="8596668" cy="3880773"/>
          </a:xfrm>
        </p:spPr>
        <p:txBody>
          <a:bodyPr/>
          <a:lstStyle/>
          <a:p>
            <a:r>
              <a:rPr lang="en-US" dirty="0"/>
              <a:t>Early morning-&gt; 06:00-08:59Hrs, </a:t>
            </a:r>
          </a:p>
          <a:p>
            <a:r>
              <a:rPr lang="en-US" dirty="0"/>
              <a:t>Morning-&gt;09:00-11:59Hrs</a:t>
            </a:r>
            <a:r>
              <a:rPr lang="en-US" dirty="0" smtClean="0"/>
              <a:t>,</a:t>
            </a:r>
          </a:p>
          <a:p>
            <a:r>
              <a:rPr lang="en-US" dirty="0" smtClean="0"/>
              <a:t> </a:t>
            </a:r>
            <a:r>
              <a:rPr lang="en-US" dirty="0"/>
              <a:t>Afternoon-&gt;12:00-15:59Hrs, </a:t>
            </a:r>
            <a:endParaRPr lang="en-US" dirty="0" smtClean="0"/>
          </a:p>
          <a:p>
            <a:r>
              <a:rPr lang="en-US" dirty="0" smtClean="0"/>
              <a:t>Evening-</a:t>
            </a:r>
            <a:r>
              <a:rPr lang="en-US" dirty="0"/>
              <a:t>&gt; 16:00-18:59Hrs</a:t>
            </a:r>
            <a:r>
              <a:rPr lang="en-US" dirty="0" smtClean="0"/>
              <a:t>,</a:t>
            </a:r>
          </a:p>
          <a:p>
            <a:r>
              <a:rPr lang="en-US" dirty="0" smtClean="0"/>
              <a:t> </a:t>
            </a:r>
            <a:r>
              <a:rPr lang="en-US" dirty="0"/>
              <a:t>Night-&gt;19:00-21:59Hrs, </a:t>
            </a:r>
            <a:endParaRPr lang="en-US" dirty="0" smtClean="0"/>
          </a:p>
          <a:p>
            <a:r>
              <a:rPr lang="en-US" dirty="0" smtClean="0"/>
              <a:t>Late </a:t>
            </a:r>
            <a:r>
              <a:rPr lang="en-US" dirty="0"/>
              <a:t>Night: 22:00-05:59Hrs. </a:t>
            </a:r>
          </a:p>
        </p:txBody>
      </p:sp>
    </p:spTree>
    <p:extLst>
      <p:ext uri="{BB962C8B-B14F-4D97-AF65-F5344CB8AC3E}">
        <p14:creationId xmlns:p14="http://schemas.microsoft.com/office/powerpoint/2010/main" val="62091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639" y="1270000"/>
            <a:ext cx="6151092" cy="538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03" y="1456279"/>
            <a:ext cx="6110869" cy="510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7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1) What Git actions does developers do at the beginning and end of an IDE session? 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2) Do developers commit their code after a successful build or test? 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3) Do developers follow any trends regarding the time of the day to perform version control activities?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057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Checkout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844" y="1270000"/>
            <a:ext cx="6061882" cy="530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68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0"/>
            <a:ext cx="7837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4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0"/>
            <a:ext cx="7837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92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05194"/>
            <a:ext cx="8596668" cy="3880773"/>
          </a:xfrm>
        </p:spPr>
        <p:txBody>
          <a:bodyPr/>
          <a:lstStyle/>
          <a:p>
            <a:r>
              <a:rPr lang="en-US" b="1" dirty="0" smtClean="0"/>
              <a:t>We explored what </a:t>
            </a:r>
            <a:r>
              <a:rPr lang="en-US" b="1" dirty="0"/>
              <a:t>Git actions does developers do at the beginning and end of an IDE session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Beginning -&gt; Clone, Ending -&gt; Commit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729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About the dataset </a:t>
            </a:r>
            <a:r>
              <a:rPr lang="mr-IN" dirty="0" smtClean="0"/>
              <a:t>–</a:t>
            </a:r>
            <a:r>
              <a:rPr lang="en-US" dirty="0" smtClean="0"/>
              <a:t> VC table, Build Table and Test cases </a:t>
            </a:r>
            <a:r>
              <a:rPr lang="en-US" dirty="0" smtClean="0"/>
              <a:t>Table=&gt; Bad Dataset, Less variability.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50" y="2183704"/>
            <a:ext cx="4957418" cy="43377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76967" y="2047164"/>
            <a:ext cx="546053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</a:t>
            </a:r>
          </a:p>
          <a:p>
            <a:r>
              <a:rPr lang="en-US" dirty="0" smtClean="0"/>
              <a:t>Build Table</a:t>
            </a:r>
            <a:endParaRPr lang="en-US" dirty="0"/>
          </a:p>
          <a:p>
            <a:r>
              <a:rPr lang="en-US" dirty="0" smtClean="0"/>
              <a:t>      "</a:t>
            </a:r>
            <a:r>
              <a:rPr lang="en-US" dirty="0" err="1"/>
              <a:t>vsBuildActionBuild</a:t>
            </a:r>
            <a:r>
              <a:rPr lang="en-US" dirty="0"/>
              <a:t>" -12662 are built events</a:t>
            </a:r>
          </a:p>
          <a:p>
            <a:r>
              <a:rPr lang="en-US" dirty="0"/>
              <a:t>	"</a:t>
            </a:r>
            <a:r>
              <a:rPr lang="en-US" dirty="0" err="1"/>
              <a:t>vsBuildActionRebuildAll</a:t>
            </a:r>
            <a:r>
              <a:rPr lang="en-US" dirty="0"/>
              <a:t>" -639</a:t>
            </a:r>
          </a:p>
          <a:p>
            <a:r>
              <a:rPr lang="en-US" dirty="0"/>
              <a:t>	"</a:t>
            </a:r>
            <a:r>
              <a:rPr lang="en-US" dirty="0" err="1"/>
              <a:t>vsBuildActionClean</a:t>
            </a:r>
            <a:r>
              <a:rPr lang="en-US" dirty="0"/>
              <a:t>" -263</a:t>
            </a:r>
          </a:p>
          <a:p>
            <a:r>
              <a:rPr lang="en-US" dirty="0"/>
              <a:t>	"</a:t>
            </a:r>
            <a:r>
              <a:rPr lang="en-US" dirty="0" err="1"/>
              <a:t>vsBuildActionDeploy</a:t>
            </a:r>
            <a:r>
              <a:rPr lang="en-US" dirty="0"/>
              <a:t>" -</a:t>
            </a:r>
            <a:r>
              <a:rPr lang="en-US" dirty="0" smtClean="0"/>
              <a:t>9  </a:t>
            </a:r>
          </a:p>
          <a:p>
            <a:r>
              <a:rPr lang="en-US" dirty="0" smtClean="0"/>
              <a:t>Success:</a:t>
            </a:r>
            <a:r>
              <a:rPr lang="ru-RU" dirty="0" smtClean="0"/>
              <a:t>75358</a:t>
            </a:r>
            <a:r>
              <a:rPr lang="en-US" dirty="0" smtClean="0"/>
              <a:t>, failed </a:t>
            </a:r>
            <a:r>
              <a:rPr lang="is-IS" dirty="0" smtClean="0"/>
              <a:t>3278</a:t>
            </a:r>
          </a:p>
          <a:p>
            <a:r>
              <a:rPr lang="en-US" dirty="0"/>
              <a:t>Debug': 75450, </a:t>
            </a:r>
            <a:r>
              <a:rPr lang="en-US" dirty="0" smtClean="0"/>
              <a:t>Release: </a:t>
            </a:r>
            <a:r>
              <a:rPr lang="en-US" dirty="0"/>
              <a:t>2025, </a:t>
            </a:r>
            <a:r>
              <a:rPr lang="en-US" dirty="0" err="1" smtClean="0"/>
              <a:t>CodeAnalysis</a:t>
            </a:r>
            <a:r>
              <a:rPr lang="en-US" dirty="0" smtClean="0"/>
              <a:t>: </a:t>
            </a:r>
            <a:r>
              <a:rPr lang="en-US" dirty="0"/>
              <a:t>785</a:t>
            </a:r>
            <a:r>
              <a:rPr lang="en-US" dirty="0" smtClean="0"/>
              <a:t>,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Local.Debug</a:t>
            </a:r>
            <a:r>
              <a:rPr lang="en-US" dirty="0" smtClean="0"/>
              <a:t>: </a:t>
            </a:r>
            <a:r>
              <a:rPr lang="en-US" dirty="0"/>
              <a:t>163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57668" y="4769027"/>
            <a:ext cx="31793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table: 336113 test cases</a:t>
            </a:r>
          </a:p>
          <a:p>
            <a:r>
              <a:rPr lang="en-US" dirty="0" smtClean="0"/>
              <a:t>Success: 289747 (1)</a:t>
            </a:r>
          </a:p>
          <a:p>
            <a:r>
              <a:rPr lang="en-US" dirty="0" smtClean="0"/>
              <a:t>Rest all error, ignored, failed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661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RQ 1. What Git actions does developers do at the beginning and end of an IDE session?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looked for Unique IDE Sessions with has a Git activity in the Version Control Table. We found 825 Sessions</a:t>
            </a:r>
          </a:p>
          <a:p>
            <a:r>
              <a:rPr lang="en-US" dirty="0" smtClean="0"/>
              <a:t>We looked to find the first action after an IDE Session started and Last action before ending IDE session. (executedAt field)</a:t>
            </a:r>
          </a:p>
          <a:p>
            <a:r>
              <a:rPr lang="en-US" dirty="0" smtClean="0"/>
              <a:t>We also studied first four and last 3 sequence of </a:t>
            </a:r>
            <a:r>
              <a:rPr lang="en-US" dirty="0" err="1" smtClean="0"/>
              <a:t>git</a:t>
            </a:r>
            <a:r>
              <a:rPr lang="en-US" dirty="0" smtClean="0"/>
              <a:t> activities in a session.</a:t>
            </a:r>
          </a:p>
        </p:txBody>
      </p:sp>
    </p:spTree>
    <p:extLst>
      <p:ext uri="{BB962C8B-B14F-4D97-AF65-F5344CB8AC3E}">
        <p14:creationId xmlns:p14="http://schemas.microsoft.com/office/powerpoint/2010/main" val="1744725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152" y="232770"/>
            <a:ext cx="6673755" cy="5839536"/>
          </a:xfrm>
        </p:spPr>
      </p:pic>
    </p:spTree>
    <p:extLst>
      <p:ext uri="{BB962C8B-B14F-4D97-AF65-F5344CB8AC3E}">
        <p14:creationId xmlns:p14="http://schemas.microsoft.com/office/powerpoint/2010/main" val="856770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0"/>
            <a:ext cx="7837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59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First Four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78257" y="206607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➢ CommitInitial-&gt;Commit-&gt;Commit-&gt;Commit 76</a:t>
            </a:r>
          </a:p>
          <a:p>
            <a:r>
              <a:rPr lang="en-US" dirty="0"/>
              <a:t>➢ Clone-&gt;Checkout-&gt;Commit-&gt;Commit 71</a:t>
            </a:r>
          </a:p>
          <a:p>
            <a:r>
              <a:rPr lang="en-US" dirty="0"/>
              <a:t>➢ Checkout-&gt;Checkout-&gt;Commit-&gt;Checkout 57</a:t>
            </a:r>
          </a:p>
          <a:p>
            <a:r>
              <a:rPr lang="en-US" dirty="0"/>
              <a:t>➢ Clone-&gt;Commit-&gt;Commit-&gt;Commit 55</a:t>
            </a:r>
          </a:p>
          <a:p>
            <a:r>
              <a:rPr lang="en-US" dirty="0"/>
              <a:t>➢ CommitInitial-&gt;Commit-&gt;Checkout-&gt;Commit 42</a:t>
            </a:r>
          </a:p>
          <a:p>
            <a:r>
              <a:rPr lang="en-US" dirty="0"/>
              <a:t>➢ Clone 40</a:t>
            </a:r>
          </a:p>
          <a:p>
            <a:r>
              <a:rPr lang="en-US" dirty="0"/>
              <a:t>➢ CommitInitial-&gt;Commit 38</a:t>
            </a:r>
          </a:p>
          <a:p>
            <a:r>
              <a:rPr lang="en-US" dirty="0"/>
              <a:t>➢ Pull-&gt;Pull-&gt;Pull-&gt;Pull 37</a:t>
            </a:r>
          </a:p>
          <a:p>
            <a:r>
              <a:rPr lang="en-US" dirty="0"/>
              <a:t>➢ Clone-&gt;Checkout-&gt;Checkout-&gt;Checkout 34</a:t>
            </a:r>
          </a:p>
          <a:p>
            <a:r>
              <a:rPr lang="en-US" dirty="0"/>
              <a:t>➢ Checkout-&gt;Pull-&gt;Checkout-&gt;Checkout 32</a:t>
            </a:r>
          </a:p>
        </p:txBody>
      </p:sp>
    </p:spTree>
    <p:extLst>
      <p:ext uri="{BB962C8B-B14F-4D97-AF65-F5344CB8AC3E}">
        <p14:creationId xmlns:p14="http://schemas.microsoft.com/office/powerpoint/2010/main" val="1363853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three Sequence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64609" y="193040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➢ Commit-&gt;Commit-&gt;Commit, 204</a:t>
            </a:r>
          </a:p>
          <a:p>
            <a:r>
              <a:rPr lang="en-US" dirty="0"/>
              <a:t>➢ Commit-&gt;Checkout-&gt;Commit 48</a:t>
            </a:r>
          </a:p>
          <a:p>
            <a:r>
              <a:rPr lang="en-US" dirty="0"/>
              <a:t>➢ Clone 40</a:t>
            </a:r>
          </a:p>
          <a:p>
            <a:r>
              <a:rPr lang="en-US" dirty="0"/>
              <a:t>➢ CommitInitial-&gt;Commit 38</a:t>
            </a:r>
          </a:p>
          <a:p>
            <a:r>
              <a:rPr lang="en-US" dirty="0"/>
              <a:t>➢ Checkout-&gt;Pull-&gt;Checkout 32</a:t>
            </a:r>
          </a:p>
        </p:txBody>
      </p:sp>
    </p:spTree>
    <p:extLst>
      <p:ext uri="{BB962C8B-B14F-4D97-AF65-F5344CB8AC3E}">
        <p14:creationId xmlns:p14="http://schemas.microsoft.com/office/powerpoint/2010/main" val="1026455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235196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Do developers commit their code after a successful build or test?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SuccessFul</a:t>
            </a:r>
            <a:r>
              <a:rPr lang="en-US" b="1" dirty="0" smtClean="0"/>
              <a:t> Build: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868" y="3839263"/>
            <a:ext cx="8596668" cy="3880773"/>
          </a:xfrm>
        </p:spPr>
        <p:txBody>
          <a:bodyPr/>
          <a:lstStyle/>
          <a:p>
            <a:r>
              <a:rPr lang="en-US" dirty="0"/>
              <a:t>We found 459 IDE sessions which had both a Git activity and a build activity and these sessions were selected for analysis.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resulted in 87755 Git actions and 41898 build actions. In 27037 cases there was a Git action followed by a build.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2091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Words>813</Words>
  <Application>Microsoft Macintosh PowerPoint</Application>
  <PresentationFormat>Widescreen</PresentationFormat>
  <Paragraphs>88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Mangal</vt:lpstr>
      <vt:lpstr>Trebuchet MS</vt:lpstr>
      <vt:lpstr>Wingdings 3</vt:lpstr>
      <vt:lpstr>Arial</vt:lpstr>
      <vt:lpstr>Facet</vt:lpstr>
      <vt:lpstr>  Understanding the Role of Version Control in  Software Build and Testing </vt:lpstr>
      <vt:lpstr>Research Questions</vt:lpstr>
      <vt:lpstr>About the dataset – VC table, Build Table and Test cases Table=&gt; Bad Dataset, Less variability.</vt:lpstr>
      <vt:lpstr>RQ 1. What Git actions does developers do at the beginning and end of an IDE session? </vt:lpstr>
      <vt:lpstr>PowerPoint Presentation</vt:lpstr>
      <vt:lpstr>PowerPoint Presentation</vt:lpstr>
      <vt:lpstr>Sequence First Four</vt:lpstr>
      <vt:lpstr>Last three Sequence</vt:lpstr>
      <vt:lpstr>Do developers commit their code after a successful build or test?   SuccessFul Build:  </vt:lpstr>
      <vt:lpstr>Results</vt:lpstr>
      <vt:lpstr>PowerPoint Presentation</vt:lpstr>
      <vt:lpstr>When Build Success- Git action</vt:lpstr>
      <vt:lpstr>When Build fails:</vt:lpstr>
      <vt:lpstr>PowerPoint Presentation</vt:lpstr>
      <vt:lpstr>Successful Build after an UnSuccessful one </vt:lpstr>
      <vt:lpstr>For Successful tests</vt:lpstr>
      <vt:lpstr>Do developers follow any trends regarding the time of the day to perform development activities.</vt:lpstr>
      <vt:lpstr>Build</vt:lpstr>
      <vt:lpstr>Tests</vt:lpstr>
      <vt:lpstr>Checkout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Understanding the Role of Version Control in  Software Build and Testing </dc:title>
  <dc:creator>Dhanush Dharmaretnam</dc:creator>
  <cp:lastModifiedBy>Dhanush Dharmaretnam</cp:lastModifiedBy>
  <cp:revision>6</cp:revision>
  <cp:lastPrinted>2017-11-21T22:46:47Z</cp:lastPrinted>
  <dcterms:created xsi:type="dcterms:W3CDTF">2017-11-21T22:07:54Z</dcterms:created>
  <dcterms:modified xsi:type="dcterms:W3CDTF">2017-11-21T22:59:40Z</dcterms:modified>
</cp:coreProperties>
</file>