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rial Bold" panose="020B0704020202020204" pitchFamily="34" charset="0"/>
      <p:regular r:id="rId13"/>
      <p:bold r:id="rId14"/>
    </p:embeddedFont>
    <p:embeddedFont>
      <p:font typeface="Canva Sans"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6" d="100"/>
          <a:sy n="56" d="100"/>
        </p:scale>
        <p:origin x="61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www.naanmudhalvan.tn.gov.in/https:/skillsbuild.org/https:/www.canva.com/https:/www.google.com/https:/chat.openai.com/https:/www.python.org/"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grpSp>
        <p:nvGrpSpPr>
          <p:cNvPr id="9" name="Group 9"/>
          <p:cNvGrpSpPr/>
          <p:nvPr/>
        </p:nvGrpSpPr>
        <p:grpSpPr>
          <a:xfrm>
            <a:off x="669801" y="4628646"/>
            <a:ext cx="16948398" cy="5007224"/>
            <a:chOff x="0" y="0"/>
            <a:chExt cx="22597864" cy="6676298"/>
          </a:xfrm>
        </p:grpSpPr>
        <p:sp>
          <p:nvSpPr>
            <p:cNvPr id="10" name="Freeform 10"/>
            <p:cNvSpPr/>
            <p:nvPr/>
          </p:nvSpPr>
          <p:spPr>
            <a:xfrm>
              <a:off x="0" y="0"/>
              <a:ext cx="22597872" cy="6676263"/>
            </a:xfrm>
            <a:custGeom>
              <a:avLst/>
              <a:gdLst/>
              <a:ahLst/>
              <a:cxn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1" name="TextBox 11"/>
          <p:cNvSpPr txBox="1"/>
          <p:nvPr/>
        </p:nvSpPr>
        <p:spPr>
          <a:xfrm>
            <a:off x="2194384" y="2592216"/>
            <a:ext cx="13533120" cy="923925"/>
          </a:xfrm>
          <a:prstGeom prst="rect">
            <a:avLst/>
          </a:prstGeom>
        </p:spPr>
        <p:txBody>
          <a:bodyPr lIns="0" tIns="0" rIns="0" bIns="0" rtlCol="0" anchor="t">
            <a:spAutoFit/>
          </a:bodyPr>
          <a:lstStyle/>
          <a:p>
            <a:pPr algn="ctr">
              <a:lnSpc>
                <a:spcPts val="6480"/>
              </a:lnSpc>
            </a:pPr>
            <a:r>
              <a:rPr lang="en-US" sz="5400">
                <a:solidFill>
                  <a:srgbClr val="1CADE4"/>
                </a:solidFill>
                <a:latin typeface="Arial Bold"/>
              </a:rPr>
              <a:t>IMDB Movie Reviews</a:t>
            </a:r>
          </a:p>
        </p:txBody>
      </p:sp>
      <p:sp>
        <p:nvSpPr>
          <p:cNvPr id="12" name="TextBox 12"/>
          <p:cNvSpPr txBox="1"/>
          <p:nvPr/>
        </p:nvSpPr>
        <p:spPr>
          <a:xfrm>
            <a:off x="-403233" y="1501952"/>
            <a:ext cx="18907092" cy="880972"/>
          </a:xfrm>
          <a:prstGeom prst="rect">
            <a:avLst/>
          </a:prstGeom>
        </p:spPr>
        <p:txBody>
          <a:bodyPr lIns="0" tIns="0" rIns="0" bIns="0" rtlCol="0" anchor="t">
            <a:spAutoFit/>
          </a:bodyPr>
          <a:lstStyle/>
          <a:p>
            <a:pPr algn="ctr">
              <a:lnSpc>
                <a:spcPts val="5759"/>
              </a:lnSpc>
            </a:pPr>
            <a:r>
              <a:rPr lang="en-US" sz="4800">
                <a:solidFill>
                  <a:srgbClr val="1482AC"/>
                </a:solidFill>
                <a:latin typeface="Arial Bold"/>
              </a:rPr>
              <a:t>CAPSTONE PROJECT</a:t>
            </a:r>
          </a:p>
        </p:txBody>
      </p:sp>
      <p:sp>
        <p:nvSpPr>
          <p:cNvPr id="13" name="TextBox 13"/>
          <p:cNvSpPr txBox="1"/>
          <p:nvPr/>
        </p:nvSpPr>
        <p:spPr>
          <a:xfrm>
            <a:off x="4767734" y="6858592"/>
            <a:ext cx="11787394" cy="3231654"/>
          </a:xfrm>
          <a:prstGeom prst="rect">
            <a:avLst/>
          </a:prstGeom>
        </p:spPr>
        <p:txBody>
          <a:bodyPr lIns="0" tIns="0" rIns="0" bIns="0" rtlCol="0" anchor="t">
            <a:spAutoFit/>
          </a:bodyPr>
          <a:lstStyle/>
          <a:p>
            <a:pPr>
              <a:lnSpc>
                <a:spcPts val="3600"/>
              </a:lnSpc>
            </a:pPr>
            <a:r>
              <a:rPr lang="en-US" sz="3000" dirty="0">
                <a:solidFill>
                  <a:srgbClr val="1482AC"/>
                </a:solidFill>
                <a:latin typeface="Arial Bold"/>
              </a:rPr>
              <a:t>Presented By:</a:t>
            </a:r>
          </a:p>
          <a:p>
            <a:pPr>
              <a:lnSpc>
                <a:spcPts val="3600"/>
              </a:lnSpc>
            </a:pPr>
            <a:r>
              <a:rPr lang="en-US" sz="3000">
                <a:solidFill>
                  <a:srgbClr val="1482AC"/>
                </a:solidFill>
                <a:latin typeface="Arial Bold"/>
              </a:rPr>
              <a:t>E.DHANUSH </a:t>
            </a:r>
            <a:endParaRPr lang="en-US" sz="3000" dirty="0">
              <a:solidFill>
                <a:srgbClr val="1482AC"/>
              </a:solidFill>
              <a:latin typeface="Arial Bold"/>
            </a:endParaRPr>
          </a:p>
          <a:p>
            <a:pPr>
              <a:lnSpc>
                <a:spcPts val="3600"/>
              </a:lnSpc>
            </a:pPr>
            <a:r>
              <a:rPr lang="en-US" sz="3000" dirty="0">
                <a:solidFill>
                  <a:srgbClr val="1482AC"/>
                </a:solidFill>
                <a:latin typeface="Arial Bold"/>
              </a:rPr>
              <a:t>B.E-MECHANICAL ENGINEERING</a:t>
            </a:r>
          </a:p>
          <a:p>
            <a:pPr>
              <a:lnSpc>
                <a:spcPts val="3600"/>
              </a:lnSpc>
            </a:pPr>
            <a:r>
              <a:rPr lang="en-US" sz="3000" dirty="0">
                <a:solidFill>
                  <a:srgbClr val="1482AC"/>
                </a:solidFill>
                <a:latin typeface="Arial Bold"/>
              </a:rPr>
              <a:t>ADHIPARASAKTHI ENGINEERING COLLEGE,MELMARUVATHUR,</a:t>
            </a:r>
          </a:p>
          <a:p>
            <a:pPr>
              <a:lnSpc>
                <a:spcPts val="3600"/>
              </a:lnSpc>
            </a:pPr>
            <a:endParaRPr lang="en-US" sz="3000" dirty="0">
              <a:solidFill>
                <a:srgbClr val="1482AC"/>
              </a:solidFill>
              <a:latin typeface="Arial Bold"/>
            </a:endParaRPr>
          </a:p>
          <a:p>
            <a:pPr algn="l">
              <a:lnSpc>
                <a:spcPts val="3600"/>
              </a:lnSpc>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References</a:t>
            </a:r>
          </a:p>
        </p:txBody>
      </p:sp>
      <p:sp>
        <p:nvSpPr>
          <p:cNvPr id="10" name="TextBox 10"/>
          <p:cNvSpPr txBox="1"/>
          <p:nvPr/>
        </p:nvSpPr>
        <p:spPr>
          <a:xfrm>
            <a:off x="2894882" y="3285126"/>
            <a:ext cx="12498237" cy="3621497"/>
          </a:xfrm>
          <a:prstGeom prst="rect">
            <a:avLst/>
          </a:prstGeom>
        </p:spPr>
        <p:txBody>
          <a:bodyPr lIns="0" tIns="0" rIns="0" bIns="0" rtlCol="0" anchor="t">
            <a:spAutoFit/>
          </a:bodyPr>
          <a:lstStyle/>
          <a:p>
            <a:pPr algn="ctr">
              <a:lnSpc>
                <a:spcPts val="7239"/>
              </a:lnSpc>
            </a:pPr>
            <a:r>
              <a:rPr lang="en-US" sz="5171" u="sng">
                <a:solidFill>
                  <a:srgbClr val="000000"/>
                </a:solidFill>
                <a:latin typeface="Canva Sans"/>
                <a:hlinkClick r:id="rId3"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2286001" y="4109322"/>
            <a:ext cx="13765236" cy="1982629"/>
          </a:xfrm>
          <a:prstGeom prst="rect">
            <a:avLst/>
          </a:prstGeom>
        </p:spPr>
        <p:txBody>
          <a:bodyPr lIns="0" tIns="0" rIns="0" bIns="0" rtlCol="0" anchor="t">
            <a:spAutoFit/>
          </a:bodyPr>
          <a:lstStyle/>
          <a:p>
            <a:pPr algn="ctr">
              <a:lnSpc>
                <a:spcPts val="5040"/>
              </a:lnSpc>
            </a:pPr>
            <a:r>
              <a:rPr lang="en-US" sz="4200">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1365800" y="797697"/>
            <a:ext cx="15590520" cy="1982629"/>
          </a:xfrm>
          <a:prstGeom prst="rect">
            <a:avLst/>
          </a:prstGeom>
        </p:spPr>
        <p:txBody>
          <a:bodyPr lIns="0" tIns="0" rIns="0" bIns="0" rtlCol="0" anchor="t">
            <a:spAutoFit/>
          </a:bodyPr>
          <a:lstStyle/>
          <a:p>
            <a:pPr algn="l">
              <a:lnSpc>
                <a:spcPts val="5040"/>
              </a:lnSpc>
            </a:pPr>
            <a:r>
              <a:rPr lang="en-US" sz="4200">
                <a:solidFill>
                  <a:srgbClr val="002060"/>
                </a:solidFill>
                <a:latin typeface="Arial Bold"/>
              </a:rPr>
              <a:t>OUTLINE</a:t>
            </a:r>
          </a:p>
        </p:txBody>
      </p:sp>
      <p:sp>
        <p:nvSpPr>
          <p:cNvPr id="10" name="TextBox 10"/>
          <p:cNvSpPr txBox="1"/>
          <p:nvPr/>
        </p:nvSpPr>
        <p:spPr>
          <a:xfrm>
            <a:off x="1348740" y="2378877"/>
            <a:ext cx="16345650" cy="7862403"/>
          </a:xfrm>
          <a:prstGeom prst="rect">
            <a:avLst/>
          </a:prstGeom>
        </p:spPr>
        <p:txBody>
          <a:bodyPr lIns="0" tIns="0" rIns="0" bIns="0" rtlCol="0" anchor="t">
            <a:spAutoFit/>
          </a:bodyPr>
          <a:lstStyle/>
          <a:p>
            <a:pPr algn="l">
              <a:lnSpc>
                <a:spcPts val="3960"/>
              </a:lnSpc>
            </a:pPr>
            <a:r>
              <a:rPr lang="en-US" sz="3000">
                <a:solidFill>
                  <a:srgbClr val="404040"/>
                </a:solidFill>
                <a:latin typeface="Arial Bold"/>
              </a:rPr>
              <a:t>  </a:t>
            </a:r>
          </a:p>
          <a:p>
            <a:pPr marL="542925" lvl="1" indent="-271462" algn="l">
              <a:lnSpc>
                <a:spcPts val="3960"/>
              </a:lnSpc>
              <a:buFont typeface="Arial"/>
              <a:buChar char="•"/>
            </a:pPr>
            <a:r>
              <a:rPr lang="en-US" sz="3000">
                <a:solidFill>
                  <a:srgbClr val="404040"/>
                </a:solidFill>
                <a:latin typeface="Arial Bold"/>
              </a:rPr>
              <a:t>Problem Statement </a:t>
            </a:r>
          </a:p>
          <a:p>
            <a:pPr marL="542925" lvl="1" indent="-271462" algn="l">
              <a:lnSpc>
                <a:spcPts val="3960"/>
              </a:lnSpc>
              <a:buFont typeface="Arial"/>
              <a:buChar char="•"/>
            </a:pPr>
            <a:r>
              <a:rPr lang="en-US" sz="3000">
                <a:solidFill>
                  <a:srgbClr val="404040"/>
                </a:solidFill>
                <a:latin typeface="Arial Bold"/>
              </a:rPr>
              <a:t>Proposed System/Solution</a:t>
            </a:r>
          </a:p>
          <a:p>
            <a:pPr marL="542925" lvl="1" indent="-271462" algn="l">
              <a:lnSpc>
                <a:spcPts val="3960"/>
              </a:lnSpc>
              <a:buFont typeface="Arial"/>
              <a:buChar char="•"/>
            </a:pPr>
            <a:r>
              <a:rPr lang="en-US" sz="3000">
                <a:solidFill>
                  <a:srgbClr val="404040"/>
                </a:solidFill>
                <a:latin typeface="Arial Bold"/>
              </a:rPr>
              <a:t>System Development Approach</a:t>
            </a:r>
          </a:p>
          <a:p>
            <a:pPr marL="542925" lvl="1" indent="-271462" algn="l">
              <a:lnSpc>
                <a:spcPts val="3960"/>
              </a:lnSpc>
              <a:buFont typeface="Arial"/>
              <a:buChar char="•"/>
            </a:pPr>
            <a:r>
              <a:rPr lang="en-US" sz="3000">
                <a:solidFill>
                  <a:srgbClr val="404040"/>
                </a:solidFill>
                <a:latin typeface="Arial Bold"/>
              </a:rPr>
              <a:t>Algorithm &amp; Deployment  </a:t>
            </a:r>
          </a:p>
          <a:p>
            <a:pPr marL="542925" lvl="1" indent="-271462" algn="l">
              <a:lnSpc>
                <a:spcPts val="3960"/>
              </a:lnSpc>
              <a:buFont typeface="Arial"/>
              <a:buChar char="•"/>
            </a:pPr>
            <a:r>
              <a:rPr lang="en-US" sz="3000">
                <a:solidFill>
                  <a:srgbClr val="404040"/>
                </a:solidFill>
                <a:latin typeface="Arial Bold"/>
              </a:rPr>
              <a:t>Result </a:t>
            </a:r>
          </a:p>
          <a:p>
            <a:pPr marL="542925" lvl="1" indent="-271462" algn="l">
              <a:lnSpc>
                <a:spcPts val="3960"/>
              </a:lnSpc>
              <a:buFont typeface="Arial"/>
              <a:buChar char="•"/>
            </a:pPr>
            <a:r>
              <a:rPr lang="en-US" sz="3000">
                <a:solidFill>
                  <a:srgbClr val="404040"/>
                </a:solidFill>
                <a:latin typeface="Arial Bold"/>
              </a:rPr>
              <a:t>Conclusion</a:t>
            </a:r>
          </a:p>
          <a:p>
            <a:pPr marL="542925" lvl="1" indent="-271462" algn="l">
              <a:lnSpc>
                <a:spcPts val="3960"/>
              </a:lnSpc>
              <a:buFont typeface="Arial"/>
              <a:buChar char="•"/>
            </a:pPr>
            <a:r>
              <a:rPr lang="en-US" sz="3000">
                <a:solidFill>
                  <a:srgbClr val="404040"/>
                </a:solidFill>
                <a:latin typeface="Arial Bold"/>
              </a:rPr>
              <a:t>Future Scope</a:t>
            </a:r>
          </a:p>
          <a:p>
            <a:pPr marL="542925" lvl="1" indent="-271462" algn="l">
              <a:lnSpc>
                <a:spcPts val="3960"/>
              </a:lnSpc>
              <a:buFont typeface="Arial"/>
              <a:buChar char="•"/>
            </a:pPr>
            <a:r>
              <a:rPr lang="en-US" sz="3000">
                <a:solidFill>
                  <a:srgbClr val="404040"/>
                </a:solidFill>
                <a:latin typeface="Arial Bold"/>
              </a:rPr>
              <a:t>References</a:t>
            </a:r>
          </a:p>
          <a:p>
            <a:pPr marL="542925" lvl="1" indent="-271462" algn="l">
              <a:lnSpc>
                <a:spcPts val="3960"/>
              </a:lnSpc>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Problem Statement</a:t>
            </a:r>
          </a:p>
        </p:txBody>
      </p:sp>
      <p:sp>
        <p:nvSpPr>
          <p:cNvPr id="10" name="TextBox 10"/>
          <p:cNvSpPr txBox="1"/>
          <p:nvPr/>
        </p:nvSpPr>
        <p:spPr>
          <a:xfrm>
            <a:off x="1028700" y="3504585"/>
            <a:ext cx="16296072" cy="3211154"/>
          </a:xfrm>
          <a:prstGeom prst="rect">
            <a:avLst/>
          </a:prstGeom>
        </p:spPr>
        <p:txBody>
          <a:bodyPr lIns="0" tIns="0" rIns="0" bIns="0" rtlCol="0" anchor="t">
            <a:spAutoFit/>
          </a:bodyPr>
          <a:lstStyle/>
          <a:p>
            <a:pPr algn="ctr">
              <a:lnSpc>
                <a:spcPts val="5136"/>
              </a:lnSpc>
            </a:pPr>
            <a:r>
              <a:rPr lang="en-US" sz="3668">
                <a:solidFill>
                  <a:srgbClr val="465359"/>
                </a:solidFill>
                <a:latin typeface="Canv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Proposed Solution</a:t>
            </a:r>
          </a:p>
        </p:txBody>
      </p:sp>
      <p:sp>
        <p:nvSpPr>
          <p:cNvPr id="10" name="TextBox 10"/>
          <p:cNvSpPr txBox="1"/>
          <p:nvPr/>
        </p:nvSpPr>
        <p:spPr>
          <a:xfrm>
            <a:off x="669801" y="2613580"/>
            <a:ext cx="16542600" cy="5021741"/>
          </a:xfrm>
          <a:prstGeom prst="rect">
            <a:avLst/>
          </a:prstGeom>
        </p:spPr>
        <p:txBody>
          <a:bodyPr lIns="0" tIns="0" rIns="0" bIns="0" rtlCol="0" anchor="t">
            <a:spAutoFit/>
          </a:bodyPr>
          <a:lstStyle/>
          <a:p>
            <a:pPr algn="ctr">
              <a:lnSpc>
                <a:spcPts val="2660"/>
              </a:lnSpc>
            </a:pPr>
            <a:r>
              <a:rPr lang="en-US" sz="1900">
                <a:solidFill>
                  <a:srgbClr val="000000"/>
                </a:solidFill>
                <a:latin typeface="Canva Sans"/>
              </a:rPr>
              <a:t>To tackle this binary sentiment classification task on the movie dataset, you could use various classification algorithms such as:</a:t>
            </a:r>
          </a:p>
          <a:p>
            <a:pPr algn="ctr">
              <a:lnSpc>
                <a:spcPts val="2660"/>
              </a:lnSpc>
            </a:pPr>
            <a:endParaRPr/>
          </a:p>
          <a:p>
            <a:pPr algn="ctr">
              <a:lnSpc>
                <a:spcPts val="2660"/>
              </a:lnSpc>
            </a:pPr>
            <a:r>
              <a:rPr lang="en-US" sz="1900">
                <a:solidFill>
                  <a:srgbClr val="000000"/>
                </a:solidFill>
                <a:latin typeface="Canva Sans"/>
              </a:rPr>
              <a:t>1. Logistic Regression</a:t>
            </a:r>
          </a:p>
          <a:p>
            <a:pPr algn="ctr">
              <a:lnSpc>
                <a:spcPts val="2660"/>
              </a:lnSpc>
            </a:pPr>
            <a:r>
              <a:rPr lang="en-US" sz="1900">
                <a:solidFill>
                  <a:srgbClr val="000000"/>
                </a:solidFill>
                <a:latin typeface="Canva Sans"/>
              </a:rPr>
              <a:t>2. Support Vector Machines (SVM)</a:t>
            </a:r>
          </a:p>
          <a:p>
            <a:pPr algn="ctr">
              <a:lnSpc>
                <a:spcPts val="2660"/>
              </a:lnSpc>
            </a:pPr>
            <a:r>
              <a:rPr lang="en-US" sz="1900">
                <a:solidFill>
                  <a:srgbClr val="000000"/>
                </a:solidFill>
                <a:latin typeface="Canva Sans"/>
              </a:rPr>
              <a:t>3. Random Forest</a:t>
            </a:r>
          </a:p>
          <a:p>
            <a:pPr algn="ctr">
              <a:lnSpc>
                <a:spcPts val="2660"/>
              </a:lnSpc>
            </a:pPr>
            <a:r>
              <a:rPr lang="en-US" sz="1900">
                <a:solidFill>
                  <a:srgbClr val="000000"/>
                </a:solidFill>
                <a:latin typeface="Canva Sans"/>
              </a:rPr>
              <a:t>4. Gradient Boosting</a:t>
            </a:r>
          </a:p>
          <a:p>
            <a:pPr algn="ctr">
              <a:lnSpc>
                <a:spcPts val="2660"/>
              </a:lnSpc>
            </a:pPr>
            <a:r>
              <a:rPr lang="en-US" sz="1900">
                <a:solidFill>
                  <a:srgbClr val="000000"/>
                </a:solidFill>
                <a:latin typeface="Canva Sans"/>
              </a:rPr>
              <a:t>5. Neural Networks (Deep Learning)</a:t>
            </a:r>
          </a:p>
          <a:p>
            <a:pPr algn="ctr">
              <a:lnSpc>
                <a:spcPts val="2660"/>
              </a:lnSpc>
            </a:pPr>
            <a:endParaRPr/>
          </a:p>
          <a:p>
            <a:pPr algn="ctr">
              <a:lnSpc>
                <a:spcPts val="2660"/>
              </a:lnSpc>
            </a:pPr>
            <a:r>
              <a:rPr lang="en-US" sz="1900">
                <a:solidFill>
                  <a:srgbClr val="000000"/>
                </a:solidFill>
                <a:latin typeface="Canva Sans"/>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p>
          <a:p>
            <a:pPr algn="ctr">
              <a:lnSpc>
                <a:spcPts val="2660"/>
              </a:lnSpc>
            </a:pPr>
            <a:endParaRPr/>
          </a:p>
          <a:p>
            <a:pPr algn="ctr">
              <a:lnSpc>
                <a:spcPts val="2660"/>
              </a:lnSpc>
            </a:pPr>
            <a:r>
              <a:rPr lang="en-US" sz="1900">
                <a:solidFill>
                  <a:srgbClr val="000000"/>
                </a:solidFill>
                <a:latin typeface="Canva Sans"/>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25278"/>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System  Approach</a:t>
            </a:r>
          </a:p>
        </p:txBody>
      </p:sp>
      <p:sp>
        <p:nvSpPr>
          <p:cNvPr id="10" name="TextBox 10"/>
          <p:cNvSpPr txBox="1"/>
          <p:nvPr/>
        </p:nvSpPr>
        <p:spPr>
          <a:xfrm>
            <a:off x="765051" y="2172017"/>
            <a:ext cx="16113181" cy="5657797"/>
          </a:xfrm>
          <a:prstGeom prst="rect">
            <a:avLst/>
          </a:prstGeom>
        </p:spPr>
        <p:txBody>
          <a:bodyPr lIns="0" tIns="0" rIns="0" bIns="0" rtlCol="0" anchor="t">
            <a:spAutoFit/>
          </a:bodyPr>
          <a:lstStyle/>
          <a:p>
            <a:pPr>
              <a:lnSpc>
                <a:spcPts val="3473"/>
              </a:lnSpc>
            </a:pPr>
            <a:r>
              <a:rPr lang="en-US" sz="2480">
                <a:solidFill>
                  <a:srgbClr val="000000"/>
                </a:solidFill>
                <a:latin typeface="Canva Sans"/>
              </a:rPr>
              <a:t>1. Data Preprocessing: Tokenize, remove stopwords, punctuation, and perform stemming or lemmatization.</a:t>
            </a:r>
          </a:p>
          <a:p>
            <a:pPr>
              <a:lnSpc>
                <a:spcPts val="3473"/>
              </a:lnSpc>
            </a:pPr>
            <a:r>
              <a:rPr lang="en-US" sz="2480">
                <a:solidFill>
                  <a:srgbClr val="000000"/>
                </a:solidFill>
                <a:latin typeface="Canva Sans"/>
              </a:rPr>
              <a:t>2. Feature Extraction: Utilize word embeddings like Word2Vec or TF-IDF to convert text into numerical representations.</a:t>
            </a:r>
          </a:p>
          <a:p>
            <a:pPr>
              <a:lnSpc>
                <a:spcPts val="3473"/>
              </a:lnSpc>
            </a:pPr>
            <a:r>
              <a:rPr lang="en-US" sz="2480">
                <a:solidFill>
                  <a:srgbClr val="000000"/>
                </a:solidFill>
                <a:latin typeface="Canva Sans"/>
              </a:rPr>
              <a:t>3. Model Selection: Experiment with Logistic Regression, SVM, Random Forest, Gradient Boosting, and Deep Learning (RNNs/CNNs).</a:t>
            </a:r>
          </a:p>
          <a:p>
            <a:pPr>
              <a:lnSpc>
                <a:spcPts val="3473"/>
              </a:lnSpc>
            </a:pPr>
            <a:r>
              <a:rPr lang="en-US" sz="2480">
                <a:solidFill>
                  <a:srgbClr val="000000"/>
                </a:solidFill>
                <a:latin typeface="Canva Sans"/>
              </a:rPr>
              <a:t>4. Model Training and Evaluation: Split dataset, train models, and evaluate using metrics like accuracy, precision, recall, and F1-score.</a:t>
            </a:r>
          </a:p>
          <a:p>
            <a:pPr>
              <a:lnSpc>
                <a:spcPts val="3473"/>
              </a:lnSpc>
            </a:pPr>
            <a:r>
              <a:rPr lang="en-US" sz="2480">
                <a:solidFill>
                  <a:srgbClr val="000000"/>
                </a:solidFill>
                <a:latin typeface="Canva Sans"/>
              </a:rPr>
              <a:t>5. Hyperparameter Tuning: Fine-tune model parameters using techniques like grid search or random search.</a:t>
            </a:r>
          </a:p>
          <a:p>
            <a:pPr>
              <a:lnSpc>
                <a:spcPts val="3473"/>
              </a:lnSpc>
            </a:pPr>
            <a:r>
              <a:rPr lang="en-US" sz="2480">
                <a:solidFill>
                  <a:srgbClr val="000000"/>
                </a:solidFill>
                <a:latin typeface="Canva Sans"/>
              </a:rPr>
              <a:t>6. Ensemble Methods (Optional): Combine predictions of multiple models for improved performance.</a:t>
            </a:r>
          </a:p>
          <a:p>
            <a:pPr>
              <a:lnSpc>
                <a:spcPts val="3473"/>
              </a:lnSpc>
            </a:pPr>
            <a:r>
              <a:rPr lang="en-US" sz="2480">
                <a:solidFill>
                  <a:srgbClr val="000000"/>
                </a:solidFill>
                <a:latin typeface="Canva Sans"/>
              </a:rPr>
              <a:t>7. Deployment and Monitoring: Deploy trained model, monitor performance, and retrain periodically with new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Algorithm &amp; Deployment</a:t>
            </a:r>
          </a:p>
        </p:txBody>
      </p:sp>
      <p:sp>
        <p:nvSpPr>
          <p:cNvPr id="10" name="TextBox 10"/>
          <p:cNvSpPr txBox="1"/>
          <p:nvPr/>
        </p:nvSpPr>
        <p:spPr>
          <a:xfrm>
            <a:off x="1216851" y="2145858"/>
            <a:ext cx="8512642" cy="7716269"/>
          </a:xfrm>
          <a:prstGeom prst="rect">
            <a:avLst/>
          </a:prstGeom>
        </p:spPr>
        <p:txBody>
          <a:bodyPr lIns="0" tIns="0" rIns="0" bIns="0" rtlCol="0" anchor="t">
            <a:spAutoFit/>
          </a:bodyPr>
          <a:lstStyle/>
          <a:p>
            <a:pPr>
              <a:lnSpc>
                <a:spcPts val="1531"/>
              </a:lnSpc>
            </a:pPr>
            <a:r>
              <a:rPr lang="en-US" sz="1094">
                <a:solidFill>
                  <a:srgbClr val="000000"/>
                </a:solidFill>
                <a:latin typeface="Canva Sans"/>
              </a:rPr>
              <a:t>Algorithm Selection: Support Vector Machines (SVM)</a:t>
            </a:r>
          </a:p>
          <a:p>
            <a:pPr>
              <a:lnSpc>
                <a:spcPts val="1531"/>
              </a:lnSpc>
            </a:pPr>
            <a:endParaRPr/>
          </a:p>
          <a:p>
            <a:pPr>
              <a:lnSpc>
                <a:spcPts val="1531"/>
              </a:lnSpc>
            </a:pPr>
            <a:r>
              <a:rPr lang="en-US" sz="1094">
                <a:solidFill>
                  <a:srgbClr val="000000"/>
                </a:solidFill>
                <a:latin typeface="Canva Sans"/>
              </a:rPr>
              <a:t>Deployment:</a:t>
            </a:r>
          </a:p>
          <a:p>
            <a:pPr>
              <a:lnSpc>
                <a:spcPts val="1531"/>
              </a:lnSpc>
            </a:pPr>
            <a:endParaRPr/>
          </a:p>
          <a:p>
            <a:pPr>
              <a:lnSpc>
                <a:spcPts val="1531"/>
              </a:lnSpc>
            </a:pPr>
            <a:r>
              <a:rPr lang="en-US" sz="1094">
                <a:solidFill>
                  <a:srgbClr val="000000"/>
                </a:solidFill>
                <a:latin typeface="Canva Sans"/>
              </a:rPr>
              <a:t>1. Training the SVM Model:</a:t>
            </a:r>
          </a:p>
          <a:p>
            <a:pPr>
              <a:lnSpc>
                <a:spcPts val="1531"/>
              </a:lnSpc>
            </a:pPr>
            <a:r>
              <a:rPr lang="en-US" sz="1094">
                <a:solidFill>
                  <a:srgbClr val="000000"/>
                </a:solidFill>
                <a:latin typeface="Canva Sans"/>
              </a:rPr>
              <a:t>   - Preprocess the movie review dataset by tokenization, removing stopwords, punctuation, and possibly stemming or lemmatization.</a:t>
            </a:r>
          </a:p>
          <a:p>
            <a:pPr>
              <a:lnSpc>
                <a:spcPts val="1531"/>
              </a:lnSpc>
            </a:pPr>
            <a:r>
              <a:rPr lang="en-US" sz="1094">
                <a:solidFill>
                  <a:srgbClr val="000000"/>
                </a:solidFill>
                <a:latin typeface="Canva Sans"/>
              </a:rPr>
              <a:t>   - Utilize techniques like TF-IDF to convert text data into numerical representations.</a:t>
            </a:r>
          </a:p>
          <a:p>
            <a:pPr>
              <a:lnSpc>
                <a:spcPts val="1531"/>
              </a:lnSpc>
            </a:pPr>
            <a:r>
              <a:rPr lang="en-US" sz="1094">
                <a:solidFill>
                  <a:srgbClr val="000000"/>
                </a:solidFill>
                <a:latin typeface="Canva Sans"/>
              </a:rPr>
              <a:t>   - Train the SVM model on the preprocessed and feature-extracted training dataset.</a:t>
            </a:r>
          </a:p>
          <a:p>
            <a:pPr>
              <a:lnSpc>
                <a:spcPts val="1531"/>
              </a:lnSpc>
            </a:pPr>
            <a:endParaRPr/>
          </a:p>
          <a:p>
            <a:pPr>
              <a:lnSpc>
                <a:spcPts val="1531"/>
              </a:lnSpc>
            </a:pPr>
            <a:r>
              <a:rPr lang="en-US" sz="1094">
                <a:solidFill>
                  <a:srgbClr val="000000"/>
                </a:solidFill>
                <a:latin typeface="Canva Sans"/>
              </a:rPr>
              <a:t>2. Evaluation:</a:t>
            </a:r>
          </a:p>
          <a:p>
            <a:pPr>
              <a:lnSpc>
                <a:spcPts val="1531"/>
              </a:lnSpc>
            </a:pPr>
            <a:r>
              <a:rPr lang="en-US" sz="1094">
                <a:solidFill>
                  <a:srgbClr val="000000"/>
                </a:solidFill>
                <a:latin typeface="Canva Sans"/>
              </a:rPr>
              <a:t>   - Evaluate the trained SVM model on the separate testing dataset to assess its performance in predicting sentiment (positive or negative) of movie reviews.</a:t>
            </a:r>
          </a:p>
          <a:p>
            <a:pPr>
              <a:lnSpc>
                <a:spcPts val="1531"/>
              </a:lnSpc>
            </a:pPr>
            <a:r>
              <a:rPr lang="en-US" sz="1094">
                <a:solidFill>
                  <a:srgbClr val="000000"/>
                </a:solidFill>
                <a:latin typeface="Canva Sans"/>
              </a:rPr>
              <a:t>   - Use evaluation metrics such as accuracy, precision, recall, and F1-score to measure the model's performance.</a:t>
            </a:r>
          </a:p>
          <a:p>
            <a:pPr>
              <a:lnSpc>
                <a:spcPts val="1531"/>
              </a:lnSpc>
            </a:pPr>
            <a:endParaRPr/>
          </a:p>
          <a:p>
            <a:pPr>
              <a:lnSpc>
                <a:spcPts val="1531"/>
              </a:lnSpc>
            </a:pPr>
            <a:r>
              <a:rPr lang="en-US" sz="1094">
                <a:solidFill>
                  <a:srgbClr val="000000"/>
                </a:solidFill>
                <a:latin typeface="Canva Sans"/>
              </a:rPr>
              <a:t>3. Hyperparameter Tuning:</a:t>
            </a:r>
          </a:p>
          <a:p>
            <a:pPr>
              <a:lnSpc>
                <a:spcPts val="1531"/>
              </a:lnSpc>
            </a:pPr>
            <a:r>
              <a:rPr lang="en-US" sz="1094">
                <a:solidFill>
                  <a:srgbClr val="000000"/>
                </a:solidFill>
                <a:latin typeface="Canva Sans"/>
              </a:rPr>
              <a:t>   - Fine-tune the hyperparameters of the SVM model using techniques like grid search or random search to optimize its performance.</a:t>
            </a:r>
          </a:p>
          <a:p>
            <a:pPr>
              <a:lnSpc>
                <a:spcPts val="1531"/>
              </a:lnSpc>
            </a:pPr>
            <a:r>
              <a:rPr lang="en-US" sz="1094">
                <a:solidFill>
                  <a:srgbClr val="000000"/>
                </a:solidFill>
                <a:latin typeface="Canva Sans"/>
              </a:rPr>
              <a:t>   - Parameters to tune may include the choice of kernel (e.g., linear, polynomial, radial basis function), regularization parameter (C), and kernel coefficients.</a:t>
            </a:r>
          </a:p>
          <a:p>
            <a:pPr>
              <a:lnSpc>
                <a:spcPts val="1531"/>
              </a:lnSpc>
            </a:pPr>
            <a:endParaRPr/>
          </a:p>
          <a:p>
            <a:pPr>
              <a:lnSpc>
                <a:spcPts val="1531"/>
              </a:lnSpc>
            </a:pPr>
            <a:r>
              <a:rPr lang="en-US" sz="1094">
                <a:solidFill>
                  <a:srgbClr val="000000"/>
                </a:solidFill>
                <a:latin typeface="Canva Sans"/>
              </a:rPr>
              <a:t>4. Deployment:</a:t>
            </a:r>
          </a:p>
          <a:p>
            <a:pPr>
              <a:lnSpc>
                <a:spcPts val="1531"/>
              </a:lnSpc>
            </a:pPr>
            <a:r>
              <a:rPr lang="en-US" sz="1094">
                <a:solidFill>
                  <a:srgbClr val="000000"/>
                </a:solidFill>
                <a:latin typeface="Canva Sans"/>
              </a:rPr>
              <a:t>   - Once the SVM model is trained and evaluated satisfactorily, deploy it into a production environment.</a:t>
            </a:r>
          </a:p>
          <a:p>
            <a:pPr>
              <a:lnSpc>
                <a:spcPts val="1531"/>
              </a:lnSpc>
            </a:pPr>
            <a:r>
              <a:rPr lang="en-US" sz="1094">
                <a:solidFill>
                  <a:srgbClr val="000000"/>
                </a:solidFill>
                <a:latin typeface="Canva Sans"/>
              </a:rPr>
              <a:t>   - Integrate the model into an application or service where users can input movie reviews and receive predictions on sentiment.</a:t>
            </a:r>
          </a:p>
          <a:p>
            <a:pPr>
              <a:lnSpc>
                <a:spcPts val="1531"/>
              </a:lnSpc>
            </a:pPr>
            <a:r>
              <a:rPr lang="en-US" sz="1094">
                <a:solidFill>
                  <a:srgbClr val="000000"/>
                </a:solidFill>
                <a:latin typeface="Canva Sans"/>
              </a:rPr>
              <a:t>   - Ensure scalability and efficiency of the deployed model to handle real-time inference requests.</a:t>
            </a:r>
          </a:p>
          <a:p>
            <a:pPr>
              <a:lnSpc>
                <a:spcPts val="1531"/>
              </a:lnSpc>
            </a:pPr>
            <a:endParaRPr/>
          </a:p>
          <a:p>
            <a:pPr>
              <a:lnSpc>
                <a:spcPts val="1531"/>
              </a:lnSpc>
            </a:pPr>
            <a:r>
              <a:rPr lang="en-US" sz="1094">
                <a:solidFill>
                  <a:srgbClr val="000000"/>
                </a:solidFill>
                <a:latin typeface="Canva Sans"/>
              </a:rPr>
              <a:t>5. Monitoring:</a:t>
            </a:r>
          </a:p>
          <a:p>
            <a:pPr>
              <a:lnSpc>
                <a:spcPts val="1531"/>
              </a:lnSpc>
            </a:pPr>
            <a:r>
              <a:rPr lang="en-US" sz="1094">
                <a:solidFill>
                  <a:srgbClr val="000000"/>
                </a:solidFill>
                <a:latin typeface="Canva Sans"/>
              </a:rPr>
              <a:t>   - Implement monitoring mechanisms to track the performance of the deployed SVM model in production.</a:t>
            </a:r>
          </a:p>
          <a:p>
            <a:pPr>
              <a:lnSpc>
                <a:spcPts val="1531"/>
              </a:lnSpc>
            </a:pPr>
            <a:r>
              <a:rPr lang="en-US" sz="1094">
                <a:solidFill>
                  <a:srgbClr val="000000"/>
                </a:solidFill>
                <a:latin typeface="Canva Sans"/>
              </a:rPr>
              <a:t>   - Monitor metrics such as prediction accuracy, response time, and resource utilization to identify any issues or degradation in performance.</a:t>
            </a:r>
          </a:p>
          <a:p>
            <a:pPr>
              <a:lnSpc>
                <a:spcPts val="1531"/>
              </a:lnSpc>
            </a:pPr>
            <a:r>
              <a:rPr lang="en-US" sz="1094">
                <a:solidFill>
                  <a:srgbClr val="000000"/>
                </a:solidFill>
                <a:latin typeface="Canva Sans"/>
              </a:rPr>
              <a:t>   - Set up alerts to notify stakeholders of any anomalies or deviations from expected behavior.</a:t>
            </a:r>
          </a:p>
          <a:p>
            <a:pPr>
              <a:lnSpc>
                <a:spcPts val="1531"/>
              </a:lnSpc>
            </a:pPr>
            <a:endParaRPr/>
          </a:p>
          <a:p>
            <a:pPr>
              <a:lnSpc>
                <a:spcPts val="1531"/>
              </a:lnSpc>
            </a:pPr>
            <a:r>
              <a:rPr lang="en-US" sz="1094">
                <a:solidFill>
                  <a:srgbClr val="000000"/>
                </a:solidFill>
                <a:latin typeface="Canva Sans"/>
              </a:rPr>
              <a:t>6. Retraining:</a:t>
            </a:r>
          </a:p>
          <a:p>
            <a:pPr>
              <a:lnSpc>
                <a:spcPts val="1531"/>
              </a:lnSpc>
            </a:pPr>
            <a:r>
              <a:rPr lang="en-US" sz="1094">
                <a:solidFill>
                  <a:srgbClr val="000000"/>
                </a:solidFill>
                <a:latin typeface="Canva Sans"/>
              </a:rPr>
              <a:t>   - Periodically retrain the SVM model with new data to ensure its effectiveness and relevance over time.</a:t>
            </a:r>
          </a:p>
          <a:p>
            <a:pPr>
              <a:lnSpc>
                <a:spcPts val="1531"/>
              </a:lnSpc>
            </a:pPr>
            <a:r>
              <a:rPr lang="en-US" sz="1094">
                <a:solidFill>
                  <a:srgbClr val="000000"/>
                </a:solidFill>
                <a:latin typeface="Canva Sans"/>
              </a:rPr>
              <a:t>   - Incorporate mechanisms to automatically trigger retraining based on predefined criteria, such as reaching a certain threshold of data drift or model degradation.</a:t>
            </a:r>
          </a:p>
          <a:p>
            <a:pPr>
              <a:lnSpc>
                <a:spcPts val="1531"/>
              </a:lnSpc>
            </a:pPr>
            <a:endParaRPr/>
          </a:p>
          <a:p>
            <a:pPr>
              <a:lnSpc>
                <a:spcPts val="1531"/>
              </a:lnSpc>
            </a:pPr>
            <a:r>
              <a:rPr lang="en-US" sz="1094">
                <a:solidFill>
                  <a:srgbClr val="000000"/>
                </a:solidFill>
                <a:latin typeface="Canva Sans"/>
              </a:rPr>
              <a:t>By following this deployment process, the SVM model can be effectively deployed into production for predicting the sentiment of movie reviews, with ongoing monitoring and retraining to maintain its performance.</a:t>
            </a:r>
          </a:p>
        </p:txBody>
      </p:sp>
      <p:sp>
        <p:nvSpPr>
          <p:cNvPr id="11" name="TextBox 11"/>
          <p:cNvSpPr txBox="1"/>
          <p:nvPr/>
        </p:nvSpPr>
        <p:spPr>
          <a:xfrm>
            <a:off x="11203166" y="2031558"/>
            <a:ext cx="6729379" cy="7735704"/>
          </a:xfrm>
          <a:prstGeom prst="rect">
            <a:avLst/>
          </a:prstGeom>
        </p:spPr>
        <p:txBody>
          <a:bodyPr lIns="0" tIns="0" rIns="0" bIns="0" rtlCol="0" anchor="t">
            <a:spAutoFit/>
          </a:bodyPr>
          <a:lstStyle/>
          <a:p>
            <a:pPr>
              <a:lnSpc>
                <a:spcPts val="2364"/>
              </a:lnSpc>
            </a:pPr>
            <a:r>
              <a:rPr lang="en-US" sz="1688">
                <a:solidFill>
                  <a:srgbClr val="000000"/>
                </a:solidFill>
                <a:latin typeface="Canva Sans"/>
              </a:rPr>
              <a:t>Program:</a:t>
            </a:r>
          </a:p>
          <a:p>
            <a:pPr>
              <a:lnSpc>
                <a:spcPts val="2364"/>
              </a:lnSpc>
            </a:pPr>
            <a:r>
              <a:rPr lang="en-US" sz="1688">
                <a:solidFill>
                  <a:srgbClr val="000000"/>
                </a:solidFill>
                <a:latin typeface="Canva Sans"/>
              </a:rPr>
              <a:t>import numpy as n</a:t>
            </a:r>
          </a:p>
          <a:p>
            <a:pPr>
              <a:lnSpc>
                <a:spcPts val="2364"/>
              </a:lnSpc>
            </a:pPr>
            <a:r>
              <a:rPr lang="en-US" sz="1688">
                <a:solidFill>
                  <a:srgbClr val="000000"/>
                </a:solidFill>
                <a:latin typeface="Canva Sans"/>
              </a:rPr>
              <a:t>import pandas as p</a:t>
            </a:r>
          </a:p>
          <a:p>
            <a:pPr>
              <a:lnSpc>
                <a:spcPts val="2364"/>
              </a:lnSpc>
            </a:pPr>
            <a:r>
              <a:rPr lang="en-US" sz="1688">
                <a:solidFill>
                  <a:srgbClr val="000000"/>
                </a:solidFill>
                <a:latin typeface="Canva Sans"/>
              </a:rPr>
              <a:t>import matplotlib.pyplot as m</a:t>
            </a:r>
          </a:p>
          <a:p>
            <a:pPr>
              <a:lnSpc>
                <a:spcPts val="2364"/>
              </a:lnSpc>
            </a:pPr>
            <a:r>
              <a:rPr lang="en-US" sz="1688">
                <a:solidFill>
                  <a:srgbClr val="000000"/>
                </a:solidFill>
                <a:latin typeface="Canva Sans"/>
              </a:rPr>
              <a:t>import seaborn as s</a:t>
            </a:r>
          </a:p>
          <a:p>
            <a:pPr>
              <a:lnSpc>
                <a:spcPts val="2364"/>
              </a:lnSpc>
            </a:pPr>
            <a:r>
              <a:rPr lang="en-US" sz="1688">
                <a:solidFill>
                  <a:srgbClr val="000000"/>
                </a:solidFill>
                <a:latin typeface="Canva Sans"/>
              </a:rPr>
              <a:t>data=p.read_csv("C:\\mydata.csv")</a:t>
            </a:r>
          </a:p>
          <a:p>
            <a:pPr>
              <a:lnSpc>
                <a:spcPts val="2364"/>
              </a:lnSpc>
            </a:pPr>
            <a:r>
              <a:rPr lang="en-US" sz="1688">
                <a:solidFill>
                  <a:srgbClr val="000000"/>
                </a:solidFill>
                <a:latin typeface="Canva Sans"/>
              </a:rPr>
              <a:t>data.head(50)</a:t>
            </a:r>
          </a:p>
          <a:p>
            <a:pPr>
              <a:lnSpc>
                <a:spcPts val="2364"/>
              </a:lnSpc>
            </a:pPr>
            <a:r>
              <a:rPr lang="en-US" sz="1688">
                <a:solidFill>
                  <a:srgbClr val="000000"/>
                </a:solidFill>
                <a:latin typeface="Canva Sans"/>
              </a:rPr>
              <a:t>data.columns</a:t>
            </a:r>
          </a:p>
          <a:p>
            <a:pPr>
              <a:lnSpc>
                <a:spcPts val="2364"/>
              </a:lnSpc>
            </a:pPr>
            <a:r>
              <a:rPr lang="en-US" sz="1688">
                <a:solidFill>
                  <a:srgbClr val="000000"/>
                </a:solidFill>
                <a:latin typeface="Canva Sans"/>
              </a:rPr>
              <a:t>data.tail(50)</a:t>
            </a:r>
          </a:p>
          <a:p>
            <a:pPr>
              <a:lnSpc>
                <a:spcPts val="2364"/>
              </a:lnSpc>
            </a:pPr>
            <a:r>
              <a:rPr lang="en-US" sz="1688">
                <a:solidFill>
                  <a:srgbClr val="000000"/>
                </a:solidFill>
                <a:latin typeface="Canva Sans"/>
              </a:rPr>
              <a:t>data.describe()</a:t>
            </a:r>
          </a:p>
          <a:p>
            <a:pPr>
              <a:lnSpc>
                <a:spcPts val="2364"/>
              </a:lnSpc>
            </a:pPr>
            <a:r>
              <a:rPr lang="en-US" sz="1688">
                <a:solidFill>
                  <a:srgbClr val="000000"/>
                </a:solidFill>
                <a:latin typeface="Canva Sans"/>
              </a:rPr>
              <a:t>s.histplot(data["sentiment"],bins=30,kde=True)</a:t>
            </a:r>
          </a:p>
          <a:p>
            <a:pPr>
              <a:lnSpc>
                <a:spcPts val="2364"/>
              </a:lnSpc>
            </a:pPr>
            <a:r>
              <a:rPr lang="en-US" sz="1688">
                <a:solidFill>
                  <a:srgbClr val="000000"/>
                </a:solidFill>
                <a:latin typeface="Canva Sans"/>
              </a:rPr>
              <a:t>m.title("Histogram")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data["sentiment"].value_counts().plot(kind='bar')</a:t>
            </a:r>
          </a:p>
          <a:p>
            <a:pPr>
              <a:lnSpc>
                <a:spcPts val="2364"/>
              </a:lnSpc>
            </a:pPr>
            <a:r>
              <a:rPr lang="en-US" sz="1688">
                <a:solidFill>
                  <a:srgbClr val="000000"/>
                </a:solidFill>
                <a:latin typeface="Canva Sans"/>
              </a:rPr>
              <a:t>m.title("Bardiagram")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m.pie(data["sentiment"].value_counts(),</a:t>
            </a:r>
          </a:p>
          <a:p>
            <a:pPr>
              <a:lnSpc>
                <a:spcPts val="2364"/>
              </a:lnSpc>
            </a:pPr>
            <a:r>
              <a:rPr lang="en-US" sz="1688">
                <a:solidFill>
                  <a:srgbClr val="000000"/>
                </a:solidFill>
                <a:latin typeface="Canva Sans"/>
              </a:rPr>
              <a:t>            labels=data["sentiment"].unique(),autopct="%.1f%%")</a:t>
            </a:r>
          </a:p>
          <a:p>
            <a:pPr>
              <a:lnSpc>
                <a:spcPts val="2364"/>
              </a:lnSpc>
            </a:pPr>
            <a:r>
              <a:rPr lang="en-US" sz="1688">
                <a:solidFill>
                  <a:srgbClr val="000000"/>
                </a:solidFill>
                <a:latin typeface="Canva Sans"/>
              </a:rPr>
              <a:t>m.title("Piechart")</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Freeform 9"/>
          <p:cNvSpPr/>
          <p:nvPr/>
        </p:nvSpPr>
        <p:spPr>
          <a:xfrm>
            <a:off x="9127462" y="2689044"/>
            <a:ext cx="5871518" cy="5989538"/>
          </a:xfrm>
          <a:custGeom>
            <a:avLst/>
            <a:gdLst/>
            <a:ahLst/>
            <a:cxnLst/>
            <a:rect l="l" t="t" r="r" b="b"/>
            <a:pathLst>
              <a:path w="5871518" h="5989538">
                <a:moveTo>
                  <a:pt x="0" y="0"/>
                </a:moveTo>
                <a:lnTo>
                  <a:pt x="5871517" y="0"/>
                </a:lnTo>
                <a:lnTo>
                  <a:pt x="5871517" y="5989538"/>
                </a:lnTo>
                <a:lnTo>
                  <a:pt x="0" y="5989538"/>
                </a:lnTo>
                <a:lnTo>
                  <a:pt x="0" y="0"/>
                </a:lnTo>
                <a:close/>
              </a:path>
            </a:pathLst>
          </a:custGeom>
          <a:blipFill>
            <a:blip r:embed="rId3"/>
            <a:stretch>
              <a:fillRect/>
            </a:stretch>
          </a:blipFill>
        </p:spPr>
      </p:sp>
      <p:sp>
        <p:nvSpPr>
          <p:cNvPr id="10" name="Freeform 10"/>
          <p:cNvSpPr/>
          <p:nvPr/>
        </p:nvSpPr>
        <p:spPr>
          <a:xfrm>
            <a:off x="3447291" y="1879158"/>
            <a:ext cx="5514268" cy="4082876"/>
          </a:xfrm>
          <a:custGeom>
            <a:avLst/>
            <a:gdLst/>
            <a:ahLst/>
            <a:cxnLst/>
            <a:rect l="l" t="t" r="r" b="b"/>
            <a:pathLst>
              <a:path w="5514268" h="4082876">
                <a:moveTo>
                  <a:pt x="0" y="0"/>
                </a:moveTo>
                <a:lnTo>
                  <a:pt x="5514268" y="0"/>
                </a:lnTo>
                <a:lnTo>
                  <a:pt x="5514268" y="4082876"/>
                </a:lnTo>
                <a:lnTo>
                  <a:pt x="0" y="4082876"/>
                </a:lnTo>
                <a:lnTo>
                  <a:pt x="0" y="0"/>
                </a:lnTo>
                <a:close/>
              </a:path>
            </a:pathLst>
          </a:custGeom>
          <a:blipFill>
            <a:blip r:embed="rId4"/>
            <a:stretch>
              <a:fillRect/>
            </a:stretch>
          </a:blipFill>
        </p:spPr>
      </p:sp>
      <p:sp>
        <p:nvSpPr>
          <p:cNvPr id="11" name="Freeform 11"/>
          <p:cNvSpPr/>
          <p:nvPr/>
        </p:nvSpPr>
        <p:spPr>
          <a:xfrm>
            <a:off x="3785378" y="5683813"/>
            <a:ext cx="5176181" cy="4444541"/>
          </a:xfrm>
          <a:custGeom>
            <a:avLst/>
            <a:gdLst/>
            <a:ahLst/>
            <a:cxnLst/>
            <a:rect l="l" t="t" r="r" b="b"/>
            <a:pathLst>
              <a:path w="5176181" h="4444541">
                <a:moveTo>
                  <a:pt x="0" y="0"/>
                </a:moveTo>
                <a:lnTo>
                  <a:pt x="5176181" y="0"/>
                </a:lnTo>
                <a:lnTo>
                  <a:pt x="5176181" y="4444541"/>
                </a:lnTo>
                <a:lnTo>
                  <a:pt x="0" y="4444541"/>
                </a:lnTo>
                <a:lnTo>
                  <a:pt x="0" y="0"/>
                </a:lnTo>
                <a:close/>
              </a:path>
            </a:pathLst>
          </a:custGeom>
          <a:blipFill>
            <a:blip r:embed="rId5"/>
            <a:stretch>
              <a:fillRect/>
            </a:stretch>
          </a:blipFill>
        </p:spPr>
      </p:sp>
      <p:sp>
        <p:nvSpPr>
          <p:cNvPr id="12" name="TextBox 12"/>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Conclusion</a:t>
            </a:r>
          </a:p>
        </p:txBody>
      </p:sp>
      <p:sp>
        <p:nvSpPr>
          <p:cNvPr id="10" name="TextBox 10"/>
          <p:cNvSpPr txBox="1"/>
          <p:nvPr/>
        </p:nvSpPr>
        <p:spPr>
          <a:xfrm>
            <a:off x="669801" y="2183958"/>
            <a:ext cx="16948399" cy="6672726"/>
          </a:xfrm>
          <a:prstGeom prst="rect">
            <a:avLst/>
          </a:prstGeom>
        </p:spPr>
        <p:txBody>
          <a:bodyPr lIns="0" tIns="0" rIns="0" bIns="0" rtlCol="0" anchor="t">
            <a:spAutoFit/>
          </a:bodyPr>
          <a:lstStyle/>
          <a:p>
            <a:pPr algn="ctr">
              <a:lnSpc>
                <a:spcPts val="3314"/>
              </a:lnSpc>
            </a:pPr>
            <a:r>
              <a:rPr lang="en-US" sz="2367">
                <a:solidFill>
                  <a:srgbClr val="000000"/>
                </a:solidFill>
                <a:latin typeface="Canva Sans"/>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p>
          <a:p>
            <a:pPr algn="ctr">
              <a:lnSpc>
                <a:spcPts val="3314"/>
              </a:lnSpc>
            </a:pPr>
            <a:endParaRPr/>
          </a:p>
          <a:p>
            <a:pPr algn="ctr">
              <a:lnSpc>
                <a:spcPts val="3314"/>
              </a:lnSpc>
            </a:pPr>
            <a:r>
              <a:rPr lang="en-US" sz="2367">
                <a:solidFill>
                  <a:srgbClr val="000000"/>
                </a:solidFill>
                <a:latin typeface="Canva Sans"/>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p>
          <a:p>
            <a:pPr algn="ctr">
              <a:lnSpc>
                <a:spcPts val="3314"/>
              </a:lnSpc>
            </a:pPr>
            <a:endParaRPr/>
          </a:p>
          <a:p>
            <a:pPr algn="ctr">
              <a:lnSpc>
                <a:spcPts val="3314"/>
              </a:lnSpc>
            </a:pPr>
            <a:r>
              <a:rPr lang="en-US" sz="2367">
                <a:solidFill>
                  <a:srgbClr val="000000"/>
                </a:solidFill>
                <a:latin typeface="Canva Sans"/>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4"/>
              </a:lnSpc>
            </a:pPr>
            <a:endParaRPr/>
          </a:p>
          <a:p>
            <a:pPr algn="ctr">
              <a:lnSpc>
                <a:spcPts val="3314"/>
              </a:lnSpc>
            </a:pPr>
            <a:r>
              <a:rPr lang="en-US" sz="2367">
                <a:solidFill>
                  <a:srgbClr val="000000"/>
                </a:solidFill>
                <a:latin typeface="Canva Sans"/>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894945" y="1322233"/>
            <a:ext cx="16361544" cy="694479"/>
          </a:xfrm>
          <a:prstGeom prst="rect">
            <a:avLst/>
          </a:prstGeom>
        </p:spPr>
        <p:txBody>
          <a:bodyPr lIns="0" tIns="0" rIns="0" bIns="0" rtlCol="0" anchor="t">
            <a:spAutoFit/>
          </a:bodyPr>
          <a:lstStyle/>
          <a:p>
            <a:pPr algn="l">
              <a:lnSpc>
                <a:spcPts val="4752"/>
              </a:lnSpc>
            </a:pPr>
            <a:r>
              <a:rPr lang="en-US" sz="4950">
                <a:solidFill>
                  <a:srgbClr val="1CADE4"/>
                </a:solidFill>
                <a:latin typeface="Arial Bold"/>
              </a:rPr>
              <a:t>Future scope</a:t>
            </a:r>
          </a:p>
        </p:txBody>
      </p:sp>
      <p:sp>
        <p:nvSpPr>
          <p:cNvPr id="10" name="TextBox 10"/>
          <p:cNvSpPr txBox="1"/>
          <p:nvPr/>
        </p:nvSpPr>
        <p:spPr>
          <a:xfrm>
            <a:off x="1028700" y="2425050"/>
            <a:ext cx="16230600" cy="6444686"/>
          </a:xfrm>
          <a:prstGeom prst="rect">
            <a:avLst/>
          </a:prstGeom>
        </p:spPr>
        <p:txBody>
          <a:bodyPr lIns="0" tIns="0" rIns="0" bIns="0" rtlCol="0" anchor="t">
            <a:spAutoFit/>
          </a:bodyPr>
          <a:lstStyle/>
          <a:p>
            <a:pPr algn="ctr">
              <a:lnSpc>
                <a:spcPts val="2440"/>
              </a:lnSpc>
            </a:pPr>
            <a:r>
              <a:rPr lang="en-US" sz="1743">
                <a:solidFill>
                  <a:srgbClr val="000000"/>
                </a:solidFill>
                <a:latin typeface="Canva Sans"/>
              </a:rPr>
              <a:t>1. Model Comparison: Explore and compare the performance of different classification algorithms (Logistic Regression, Random Forest, Gradient Boosting, etc.) to identify the most suitable model for the task.</a:t>
            </a:r>
          </a:p>
          <a:p>
            <a:pPr algn="ctr">
              <a:lnSpc>
                <a:spcPts val="2440"/>
              </a:lnSpc>
            </a:pPr>
            <a:r>
              <a:rPr lang="en-US" sz="1743">
                <a:solidFill>
                  <a:srgbClr val="000000"/>
                </a:solidFill>
                <a:latin typeface="Canva Sans"/>
              </a:rPr>
              <a:t>2. Advanced Deep Learning Techniques: Experiment with advanced deep learning architectures such as transformers (e.g., BERT, GPT) for improved sentiment classification performance.</a:t>
            </a:r>
          </a:p>
          <a:p>
            <a:pPr algn="ctr">
              <a:lnSpc>
                <a:spcPts val="2440"/>
              </a:lnSpc>
            </a:pPr>
            <a:r>
              <a:rPr lang="en-US" sz="1743">
                <a:solidFill>
                  <a:srgbClr val="000000"/>
                </a:solidFill>
                <a:latin typeface="Canva Sans"/>
              </a:rPr>
              <a:t>3. Ensemble Methods: Investigate ensemble learning techniques to combine the predictions of multiple models for further enhancement of sentiment prediction accuracy.</a:t>
            </a:r>
          </a:p>
          <a:p>
            <a:pPr algn="ctr">
              <a:lnSpc>
                <a:spcPts val="2440"/>
              </a:lnSpc>
            </a:pPr>
            <a:r>
              <a:rPr lang="en-US" sz="1743">
                <a:solidFill>
                  <a:srgbClr val="000000"/>
                </a:solidFill>
                <a:latin typeface="Canva Sans"/>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lang="en-US" sz="1743">
                <a:solidFill>
                  <a:srgbClr val="000000"/>
                </a:solidFill>
                <a:latin typeface="Canva Sans"/>
              </a:rPr>
              <a:t>5. Multimodal Sentiment Analysis: Incorporate additional modalities such as images or audio data along with text to perform multimodal sentiment analysis for a richer understanding of movie reviews.</a:t>
            </a:r>
          </a:p>
          <a:p>
            <a:pPr algn="ctr">
              <a:lnSpc>
                <a:spcPts val="2440"/>
              </a:lnSpc>
            </a:pPr>
            <a:r>
              <a:rPr lang="en-US" sz="1743">
                <a:solidFill>
                  <a:srgbClr val="000000"/>
                </a:solidFill>
                <a:latin typeface="Canva Sans"/>
              </a:rPr>
              <a:t>6. Real-time Sentiment Analysis: Develop real-time sentiment analysis systems capable of processing streaming data and providing instant insights into audience sentiment trends.</a:t>
            </a:r>
          </a:p>
          <a:p>
            <a:pPr algn="ctr">
              <a:lnSpc>
                <a:spcPts val="2440"/>
              </a:lnSpc>
            </a:pPr>
            <a:r>
              <a:rPr lang="en-US" sz="1743">
                <a:solidFill>
                  <a:srgbClr val="000000"/>
                </a:solidFill>
                <a:latin typeface="Canva Sans"/>
              </a:rPr>
              <a:t>7. Domain Adaptation: Explore techniques for domain adaptation to adapt the sentiment analysis model to specific genres or languages prevalent in the movie industry.</a:t>
            </a:r>
          </a:p>
          <a:p>
            <a:pPr algn="ctr">
              <a:lnSpc>
                <a:spcPts val="2440"/>
              </a:lnSpc>
            </a:pPr>
            <a:r>
              <a:rPr lang="en-US" sz="1743">
                <a:solidFill>
                  <a:srgbClr val="000000"/>
                </a:solidFill>
                <a:latin typeface="Canva Sans"/>
              </a:rPr>
              <a:t>8. Interactive Visualization: Create interactive visualization tools to explore the sentiment distribution of movie reviews and analyze trends over time.</a:t>
            </a:r>
          </a:p>
          <a:p>
            <a:pPr algn="ctr">
              <a:lnSpc>
                <a:spcPts val="2440"/>
              </a:lnSpc>
            </a:pPr>
            <a:r>
              <a:rPr lang="en-US" sz="1743">
                <a:solidFill>
                  <a:srgbClr val="000000"/>
                </a:solidFill>
                <a:latin typeface="Canva Sans"/>
              </a:rPr>
              <a:t>9. Feedback Integration: Implement mechanisms to incorporate user feedback into the sentiment analysis model, continuously improving its accuracy and relevance.</a:t>
            </a:r>
          </a:p>
          <a:p>
            <a:pPr algn="ctr">
              <a:lnSpc>
                <a:spcPts val="2440"/>
              </a:lnSpc>
            </a:pPr>
            <a:r>
              <a:rPr lang="en-US" sz="1743">
                <a:solidFill>
                  <a:srgbClr val="000000"/>
                </a:solidFill>
                <a:latin typeface="Canva Sans"/>
              </a:rPr>
              <a:t>10. Application in Recommendation Systems:Integrate sentiment analysis into movie recommendation systems to personalize recommendations based on user preferences and sentiment analysis of reviews.</a:t>
            </a:r>
          </a:p>
          <a:p>
            <a:pPr algn="ctr">
              <a:lnSpc>
                <a:spcPts val="2440"/>
              </a:lnSpc>
            </a:pPr>
            <a:r>
              <a:rPr lang="en-US" sz="1743">
                <a:solidFill>
                  <a:srgbClr val="000000"/>
                </a:solidFill>
                <a:latin typeface="Canva Sans"/>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1549</Words>
  <Application>Microsoft Office PowerPoint</Application>
  <PresentationFormat>Custom</PresentationFormat>
  <Paragraphs>121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 Bold</vt:lpstr>
      <vt:lpstr>Canva Sans</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cp:lastModifiedBy>Anu Saminathan</cp:lastModifiedBy>
  <cp:revision>3</cp:revision>
  <dcterms:created xsi:type="dcterms:W3CDTF">2006-08-16T00:00:00Z</dcterms:created>
  <dcterms:modified xsi:type="dcterms:W3CDTF">2024-04-04T14:42:38Z</dcterms:modified>
  <dc:identifier>DAGBXrfDsO8</dc:identifier>
</cp:coreProperties>
</file>