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0DVA2skRq95s9BTL7d0PqJu8D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a2c77b28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6a2c77b283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8a3ba40a6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68a3ba40a6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a3ba40a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a3ba40a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8a3ba40a6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68a3ba40a6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68a3ba40a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68a3ba40a6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8a3ba40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68a3ba40a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0" name="Google Shape;10;p2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4" name="Google Shape;4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47" name="Google Shape;47;p3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
        <p:nvSpPr>
          <p:cNvPr id="16" name="Google Shape;1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31" name="Google Shape;31;p2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
        <p:nvSpPr>
          <p:cNvPr id="35" name="Google Shape;3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9" name="Google Shape;3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0" name="Google Shape;4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1" name="Google Shape;4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7" name="Google Shape;7;p20"/>
          <p:cNvPicPr preferRelativeResize="0"/>
          <p:nvPr/>
        </p:nvPicPr>
        <p:blipFill rotWithShape="1">
          <a:blip r:embed="rId13">
            <a:alphaModFix/>
          </a:blip>
          <a:srcRect r="8239" b="22214"/>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document/d/1Cb94Jifex-B-gxSfM5e80JtqrGqvBEQo/edit#heading=h.gjdgx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linkedi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D3MLN8AOhlYO0TOYWQPkzZHR8sUsFnG_/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docs.google.com/spreadsheets/d/1de-Vh0-qOpW-U1FJBMlPx8eWPk1kEAMY/edit?usp=sharing&amp;ouid=105437725021809287199&amp;rtpof=true&amp;sd=tru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p:nvPr/>
        </p:nvSpPr>
        <p:spPr>
          <a:xfrm>
            <a:off x="733200" y="3550575"/>
            <a:ext cx="7677600" cy="105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000000"/>
                </a:solidFill>
                <a:latin typeface="Lato"/>
                <a:ea typeface="Lato"/>
                <a:cs typeface="Lato"/>
                <a:sym typeface="Lato"/>
              </a:rPr>
              <a:t>Power BI Project:</a:t>
            </a:r>
            <a:endParaRPr sz="2400" b="1" i="0" u="none" strike="noStrike" cap="none">
              <a:solidFill>
                <a:srgbClr val="000000"/>
              </a:solidFill>
              <a:latin typeface="Lato"/>
              <a:ea typeface="Lato"/>
              <a:cs typeface="Lato"/>
              <a:sym typeface="Lato"/>
            </a:endParaRPr>
          </a:p>
          <a:p>
            <a:pPr marL="0" marR="0" lvl="0" indent="0" algn="l" rtl="0">
              <a:lnSpc>
                <a:spcPct val="100000"/>
              </a:lnSpc>
              <a:spcBef>
                <a:spcPts val="1000"/>
              </a:spcBef>
              <a:spcAft>
                <a:spcPts val="0"/>
              </a:spcAft>
              <a:buClr>
                <a:schemeClr val="dk1"/>
              </a:buClr>
              <a:buSzPts val="1100"/>
              <a:buFont typeface="Arial"/>
              <a:buNone/>
            </a:pPr>
            <a:r>
              <a:rPr lang="en-GB" sz="2400" b="1" i="0" u="none" strike="noStrike" cap="none">
                <a:solidFill>
                  <a:schemeClr val="dk1"/>
                </a:solidFill>
                <a:latin typeface="Lato"/>
                <a:ea typeface="Lato"/>
                <a:cs typeface="Lato"/>
                <a:sym typeface="Lato"/>
              </a:rPr>
              <a:t>Columbia Asia Hospital</a:t>
            </a:r>
            <a:endParaRPr sz="2400" b="1" i="0" u="none" strike="noStrike" cap="none">
              <a:solidFill>
                <a:srgbClr val="000000"/>
              </a:solidFill>
              <a:latin typeface="Lato"/>
              <a:ea typeface="Lato"/>
              <a:cs typeface="Lato"/>
              <a:sym typeface="Lato"/>
            </a:endParaRPr>
          </a:p>
        </p:txBody>
      </p:sp>
      <p:pic>
        <p:nvPicPr>
          <p:cNvPr id="54" name="Google Shape;54;p1"/>
          <p:cNvPicPr preferRelativeResize="0"/>
          <p:nvPr/>
        </p:nvPicPr>
        <p:blipFill rotWithShape="1">
          <a:blip r:embed="rId3">
            <a:alphaModFix/>
          </a:blip>
          <a:srcRect/>
          <a:stretch/>
        </p:blipFill>
        <p:spPr>
          <a:xfrm>
            <a:off x="2403974" y="624675"/>
            <a:ext cx="4336075" cy="266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p:nvPr/>
        </p:nvSpPr>
        <p:spPr>
          <a:xfrm>
            <a:off x="1856550" y="1346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 (Cont..)</a:t>
            </a:r>
            <a:endParaRPr sz="1600" b="0" i="0" u="none" strike="noStrike" cap="none">
              <a:solidFill>
                <a:srgbClr val="000000"/>
              </a:solidFill>
              <a:latin typeface="Lato"/>
              <a:ea typeface="Lato"/>
              <a:cs typeface="Lato"/>
              <a:sym typeface="Lato"/>
            </a:endParaRPr>
          </a:p>
        </p:txBody>
      </p:sp>
      <p:sp>
        <p:nvSpPr>
          <p:cNvPr id="108" name="Google Shape;108;p10"/>
          <p:cNvSpPr txBox="1"/>
          <p:nvPr/>
        </p:nvSpPr>
        <p:spPr>
          <a:xfrm>
            <a:off x="357300" y="565775"/>
            <a:ext cx="8429400" cy="43635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1000"/>
              </a:spcBef>
              <a:spcAft>
                <a:spcPts val="0"/>
              </a:spcAft>
              <a:buClr>
                <a:srgbClr val="000000"/>
              </a:buClr>
              <a:buSzPts val="1400"/>
              <a:buFont typeface="Arial"/>
              <a:buNone/>
            </a:pPr>
            <a:r>
              <a:rPr lang="en-GB" b="1" dirty="0">
                <a:solidFill>
                  <a:schemeClr val="dk1"/>
                </a:solidFill>
                <a:latin typeface="Lato"/>
                <a:ea typeface="Lato"/>
                <a:cs typeface="Lato"/>
                <a:sym typeface="Lato"/>
              </a:rPr>
              <a:t>9</a:t>
            </a:r>
            <a:r>
              <a:rPr lang="en-GB" sz="1400" b="0" i="0" u="none" strike="noStrike" cap="none" dirty="0">
                <a:solidFill>
                  <a:schemeClr val="dk1"/>
                </a:solidFill>
                <a:latin typeface="Lato"/>
                <a:ea typeface="Lato"/>
                <a:cs typeface="Lato"/>
                <a:sym typeface="Lato"/>
              </a:rPr>
              <a:t>.	Which department is charging the highest appointment fees in general? Use </a:t>
            </a:r>
            <a:r>
              <a:rPr lang="en-GB" dirty="0">
                <a:solidFill>
                  <a:schemeClr val="dk1"/>
                </a:solidFill>
                <a:latin typeface="Lato"/>
                <a:ea typeface="Lato"/>
                <a:cs typeface="Lato"/>
                <a:sym typeface="Lato"/>
              </a:rPr>
              <a:t>an</a:t>
            </a:r>
            <a:r>
              <a:rPr lang="en-GB" sz="1400" b="0" i="0" u="none" strike="noStrike" cap="none" dirty="0">
                <a:solidFill>
                  <a:schemeClr val="dk1"/>
                </a:solidFill>
                <a:latin typeface="Lato"/>
                <a:ea typeface="Lato"/>
                <a:cs typeface="Lato"/>
                <a:sym typeface="Lato"/>
              </a:rPr>
              <a:t> </a:t>
            </a:r>
            <a:r>
              <a:rPr lang="en-GB" dirty="0">
                <a:solidFill>
                  <a:schemeClr val="dk1"/>
                </a:solidFill>
                <a:latin typeface="Lato"/>
                <a:ea typeface="Lato"/>
                <a:cs typeface="Lato"/>
                <a:sym typeface="Lato"/>
              </a:rPr>
              <a:t>aggregation DAX function to solve this question.</a:t>
            </a:r>
            <a:endParaRPr sz="1400" b="0" i="0" u="none" strike="noStrike" cap="none" dirty="0">
              <a:solidFill>
                <a:schemeClr val="dk1"/>
              </a:solidFill>
              <a:latin typeface="Lato"/>
              <a:ea typeface="Lato"/>
              <a:cs typeface="Lato"/>
              <a:sym typeface="Lato"/>
            </a:endParaRPr>
          </a:p>
          <a:p>
            <a:pPr marL="0" marR="0" lvl="0" indent="0" algn="l" rtl="0">
              <a:lnSpc>
                <a:spcPct val="114000"/>
              </a:lnSpc>
              <a:spcBef>
                <a:spcPts val="1000"/>
              </a:spcBef>
              <a:spcAft>
                <a:spcPts val="0"/>
              </a:spcAft>
              <a:buClr>
                <a:srgbClr val="000000"/>
              </a:buClr>
              <a:buSzPts val="1400"/>
              <a:buFont typeface="Arial"/>
              <a:buNone/>
            </a:pPr>
            <a:r>
              <a:rPr lang="en-GB" b="1" dirty="0">
                <a:solidFill>
                  <a:schemeClr val="dk1"/>
                </a:solidFill>
                <a:latin typeface="Lato"/>
                <a:ea typeface="Lato"/>
                <a:cs typeface="Lato"/>
                <a:sym typeface="Lato"/>
              </a:rPr>
              <a:t>10</a:t>
            </a:r>
            <a:r>
              <a:rPr lang="en-GB" dirty="0">
                <a:solidFill>
                  <a:schemeClr val="dk1"/>
                </a:solidFill>
                <a:latin typeface="Lato"/>
                <a:ea typeface="Lato"/>
                <a:cs typeface="Lato"/>
                <a:sym typeface="Lato"/>
              </a:rPr>
              <a:t>.	Create a tabular visualization in the Report view which consists of Month-wise total visits in the hospital.  Add a third column in the table that consists of the previous month’s total visits for each month’s row. Also include a column which states whether the visits in a month is greater than that of previous month visits.</a:t>
            </a:r>
            <a:endParaRPr dirty="0">
              <a:solidFill>
                <a:schemeClr val="dk1"/>
              </a:solidFill>
              <a:latin typeface="Lato"/>
              <a:ea typeface="Lato"/>
              <a:cs typeface="Lato"/>
              <a:sym typeface="Lato"/>
            </a:endParaRPr>
          </a:p>
          <a:p>
            <a:pPr marL="0" marR="0" lvl="0" indent="0" algn="l" rtl="0">
              <a:lnSpc>
                <a:spcPct val="114000"/>
              </a:lnSpc>
              <a:spcBef>
                <a:spcPts val="1000"/>
              </a:spcBef>
              <a:spcAft>
                <a:spcPts val="0"/>
              </a:spcAft>
              <a:buClr>
                <a:srgbClr val="000000"/>
              </a:buClr>
              <a:buSzPts val="1400"/>
              <a:buFont typeface="Arial"/>
              <a:buNone/>
            </a:pPr>
            <a:r>
              <a:rPr lang="en-GB" b="1" dirty="0">
                <a:solidFill>
                  <a:schemeClr val="dk1"/>
                </a:solidFill>
                <a:latin typeface="Lato"/>
                <a:ea typeface="Lato"/>
                <a:cs typeface="Lato"/>
                <a:sym typeface="Lato"/>
              </a:rPr>
              <a:t>11</a:t>
            </a:r>
            <a:r>
              <a:rPr lang="en-GB" dirty="0">
                <a:solidFill>
                  <a:schemeClr val="dk1"/>
                </a:solidFill>
                <a:latin typeface="Lato"/>
                <a:ea typeface="Lato"/>
                <a:cs typeface="Lato"/>
                <a:sym typeface="Lato"/>
              </a:rPr>
              <a:t>.	The hospital's managing director seeks to evaluate the </a:t>
            </a:r>
            <a:r>
              <a:rPr lang="en-GB" b="1" dirty="0">
                <a:solidFill>
                  <a:schemeClr val="dk1"/>
                </a:solidFill>
                <a:latin typeface="Lato"/>
                <a:ea typeface="Lato"/>
                <a:cs typeface="Lato"/>
                <a:sym typeface="Lato"/>
              </a:rPr>
              <a:t>revenue of each department</a:t>
            </a:r>
            <a:r>
              <a:rPr lang="en-GB" dirty="0">
                <a:solidFill>
                  <a:schemeClr val="dk1"/>
                </a:solidFill>
                <a:latin typeface="Lato"/>
                <a:ea typeface="Lato"/>
                <a:cs typeface="Lato"/>
                <a:sym typeface="Lato"/>
              </a:rPr>
              <a:t> to understand how much revenue is generated by each.</a:t>
            </a:r>
            <a:endParaRPr dirty="0">
              <a:solidFill>
                <a:schemeClr val="dk1"/>
              </a:solidFill>
              <a:latin typeface="Lato"/>
              <a:ea typeface="Lato"/>
              <a:cs typeface="Lato"/>
              <a:sym typeface="Lato"/>
            </a:endParaRPr>
          </a:p>
          <a:p>
            <a:pPr marL="0" marR="0" lvl="0" indent="0" algn="l" rtl="0">
              <a:lnSpc>
                <a:spcPct val="114000"/>
              </a:lnSpc>
              <a:spcBef>
                <a:spcPts val="1000"/>
              </a:spcBef>
              <a:spcAft>
                <a:spcPts val="0"/>
              </a:spcAft>
              <a:buClr>
                <a:srgbClr val="000000"/>
              </a:buClr>
              <a:buSzPts val="1400"/>
              <a:buFont typeface="Arial"/>
              <a:buNone/>
            </a:pPr>
            <a:r>
              <a:rPr lang="en-GB" b="1" dirty="0">
                <a:solidFill>
                  <a:schemeClr val="dk1"/>
                </a:solidFill>
                <a:latin typeface="Lato"/>
                <a:ea typeface="Lato"/>
                <a:cs typeface="Lato"/>
                <a:sym typeface="Lato"/>
              </a:rPr>
              <a:t>12</a:t>
            </a:r>
            <a:r>
              <a:rPr lang="en-GB" dirty="0">
                <a:solidFill>
                  <a:schemeClr val="dk1"/>
                </a:solidFill>
                <a:latin typeface="Lato"/>
                <a:ea typeface="Lato"/>
                <a:cs typeface="Lato"/>
                <a:sym typeface="Lato"/>
              </a:rPr>
              <a:t>.	Calculate the average age of the patients who visit the </a:t>
            </a:r>
            <a:r>
              <a:rPr lang="en-GB" dirty="0" err="1">
                <a:solidFill>
                  <a:schemeClr val="dk1"/>
                </a:solidFill>
                <a:latin typeface="Lato"/>
                <a:ea typeface="Lato"/>
                <a:cs typeface="Lato"/>
                <a:sym typeface="Lato"/>
              </a:rPr>
              <a:t>Orthopedics</a:t>
            </a:r>
            <a:r>
              <a:rPr lang="en-GB" dirty="0">
                <a:solidFill>
                  <a:schemeClr val="dk1"/>
                </a:solidFill>
                <a:latin typeface="Lato"/>
                <a:ea typeface="Lato"/>
                <a:cs typeface="Lato"/>
                <a:sym typeface="Lato"/>
              </a:rPr>
              <a:t> department. Will the approach used to calculate this metric be different if the requirement would have been all department’s average age.</a:t>
            </a:r>
            <a:endParaRPr dirty="0">
              <a:solidFill>
                <a:schemeClr val="dk1"/>
              </a:solidFill>
              <a:latin typeface="Lato"/>
              <a:ea typeface="Lato"/>
              <a:cs typeface="Lato"/>
              <a:sym typeface="Lato"/>
            </a:endParaRPr>
          </a:p>
          <a:p>
            <a:pPr marL="0" lvl="0" indent="0" algn="l" rtl="0">
              <a:lnSpc>
                <a:spcPct val="114000"/>
              </a:lnSpc>
              <a:spcBef>
                <a:spcPts val="1000"/>
              </a:spcBef>
              <a:spcAft>
                <a:spcPts val="0"/>
              </a:spcAft>
              <a:buClr>
                <a:schemeClr val="dk1"/>
              </a:buClr>
              <a:buSzPts val="1400"/>
              <a:buFont typeface="Arial"/>
              <a:buNone/>
            </a:pPr>
            <a:r>
              <a:rPr lang="en-GB" b="1" dirty="0">
                <a:solidFill>
                  <a:schemeClr val="dk1"/>
                </a:solidFill>
                <a:latin typeface="Lato"/>
                <a:ea typeface="Lato"/>
                <a:cs typeface="Lato"/>
                <a:sym typeface="Lato"/>
              </a:rPr>
              <a:t>13.</a:t>
            </a:r>
            <a:r>
              <a:rPr lang="en-GB" dirty="0">
                <a:solidFill>
                  <a:schemeClr val="dk1"/>
                </a:solidFill>
                <a:latin typeface="Lato"/>
                <a:ea typeface="Lato"/>
                <a:cs typeface="Lato"/>
                <a:sym typeface="Lato"/>
              </a:rPr>
              <a:t>	Were there any data format issues in the data, and if there were/are how you handled them?</a:t>
            </a:r>
            <a:endParaRPr dirty="0">
              <a:solidFill>
                <a:schemeClr val="dk1"/>
              </a:solidFill>
              <a:latin typeface="Lato"/>
              <a:ea typeface="Lato"/>
              <a:cs typeface="Lato"/>
              <a:sym typeface="Lato"/>
            </a:endParaRPr>
          </a:p>
          <a:p>
            <a:pPr marL="0" lvl="0" indent="0" algn="l" rtl="0">
              <a:lnSpc>
                <a:spcPct val="114000"/>
              </a:lnSpc>
              <a:spcBef>
                <a:spcPts val="1000"/>
              </a:spcBef>
              <a:spcAft>
                <a:spcPts val="0"/>
              </a:spcAft>
              <a:buClr>
                <a:schemeClr val="dk1"/>
              </a:buClr>
              <a:buSzPts val="1400"/>
              <a:buFont typeface="Arial"/>
              <a:buNone/>
            </a:pPr>
            <a:r>
              <a:rPr lang="en-GB" b="1" dirty="0">
                <a:solidFill>
                  <a:schemeClr val="dk1"/>
                </a:solidFill>
                <a:latin typeface="Lato"/>
                <a:ea typeface="Lato"/>
                <a:cs typeface="Lato"/>
                <a:sym typeface="Lato"/>
              </a:rPr>
              <a:t>14.</a:t>
            </a:r>
            <a:r>
              <a:rPr lang="en-GB" dirty="0">
                <a:solidFill>
                  <a:schemeClr val="dk1"/>
                </a:solidFill>
                <a:latin typeface="Lato"/>
                <a:ea typeface="Lato"/>
                <a:cs typeface="Lato"/>
                <a:sym typeface="Lato"/>
              </a:rPr>
              <a:t>	When we add a column in Power Query what’s the code that comes in M language in formula bar? What do you know about M-query?</a:t>
            </a:r>
            <a:endParaRPr dirty="0">
              <a:solidFill>
                <a:schemeClr val="dk1"/>
              </a:solidFill>
              <a:latin typeface="Lato"/>
              <a:ea typeface="Lato"/>
              <a:cs typeface="Lato"/>
              <a:sym typeface="Lato"/>
            </a:endParaRPr>
          </a:p>
          <a:p>
            <a:pPr marL="0" marR="0" lvl="0" indent="0" algn="l" rtl="0">
              <a:lnSpc>
                <a:spcPct val="114000"/>
              </a:lnSpc>
              <a:spcBef>
                <a:spcPts val="1000"/>
              </a:spcBef>
              <a:spcAft>
                <a:spcPts val="1000"/>
              </a:spcAft>
              <a:buClr>
                <a:srgbClr val="000000"/>
              </a:buClr>
              <a:buSzPts val="1400"/>
              <a:buFont typeface="Arial"/>
              <a:buNone/>
            </a:pPr>
            <a:endParaRPr dirty="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1"/>
          <p:cNvSpPr txBox="1"/>
          <p:nvPr/>
        </p:nvSpPr>
        <p:spPr>
          <a:xfrm>
            <a:off x="944525" y="811050"/>
            <a:ext cx="7515000" cy="341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Lato"/>
                <a:ea typeface="Lato"/>
                <a:cs typeface="Lato"/>
                <a:sym typeface="Lato"/>
              </a:rPr>
              <a:t>In order to answer the next </a:t>
            </a:r>
            <a:r>
              <a:rPr lang="en-GB" sz="1700" b="1" i="0" u="none" strike="noStrike" cap="none">
                <a:solidFill>
                  <a:srgbClr val="000000"/>
                </a:solidFill>
                <a:latin typeface="Lato"/>
                <a:ea typeface="Lato"/>
                <a:cs typeface="Lato"/>
                <a:sym typeface="Lato"/>
              </a:rPr>
              <a:t>data analysis</a:t>
            </a:r>
            <a:r>
              <a:rPr lang="en-GB" sz="1700" b="0" i="0" u="none" strike="noStrike" cap="none">
                <a:solidFill>
                  <a:srgbClr val="000000"/>
                </a:solidFill>
                <a:latin typeface="Lato"/>
                <a:ea typeface="Lato"/>
                <a:cs typeface="Lato"/>
                <a:sym typeface="Lato"/>
              </a:rPr>
              <a:t> questions you will have to </a:t>
            </a:r>
            <a:r>
              <a:rPr lang="en-GB" sz="1700" b="1" i="0" u="none" strike="noStrike" cap="none">
                <a:solidFill>
                  <a:srgbClr val="000000"/>
                </a:solidFill>
                <a:latin typeface="Lato"/>
                <a:ea typeface="Lato"/>
                <a:cs typeface="Lato"/>
                <a:sym typeface="Lato"/>
              </a:rPr>
              <a:t>create report and visualizations</a:t>
            </a:r>
            <a:r>
              <a:rPr lang="en-GB" sz="1700" b="0" i="0" u="none" strike="noStrike" cap="none">
                <a:solidFill>
                  <a:srgbClr val="000000"/>
                </a:solidFill>
                <a:latin typeface="Lato"/>
                <a:ea typeface="Lato"/>
                <a:cs typeface="Lato"/>
                <a:sym typeface="Lato"/>
              </a:rPr>
              <a:t>.</a:t>
            </a:r>
            <a:endParaRPr sz="17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Lato"/>
                <a:ea typeface="Lato"/>
                <a:cs typeface="Lato"/>
                <a:sym typeface="Lato"/>
              </a:rPr>
              <a:t>For answering these questions you need to properly </a:t>
            </a:r>
            <a:r>
              <a:rPr lang="en-GB" sz="1700" b="1" i="0" u="none" strike="noStrike" cap="none">
                <a:solidFill>
                  <a:srgbClr val="000000"/>
                </a:solidFill>
                <a:latin typeface="Lato"/>
                <a:ea typeface="Lato"/>
                <a:cs typeface="Lato"/>
                <a:sym typeface="Lato"/>
              </a:rPr>
              <a:t>analyze the data through summarization, report and visualizations to give the insights</a:t>
            </a:r>
            <a:r>
              <a:rPr lang="en-GB" sz="1700" b="0" i="0" u="none" strike="noStrike" cap="none">
                <a:solidFill>
                  <a:srgbClr val="000000"/>
                </a:solidFill>
                <a:latin typeface="Lato"/>
                <a:ea typeface="Lato"/>
                <a:cs typeface="Lato"/>
                <a:sym typeface="Lato"/>
              </a:rPr>
              <a:t>. </a:t>
            </a:r>
            <a:endParaRPr sz="17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700"/>
              <a:buFont typeface="Arial"/>
              <a:buNone/>
            </a:pPr>
            <a:r>
              <a:rPr lang="en-GB" sz="1700" b="0" i="0" u="none" strike="noStrike" cap="none">
                <a:solidFill>
                  <a:srgbClr val="000000"/>
                </a:solidFill>
                <a:latin typeface="Lato"/>
                <a:ea typeface="Lato"/>
                <a:cs typeface="Lato"/>
                <a:sym typeface="Lato"/>
              </a:rPr>
              <a:t>Back your suggestions/insights </a:t>
            </a:r>
            <a:r>
              <a:rPr lang="en-GB" sz="1700" b="1" i="0" u="none" strike="noStrike" cap="none">
                <a:solidFill>
                  <a:srgbClr val="000000"/>
                </a:solidFill>
                <a:latin typeface="Lato"/>
                <a:ea typeface="Lato"/>
                <a:cs typeface="Lato"/>
                <a:sym typeface="Lato"/>
              </a:rPr>
              <a:t>with proper reasoning</a:t>
            </a:r>
            <a:r>
              <a:rPr lang="en-GB" sz="1700" b="0" i="0" u="none" strike="noStrike" cap="none">
                <a:solidFill>
                  <a:srgbClr val="000000"/>
                </a:solidFill>
                <a:latin typeface="Lato"/>
                <a:ea typeface="Lato"/>
                <a:cs typeface="Lato"/>
                <a:sym typeface="Lato"/>
              </a:rPr>
              <a:t> considering the data and reports.</a:t>
            </a:r>
            <a:endParaRPr sz="1700" b="0" i="0" u="none" strike="noStrike" cap="non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p:nvPr/>
        </p:nvSpPr>
        <p:spPr>
          <a:xfrm>
            <a:off x="653550" y="165375"/>
            <a:ext cx="6810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2000"/>
              <a:buFont typeface="Arial"/>
              <a:buNone/>
            </a:pPr>
            <a:r>
              <a:rPr lang="en-GB" sz="20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Questions):</a:t>
            </a:r>
            <a:endParaRPr sz="1600" b="0" i="0" u="none" strike="noStrike" cap="none">
              <a:solidFill>
                <a:srgbClr val="000000"/>
              </a:solidFill>
              <a:latin typeface="Lato"/>
              <a:ea typeface="Lato"/>
              <a:cs typeface="Lato"/>
              <a:sym typeface="Lato"/>
            </a:endParaRPr>
          </a:p>
        </p:txBody>
      </p:sp>
      <p:sp>
        <p:nvSpPr>
          <p:cNvPr id="119" name="Google Shape;119;p12"/>
          <p:cNvSpPr txBox="1"/>
          <p:nvPr/>
        </p:nvSpPr>
        <p:spPr>
          <a:xfrm>
            <a:off x="653550" y="741850"/>
            <a:ext cx="7836900" cy="406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1.	What is the relation between patient wait time and satisfaction scores?</a:t>
            </a:r>
            <a:endParaRPr sz="1400" b="1"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	</a:t>
            </a:r>
            <a:r>
              <a:rPr lang="en-GB" sz="1400" b="0" i="0" u="none" strike="noStrike" cap="none">
                <a:solidFill>
                  <a:schemeClr val="dk1"/>
                </a:solidFill>
                <a:latin typeface="Lato"/>
                <a:ea typeface="Lato"/>
                <a:cs typeface="Lato"/>
                <a:sym typeface="Lato"/>
              </a:rPr>
              <a:t>Investigate whether longer wait times are associated with lower patient satisfaction across various departments.</a:t>
            </a:r>
            <a:endParaRPr sz="1400" b="0"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2.	How do patient demographics affect the frequency of visits to different departments?</a:t>
            </a:r>
            <a:endParaRPr sz="1400" b="1"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	</a:t>
            </a:r>
            <a:r>
              <a:rPr lang="en-GB" sz="1400" b="0" i="0" u="none" strike="noStrike" cap="none">
                <a:solidFill>
                  <a:schemeClr val="dk1"/>
                </a:solidFill>
                <a:latin typeface="Lato"/>
                <a:ea typeface="Lato"/>
                <a:cs typeface="Lato"/>
                <a:sym typeface="Lato"/>
              </a:rPr>
              <a:t>Analyze visit patterns to see if certain age groups or races are more likely to be referred to specific departments.</a:t>
            </a:r>
            <a:endParaRPr sz="1400" b="0"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3.	Is there a noticeable trend in the volume of patient visits throughout the year?</a:t>
            </a:r>
            <a:endParaRPr sz="1400" b="1"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	</a:t>
            </a:r>
            <a:r>
              <a:rPr lang="en-GB" sz="1400" b="0" i="0" u="none" strike="noStrike" cap="none">
                <a:solidFill>
                  <a:schemeClr val="dk1"/>
                </a:solidFill>
                <a:latin typeface="Lato"/>
                <a:ea typeface="Lato"/>
                <a:cs typeface="Lato"/>
                <a:sym typeface="Lato"/>
              </a:rPr>
              <a:t>Examine patient visit data to identify any seasonal trends or particular months with increased healthcare facility usage.</a:t>
            </a:r>
            <a:endParaRPr sz="1400" b="0"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4.	Which age groups report the highest and lowest satisfaction scores?</a:t>
            </a:r>
            <a:endParaRPr sz="1400" b="1"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Lato"/>
                <a:ea typeface="Lato"/>
                <a:cs typeface="Lato"/>
                <a:sym typeface="Lato"/>
              </a:rPr>
              <a:t>•	</a:t>
            </a:r>
            <a:r>
              <a:rPr lang="en-GB" sz="1400" b="0" i="0" u="none" strike="noStrike" cap="none">
                <a:solidFill>
                  <a:schemeClr val="dk1"/>
                </a:solidFill>
                <a:latin typeface="Lato"/>
                <a:ea typeface="Lato"/>
                <a:cs typeface="Lato"/>
                <a:sym typeface="Lato"/>
              </a:rPr>
              <a:t>Calculate the average satisfaction scores within each age group to identify which age demographics report the best and worst experiences.</a:t>
            </a:r>
            <a:endParaRPr sz="1400" b="0" i="0" u="none" strike="noStrike" cap="none">
              <a:solidFill>
                <a:schemeClr val="dk1"/>
              </a:solidFill>
              <a:latin typeface="Lato"/>
              <a:ea typeface="Lato"/>
              <a:cs typeface="Lato"/>
              <a:sym typeface="Lato"/>
            </a:endParaRPr>
          </a:p>
          <a:p>
            <a:pPr marL="0" marR="0" lvl="0" indent="457200" algn="l" rtl="0">
              <a:lnSpc>
                <a:spcPct val="100000"/>
              </a:lnSpc>
              <a:spcBef>
                <a:spcPts val="0"/>
              </a:spcBef>
              <a:spcAft>
                <a:spcPts val="0"/>
              </a:spcAft>
              <a:buClr>
                <a:srgbClr val="000000"/>
              </a:buClr>
              <a:buSzPts val="1400"/>
              <a:buFont typeface="Arial"/>
              <a:buNone/>
            </a:pPr>
            <a:endParaRPr>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5</a:t>
            </a:r>
            <a:r>
              <a:rPr lang="en-GB">
                <a:solidFill>
                  <a:schemeClr val="dk1"/>
                </a:solidFill>
                <a:latin typeface="Lato"/>
                <a:ea typeface="Lato"/>
                <a:cs typeface="Lato"/>
                <a:sym typeface="Lato"/>
              </a:rPr>
              <a:t>.	</a:t>
            </a:r>
            <a:r>
              <a:rPr lang="en-GB" b="1">
                <a:solidFill>
                  <a:schemeClr val="dk1"/>
                </a:solidFill>
                <a:latin typeface="Lato"/>
                <a:ea typeface="Lato"/>
                <a:cs typeface="Lato"/>
                <a:sym typeface="Lato"/>
              </a:rPr>
              <a:t>Say if someone outside of hospital claims that there is racial or gender based discrimination in the hospital, how will you identify whether the claim was right or not?</a:t>
            </a:r>
            <a:endParaRPr b="1">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3"/>
          <p:cNvSpPr txBox="1"/>
          <p:nvPr/>
        </p:nvSpPr>
        <p:spPr>
          <a:xfrm>
            <a:off x="384600" y="45775"/>
            <a:ext cx="66783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 -</a:t>
            </a:r>
            <a:r>
              <a:rPr lang="en-GB" sz="1900" b="1" i="0" u="none" strike="noStrike" cap="none">
                <a:solidFill>
                  <a:schemeClr val="dk1"/>
                </a:solidFill>
                <a:latin typeface="Lato"/>
                <a:ea typeface="Lato"/>
                <a:cs typeface="Lato"/>
                <a:sym typeface="Lato"/>
              </a:rPr>
              <a:t> (Cont…)</a:t>
            </a:r>
            <a:endParaRPr sz="1900" b="0" i="0" u="none" strike="noStrike" cap="none">
              <a:solidFill>
                <a:srgbClr val="000000"/>
              </a:solidFill>
              <a:latin typeface="Lato"/>
              <a:ea typeface="Lato"/>
              <a:cs typeface="Lato"/>
              <a:sym typeface="Lato"/>
            </a:endParaRPr>
          </a:p>
        </p:txBody>
      </p:sp>
      <p:sp>
        <p:nvSpPr>
          <p:cNvPr id="125" name="Google Shape;125;p13"/>
          <p:cNvSpPr txBox="1"/>
          <p:nvPr/>
        </p:nvSpPr>
        <p:spPr>
          <a:xfrm>
            <a:off x="1101000" y="571500"/>
            <a:ext cx="6942000" cy="442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6</a:t>
            </a:r>
            <a:r>
              <a:rPr lang="en-GB" sz="1400" b="1" i="0" u="none" strike="noStrike" cap="none">
                <a:solidFill>
                  <a:schemeClr val="dk1"/>
                </a:solidFill>
                <a:latin typeface="Lato"/>
                <a:ea typeface="Lato"/>
                <a:cs typeface="Lato"/>
                <a:sym typeface="Lato"/>
              </a:rPr>
              <a:t>.	The hospital management intends to offer discounts to patients. </a:t>
            </a:r>
            <a:endParaRPr sz="1400" b="1" i="0" u="none" strike="noStrike" cap="none">
              <a:solidFill>
                <a:schemeClr val="dk1"/>
              </a:solidFill>
              <a:latin typeface="Lato"/>
              <a:ea typeface="Lato"/>
              <a:cs typeface="Lato"/>
              <a:sym typeface="Lato"/>
            </a:endParaRPr>
          </a:p>
          <a:p>
            <a:pPr marL="914400" marR="0" lvl="0" indent="-317500" algn="l" rtl="0">
              <a:lnSpc>
                <a:spcPct val="100000"/>
              </a:lnSpc>
              <a:spcBef>
                <a:spcPts val="0"/>
              </a:spcBef>
              <a:spcAft>
                <a:spcPts val="0"/>
              </a:spcAft>
              <a:buClr>
                <a:schemeClr val="dk1"/>
              </a:buClr>
              <a:buSzPts val="1400"/>
              <a:buFont typeface="Lato"/>
              <a:buChar char="●"/>
            </a:pPr>
            <a:r>
              <a:rPr lang="en-GB" sz="1400" b="0" i="0" u="none" strike="noStrike" cap="none">
                <a:solidFill>
                  <a:schemeClr val="dk1"/>
                </a:solidFill>
                <a:latin typeface="Lato"/>
                <a:ea typeface="Lato"/>
                <a:cs typeface="Lato"/>
                <a:sym typeface="Lato"/>
              </a:rPr>
              <a:t>The question arises: how should these </a:t>
            </a:r>
            <a:r>
              <a:rPr lang="en-GB">
                <a:solidFill>
                  <a:schemeClr val="dk1"/>
                </a:solidFill>
                <a:latin typeface="Lato"/>
                <a:ea typeface="Lato"/>
                <a:cs typeface="Lato"/>
                <a:sym typeface="Lato"/>
              </a:rPr>
              <a:t>offers/discounts</a:t>
            </a:r>
            <a:r>
              <a:rPr lang="en-GB" sz="1400" b="0" i="0" u="none" strike="noStrike" cap="none">
                <a:solidFill>
                  <a:schemeClr val="dk1"/>
                </a:solidFill>
                <a:latin typeface="Lato"/>
                <a:ea typeface="Lato"/>
                <a:cs typeface="Lato"/>
                <a:sym typeface="Lato"/>
              </a:rPr>
              <a:t> be assigned to patients, on what basis, and why?</a:t>
            </a:r>
            <a:endParaRPr sz="1400" b="0" i="0" u="none" strike="noStrike" cap="none">
              <a:solidFill>
                <a:schemeClr val="dk1"/>
              </a:solidFill>
              <a:latin typeface="Lato"/>
              <a:ea typeface="Lato"/>
              <a:cs typeface="Lato"/>
              <a:sym typeface="Lato"/>
            </a:endParaRPr>
          </a:p>
          <a:p>
            <a:pPr marL="457200" marR="0" lvl="0" indent="0" algn="l" rtl="0">
              <a:lnSpc>
                <a:spcPct val="100000"/>
              </a:lnSpc>
              <a:spcBef>
                <a:spcPts val="0"/>
              </a:spcBef>
              <a:spcAft>
                <a:spcPts val="0"/>
              </a:spcAft>
              <a:buNone/>
            </a:pPr>
            <a:endParaRPr>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7</a:t>
            </a:r>
            <a:r>
              <a:rPr lang="en-GB" sz="1400" b="1" i="0" u="none" strike="noStrike" cap="none">
                <a:solidFill>
                  <a:schemeClr val="dk1"/>
                </a:solidFill>
                <a:latin typeface="Lato"/>
                <a:ea typeface="Lato"/>
                <a:cs typeface="Lato"/>
                <a:sym typeface="Lato"/>
              </a:rPr>
              <a:t>.	The hospital has a budget to hire 2-3 new doctors.</a:t>
            </a:r>
            <a:endParaRPr sz="1400" b="1" i="0" u="none" strike="noStrike" cap="none">
              <a:solidFill>
                <a:schemeClr val="dk1"/>
              </a:solidFill>
              <a:latin typeface="Lato"/>
              <a:ea typeface="Lato"/>
              <a:cs typeface="Lato"/>
              <a:sym typeface="Lato"/>
            </a:endParaRPr>
          </a:p>
          <a:p>
            <a:pPr marL="914400" marR="0" lvl="0" indent="-317500" algn="l" rtl="0">
              <a:lnSpc>
                <a:spcPct val="100000"/>
              </a:lnSpc>
              <a:spcBef>
                <a:spcPts val="0"/>
              </a:spcBef>
              <a:spcAft>
                <a:spcPts val="0"/>
              </a:spcAft>
              <a:buClr>
                <a:schemeClr val="dk1"/>
              </a:buClr>
              <a:buSzPts val="1400"/>
              <a:buFont typeface="Lato"/>
              <a:buChar char="●"/>
            </a:pPr>
            <a:r>
              <a:rPr lang="en-GB" sz="1400" b="0" i="0" u="none" strike="noStrike" cap="none">
                <a:solidFill>
                  <a:schemeClr val="dk1"/>
                </a:solidFill>
                <a:latin typeface="Lato"/>
                <a:ea typeface="Lato"/>
                <a:cs typeface="Lato"/>
                <a:sym typeface="Lato"/>
              </a:rPr>
              <a:t>They have asked for your suggestions in which departments they should hire.</a:t>
            </a:r>
            <a:endParaRPr sz="1400" b="0" i="0" u="none" strike="noStrike" cap="none">
              <a:solidFill>
                <a:schemeClr val="dk1"/>
              </a:solidFill>
              <a:latin typeface="Lato"/>
              <a:ea typeface="Lato"/>
              <a:cs typeface="Lato"/>
              <a:sym typeface="Lato"/>
            </a:endParaRPr>
          </a:p>
          <a:p>
            <a:pPr marL="457200" marR="0" lvl="0" indent="0" algn="l" rtl="0">
              <a:lnSpc>
                <a:spcPct val="100000"/>
              </a:lnSpc>
              <a:spcBef>
                <a:spcPts val="0"/>
              </a:spcBef>
              <a:spcAft>
                <a:spcPts val="0"/>
              </a:spcAft>
              <a:buNone/>
            </a:pPr>
            <a:endParaRPr>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8</a:t>
            </a:r>
            <a:r>
              <a:rPr lang="en-GB" sz="1400" b="1" i="0" u="none" strike="noStrike" cap="none">
                <a:solidFill>
                  <a:schemeClr val="dk1"/>
                </a:solidFill>
                <a:latin typeface="Lato"/>
                <a:ea typeface="Lato"/>
                <a:cs typeface="Lato"/>
                <a:sym typeface="Lato"/>
              </a:rPr>
              <a:t>.	Is the hospital profitable? How will you determine the profitability?</a:t>
            </a:r>
            <a:endParaRPr sz="1400" b="1"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b="1">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9</a:t>
            </a:r>
            <a:r>
              <a:rPr lang="en-GB" sz="1400" b="1" i="0" u="none" strike="noStrike" cap="none">
                <a:solidFill>
                  <a:schemeClr val="dk1"/>
                </a:solidFill>
                <a:latin typeface="Lato"/>
                <a:ea typeface="Lato"/>
                <a:cs typeface="Lato"/>
                <a:sym typeface="Lato"/>
              </a:rPr>
              <a:t>.	Any Department for which the waiting time is oddly large?</a:t>
            </a:r>
            <a:endParaRPr sz="1400" b="1"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b="1">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10</a:t>
            </a:r>
            <a:r>
              <a:rPr lang="en-GB" sz="1400" b="1" i="0" u="none" strike="noStrike" cap="none">
                <a:solidFill>
                  <a:schemeClr val="dk1"/>
                </a:solidFill>
                <a:latin typeface="Lato"/>
                <a:ea typeface="Lato"/>
                <a:cs typeface="Lato"/>
                <a:sym typeface="Lato"/>
              </a:rPr>
              <a:t>. 	Come up with the strategies to provide discounts to the patients.</a:t>
            </a:r>
            <a:endParaRPr sz="1400" b="1"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b="1">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latin typeface="Lato"/>
                <a:ea typeface="Lato"/>
                <a:cs typeface="Lato"/>
                <a:sym typeface="Lato"/>
              </a:rPr>
              <a:t>11.	Say if you need to align the doctors of “General Practice” department to work in one of the two shifts, how will you identify what will these two shifts timings be, and how will you divide the doctors in these two shifts? And also will this 2 shift policy be helpful for the hospital?</a:t>
            </a:r>
            <a:endParaRPr b="1">
              <a:solidFill>
                <a:schemeClr val="dk1"/>
              </a:solidFill>
              <a:latin typeface="Lato"/>
              <a:ea typeface="Lato"/>
              <a:cs typeface="Lato"/>
              <a:sym typeface="Lato"/>
            </a:endParaRPr>
          </a:p>
          <a:p>
            <a:pPr marL="0" lvl="0" indent="0" algn="l" rtl="0">
              <a:lnSpc>
                <a:spcPct val="115000"/>
              </a:lnSpc>
              <a:spcBef>
                <a:spcPts val="1000"/>
              </a:spcBef>
              <a:spcAft>
                <a:spcPts val="1000"/>
              </a:spcAft>
              <a:buNone/>
            </a:pPr>
            <a:r>
              <a:rPr lang="en-GB" sz="1500" b="1">
                <a:solidFill>
                  <a:schemeClr val="dk1"/>
                </a:solidFill>
                <a:latin typeface="Lato"/>
                <a:ea typeface="Lato"/>
                <a:cs typeface="Lato"/>
                <a:sym typeface="Lato"/>
              </a:rPr>
              <a:t>12.</a:t>
            </a:r>
            <a:r>
              <a:rPr lang="en-GB" sz="1500">
                <a:solidFill>
                  <a:schemeClr val="dk1"/>
                </a:solidFill>
                <a:latin typeface="Lato"/>
                <a:ea typeface="Lato"/>
                <a:cs typeface="Lato"/>
                <a:sym typeface="Lato"/>
              </a:rPr>
              <a:t>	What do you understand by PowerBI gateway? What are its use cases?</a:t>
            </a:r>
            <a:endParaRPr b="1">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6a2c77b283_0_2"/>
          <p:cNvSpPr txBox="1"/>
          <p:nvPr/>
        </p:nvSpPr>
        <p:spPr>
          <a:xfrm>
            <a:off x="341450" y="168075"/>
            <a:ext cx="66783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a:solidFill>
                  <a:schemeClr val="dk1"/>
                </a:solidFill>
                <a:latin typeface="Lato"/>
                <a:ea typeface="Lato"/>
                <a:cs typeface="Lato"/>
                <a:sym typeface="Lato"/>
              </a:rPr>
              <a:t>Data Analysis and Visualizations </a:t>
            </a:r>
            <a:r>
              <a:rPr lang="en-GB" sz="1600" b="1" i="0" u="none" strike="noStrike" cap="none">
                <a:solidFill>
                  <a:schemeClr val="dk1"/>
                </a:solidFill>
                <a:latin typeface="Lato"/>
                <a:ea typeface="Lato"/>
                <a:cs typeface="Lato"/>
                <a:sym typeface="Lato"/>
              </a:rPr>
              <a:t>(Subjective Question) -</a:t>
            </a:r>
            <a:r>
              <a:rPr lang="en-GB" sz="1900" b="1" i="0" u="none" strike="noStrike" cap="none">
                <a:solidFill>
                  <a:schemeClr val="dk1"/>
                </a:solidFill>
                <a:latin typeface="Lato"/>
                <a:ea typeface="Lato"/>
                <a:cs typeface="Lato"/>
                <a:sym typeface="Lato"/>
              </a:rPr>
              <a:t> (Cont…)</a:t>
            </a:r>
            <a:endParaRPr sz="1900" b="0" i="0" u="none" strike="noStrike" cap="none">
              <a:solidFill>
                <a:srgbClr val="000000"/>
              </a:solidFill>
              <a:latin typeface="Lato"/>
              <a:ea typeface="Lato"/>
              <a:cs typeface="Lato"/>
              <a:sym typeface="Lato"/>
            </a:endParaRPr>
          </a:p>
        </p:txBody>
      </p:sp>
      <p:sp>
        <p:nvSpPr>
          <p:cNvPr id="131" name="Google Shape;131;g26a2c77b283_0_2"/>
          <p:cNvSpPr txBox="1"/>
          <p:nvPr/>
        </p:nvSpPr>
        <p:spPr>
          <a:xfrm>
            <a:off x="1050650" y="765750"/>
            <a:ext cx="6942000" cy="118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300" b="1">
                <a:solidFill>
                  <a:schemeClr val="dk1"/>
                </a:solidFill>
                <a:latin typeface="Lato"/>
                <a:ea typeface="Lato"/>
                <a:cs typeface="Lato"/>
                <a:sym typeface="Lato"/>
              </a:rPr>
              <a:t>13</a:t>
            </a:r>
            <a:r>
              <a:rPr lang="en-GB" sz="1300" b="1" i="0" u="none" strike="noStrike" cap="none">
                <a:solidFill>
                  <a:schemeClr val="dk1"/>
                </a:solidFill>
                <a:latin typeface="Lato"/>
                <a:ea typeface="Lato"/>
                <a:cs typeface="Lato"/>
                <a:sym typeface="Lato"/>
              </a:rPr>
              <a:t>.	How would you approach this problem, if the objective and subjective questions weren't given?</a:t>
            </a:r>
            <a:endParaRPr sz="1300" b="1"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300" b="1">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300" b="1">
                <a:solidFill>
                  <a:schemeClr val="dk1"/>
                </a:solidFill>
                <a:latin typeface="Lato"/>
                <a:ea typeface="Lato"/>
                <a:cs typeface="Lato"/>
                <a:sym typeface="Lato"/>
              </a:rPr>
              <a:t>14.	Can you analyze and write the type of relationship between the doctor id and department, is it one-to-one?</a:t>
            </a:r>
            <a:endParaRPr sz="1300" b="1">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p:nvPr/>
        </p:nvSpPr>
        <p:spPr>
          <a:xfrm>
            <a:off x="841625" y="393050"/>
            <a:ext cx="66783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a:solidFill>
                  <a:schemeClr val="dk1"/>
                </a:solidFill>
                <a:latin typeface="Lato"/>
                <a:ea typeface="Lato"/>
                <a:cs typeface="Lato"/>
                <a:sym typeface="Lato"/>
              </a:rPr>
              <a:t>Report Requirements:</a:t>
            </a:r>
            <a:endParaRPr sz="1900" b="0" i="0" u="none" strike="noStrike" cap="none">
              <a:solidFill>
                <a:srgbClr val="000000"/>
              </a:solidFill>
              <a:latin typeface="Lato"/>
              <a:ea typeface="Lato"/>
              <a:cs typeface="Lato"/>
              <a:sym typeface="Lato"/>
            </a:endParaRPr>
          </a:p>
        </p:txBody>
      </p:sp>
      <p:sp>
        <p:nvSpPr>
          <p:cNvPr id="137" name="Google Shape;137;p14"/>
          <p:cNvSpPr txBox="1"/>
          <p:nvPr/>
        </p:nvSpPr>
        <p:spPr>
          <a:xfrm>
            <a:off x="841625" y="958500"/>
            <a:ext cx="7542900" cy="382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hospital has asked for a report with three tabs: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Main Tab</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Doctors’ Tab</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Patients’ Tab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Using the Main tab in the report, hospital should be able to look at the overall metrics like number of daily visits, revenue produced on that day, customer satisfaction, how busy are different departments on that day and general waiting time on that day. This tab should have a slicer of date.</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Using the Doctors’ Tab, the </a:t>
            </a:r>
            <a:r>
              <a:rPr lang="en-GB" sz="1400" b="1" i="0" u="none" strike="noStrike" cap="none">
                <a:solidFill>
                  <a:srgbClr val="000000"/>
                </a:solidFill>
                <a:latin typeface="Arial"/>
                <a:ea typeface="Arial"/>
                <a:cs typeface="Arial"/>
                <a:sym typeface="Arial"/>
              </a:rPr>
              <a:t>Chief Of Staff</a:t>
            </a:r>
            <a:r>
              <a:rPr lang="en-GB" sz="1400" b="0" i="0" u="none" strike="noStrike" cap="none">
                <a:solidFill>
                  <a:srgbClr val="000000"/>
                </a:solidFill>
                <a:latin typeface="Arial"/>
                <a:ea typeface="Arial"/>
                <a:cs typeface="Arial"/>
                <a:sym typeface="Arial"/>
              </a:rPr>
              <a:t> at the hospital should be able to look at the individual doctor’s performance metrics like customer satisfaction, number of patients he was visited by, revenue he has generated, his appointment fees. This tab should have a slicer of Doctor Name or ID.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p:nvPr/>
        </p:nvSpPr>
        <p:spPr>
          <a:xfrm>
            <a:off x="841625" y="958500"/>
            <a:ext cx="7542900" cy="3821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dk1"/>
              </a:buClr>
              <a:buSzPts val="1400"/>
              <a:buFont typeface="Arial"/>
              <a:buChar char="●"/>
            </a:pPr>
            <a:r>
              <a:rPr lang="en-GB" sz="1400" b="0" i="0" u="none" strike="noStrike" cap="none">
                <a:solidFill>
                  <a:schemeClr val="dk1"/>
                </a:solidFill>
                <a:latin typeface="Arial"/>
                <a:ea typeface="Arial"/>
                <a:cs typeface="Arial"/>
                <a:sym typeface="Arial"/>
              </a:rPr>
              <a:t>Using the Patients’ Tab, the </a:t>
            </a:r>
            <a:r>
              <a:rPr lang="en-GB" sz="1400" b="1" i="0" u="none" strike="noStrike" cap="none">
                <a:solidFill>
                  <a:schemeClr val="dk1"/>
                </a:solidFill>
                <a:latin typeface="Arial"/>
                <a:ea typeface="Arial"/>
                <a:cs typeface="Arial"/>
                <a:sym typeface="Arial"/>
              </a:rPr>
              <a:t>Patient’s Care Chief</a:t>
            </a:r>
            <a:r>
              <a:rPr lang="en-GB" sz="1400" b="0" i="0" u="none" strike="noStrike" cap="none">
                <a:solidFill>
                  <a:schemeClr val="dk1"/>
                </a:solidFill>
                <a:latin typeface="Arial"/>
                <a:ea typeface="Arial"/>
                <a:cs typeface="Arial"/>
                <a:sym typeface="Arial"/>
              </a:rPr>
              <a:t> at the hospital wants to look at a customer’s profile which would involve metrics like most frequently visited department, their age, their race, their waiting time, number of visits, total amount that they have paid to the hospital etc. Basically all the metrics using which they can address the patient very carefully in their visits. This tab should have a slicer of Patient Name or ID.</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lvl="0" indent="-317500" algn="l" rtl="0">
              <a:spcBef>
                <a:spcPts val="0"/>
              </a:spcBef>
              <a:spcAft>
                <a:spcPts val="0"/>
              </a:spcAft>
              <a:buClr>
                <a:schemeClr val="dk1"/>
              </a:buClr>
              <a:buSzPts val="1400"/>
              <a:buChar char="●"/>
            </a:pPr>
            <a:r>
              <a:rPr lang="en-GB">
                <a:solidFill>
                  <a:schemeClr val="dk1"/>
                </a:solidFill>
                <a:highlight>
                  <a:schemeClr val="lt1"/>
                </a:highlight>
              </a:rPr>
              <a:t>Make sure that all the visualizations look decent and are placed in a proper order. There are different </a:t>
            </a:r>
            <a:r>
              <a:rPr lang="en-GB" b="1">
                <a:solidFill>
                  <a:schemeClr val="dk1"/>
                </a:solidFill>
                <a:highlight>
                  <a:schemeClr val="lt1"/>
                </a:highlight>
              </a:rPr>
              <a:t>POCs (Point Of Contact) </a:t>
            </a:r>
            <a:r>
              <a:rPr lang="en-GB">
                <a:solidFill>
                  <a:schemeClr val="dk1"/>
                </a:solidFill>
                <a:highlight>
                  <a:schemeClr val="lt1"/>
                </a:highlight>
              </a:rPr>
              <a:t>for each tab, so make sure you involve all the metrics that POC may look at in that tab along with those mentioned in the tab description.</a:t>
            </a:r>
            <a:endParaRPr>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GB">
                <a:solidFill>
                  <a:schemeClr val="dk1"/>
                </a:solidFill>
              </a:rPr>
              <a:t>Also ensure using </a:t>
            </a:r>
            <a:r>
              <a:rPr lang="en-GB" b="1">
                <a:solidFill>
                  <a:schemeClr val="dk1"/>
                </a:solidFill>
              </a:rPr>
              <a:t>Field parameters</a:t>
            </a:r>
            <a:r>
              <a:rPr lang="en-GB">
                <a:solidFill>
                  <a:schemeClr val="dk1"/>
                </a:solidFill>
              </a:rPr>
              <a:t> in the report.</a:t>
            </a: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After making the report on Desktop ensure that its hosted on PowerBI service and use the hosted link for submission of dashboard and mentioning on resume.</a:t>
            </a:r>
            <a:endParaRPr/>
          </a:p>
        </p:txBody>
      </p:sp>
      <p:sp>
        <p:nvSpPr>
          <p:cNvPr id="143" name="Google Shape;143;p15"/>
          <p:cNvSpPr txBox="1"/>
          <p:nvPr/>
        </p:nvSpPr>
        <p:spPr>
          <a:xfrm>
            <a:off x="841625" y="393050"/>
            <a:ext cx="66783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14000"/>
              </a:lnSpc>
              <a:spcBef>
                <a:spcPts val="0"/>
              </a:spcBef>
              <a:spcAft>
                <a:spcPts val="0"/>
              </a:spcAft>
              <a:buClr>
                <a:srgbClr val="000000"/>
              </a:buClr>
              <a:buSzPts val="1900"/>
              <a:buFont typeface="Arial"/>
              <a:buNone/>
            </a:pPr>
            <a:r>
              <a:rPr lang="en-GB" sz="1900" b="1" i="0" u="none" strike="noStrike" cap="none">
                <a:solidFill>
                  <a:srgbClr val="000000"/>
                </a:solidFill>
                <a:latin typeface="Lato"/>
                <a:ea typeface="Lato"/>
                <a:cs typeface="Lato"/>
                <a:sym typeface="Lato"/>
              </a:rPr>
              <a:t>Report Requirements (Cont..) :</a:t>
            </a:r>
            <a:endParaRPr sz="1900" b="0" i="0" u="none" strike="noStrike" cap="non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68a3ba40a6_0_200"/>
          <p:cNvSpPr txBox="1"/>
          <p:nvPr/>
        </p:nvSpPr>
        <p:spPr>
          <a:xfrm>
            <a:off x="995850" y="667325"/>
            <a:ext cx="7237800" cy="39321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2100"/>
              <a:buFont typeface="Arial"/>
              <a:buNone/>
            </a:pPr>
            <a:r>
              <a:rPr lang="en-GB" sz="2100" b="1" i="0" u="none" strike="noStrike" cap="none">
                <a:solidFill>
                  <a:srgbClr val="000000"/>
                </a:solidFill>
                <a:latin typeface="Arial"/>
                <a:ea typeface="Arial"/>
                <a:cs typeface="Arial"/>
                <a:sym typeface="Arial"/>
              </a:rPr>
              <a:t>SUBMISSION DEMONSTRATION</a:t>
            </a:r>
            <a:endParaRPr sz="2100" b="1" i="0" u="none" strike="noStrike" cap="none">
              <a:solidFill>
                <a:srgbClr val="000000"/>
              </a:solidFill>
              <a:latin typeface="Arial"/>
              <a:ea typeface="Arial"/>
              <a:cs typeface="Arial"/>
              <a:sym typeface="Arial"/>
            </a:endParaRPr>
          </a:p>
          <a:p>
            <a:pPr marL="228600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Arial"/>
                <a:ea typeface="Arial"/>
                <a:cs typeface="Arial"/>
                <a:sym typeface="Arial"/>
              </a:rPr>
              <a:t>Refer to the video released in the batch</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1500"/>
          </a:p>
          <a:p>
            <a:pPr marL="0" marR="0" lvl="0" indent="0" algn="l" rtl="0">
              <a:lnSpc>
                <a:spcPct val="100000"/>
              </a:lnSpc>
              <a:spcBef>
                <a:spcPts val="0"/>
              </a:spcBef>
              <a:spcAft>
                <a:spcPts val="0"/>
              </a:spcAft>
              <a:buClr>
                <a:srgbClr val="000000"/>
              </a:buClr>
              <a:buSzPts val="900"/>
              <a:buFont typeface="Arial"/>
              <a:buNone/>
            </a:pPr>
            <a:r>
              <a:rPr lang="en-GB" sz="1500"/>
              <a:t>                     One can use this </a:t>
            </a:r>
            <a:r>
              <a:rPr lang="en-GB" sz="1500" b="1" u="sng">
                <a:solidFill>
                  <a:schemeClr val="hlink"/>
                </a:solidFill>
                <a:hlinkClick r:id="rId3"/>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Link</a:t>
            </a:r>
            <a:r>
              <a:rPr lang="en-GB" sz="1500"/>
              <a:t> in order to understand the sample</a:t>
            </a:r>
            <a:endParaRPr sz="1500"/>
          </a:p>
          <a:p>
            <a:pPr marL="0" marR="0" lvl="0" indent="0" algn="l" rtl="0">
              <a:lnSpc>
                <a:spcPct val="100000"/>
              </a:lnSpc>
              <a:spcBef>
                <a:spcPts val="0"/>
              </a:spcBef>
              <a:spcAft>
                <a:spcPts val="0"/>
              </a:spcAft>
              <a:buClr>
                <a:srgbClr val="000000"/>
              </a:buClr>
              <a:buSzPts val="900"/>
              <a:buFont typeface="Arial"/>
              <a:buNone/>
            </a:pPr>
            <a:r>
              <a:rPr lang="en-GB" sz="1500"/>
              <a:t>                              approaches for each section of the project.</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68a3ba40a6_0_204"/>
          <p:cNvSpPr txBox="1"/>
          <p:nvPr/>
        </p:nvSpPr>
        <p:spPr>
          <a:xfrm>
            <a:off x="846675" y="677325"/>
            <a:ext cx="75312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4" name="Google Shape;154;g268a3ba40a6_0_204"/>
          <p:cNvPicPr preferRelativeResize="0"/>
          <p:nvPr/>
        </p:nvPicPr>
        <p:blipFill>
          <a:blip r:embed="rId3">
            <a:alphaModFix/>
          </a:blip>
          <a:stretch>
            <a:fillRect/>
          </a:stretch>
        </p:blipFill>
        <p:spPr>
          <a:xfrm>
            <a:off x="2359750" y="1148412"/>
            <a:ext cx="4424525" cy="3041850"/>
          </a:xfrm>
          <a:prstGeom prst="rect">
            <a:avLst/>
          </a:prstGeom>
          <a:noFill/>
          <a:ln>
            <a:noFill/>
          </a:ln>
        </p:spPr>
      </p:pic>
      <p:sp>
        <p:nvSpPr>
          <p:cNvPr id="155" name="Google Shape;155;g268a3ba40a6_0_204"/>
          <p:cNvSpPr txBox="1"/>
          <p:nvPr/>
        </p:nvSpPr>
        <p:spPr>
          <a:xfrm>
            <a:off x="703050" y="4377525"/>
            <a:ext cx="7737900" cy="5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Look at the arrows and the comments to get familiar with the UI while submission and uploading the files on the platform. There is a space to paste the drive link and upload the zip file.</a:t>
            </a:r>
            <a:endParaRPr/>
          </a:p>
        </p:txBody>
      </p:sp>
      <p:sp>
        <p:nvSpPr>
          <p:cNvPr id="156" name="Google Shape;156;g268a3ba40a6_0_204"/>
          <p:cNvSpPr txBox="1"/>
          <p:nvPr/>
        </p:nvSpPr>
        <p:spPr>
          <a:xfrm>
            <a:off x="2096388" y="374975"/>
            <a:ext cx="4951200" cy="36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a:t>Submission UI</a:t>
            </a:r>
            <a:endParaRPr sz="1600" b="1"/>
          </a:p>
        </p:txBody>
      </p:sp>
      <p:sp>
        <p:nvSpPr>
          <p:cNvPr id="157" name="Google Shape;157;g268a3ba40a6_0_204"/>
          <p:cNvSpPr txBox="1"/>
          <p:nvPr/>
        </p:nvSpPr>
        <p:spPr>
          <a:xfrm>
            <a:off x="1544100" y="752125"/>
            <a:ext cx="60558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The submission UI can be changed a bit from the video, kindly refer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p:nvPr/>
        </p:nvSpPr>
        <p:spPr>
          <a:xfrm>
            <a:off x="995850" y="667325"/>
            <a:ext cx="7237800" cy="39321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a:p>
            <a:pPr marL="1828800" marR="0" lvl="0" indent="457200" algn="l" rtl="0">
              <a:lnSpc>
                <a:spcPct val="100000"/>
              </a:lnSpc>
              <a:spcBef>
                <a:spcPts val="0"/>
              </a:spcBef>
              <a:spcAft>
                <a:spcPts val="0"/>
              </a:spcAft>
              <a:buClr>
                <a:srgbClr val="000000"/>
              </a:buClr>
              <a:buSzPts val="2100"/>
              <a:buFont typeface="Arial"/>
              <a:buNone/>
            </a:pPr>
            <a:r>
              <a:rPr lang="en-GB" sz="2100" b="1" i="0" u="none" strike="noStrike" cap="none">
                <a:solidFill>
                  <a:schemeClr val="dk1"/>
                </a:solidFill>
                <a:latin typeface="Arial"/>
                <a:ea typeface="Arial"/>
                <a:cs typeface="Arial"/>
                <a:sym typeface="Arial"/>
              </a:rPr>
              <a:t>SUBMISSION FLOW</a:t>
            </a:r>
            <a:endParaRPr sz="21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2100" b="1" i="0" u="none" strike="noStrike" cap="none">
              <a:solidFill>
                <a:schemeClr val="dk1"/>
              </a:solidFill>
              <a:latin typeface="Arial"/>
              <a:ea typeface="Arial"/>
              <a:cs typeface="Arial"/>
              <a:sym typeface="Arial"/>
            </a:endParaRPr>
          </a:p>
          <a:p>
            <a:pPr marL="914400" marR="0" lvl="0" indent="-317500" algn="l" rtl="0">
              <a:lnSpc>
                <a:spcPct val="100000"/>
              </a:lnSpc>
              <a:spcBef>
                <a:spcPts val="0"/>
              </a:spcBef>
              <a:spcAft>
                <a:spcPts val="0"/>
              </a:spcAft>
              <a:buClr>
                <a:schemeClr val="dk1"/>
              </a:buClr>
              <a:buSzPts val="1400"/>
              <a:buFont typeface="Arial"/>
              <a:buAutoNum type="arabicPeriod"/>
            </a:pPr>
            <a:r>
              <a:rPr lang="en-GB" sz="1400" b="0" i="0" u="none" strike="noStrike" cap="none">
                <a:solidFill>
                  <a:schemeClr val="dk1"/>
                </a:solidFill>
                <a:latin typeface="Arial"/>
                <a:ea typeface="Arial"/>
                <a:cs typeface="Arial"/>
                <a:sym typeface="Arial"/>
              </a:rPr>
              <a:t>The candidates are supposed to have the </a:t>
            </a:r>
            <a:r>
              <a:rPr lang="en-GB" sz="1400" b="1" i="0" u="none" strike="noStrike" cap="none">
                <a:solidFill>
                  <a:schemeClr val="dk1"/>
                </a:solidFill>
                <a:latin typeface="Arial"/>
                <a:ea typeface="Arial"/>
                <a:cs typeface="Arial"/>
                <a:sym typeface="Arial"/>
              </a:rPr>
              <a:t>first</a:t>
            </a:r>
            <a:r>
              <a:rPr lang="en-GB" sz="1400" b="0" i="0" u="none" strike="noStrike" cap="none">
                <a:solidFill>
                  <a:schemeClr val="dk1"/>
                </a:solidFill>
                <a:latin typeface="Arial"/>
                <a:ea typeface="Arial"/>
                <a:cs typeface="Arial"/>
                <a:sym typeface="Arial"/>
              </a:rPr>
              <a:t> </a:t>
            </a:r>
            <a:r>
              <a:rPr lang="en-GB" sz="1400" b="1" i="0" u="none" strike="noStrike" cap="none">
                <a:solidFill>
                  <a:schemeClr val="dk1"/>
                </a:solidFill>
                <a:latin typeface="Arial"/>
                <a:ea typeface="Arial"/>
                <a:cs typeface="Arial"/>
                <a:sym typeface="Arial"/>
              </a:rPr>
              <a:t>submission for the project within the 10-day deadline</a:t>
            </a:r>
            <a:endParaRPr sz="1400" b="0" i="0" u="none" strike="noStrike" cap="none">
              <a:solidFill>
                <a:schemeClr val="dk1"/>
              </a:solidFill>
              <a:latin typeface="Arial"/>
              <a:ea typeface="Arial"/>
              <a:cs typeface="Arial"/>
              <a:sym typeface="Arial"/>
            </a:endParaRPr>
          </a:p>
          <a:p>
            <a:pPr marL="914400" marR="0" lvl="0" indent="-317500" algn="l" rtl="0">
              <a:lnSpc>
                <a:spcPct val="100000"/>
              </a:lnSpc>
              <a:spcBef>
                <a:spcPts val="0"/>
              </a:spcBef>
              <a:spcAft>
                <a:spcPts val="0"/>
              </a:spcAft>
              <a:buClr>
                <a:schemeClr val="dk1"/>
              </a:buClr>
              <a:buSzPts val="1400"/>
              <a:buFont typeface="Arial"/>
              <a:buAutoNum type="arabicPeriod"/>
            </a:pPr>
            <a:r>
              <a:rPr lang="en-GB" sz="1400" b="0" i="0" u="none" strike="noStrike" cap="none">
                <a:solidFill>
                  <a:schemeClr val="dk1"/>
                </a:solidFill>
                <a:latin typeface="Arial"/>
                <a:ea typeface="Arial"/>
                <a:cs typeface="Arial"/>
                <a:sym typeface="Arial"/>
              </a:rPr>
              <a:t>After the submission, candidates will receive feedback on their project, which they are supposed to </a:t>
            </a:r>
            <a:r>
              <a:rPr lang="en-GB" sz="1400" b="1" i="0" u="none" strike="noStrike" cap="none">
                <a:solidFill>
                  <a:schemeClr val="dk1"/>
                </a:solidFill>
                <a:latin typeface="Arial"/>
                <a:ea typeface="Arial"/>
                <a:cs typeface="Arial"/>
                <a:sym typeface="Arial"/>
              </a:rPr>
              <a:t>incorporate and re-submit </a:t>
            </a:r>
            <a:r>
              <a:rPr lang="en-GB" sz="1400" b="0" i="0" u="none" strike="noStrike" cap="none">
                <a:solidFill>
                  <a:schemeClr val="dk1"/>
                </a:solidFill>
                <a:latin typeface="Arial"/>
                <a:ea typeface="Arial"/>
                <a:cs typeface="Arial"/>
                <a:sym typeface="Arial"/>
              </a:rPr>
              <a:t>within 1 week of feedback.</a:t>
            </a:r>
            <a:endParaRPr sz="1400" b="0" i="0" u="none" strike="noStrike" cap="none">
              <a:solidFill>
                <a:schemeClr val="dk1"/>
              </a:solidFill>
              <a:latin typeface="Arial"/>
              <a:ea typeface="Arial"/>
              <a:cs typeface="Arial"/>
              <a:sym typeface="Arial"/>
            </a:endParaRPr>
          </a:p>
          <a:p>
            <a:pPr marL="914400" marR="0" lvl="0" indent="-317500" algn="l" rtl="0">
              <a:lnSpc>
                <a:spcPct val="100000"/>
              </a:lnSpc>
              <a:spcBef>
                <a:spcPts val="0"/>
              </a:spcBef>
              <a:spcAft>
                <a:spcPts val="0"/>
              </a:spcAft>
              <a:buClr>
                <a:schemeClr val="dk1"/>
              </a:buClr>
              <a:buSzPts val="1400"/>
              <a:buFont typeface="Arial"/>
              <a:buAutoNum type="arabicPeriod"/>
            </a:pPr>
            <a:r>
              <a:rPr lang="en-GB" sz="1400" b="0" i="0" u="none" strike="noStrike" cap="none">
                <a:solidFill>
                  <a:schemeClr val="dk1"/>
                </a:solidFill>
                <a:latin typeface="Arial"/>
                <a:ea typeface="Arial"/>
                <a:cs typeface="Arial"/>
                <a:sym typeface="Arial"/>
              </a:rPr>
              <a:t>All the candidates are supposed to get a total of </a:t>
            </a:r>
            <a:r>
              <a:rPr lang="en-GB" sz="1400" b="1" i="0" u="none" strike="noStrike" cap="none">
                <a:solidFill>
                  <a:schemeClr val="dk1"/>
                </a:solidFill>
                <a:latin typeface="Arial"/>
                <a:ea typeface="Arial"/>
                <a:cs typeface="Arial"/>
                <a:sym typeface="Arial"/>
              </a:rPr>
              <a:t>8 marks</a:t>
            </a:r>
            <a:r>
              <a:rPr lang="en-GB" sz="1400" b="0" i="0" u="none" strike="noStrike" cap="none">
                <a:solidFill>
                  <a:schemeClr val="dk1"/>
                </a:solidFill>
                <a:latin typeface="Arial"/>
                <a:ea typeface="Arial"/>
                <a:cs typeface="Arial"/>
                <a:sym typeface="Arial"/>
              </a:rPr>
              <a:t> to be prioritized in placements since is is necessary in Placements.</a:t>
            </a:r>
            <a:endParaRPr sz="1400" b="0" i="0" u="none" strike="noStrike" cap="none">
              <a:solidFill>
                <a:schemeClr val="dk1"/>
              </a:solidFill>
              <a:latin typeface="Arial"/>
              <a:ea typeface="Arial"/>
              <a:cs typeface="Arial"/>
              <a:sym typeface="Arial"/>
            </a:endParaRPr>
          </a:p>
          <a:p>
            <a:pPr marL="914400" marR="0" lvl="0" indent="-317500" algn="l" rtl="0">
              <a:lnSpc>
                <a:spcPct val="100000"/>
              </a:lnSpc>
              <a:spcBef>
                <a:spcPts val="0"/>
              </a:spcBef>
              <a:spcAft>
                <a:spcPts val="0"/>
              </a:spcAft>
              <a:buClr>
                <a:schemeClr val="dk1"/>
              </a:buClr>
              <a:buSzPts val="1400"/>
              <a:buFont typeface="Arial"/>
              <a:buAutoNum type="arabicPeriod"/>
            </a:pPr>
            <a:r>
              <a:rPr lang="en-GB" sz="1400" b="0" i="0" u="none" strike="noStrike" cap="none">
                <a:solidFill>
                  <a:schemeClr val="dk1"/>
                </a:solidFill>
                <a:latin typeface="Arial"/>
                <a:ea typeface="Arial"/>
                <a:cs typeface="Arial"/>
                <a:sym typeface="Arial"/>
              </a:rPr>
              <a:t>The </a:t>
            </a:r>
            <a:r>
              <a:rPr lang="en-GB" sz="1400" b="1" i="0" u="none" strike="noStrike" cap="none">
                <a:solidFill>
                  <a:schemeClr val="dk1"/>
                </a:solidFill>
                <a:latin typeface="Arial"/>
                <a:ea typeface="Arial"/>
                <a:cs typeface="Arial"/>
                <a:sym typeface="Arial"/>
              </a:rPr>
              <a:t>re-submissions</a:t>
            </a:r>
            <a:r>
              <a:rPr lang="en-GB" sz="1400" b="0" i="0" u="none" strike="noStrike" cap="none">
                <a:solidFill>
                  <a:schemeClr val="dk1"/>
                </a:solidFill>
                <a:latin typeface="Arial"/>
                <a:ea typeface="Arial"/>
                <a:cs typeface="Arial"/>
                <a:sym typeface="Arial"/>
              </a:rPr>
              <a:t> after </a:t>
            </a:r>
            <a:r>
              <a:rPr lang="en-GB" sz="1400" b="1" i="0" u="none" strike="noStrike" cap="none">
                <a:solidFill>
                  <a:schemeClr val="dk1"/>
                </a:solidFill>
                <a:latin typeface="Arial"/>
                <a:ea typeface="Arial"/>
                <a:cs typeface="Arial"/>
                <a:sym typeface="Arial"/>
              </a:rPr>
              <a:t>3 weeks</a:t>
            </a:r>
            <a:r>
              <a:rPr lang="en-GB" sz="1400" b="0" i="0" u="none" strike="noStrike" cap="none">
                <a:solidFill>
                  <a:schemeClr val="dk1"/>
                </a:solidFill>
                <a:latin typeface="Arial"/>
                <a:ea typeface="Arial"/>
                <a:cs typeface="Arial"/>
                <a:sym typeface="Arial"/>
              </a:rPr>
              <a:t> of launch in the batch will be de-prioritised for evaluations.</a:t>
            </a:r>
            <a:endParaRPr sz="1400" b="0" i="0" u="none" strike="noStrike" cap="none">
              <a:solidFill>
                <a:schemeClr val="dk1"/>
              </a:solidFill>
              <a:latin typeface="Arial"/>
              <a:ea typeface="Arial"/>
              <a:cs typeface="Arial"/>
              <a:sym typeface="Arial"/>
            </a:endParaRPr>
          </a:p>
          <a:p>
            <a:pPr marL="1371600" marR="0" lvl="1" indent="-317500" algn="l" rtl="0">
              <a:lnSpc>
                <a:spcPct val="100000"/>
              </a:lnSpc>
              <a:spcBef>
                <a:spcPts val="0"/>
              </a:spcBef>
              <a:spcAft>
                <a:spcPts val="0"/>
              </a:spcAft>
              <a:buClr>
                <a:schemeClr val="dk1"/>
              </a:buClr>
              <a:buSzPts val="1400"/>
              <a:buFont typeface="Arial"/>
              <a:buAutoNum type="alphaLcPeriod"/>
            </a:pPr>
            <a:r>
              <a:rPr lang="en-GB" sz="1400" b="0" i="0" u="none" strike="noStrike" cap="none">
                <a:solidFill>
                  <a:schemeClr val="dk1"/>
                </a:solidFill>
                <a:latin typeface="Arial"/>
                <a:ea typeface="Arial"/>
                <a:cs typeface="Arial"/>
                <a:sym typeface="Arial"/>
              </a:rPr>
              <a:t>Candidates will have to give the reason for their delay, in order to make sure that team picks up their evaluation.</a:t>
            </a:r>
            <a:endParaRPr sz="1400" b="0" i="0" u="none" strike="noStrike" cap="none">
              <a:solidFill>
                <a:schemeClr val="dk1"/>
              </a:solidFill>
              <a:latin typeface="Arial"/>
              <a:ea typeface="Arial"/>
              <a:cs typeface="Arial"/>
              <a:sym typeface="Arial"/>
            </a:endParaRPr>
          </a:p>
          <a:p>
            <a:pPr marL="1371600" marR="0" lvl="1" indent="-317500" algn="l" rtl="0">
              <a:lnSpc>
                <a:spcPct val="100000"/>
              </a:lnSpc>
              <a:spcBef>
                <a:spcPts val="0"/>
              </a:spcBef>
              <a:spcAft>
                <a:spcPts val="0"/>
              </a:spcAft>
              <a:buClr>
                <a:schemeClr val="dk1"/>
              </a:buClr>
              <a:buSzPts val="1400"/>
              <a:buFont typeface="Arial"/>
              <a:buAutoNum type="alphaLcPeriod"/>
            </a:pPr>
            <a:r>
              <a:rPr lang="en-GB" sz="1400" b="0" i="0" u="none" strike="noStrike" cap="none">
                <a:solidFill>
                  <a:schemeClr val="dk1"/>
                </a:solidFill>
                <a:latin typeface="Arial"/>
                <a:ea typeface="Arial"/>
                <a:cs typeface="Arial"/>
                <a:sym typeface="Arial"/>
              </a:rPr>
              <a:t>This will create backlogs as the project for next module will also be releasing around the same time.</a:t>
            </a:r>
            <a:endParaRPr sz="1400" b="0" i="0" u="none" strike="noStrike" cap="none">
              <a:solidFill>
                <a:schemeClr val="dk1"/>
              </a:solidFill>
              <a:latin typeface="Arial"/>
              <a:ea typeface="Arial"/>
              <a:cs typeface="Arial"/>
              <a:sym typeface="Arial"/>
            </a:endParaRPr>
          </a:p>
          <a:p>
            <a:pPr marL="914400" marR="0" lvl="0" indent="-317500" algn="l" rtl="0">
              <a:lnSpc>
                <a:spcPct val="100000"/>
              </a:lnSpc>
              <a:spcBef>
                <a:spcPts val="0"/>
              </a:spcBef>
              <a:spcAft>
                <a:spcPts val="0"/>
              </a:spcAft>
              <a:buClr>
                <a:schemeClr val="dk1"/>
              </a:buClr>
              <a:buSzPts val="1400"/>
              <a:buFont typeface="Arial"/>
              <a:buAutoNum type="arabicPeriod"/>
            </a:pPr>
            <a:r>
              <a:rPr lang="en-GB" sz="1400" b="0" i="0" u="none" strike="noStrike" cap="none">
                <a:solidFill>
                  <a:schemeClr val="dk1"/>
                </a:solidFill>
                <a:latin typeface="Arial"/>
                <a:ea typeface="Arial"/>
                <a:cs typeface="Arial"/>
                <a:sym typeface="Arial"/>
              </a:rPr>
              <a:t>So make sure to submit the project (with the requirements) within timeline.</a:t>
            </a:r>
            <a:endParaRPr sz="1900" b="0" i="0" u="none" strike="noStrike" cap="non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486275" y="1384950"/>
            <a:ext cx="4920600" cy="237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Problem Statement</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Data Description</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Objective Key Metrics and Visualizations</a:t>
            </a:r>
            <a:endParaRPr sz="18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000000"/>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GB" sz="1800" b="0" i="0" u="none" strike="noStrike" cap="none">
                <a:solidFill>
                  <a:srgbClr val="000000"/>
                </a:solidFill>
                <a:latin typeface="Lato"/>
                <a:ea typeface="Lato"/>
                <a:cs typeface="Lato"/>
                <a:sym typeface="Lato"/>
              </a:rPr>
              <a:t>Subjective Question for Insights</a:t>
            </a:r>
            <a:endParaRPr sz="1800" b="0" i="0" u="none" strike="noStrike" cap="none">
              <a:solidFill>
                <a:srgbClr val="000000"/>
              </a:solidFill>
              <a:latin typeface="Lato"/>
              <a:ea typeface="Lato"/>
              <a:cs typeface="Lato"/>
              <a:sym typeface="Lato"/>
            </a:endParaRPr>
          </a:p>
        </p:txBody>
      </p:sp>
      <p:sp>
        <p:nvSpPr>
          <p:cNvPr id="60" name="Google Shape;60;p2"/>
          <p:cNvSpPr txBox="1"/>
          <p:nvPr/>
        </p:nvSpPr>
        <p:spPr>
          <a:xfrm>
            <a:off x="558525" y="403650"/>
            <a:ext cx="4145400" cy="486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400" b="0" i="0" u="none" strike="noStrike" cap="none">
                <a:solidFill>
                  <a:srgbClr val="000000"/>
                </a:solidFill>
                <a:latin typeface="Lato"/>
                <a:ea typeface="Lato"/>
                <a:cs typeface="Lato"/>
                <a:sym typeface="Lato"/>
              </a:rPr>
              <a:t>Agenda</a:t>
            </a:r>
            <a:endParaRPr sz="2400" b="0" i="0" u="none" strike="noStrike" cap="none">
              <a:solidFill>
                <a:srgbClr val="000000"/>
              </a:solidFill>
              <a:latin typeface="Lato"/>
              <a:ea typeface="Lato"/>
              <a:cs typeface="Lato"/>
              <a:sym typeface="Lato"/>
            </a:endParaRPr>
          </a:p>
        </p:txBody>
      </p:sp>
      <p:pic>
        <p:nvPicPr>
          <p:cNvPr id="61" name="Google Shape;61;p2"/>
          <p:cNvPicPr preferRelativeResize="0"/>
          <p:nvPr/>
        </p:nvPicPr>
        <p:blipFill rotWithShape="1">
          <a:blip r:embed="rId3">
            <a:alphaModFix/>
          </a:blip>
          <a:srcRect/>
          <a:stretch/>
        </p:blipFill>
        <p:spPr>
          <a:xfrm>
            <a:off x="5874425" y="1045738"/>
            <a:ext cx="2796950" cy="305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68a3ba40a6_0_100"/>
          <p:cNvSpPr txBox="1"/>
          <p:nvPr/>
        </p:nvSpPr>
        <p:spPr>
          <a:xfrm>
            <a:off x="616000" y="780250"/>
            <a:ext cx="8049000" cy="37473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900"/>
              <a:buFont typeface="Arial"/>
              <a:buNone/>
            </a:pPr>
            <a:endParaRPr sz="1900" b="1" i="0" u="none" strike="noStrike" cap="none">
              <a:solidFill>
                <a:srgbClr val="000000"/>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1900"/>
              <a:buFont typeface="Arial"/>
              <a:buNone/>
            </a:pPr>
            <a:r>
              <a:rPr lang="en-GB" sz="1900" b="1" i="0" u="none" strike="noStrike" cap="none">
                <a:solidFill>
                  <a:srgbClr val="000000"/>
                </a:solidFill>
                <a:latin typeface="Lato"/>
                <a:ea typeface="Lato"/>
                <a:cs typeface="Lato"/>
                <a:sym typeface="Lato"/>
              </a:rPr>
              <a:t>   GUIDELINES:</a:t>
            </a:r>
            <a:endParaRPr sz="1400" b="0" i="0" u="none" strike="noStrike" cap="none">
              <a:solidFill>
                <a:srgbClr val="000000"/>
              </a:solidFill>
              <a:latin typeface="Lato"/>
              <a:ea typeface="Lato"/>
              <a:cs typeface="Lato"/>
              <a:sym typeface="Lato"/>
            </a:endParaRPr>
          </a:p>
          <a:p>
            <a:pPr marL="13716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1371600" marR="0" lvl="0" indent="-323850" algn="l" rtl="0">
              <a:lnSpc>
                <a:spcPct val="100000"/>
              </a:lnSpc>
              <a:spcBef>
                <a:spcPts val="1000"/>
              </a:spcBef>
              <a:spcAft>
                <a:spcPts val="0"/>
              </a:spcAft>
              <a:buClr>
                <a:srgbClr val="000000"/>
              </a:buClr>
              <a:buSzPts val="1500"/>
              <a:buFont typeface="Lato"/>
              <a:buAutoNum type="arabicPeriod"/>
            </a:pPr>
            <a:r>
              <a:rPr lang="en-GB" sz="1400" b="0" i="0" u="none" strike="noStrike" cap="none">
                <a:solidFill>
                  <a:srgbClr val="000000"/>
                </a:solidFill>
                <a:latin typeface="Lato"/>
                <a:ea typeface="Lato"/>
                <a:cs typeface="Lato"/>
                <a:sym typeface="Lato"/>
              </a:rPr>
              <a:t>Ensure to submit the project within the deadline.</a:t>
            </a:r>
            <a:endParaRPr sz="1400" b="0" i="0" u="none" strike="noStrike" cap="none">
              <a:solidFill>
                <a:srgbClr val="000000"/>
              </a:solidFill>
              <a:latin typeface="Lato"/>
              <a:ea typeface="Lato"/>
              <a:cs typeface="Lato"/>
              <a:sym typeface="Lato"/>
            </a:endParaRPr>
          </a:p>
          <a:p>
            <a:pPr marL="1371600" marR="0" lvl="0" indent="-323850" algn="l" rtl="0">
              <a:lnSpc>
                <a:spcPct val="100000"/>
              </a:lnSpc>
              <a:spcBef>
                <a:spcPts val="1000"/>
              </a:spcBef>
              <a:spcAft>
                <a:spcPts val="0"/>
              </a:spcAft>
              <a:buClr>
                <a:srgbClr val="000000"/>
              </a:buClr>
              <a:buSzPts val="1500"/>
              <a:buFont typeface="Lato"/>
              <a:buAutoNum type="arabicPeriod"/>
            </a:pPr>
            <a:r>
              <a:rPr lang="en-GB" sz="1400" b="0" i="0" u="none" strike="noStrike" cap="none">
                <a:solidFill>
                  <a:srgbClr val="000000"/>
                </a:solidFill>
                <a:latin typeface="Lato"/>
                <a:ea typeface="Lato"/>
                <a:cs typeface="Lato"/>
                <a:sym typeface="Lato"/>
              </a:rPr>
              <a:t>TA support won’t be answering any direct questions regarding project.</a:t>
            </a:r>
            <a:endParaRPr sz="1400" b="0" i="0" u="none" strike="noStrike" cap="none">
              <a:solidFill>
                <a:srgbClr val="000000"/>
              </a:solidFill>
              <a:latin typeface="Lato"/>
              <a:ea typeface="Lato"/>
              <a:cs typeface="Lato"/>
              <a:sym typeface="Lato"/>
            </a:endParaRPr>
          </a:p>
          <a:p>
            <a:pPr marL="1371600" marR="0" lvl="0" indent="-323850" algn="l" rtl="0">
              <a:lnSpc>
                <a:spcPct val="100000"/>
              </a:lnSpc>
              <a:spcBef>
                <a:spcPts val="1000"/>
              </a:spcBef>
              <a:spcAft>
                <a:spcPts val="0"/>
              </a:spcAft>
              <a:buClr>
                <a:srgbClr val="000000"/>
              </a:buClr>
              <a:buSzPts val="1500"/>
              <a:buFont typeface="Lato"/>
              <a:buAutoNum type="arabicPeriod"/>
            </a:pPr>
            <a:r>
              <a:rPr lang="en-GB" sz="1400" b="0" i="0" u="none" strike="noStrike" cap="none">
                <a:solidFill>
                  <a:srgbClr val="000000"/>
                </a:solidFill>
                <a:latin typeface="Lato"/>
                <a:ea typeface="Lato"/>
                <a:cs typeface="Lato"/>
                <a:sym typeface="Lato"/>
              </a:rPr>
              <a:t>Plagiarism will be checked during evaluation.</a:t>
            </a:r>
            <a:endParaRPr sz="1400" b="0" i="0" u="none" strike="noStrike" cap="none">
              <a:solidFill>
                <a:srgbClr val="000000"/>
              </a:solidFill>
              <a:latin typeface="Lato"/>
              <a:ea typeface="Lato"/>
              <a:cs typeface="Lato"/>
              <a:sym typeface="Lato"/>
            </a:endParaRPr>
          </a:p>
          <a:p>
            <a:pPr marL="1371600" marR="0" lvl="0" indent="-323850" algn="l" rtl="0">
              <a:lnSpc>
                <a:spcPct val="100000"/>
              </a:lnSpc>
              <a:spcBef>
                <a:spcPts val="1000"/>
              </a:spcBef>
              <a:spcAft>
                <a:spcPts val="0"/>
              </a:spcAft>
              <a:buClr>
                <a:srgbClr val="000000"/>
              </a:buClr>
              <a:buSzPts val="1500"/>
              <a:buFont typeface="Lato"/>
              <a:buAutoNum type="arabicPeriod"/>
            </a:pPr>
            <a:r>
              <a:rPr lang="en-GB" sz="1400" b="0" i="0" u="none" strike="noStrike" cap="none">
                <a:solidFill>
                  <a:srgbClr val="000000"/>
                </a:solidFill>
                <a:latin typeface="Lato"/>
                <a:ea typeface="Lato"/>
                <a:cs typeface="Lato"/>
                <a:sym typeface="Lato"/>
              </a:rPr>
              <a:t>Queries regarding submission should be asked to success champions.</a:t>
            </a:r>
            <a:endParaRPr sz="1400" b="0" i="0" u="none" strike="noStrike" cap="none">
              <a:solidFill>
                <a:srgbClr val="000000"/>
              </a:solidFill>
              <a:latin typeface="Lato"/>
              <a:ea typeface="Lato"/>
              <a:cs typeface="Lato"/>
              <a:sym typeface="Lato"/>
            </a:endParaRPr>
          </a:p>
          <a:p>
            <a:pPr marL="1371600" marR="0" lvl="0" indent="-323850" algn="l" rtl="0">
              <a:lnSpc>
                <a:spcPct val="100000"/>
              </a:lnSpc>
              <a:spcBef>
                <a:spcPts val="1000"/>
              </a:spcBef>
              <a:spcAft>
                <a:spcPts val="0"/>
              </a:spcAft>
              <a:buClr>
                <a:srgbClr val="000000"/>
              </a:buClr>
              <a:buSzPts val="1500"/>
              <a:buFont typeface="Lato"/>
              <a:buAutoNum type="arabicPeriod"/>
            </a:pPr>
            <a:r>
              <a:rPr lang="en-GB" sz="1400" b="0" i="0" u="none" strike="noStrike" cap="none">
                <a:solidFill>
                  <a:srgbClr val="000000"/>
                </a:solidFill>
                <a:latin typeface="Lato"/>
                <a:ea typeface="Lato"/>
                <a:cs typeface="Lato"/>
                <a:sym typeface="Lato"/>
              </a:rPr>
              <a:t>Candidates must score &gt;=8 out of 10 in order to be picked for referrals.</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68a3ba40a6_0_49"/>
          <p:cNvSpPr txBox="1"/>
          <p:nvPr/>
        </p:nvSpPr>
        <p:spPr>
          <a:xfrm>
            <a:off x="2571450" y="344775"/>
            <a:ext cx="4001100" cy="44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b="1" i="0" u="none" strike="noStrike" cap="none">
                <a:solidFill>
                  <a:srgbClr val="000000"/>
                </a:solidFill>
              </a:rPr>
              <a:t>EVALUATION</a:t>
            </a:r>
            <a:endParaRPr sz="2000" b="1" i="0" u="none" strike="noStrike" cap="none">
              <a:solidFill>
                <a:srgbClr val="000000"/>
              </a:solidFill>
            </a:endParaRPr>
          </a:p>
        </p:txBody>
      </p:sp>
      <p:sp>
        <p:nvSpPr>
          <p:cNvPr id="173" name="Google Shape;173;g268a3ba40a6_0_49"/>
          <p:cNvSpPr txBox="1"/>
          <p:nvPr/>
        </p:nvSpPr>
        <p:spPr>
          <a:xfrm>
            <a:off x="929700" y="790275"/>
            <a:ext cx="7284600" cy="1156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 projects will be evaluated on </a:t>
            </a:r>
            <a:r>
              <a:rPr lang="en-GB" sz="1200" b="1">
                <a:solidFill>
                  <a:schemeClr val="dk1"/>
                </a:solidFill>
                <a:latin typeface="Lato"/>
                <a:ea typeface="Lato"/>
                <a:cs typeface="Lato"/>
                <a:sym typeface="Lato"/>
              </a:rPr>
              <a:t>10 levels (Each learner will receive a detailed feedback)</a:t>
            </a:r>
            <a:r>
              <a:rPr lang="en-GB"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On each level, learners will get a </a:t>
            </a:r>
            <a:r>
              <a:rPr lang="en-GB" sz="1200" b="1">
                <a:solidFill>
                  <a:schemeClr val="dk1"/>
                </a:solidFill>
                <a:latin typeface="Lato"/>
                <a:ea typeface="Lato"/>
                <a:cs typeface="Lato"/>
                <a:sym typeface="Lato"/>
              </a:rPr>
              <a:t>rating out of 5</a:t>
            </a:r>
            <a:r>
              <a:rPr lang="en-GB" sz="1200">
                <a:solidFill>
                  <a:schemeClr val="dk1"/>
                </a:solidFill>
                <a:latin typeface="Lato"/>
                <a:ea typeface="Lato"/>
                <a:cs typeface="Lato"/>
                <a:sym typeface="Lato"/>
              </a:rPr>
              <a:t> and if the rating is smaller than 4, he won’t be considered as passed at that level.</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Learners have to get </a:t>
            </a:r>
            <a:r>
              <a:rPr lang="en-GB" sz="1200" b="1">
                <a:solidFill>
                  <a:schemeClr val="dk1"/>
                </a:solidFill>
                <a:latin typeface="Lato"/>
                <a:ea typeface="Lato"/>
                <a:cs typeface="Lato"/>
                <a:sym typeface="Lato"/>
              </a:rPr>
              <a:t>&gt;=4 (or passed)</a:t>
            </a:r>
            <a:r>
              <a:rPr lang="en-GB" sz="1200">
                <a:solidFill>
                  <a:schemeClr val="dk1"/>
                </a:solidFill>
                <a:latin typeface="Lato"/>
                <a:ea typeface="Lato"/>
                <a:cs typeface="Lato"/>
                <a:sym typeface="Lato"/>
              </a:rPr>
              <a:t> in at least</a:t>
            </a:r>
            <a:r>
              <a:rPr lang="en-GB" sz="1200" b="1">
                <a:solidFill>
                  <a:schemeClr val="dk1"/>
                </a:solidFill>
                <a:latin typeface="Lato"/>
                <a:ea typeface="Lato"/>
                <a:cs typeface="Lato"/>
                <a:sym typeface="Lato"/>
              </a:rPr>
              <a:t> 8 levels</a:t>
            </a:r>
            <a:r>
              <a:rPr lang="en-GB" sz="1200">
                <a:solidFill>
                  <a:schemeClr val="dk1"/>
                </a:solidFill>
                <a:latin typeface="Lato"/>
                <a:ea typeface="Lato"/>
                <a:cs typeface="Lato"/>
                <a:sym typeface="Lato"/>
              </a:rPr>
              <a:t> to get </a:t>
            </a:r>
            <a:r>
              <a:rPr lang="en-GB" sz="1200" b="1">
                <a:solidFill>
                  <a:schemeClr val="dk1"/>
                </a:solidFill>
                <a:latin typeface="Lato"/>
                <a:ea typeface="Lato"/>
                <a:cs typeface="Lato"/>
                <a:sym typeface="Lato"/>
              </a:rPr>
              <a:t>&gt;=8</a:t>
            </a:r>
            <a:r>
              <a:rPr lang="en-GB" sz="1200">
                <a:solidFill>
                  <a:schemeClr val="dk1"/>
                </a:solidFill>
                <a:latin typeface="Lato"/>
                <a:ea typeface="Lato"/>
                <a:cs typeface="Lato"/>
                <a:sym typeface="Lato"/>
              </a:rPr>
              <a:t> as the final rating in the project.</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In the final feedback, only the final feedback out of 10 will be considered.</a:t>
            </a:r>
            <a:endParaRPr sz="1200">
              <a:solidFill>
                <a:schemeClr val="dk1"/>
              </a:solidFill>
              <a:latin typeface="Lato"/>
              <a:ea typeface="Lato"/>
              <a:cs typeface="Lato"/>
              <a:sym typeface="Lato"/>
            </a:endParaRPr>
          </a:p>
          <a:p>
            <a:pPr marL="457200" lvl="0" indent="-304800" algn="l" rtl="0">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 ratings of </a:t>
            </a:r>
            <a:r>
              <a:rPr lang="en-GB" sz="1200" b="1">
                <a:solidFill>
                  <a:schemeClr val="dk1"/>
                </a:solidFill>
                <a:latin typeface="Lato"/>
                <a:ea typeface="Lato"/>
                <a:cs typeface="Lato"/>
                <a:sym typeface="Lato"/>
              </a:rPr>
              <a:t>level 9-10</a:t>
            </a:r>
            <a:r>
              <a:rPr lang="en-GB" sz="1200">
                <a:solidFill>
                  <a:schemeClr val="dk1"/>
                </a:solidFill>
                <a:latin typeface="Lato"/>
                <a:ea typeface="Lato"/>
                <a:cs typeface="Lato"/>
                <a:sym typeface="Lato"/>
              </a:rPr>
              <a:t> will only be considered and included in the final feedback if someone is passing in all the Levels from </a:t>
            </a:r>
            <a:r>
              <a:rPr lang="en-GB" sz="1200" b="1">
                <a:solidFill>
                  <a:schemeClr val="dk1"/>
                </a:solidFill>
                <a:latin typeface="Lato"/>
                <a:ea typeface="Lato"/>
                <a:cs typeface="Lato"/>
                <a:sym typeface="Lato"/>
              </a:rPr>
              <a:t>1 - 8. </a:t>
            </a:r>
            <a:r>
              <a:rPr lang="en-GB" sz="1200">
                <a:solidFill>
                  <a:schemeClr val="dk1"/>
                </a:solidFill>
                <a:latin typeface="Lato"/>
                <a:ea typeface="Lato"/>
                <a:cs typeface="Lato"/>
                <a:sym typeface="Lato"/>
              </a:rPr>
              <a:t>They (levels 1-8) are compulsory, in order to get passed in the final feedback.</a:t>
            </a:r>
            <a:endParaRPr sz="1200">
              <a:solidFill>
                <a:schemeClr val="dk1"/>
              </a:solidFill>
              <a:latin typeface="Lato"/>
              <a:ea typeface="Lato"/>
              <a:cs typeface="Lato"/>
              <a:sym typeface="Lato"/>
            </a:endParaRPr>
          </a:p>
          <a:p>
            <a:pPr marL="0" marR="0" lvl="0" indent="0" algn="l" rtl="0">
              <a:lnSpc>
                <a:spcPct val="100000"/>
              </a:lnSpc>
              <a:spcBef>
                <a:spcPts val="0"/>
              </a:spcBef>
              <a:spcAft>
                <a:spcPts val="0"/>
              </a:spcAft>
              <a:buNone/>
            </a:pPr>
            <a:endParaRPr sz="1300" b="1">
              <a:latin typeface="Lato"/>
              <a:ea typeface="Lato"/>
              <a:cs typeface="Lato"/>
              <a:sym typeface="Lato"/>
            </a:endParaRPr>
          </a:p>
        </p:txBody>
      </p:sp>
      <p:pic>
        <p:nvPicPr>
          <p:cNvPr id="174" name="Google Shape;174;g268a3ba40a6_0_49"/>
          <p:cNvPicPr preferRelativeResize="0"/>
          <p:nvPr/>
        </p:nvPicPr>
        <p:blipFill rotWithShape="1">
          <a:blip r:embed="rId3">
            <a:alphaModFix/>
          </a:blip>
          <a:srcRect/>
          <a:stretch/>
        </p:blipFill>
        <p:spPr>
          <a:xfrm>
            <a:off x="7631125" y="3834149"/>
            <a:ext cx="1512875" cy="1309350"/>
          </a:xfrm>
          <a:prstGeom prst="rect">
            <a:avLst/>
          </a:prstGeom>
          <a:noFill/>
          <a:ln>
            <a:noFill/>
          </a:ln>
        </p:spPr>
      </p:pic>
      <p:pic>
        <p:nvPicPr>
          <p:cNvPr id="175" name="Google Shape;175;g268a3ba40a6_0_49"/>
          <p:cNvPicPr preferRelativeResize="0"/>
          <p:nvPr/>
        </p:nvPicPr>
        <p:blipFill>
          <a:blip r:embed="rId4">
            <a:alphaModFix/>
          </a:blip>
          <a:stretch>
            <a:fillRect/>
          </a:stretch>
        </p:blipFill>
        <p:spPr>
          <a:xfrm>
            <a:off x="2165881" y="2373975"/>
            <a:ext cx="4898043" cy="2769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g268a3ba40a6_0_0"/>
          <p:cNvPicPr preferRelativeResize="0"/>
          <p:nvPr/>
        </p:nvPicPr>
        <p:blipFill rotWithShape="1">
          <a:blip r:embed="rId3">
            <a:alphaModFix/>
          </a:blip>
          <a:srcRect/>
          <a:stretch/>
        </p:blipFill>
        <p:spPr>
          <a:xfrm>
            <a:off x="1528750" y="1354700"/>
            <a:ext cx="6086475" cy="3429000"/>
          </a:xfrm>
          <a:prstGeom prst="rect">
            <a:avLst/>
          </a:prstGeom>
          <a:noFill/>
          <a:ln>
            <a:noFill/>
          </a:ln>
        </p:spPr>
      </p:pic>
      <p:sp>
        <p:nvSpPr>
          <p:cNvPr id="181" name="Google Shape;181;g268a3ba40a6_0_0"/>
          <p:cNvSpPr txBox="1"/>
          <p:nvPr/>
        </p:nvSpPr>
        <p:spPr>
          <a:xfrm>
            <a:off x="1322100" y="503575"/>
            <a:ext cx="6499800" cy="57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Don’t forget to post this project </a:t>
            </a:r>
            <a:r>
              <a:rPr lang="en-GB">
                <a:solidFill>
                  <a:schemeClr val="dk1"/>
                </a:solidFill>
              </a:rPr>
              <a:t>on </a:t>
            </a:r>
            <a:r>
              <a:rPr lang="en-GB" u="sng">
                <a:solidFill>
                  <a:schemeClr val="hlink"/>
                </a:solidFill>
                <a:hlinkClick r:id="rId4"/>
              </a:rPr>
              <a:t>LinkedIN</a:t>
            </a:r>
            <a:r>
              <a:rPr lang="en-GB"/>
              <a:t> with the hosted links to make your profile stronger.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p:nvPr/>
        </p:nvSpPr>
        <p:spPr>
          <a:xfrm>
            <a:off x="427650" y="420125"/>
            <a:ext cx="8288700" cy="2524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600"/>
              <a:buFont typeface="Arial"/>
              <a:buNone/>
            </a:pPr>
            <a:r>
              <a:rPr lang="en-GB" sz="1600" b="1" i="0" u="none" strike="noStrike" cap="none">
                <a:solidFill>
                  <a:schemeClr val="dk1"/>
                </a:solidFill>
                <a:latin typeface="Lato"/>
                <a:ea typeface="Lato"/>
                <a:cs typeface="Lato"/>
                <a:sym typeface="Lato"/>
              </a:rPr>
              <a:t>Problem Statement</a:t>
            </a:r>
            <a:endParaRPr sz="16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Lato"/>
                <a:ea typeface="Lato"/>
                <a:cs typeface="Lato"/>
                <a:sym typeface="Lato"/>
              </a:rPr>
              <a:t>You have been hired as a consultant data analyst by Columbia Asia Hospital. The Hospital is looking for key insights for the following objectives:</a:t>
            </a:r>
            <a:endParaRPr sz="1600" b="0" i="0" u="none" strike="noStrike" cap="none">
              <a:solidFill>
                <a:schemeClr val="dk1"/>
              </a:solidFill>
              <a:latin typeface="Lato"/>
              <a:ea typeface="Lato"/>
              <a:cs typeface="Lato"/>
              <a:sym typeface="Lato"/>
            </a:endParaRPr>
          </a:p>
          <a:p>
            <a:pPr marL="457200" marR="0" lvl="0" indent="-330200" algn="l" rtl="0">
              <a:lnSpc>
                <a:spcPct val="100000"/>
              </a:lnSpc>
              <a:spcBef>
                <a:spcPts val="0"/>
              </a:spcBef>
              <a:spcAft>
                <a:spcPts val="0"/>
              </a:spcAft>
              <a:buClr>
                <a:schemeClr val="dk1"/>
              </a:buClr>
              <a:buSzPts val="1600"/>
              <a:buFont typeface="Lato"/>
              <a:buChar char="●"/>
            </a:pPr>
            <a:r>
              <a:rPr lang="en-GB" sz="1600" b="0" i="0" u="none" strike="noStrike" cap="none">
                <a:solidFill>
                  <a:schemeClr val="dk1"/>
                </a:solidFill>
                <a:latin typeface="Lato"/>
                <a:ea typeface="Lato"/>
                <a:cs typeface="Lato"/>
                <a:sym typeface="Lato"/>
              </a:rPr>
              <a:t>Assess the hospital's revenue generation</a:t>
            </a:r>
            <a:endParaRPr sz="1600" b="0" i="0" u="none" strike="noStrike" cap="none">
              <a:solidFill>
                <a:schemeClr val="dk1"/>
              </a:solidFill>
              <a:latin typeface="Lato"/>
              <a:ea typeface="Lato"/>
              <a:cs typeface="Lato"/>
              <a:sym typeface="Lato"/>
            </a:endParaRPr>
          </a:p>
          <a:p>
            <a:pPr marL="457200" marR="0" lvl="0" indent="-330200" algn="l" rtl="0">
              <a:lnSpc>
                <a:spcPct val="100000"/>
              </a:lnSpc>
              <a:spcBef>
                <a:spcPts val="0"/>
              </a:spcBef>
              <a:spcAft>
                <a:spcPts val="0"/>
              </a:spcAft>
              <a:buClr>
                <a:schemeClr val="dk1"/>
              </a:buClr>
              <a:buSzPts val="1600"/>
              <a:buFont typeface="Lato"/>
              <a:buChar char="●"/>
            </a:pPr>
            <a:r>
              <a:rPr lang="en-GB" sz="1600" b="0" i="0" u="none" strike="noStrike" cap="none">
                <a:solidFill>
                  <a:schemeClr val="dk1"/>
                </a:solidFill>
                <a:latin typeface="Lato"/>
                <a:ea typeface="Lato"/>
                <a:cs typeface="Lato"/>
                <a:sym typeface="Lato"/>
              </a:rPr>
              <a:t>Insights about suitable departments for new hires</a:t>
            </a:r>
            <a:endParaRPr sz="1600" b="0" i="0" u="none" strike="noStrike" cap="none">
              <a:solidFill>
                <a:schemeClr val="dk1"/>
              </a:solidFill>
              <a:latin typeface="Lato"/>
              <a:ea typeface="Lato"/>
              <a:cs typeface="Lato"/>
              <a:sym typeface="Lato"/>
            </a:endParaRPr>
          </a:p>
          <a:p>
            <a:pPr marL="457200" marR="0" lvl="0" indent="-330200" algn="l" rtl="0">
              <a:lnSpc>
                <a:spcPct val="100000"/>
              </a:lnSpc>
              <a:spcBef>
                <a:spcPts val="0"/>
              </a:spcBef>
              <a:spcAft>
                <a:spcPts val="0"/>
              </a:spcAft>
              <a:buClr>
                <a:schemeClr val="dk1"/>
              </a:buClr>
              <a:buSzPts val="1600"/>
              <a:buFont typeface="Lato"/>
              <a:buChar char="●"/>
            </a:pPr>
            <a:r>
              <a:rPr lang="en-GB" sz="1600" b="0" i="0" u="none" strike="noStrike" cap="none">
                <a:solidFill>
                  <a:schemeClr val="dk1"/>
                </a:solidFill>
                <a:latin typeface="Lato"/>
                <a:ea typeface="Lato"/>
                <a:cs typeface="Lato"/>
                <a:sym typeface="Lato"/>
              </a:rPr>
              <a:t>Strategies suggestions for patient discounts</a:t>
            </a:r>
            <a:endParaRPr sz="1600" b="0" i="0" u="none" strike="noStrike" cap="none">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Lato"/>
                <a:ea typeface="Lato"/>
                <a:cs typeface="Lato"/>
                <a:sym typeface="Lato"/>
              </a:rPr>
              <a:t>Your task is to perform data analysis and come up with a report in order to help the organisation with the mentioned objectives.</a:t>
            </a:r>
            <a:endParaRPr sz="1600" b="0" i="0" u="none" strike="noStrike" cap="none">
              <a:solidFill>
                <a:schemeClr val="dk1"/>
              </a:solidFill>
              <a:latin typeface="Lato"/>
              <a:ea typeface="Lato"/>
              <a:cs typeface="Lato"/>
              <a:sym typeface="Lato"/>
            </a:endParaRPr>
          </a:p>
        </p:txBody>
      </p:sp>
      <p:pic>
        <p:nvPicPr>
          <p:cNvPr id="67" name="Google Shape;67;p3"/>
          <p:cNvPicPr preferRelativeResize="0"/>
          <p:nvPr/>
        </p:nvPicPr>
        <p:blipFill rotWithShape="1">
          <a:blip r:embed="rId3">
            <a:alphaModFix/>
          </a:blip>
          <a:srcRect/>
          <a:stretch/>
        </p:blipFill>
        <p:spPr>
          <a:xfrm>
            <a:off x="1862788" y="2877600"/>
            <a:ext cx="5418417" cy="206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454650" y="673275"/>
            <a:ext cx="8138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GB" sz="1800" b="0" i="0" u="none" strike="noStrike" cap="none">
                <a:solidFill>
                  <a:schemeClr val="dk1"/>
                </a:solidFill>
                <a:latin typeface="Lato"/>
                <a:ea typeface="Lato"/>
                <a:cs typeface="Lato"/>
                <a:sym typeface="Lato"/>
              </a:rPr>
              <a:t>The image above displays details about Columbia Asia Hospital data, including:</a:t>
            </a:r>
            <a:endParaRPr sz="1800" b="0" i="0" u="none" strike="noStrike" cap="none">
              <a:solidFill>
                <a:schemeClr val="dk1"/>
              </a:solidFill>
              <a:latin typeface="Lato"/>
              <a:ea typeface="Lato"/>
              <a:cs typeface="Lato"/>
              <a:sym typeface="Lato"/>
            </a:endParaRPr>
          </a:p>
        </p:txBody>
      </p:sp>
      <p:sp>
        <p:nvSpPr>
          <p:cNvPr id="73" name="Google Shape;73;p4"/>
          <p:cNvSpPr txBox="1"/>
          <p:nvPr/>
        </p:nvSpPr>
        <p:spPr>
          <a:xfrm>
            <a:off x="426900" y="1243625"/>
            <a:ext cx="8290200" cy="35196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12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Date</a:t>
            </a:r>
            <a:r>
              <a:rPr lang="en-GB" sz="1500" b="0" i="0" u="none" strike="noStrike" cap="none">
                <a:solidFill>
                  <a:schemeClr val="dk1"/>
                </a:solidFill>
                <a:latin typeface="Lato"/>
                <a:ea typeface="Lato"/>
                <a:cs typeface="Lato"/>
                <a:sym typeface="Lato"/>
              </a:rPr>
              <a:t>: This column contains date and time information without specifying AM or PM. The format is </a:t>
            </a:r>
            <a:r>
              <a:rPr lang="en-GB" sz="1500" b="1" i="0" u="none" strike="noStrike" cap="none">
                <a:solidFill>
                  <a:schemeClr val="dk1"/>
                </a:solidFill>
                <a:latin typeface="Lato"/>
                <a:ea typeface="Lato"/>
                <a:cs typeface="Lato"/>
                <a:sym typeface="Lato"/>
              </a:rPr>
              <a:t>DD-MM-YYYY HH:MM</a:t>
            </a:r>
            <a:r>
              <a:rPr lang="en-GB" sz="1500" b="0" i="0" u="none" strike="noStrike" cap="none">
                <a:solidFill>
                  <a:schemeClr val="dk1"/>
                </a:solidFill>
                <a:latin typeface="Lato"/>
                <a:ea typeface="Lato"/>
                <a:cs typeface="Lato"/>
                <a:sym typeface="Lato"/>
              </a:rPr>
              <a:t>.</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ID</a:t>
            </a:r>
            <a:r>
              <a:rPr lang="en-GB" sz="1500" b="0" i="0" u="none" strike="noStrike" cap="none">
                <a:solidFill>
                  <a:schemeClr val="dk1"/>
                </a:solidFill>
                <a:latin typeface="Lato"/>
                <a:ea typeface="Lato"/>
                <a:cs typeface="Lato"/>
                <a:sym typeface="Lato"/>
              </a:rPr>
              <a:t>: Each patient is assigned a unique identifier, which seems to be in the format </a:t>
            </a:r>
            <a:r>
              <a:rPr lang="en-GB" sz="1500" b="1" i="0" u="none" strike="noStrike" cap="none">
                <a:solidFill>
                  <a:schemeClr val="dk1"/>
                </a:solidFill>
                <a:latin typeface="Lato"/>
                <a:ea typeface="Lato"/>
                <a:cs typeface="Lato"/>
                <a:sym typeface="Lato"/>
              </a:rPr>
              <a:t>124-62-3289</a:t>
            </a:r>
            <a:r>
              <a:rPr lang="en-GB" sz="1500" b="0" i="0" u="none" strike="noStrike" cap="none">
                <a:solidFill>
                  <a:schemeClr val="dk1"/>
                </a:solidFill>
                <a:latin typeface="Lato"/>
                <a:ea typeface="Lato"/>
                <a:cs typeface="Lato"/>
                <a:sym typeface="Lato"/>
              </a:rPr>
              <a:t>.</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Gender</a:t>
            </a:r>
            <a:r>
              <a:rPr lang="en-GB" sz="1500" b="0" i="0" u="none" strike="noStrike" cap="none">
                <a:solidFill>
                  <a:schemeClr val="dk1"/>
                </a:solidFill>
                <a:latin typeface="Lato"/>
                <a:ea typeface="Lato"/>
                <a:cs typeface="Lato"/>
                <a:sym typeface="Lato"/>
              </a:rPr>
              <a:t>: This column records the gender of the patient, denoted by 'M' for male and 'F' for female.</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Age</a:t>
            </a:r>
            <a:r>
              <a:rPr lang="en-GB" sz="1500" b="0" i="0" u="none" strike="noStrike" cap="none">
                <a:solidFill>
                  <a:schemeClr val="dk1"/>
                </a:solidFill>
                <a:latin typeface="Lato"/>
                <a:ea typeface="Lato"/>
                <a:cs typeface="Lato"/>
                <a:sym typeface="Lato"/>
              </a:rPr>
              <a:t>: The age of the patients is listed in years.</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Sat Score</a:t>
            </a:r>
            <a:r>
              <a:rPr lang="en-GB" sz="1500" b="0" i="0" u="none" strike="noStrike" cap="none">
                <a:solidFill>
                  <a:schemeClr val="dk1"/>
                </a:solidFill>
                <a:latin typeface="Lato"/>
                <a:ea typeface="Lato"/>
                <a:cs typeface="Lato"/>
                <a:sym typeface="Lato"/>
              </a:rPr>
              <a:t>: It seems to represent a satisfaction score given by or for the patient. However, the scores are single-digit, and it's not clear what the scale is.</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First Initial</a:t>
            </a:r>
            <a:r>
              <a:rPr lang="en-GB" sz="1500" b="0" i="0" u="none" strike="noStrike" cap="none">
                <a:solidFill>
                  <a:schemeClr val="dk1"/>
                </a:solidFill>
                <a:latin typeface="Lato"/>
                <a:ea typeface="Lato"/>
                <a:cs typeface="Lato"/>
                <a:sym typeface="Lato"/>
              </a:rPr>
              <a:t>: This column contains the first initial of the patient's first name.</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200"/>
              </a:spcBef>
              <a:spcAft>
                <a:spcPts val="1000"/>
              </a:spcAft>
              <a:buClr>
                <a:schemeClr val="dk1"/>
              </a:buClr>
              <a:buSzPts val="1500"/>
              <a:buFont typeface="Arial"/>
              <a:buChar char="➔"/>
            </a:pPr>
            <a:r>
              <a:rPr lang="en-GB" sz="1500" b="1" i="0" u="none" strike="noStrike" cap="none">
                <a:solidFill>
                  <a:schemeClr val="dk1"/>
                </a:solidFill>
                <a:latin typeface="Lato"/>
                <a:ea typeface="Lato"/>
                <a:cs typeface="Lato"/>
                <a:sym typeface="Lato"/>
              </a:rPr>
              <a:t>Patient Last Name</a:t>
            </a:r>
            <a:r>
              <a:rPr lang="en-GB" sz="1500" b="0" i="0" u="none" strike="noStrike" cap="none">
                <a:solidFill>
                  <a:schemeClr val="dk1"/>
                </a:solidFill>
                <a:latin typeface="Lato"/>
                <a:ea typeface="Lato"/>
                <a:cs typeface="Lato"/>
                <a:sym typeface="Lato"/>
              </a:rPr>
              <a:t>: The surname of the patient is listed in this column.</a:t>
            </a:r>
            <a:endParaRPr sz="1500" b="0" i="0" u="none" strike="noStrike" cap="none">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p:nvPr/>
        </p:nvSpPr>
        <p:spPr>
          <a:xfrm>
            <a:off x="183150" y="795125"/>
            <a:ext cx="8777700" cy="38199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12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Patient Race:</a:t>
            </a:r>
            <a:r>
              <a:rPr lang="en-GB" sz="1500" b="0" i="0" u="none" strike="noStrike" cap="none">
                <a:solidFill>
                  <a:schemeClr val="dk1"/>
                </a:solidFill>
                <a:latin typeface="Lato"/>
                <a:ea typeface="Lato"/>
                <a:cs typeface="Lato"/>
                <a:sym typeface="Lato"/>
              </a:rPr>
              <a:t> The racial or ethnic background of the patient is recorded here, with categories such as 'White', 'African American', 'Asian', 'Native American/Alaska Native', and 'Two or More Races'.</a:t>
            </a:r>
            <a:endParaRPr sz="1500" b="1"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Patient Admin Flag</a:t>
            </a:r>
            <a:r>
              <a:rPr lang="en-GB" sz="1500" b="0" i="0" u="none" strike="noStrike" cap="none">
                <a:solidFill>
                  <a:schemeClr val="dk1"/>
                </a:solidFill>
                <a:latin typeface="Lato"/>
                <a:ea typeface="Lato"/>
                <a:cs typeface="Lato"/>
                <a:sym typeface="Lato"/>
              </a:rPr>
              <a:t>: This column contains boolean values ('TRUE' or 'FALSE') which might indicate whether the patient was admitted or some other administrative flag.</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Patient Wait Time</a:t>
            </a:r>
            <a:r>
              <a:rPr lang="en-GB" sz="1500" b="0" i="0" u="none" strike="noStrike" cap="none">
                <a:solidFill>
                  <a:schemeClr val="dk1"/>
                </a:solidFill>
                <a:latin typeface="Lato"/>
                <a:ea typeface="Lato"/>
                <a:cs typeface="Lato"/>
                <a:sym typeface="Lato"/>
              </a:rPr>
              <a:t>: Appears to indicate the time the patient waited, possibly in minutes, before being seen or processed.</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Department Referral</a:t>
            </a:r>
            <a:r>
              <a:rPr lang="en-GB" sz="1500" b="0" i="0" u="none" strike="noStrike" cap="none">
                <a:solidFill>
                  <a:schemeClr val="dk1"/>
                </a:solidFill>
                <a:latin typeface="Lato"/>
                <a:ea typeface="Lato"/>
                <a:cs typeface="Lato"/>
                <a:sym typeface="Lato"/>
              </a:rPr>
              <a:t>: This column lists the department to which the patient was referred, with entries such as 'General Practice', 'Orthopedics', 'Gastroenterology', or 'None' indicating no referral.</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Doctor Name:</a:t>
            </a:r>
            <a:r>
              <a:rPr lang="en-GB" sz="1500" b="0" i="0" u="none" strike="noStrike" cap="none">
                <a:solidFill>
                  <a:schemeClr val="dk1"/>
                </a:solidFill>
                <a:latin typeface="Lato"/>
                <a:ea typeface="Lato"/>
                <a:cs typeface="Lato"/>
                <a:sym typeface="Lato"/>
              </a:rPr>
              <a:t> Identifies the doctor who attended each patient.</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000"/>
              </a:spcBef>
              <a:spcAft>
                <a:spcPts val="0"/>
              </a:spcAft>
              <a:buClr>
                <a:schemeClr val="dk1"/>
              </a:buClr>
              <a:buSzPts val="1500"/>
              <a:buFont typeface="Lato"/>
              <a:buChar char="➔"/>
            </a:pPr>
            <a:r>
              <a:rPr lang="en-GB" sz="1500" b="1" i="0" u="none" strike="noStrike" cap="none">
                <a:solidFill>
                  <a:schemeClr val="dk1"/>
                </a:solidFill>
                <a:latin typeface="Lato"/>
                <a:ea typeface="Lato"/>
                <a:cs typeface="Lato"/>
                <a:sym typeface="Lato"/>
              </a:rPr>
              <a:t>Appointment Fees: </a:t>
            </a:r>
            <a:r>
              <a:rPr lang="en-GB" sz="1500" b="0" i="0" u="none" strike="noStrike" cap="none">
                <a:solidFill>
                  <a:schemeClr val="dk1"/>
                </a:solidFill>
                <a:latin typeface="Lato"/>
                <a:ea typeface="Lato"/>
                <a:cs typeface="Lato"/>
                <a:sym typeface="Lato"/>
              </a:rPr>
              <a:t>The cost charged for a doctor's consultation.</a:t>
            </a:r>
            <a:endParaRPr sz="1500" b="0" i="0" u="none" strike="noStrike" cap="none">
              <a:solidFill>
                <a:schemeClr val="dk1"/>
              </a:solidFill>
              <a:latin typeface="Lato"/>
              <a:ea typeface="Lato"/>
              <a:cs typeface="Lato"/>
              <a:sym typeface="Lato"/>
            </a:endParaRPr>
          </a:p>
          <a:p>
            <a:pPr marL="457200" marR="0" lvl="0" indent="-323850" algn="l" rtl="0">
              <a:lnSpc>
                <a:spcPct val="100000"/>
              </a:lnSpc>
              <a:spcBef>
                <a:spcPts val="1200"/>
              </a:spcBef>
              <a:spcAft>
                <a:spcPts val="1000"/>
              </a:spcAft>
              <a:buClr>
                <a:schemeClr val="dk1"/>
              </a:buClr>
              <a:buSzPts val="1500"/>
              <a:buFont typeface="Lato"/>
              <a:buChar char="➔"/>
            </a:pPr>
            <a:r>
              <a:rPr lang="en-GB" sz="1500" b="1" i="0" u="none" strike="noStrike" cap="none">
                <a:solidFill>
                  <a:schemeClr val="dk1"/>
                </a:solidFill>
                <a:latin typeface="Lato"/>
                <a:ea typeface="Lato"/>
                <a:cs typeface="Lato"/>
                <a:sym typeface="Lato"/>
              </a:rPr>
              <a:t>Total Bill: </a:t>
            </a:r>
            <a:r>
              <a:rPr lang="en-GB" sz="1500" b="0" i="0" u="none" strike="noStrike" cap="none">
                <a:solidFill>
                  <a:schemeClr val="dk1"/>
                </a:solidFill>
                <a:latin typeface="Lato"/>
                <a:ea typeface="Lato"/>
                <a:cs typeface="Lato"/>
                <a:sym typeface="Lato"/>
              </a:rPr>
              <a:t>The overall amount billed to the patient, including all services and charges.</a:t>
            </a:r>
            <a:endParaRPr sz="1500" b="0" i="0" u="none" strike="noStrike" cap="non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p:nvPr/>
        </p:nvSpPr>
        <p:spPr>
          <a:xfrm>
            <a:off x="338550" y="533475"/>
            <a:ext cx="846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00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txBox="1"/>
          <p:nvPr/>
        </p:nvSpPr>
        <p:spPr>
          <a:xfrm>
            <a:off x="338550" y="4116000"/>
            <a:ext cx="8654700" cy="5544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Use this </a:t>
            </a:r>
            <a:r>
              <a:rPr lang="en-GB" sz="1400" b="1" i="0" u="sng" strike="noStrike" cap="none">
                <a:solidFill>
                  <a:schemeClr val="hlink"/>
                </a:solidFill>
                <a:latin typeface="Arial"/>
                <a:ea typeface="Arial"/>
                <a:cs typeface="Arial"/>
                <a:sym typeface="Arial"/>
                <a:hlinkClick r:id="rId3"/>
              </a:rPr>
              <a:t>Link1</a:t>
            </a:r>
            <a:r>
              <a:rPr lang="en-GB" sz="1400" b="1" i="0" u="none" strike="noStrike" cap="none">
                <a:solidFill>
                  <a:srgbClr val="000000"/>
                </a:solidFill>
                <a:latin typeface="Arial"/>
                <a:ea typeface="Arial"/>
                <a:cs typeface="Arial"/>
                <a:sym typeface="Arial"/>
              </a:rPr>
              <a:t> &amp; </a:t>
            </a:r>
            <a:r>
              <a:rPr lang="en-GB" sz="1400" b="1" i="0" u="sng" strike="noStrike" cap="none">
                <a:solidFill>
                  <a:schemeClr val="hlink"/>
                </a:solidFill>
                <a:latin typeface="Arial"/>
                <a:ea typeface="Arial"/>
                <a:cs typeface="Arial"/>
                <a:sym typeface="Arial"/>
                <a:hlinkClick r:id="rId4"/>
              </a:rPr>
              <a:t>Link2</a:t>
            </a:r>
            <a:r>
              <a:rPr lang="en-GB" sz="1400" b="0" i="0" u="none" strike="noStrike" cap="none">
                <a:solidFill>
                  <a:srgbClr val="000000"/>
                </a:solidFill>
                <a:latin typeface="Arial"/>
                <a:ea typeface="Arial"/>
                <a:cs typeface="Arial"/>
                <a:sym typeface="Arial"/>
              </a:rPr>
              <a:t> for copying and then manipulating the dataset.</a:t>
            </a:r>
            <a:endParaRPr sz="1400" b="0" i="0" u="none" strike="noStrike" cap="none">
              <a:solidFill>
                <a:srgbClr val="000000"/>
              </a:solidFill>
              <a:latin typeface="Arial"/>
              <a:ea typeface="Arial"/>
              <a:cs typeface="Arial"/>
              <a:sym typeface="Arial"/>
            </a:endParaRPr>
          </a:p>
        </p:txBody>
      </p:sp>
      <p:pic>
        <p:nvPicPr>
          <p:cNvPr id="85" name="Google Shape;85;p6"/>
          <p:cNvPicPr preferRelativeResize="0"/>
          <p:nvPr/>
        </p:nvPicPr>
        <p:blipFill rotWithShape="1">
          <a:blip r:embed="rId5">
            <a:alphaModFix/>
          </a:blip>
          <a:srcRect/>
          <a:stretch/>
        </p:blipFill>
        <p:spPr>
          <a:xfrm>
            <a:off x="2727737" y="1235300"/>
            <a:ext cx="3688525" cy="257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p:nvPr/>
        </p:nvSpPr>
        <p:spPr>
          <a:xfrm>
            <a:off x="519550" y="476250"/>
            <a:ext cx="8197200" cy="4271700"/>
          </a:xfrm>
          <a:prstGeom prst="rect">
            <a:avLst/>
          </a:prstGeom>
          <a:noFill/>
          <a:ln>
            <a:noFill/>
          </a:ln>
        </p:spPr>
        <p:txBody>
          <a:bodyPr spcFirstLastPara="1" wrap="square" lIns="91425" tIns="91425" rIns="91425" bIns="91425" anchor="t" anchorCtr="0">
            <a:noAutofit/>
          </a:bodyPr>
          <a:lstStyle/>
          <a:p>
            <a:pPr marL="3200400" marR="0" lvl="0" indent="0" algn="l" rtl="0">
              <a:lnSpc>
                <a:spcPct val="100000"/>
              </a:lnSpc>
              <a:spcBef>
                <a:spcPts val="0"/>
              </a:spcBef>
              <a:spcAft>
                <a:spcPts val="0"/>
              </a:spcAft>
              <a:buClr>
                <a:srgbClr val="000000"/>
              </a:buClr>
              <a:buSzPts val="2500"/>
              <a:buFont typeface="Arial"/>
              <a:buNone/>
            </a:pPr>
            <a:r>
              <a:rPr lang="en-GB" sz="2500" b="1" i="0" u="none" strike="noStrike" cap="none">
                <a:solidFill>
                  <a:schemeClr val="dk1"/>
                </a:solidFill>
                <a:latin typeface="Arial"/>
                <a:ea typeface="Arial"/>
                <a:cs typeface="Arial"/>
                <a:sym typeface="Arial"/>
              </a:rPr>
              <a:t>Submission</a:t>
            </a:r>
            <a:endParaRPr sz="6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There is a </a:t>
            </a:r>
            <a:r>
              <a:rPr lang="en-GB" sz="1600" b="1" i="0" u="none" strike="noStrike" cap="none">
                <a:solidFill>
                  <a:srgbClr val="000000"/>
                </a:solidFill>
                <a:latin typeface="Arial"/>
                <a:ea typeface="Arial"/>
                <a:cs typeface="Arial"/>
                <a:sym typeface="Arial"/>
              </a:rPr>
              <a:t>series of tasks/questions</a:t>
            </a:r>
            <a:r>
              <a:rPr lang="en-GB" sz="1600" b="0" i="0" u="none" strike="noStrike" cap="none">
                <a:solidFill>
                  <a:srgbClr val="000000"/>
                </a:solidFill>
                <a:latin typeface="Arial"/>
                <a:ea typeface="Arial"/>
                <a:cs typeface="Arial"/>
                <a:sym typeface="Arial"/>
              </a:rPr>
              <a:t> mentioned ahead in the Project, in order to guide the candidates to have suggestions, insights for the Hospital.</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You are asked to present a submitted PPT file to the management for the story telling and suggestions in order to complete the objectives.</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Arial"/>
                <a:ea typeface="Arial"/>
                <a:cs typeface="Arial"/>
                <a:sym typeface="Arial"/>
              </a:rPr>
              <a:t>The submission Zip file should consist of the following three documents:</a:t>
            </a:r>
            <a:endParaRPr sz="1600" b="0" i="0" u="none" strike="noStrike" cap="none">
              <a:solidFill>
                <a:srgbClr val="000000"/>
              </a:solidFill>
              <a:latin typeface="Arial"/>
              <a:ea typeface="Arial"/>
              <a:cs typeface="Arial"/>
              <a:sym typeface="Arial"/>
            </a:endParaRPr>
          </a:p>
          <a:p>
            <a:pPr marL="914400" marR="0" lvl="0" indent="-330200" algn="l" rtl="0">
              <a:lnSpc>
                <a:spcPct val="100000"/>
              </a:lnSpc>
              <a:spcBef>
                <a:spcPts val="0"/>
              </a:spcBef>
              <a:spcAft>
                <a:spcPts val="0"/>
              </a:spcAft>
              <a:buClr>
                <a:srgbClr val="000000"/>
              </a:buClr>
              <a:buSzPts val="1600"/>
              <a:buFont typeface="Arial"/>
              <a:buAutoNum type="arabicPeriod"/>
            </a:pPr>
            <a:r>
              <a:rPr lang="en-GB" sz="1600" b="1" i="0" u="none" strike="noStrike" cap="none">
                <a:solidFill>
                  <a:srgbClr val="000000"/>
                </a:solidFill>
                <a:latin typeface="Arial"/>
                <a:ea typeface="Arial"/>
                <a:cs typeface="Arial"/>
                <a:sym typeface="Arial"/>
              </a:rPr>
              <a:t>Power BI File</a:t>
            </a:r>
            <a:r>
              <a:rPr lang="en-GB" sz="1600" b="0" i="0" u="none" strike="noStrike" cap="none">
                <a:solidFill>
                  <a:srgbClr val="000000"/>
                </a:solidFill>
                <a:latin typeface="Arial"/>
                <a:ea typeface="Arial"/>
                <a:cs typeface="Arial"/>
                <a:sym typeface="Arial"/>
              </a:rPr>
              <a:t> (.pbix) (consisting of dashboard)</a:t>
            </a:r>
            <a:endParaRPr sz="1600" b="0" i="0" u="none" strike="noStrike" cap="none">
              <a:solidFill>
                <a:srgbClr val="000000"/>
              </a:solidFill>
              <a:latin typeface="Arial"/>
              <a:ea typeface="Arial"/>
              <a:cs typeface="Arial"/>
              <a:sym typeface="Arial"/>
            </a:endParaRPr>
          </a:p>
          <a:p>
            <a:pPr marL="914400" marR="0" lvl="0" indent="-330200" algn="l" rtl="0">
              <a:lnSpc>
                <a:spcPct val="100000"/>
              </a:lnSpc>
              <a:spcBef>
                <a:spcPts val="0"/>
              </a:spcBef>
              <a:spcAft>
                <a:spcPts val="0"/>
              </a:spcAft>
              <a:buClr>
                <a:srgbClr val="000000"/>
              </a:buClr>
              <a:buSzPts val="1600"/>
              <a:buFont typeface="Arial"/>
              <a:buAutoNum type="arabicPeriod"/>
            </a:pPr>
            <a:r>
              <a:rPr lang="en-GB" sz="1600" b="1" i="0" u="none" strike="noStrike" cap="none">
                <a:solidFill>
                  <a:srgbClr val="000000"/>
                </a:solidFill>
                <a:latin typeface="Arial"/>
                <a:ea typeface="Arial"/>
                <a:cs typeface="Arial"/>
                <a:sym typeface="Arial"/>
              </a:rPr>
              <a:t>Document File</a:t>
            </a:r>
            <a:r>
              <a:rPr lang="en-GB" sz="1600" b="0" i="0" u="none" strike="noStrike" cap="none">
                <a:solidFill>
                  <a:srgbClr val="000000"/>
                </a:solidFill>
                <a:latin typeface="Arial"/>
                <a:ea typeface="Arial"/>
                <a:cs typeface="Arial"/>
                <a:sym typeface="Arial"/>
              </a:rPr>
              <a:t> (.docx) (consisting of Answers and suggestions for Objective and subjective questions)</a:t>
            </a:r>
            <a:endParaRPr sz="1600" b="0" i="0" u="none" strike="noStrike" cap="none">
              <a:solidFill>
                <a:srgbClr val="000000"/>
              </a:solidFill>
              <a:latin typeface="Arial"/>
              <a:ea typeface="Arial"/>
              <a:cs typeface="Arial"/>
              <a:sym typeface="Arial"/>
            </a:endParaRPr>
          </a:p>
          <a:p>
            <a:pPr marL="914400" marR="0" lvl="0" indent="-330200" algn="l" rtl="0">
              <a:lnSpc>
                <a:spcPct val="100000"/>
              </a:lnSpc>
              <a:spcBef>
                <a:spcPts val="0"/>
              </a:spcBef>
              <a:spcAft>
                <a:spcPts val="0"/>
              </a:spcAft>
              <a:buClr>
                <a:srgbClr val="000000"/>
              </a:buClr>
              <a:buSzPts val="1600"/>
              <a:buFont typeface="Arial"/>
              <a:buAutoNum type="arabicPeriod"/>
            </a:pPr>
            <a:r>
              <a:rPr lang="en-GB" sz="1600" b="1" i="0" u="none" strike="noStrike" cap="none">
                <a:solidFill>
                  <a:srgbClr val="000000"/>
                </a:solidFill>
                <a:latin typeface="Arial"/>
                <a:ea typeface="Arial"/>
                <a:cs typeface="Arial"/>
                <a:sym typeface="Arial"/>
              </a:rPr>
              <a:t>Presentation</a:t>
            </a:r>
            <a:r>
              <a:rPr lang="en-GB" sz="1600" b="0" i="0" u="none" strike="noStrike" cap="none">
                <a:solidFill>
                  <a:srgbClr val="000000"/>
                </a:solidFill>
                <a:latin typeface="Arial"/>
                <a:ea typeface="Arial"/>
                <a:cs typeface="Arial"/>
                <a:sym typeface="Arial"/>
              </a:rPr>
              <a:t> </a:t>
            </a:r>
            <a:r>
              <a:rPr lang="en-GB" sz="1600" b="1" i="0" u="none" strike="noStrike" cap="none">
                <a:solidFill>
                  <a:srgbClr val="000000"/>
                </a:solidFill>
                <a:latin typeface="Arial"/>
                <a:ea typeface="Arial"/>
                <a:cs typeface="Arial"/>
                <a:sym typeface="Arial"/>
              </a:rPr>
              <a:t>File </a:t>
            </a:r>
            <a:r>
              <a:rPr lang="en-GB" sz="1600" b="0" i="0" u="none" strike="noStrike" cap="none">
                <a:solidFill>
                  <a:srgbClr val="000000"/>
                </a:solidFill>
                <a:latin typeface="Arial"/>
                <a:ea typeface="Arial"/>
                <a:cs typeface="Arial"/>
                <a:sym typeface="Arial"/>
              </a:rPr>
              <a:t>(.pptx) (consisting of the presentation which you want to present to the management)</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8"/>
          <p:cNvSpPr txBox="1"/>
          <p:nvPr/>
        </p:nvSpPr>
        <p:spPr>
          <a:xfrm>
            <a:off x="519550" y="476250"/>
            <a:ext cx="8197200" cy="427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1" i="0" u="none" strike="noStrike" cap="none">
              <a:solidFill>
                <a:srgbClr val="000000"/>
              </a:solidFill>
              <a:latin typeface="Arial"/>
              <a:ea typeface="Arial"/>
              <a:cs typeface="Arial"/>
              <a:sym typeface="Arial"/>
            </a:endParaRPr>
          </a:p>
          <a:p>
            <a:pPr marL="3200400" marR="0" lvl="0" indent="0" algn="l" rtl="0">
              <a:lnSpc>
                <a:spcPct val="100000"/>
              </a:lnSpc>
              <a:spcBef>
                <a:spcPts val="0"/>
              </a:spcBef>
              <a:spcAft>
                <a:spcPts val="0"/>
              </a:spcAft>
              <a:buClr>
                <a:srgbClr val="000000"/>
              </a:buClr>
              <a:buSzPts val="3700"/>
              <a:buFont typeface="Arial"/>
              <a:buNone/>
            </a:pPr>
            <a:r>
              <a:rPr lang="en-GB" sz="3700" b="1" i="0" u="none" strike="noStrike" cap="none">
                <a:solidFill>
                  <a:srgbClr val="000000"/>
                </a:solidFill>
                <a:latin typeface="Arial"/>
                <a:ea typeface="Arial"/>
                <a:cs typeface="Arial"/>
                <a:sym typeface="Arial"/>
              </a:rPr>
              <a:t>Tasks</a:t>
            </a:r>
            <a:endParaRPr sz="3700" b="1" i="0" u="none" strike="noStrike" cap="none">
              <a:solidFill>
                <a:srgbClr val="000000"/>
              </a:solidFill>
              <a:latin typeface="Arial"/>
              <a:ea typeface="Arial"/>
              <a:cs typeface="Arial"/>
              <a:sym typeface="Arial"/>
            </a:endParaRPr>
          </a:p>
          <a:p>
            <a:pPr marL="914400" marR="0" lvl="0" indent="457200" algn="l" rtl="0">
              <a:lnSpc>
                <a:spcPct val="100000"/>
              </a:lnSpc>
              <a:spcBef>
                <a:spcPts val="0"/>
              </a:spcBef>
              <a:spcAft>
                <a:spcPts val="0"/>
              </a:spcAft>
              <a:buClr>
                <a:srgbClr val="000000"/>
              </a:buClr>
              <a:buSzPts val="3400"/>
              <a:buFont typeface="Arial"/>
              <a:buNone/>
            </a:pPr>
            <a:r>
              <a:rPr lang="en-GB" sz="3400" b="1" i="0" u="none" strike="noStrike" cap="none">
                <a:solidFill>
                  <a:srgbClr val="000000"/>
                </a:solidFill>
                <a:latin typeface="Arial"/>
                <a:ea typeface="Arial"/>
                <a:cs typeface="Arial"/>
                <a:sym typeface="Arial"/>
              </a:rPr>
              <a:t>		</a:t>
            </a:r>
            <a:r>
              <a:rPr lang="en-GB" sz="1600" b="1" i="0" u="none" strike="noStrike" cap="none">
                <a:solidFill>
                  <a:srgbClr val="000000"/>
                </a:solidFill>
                <a:latin typeface="Arial"/>
                <a:ea typeface="Arial"/>
                <a:cs typeface="Arial"/>
                <a:sym typeface="Arial"/>
              </a:rPr>
              <a:t>…</a:t>
            </a:r>
            <a:r>
              <a:rPr lang="en-GB" sz="1700" b="0" i="0" u="none" strike="noStrike" cap="none">
                <a:solidFill>
                  <a:schemeClr val="dk1"/>
                </a:solidFill>
                <a:latin typeface="Arial"/>
                <a:ea typeface="Arial"/>
                <a:cs typeface="Arial"/>
                <a:sym typeface="Arial"/>
              </a:rPr>
              <a:t>Tasks in order to help in completing the objectives</a:t>
            </a:r>
            <a:endParaRPr sz="3400" b="1" i="0" u="none" strike="noStrike" cap="none">
              <a:solidFill>
                <a:srgbClr val="000000"/>
              </a:solidFill>
              <a:latin typeface="Arial"/>
              <a:ea typeface="Arial"/>
              <a:cs typeface="Arial"/>
              <a:sym typeface="Arial"/>
            </a:endParaRPr>
          </a:p>
        </p:txBody>
      </p:sp>
      <p:pic>
        <p:nvPicPr>
          <p:cNvPr id="96" name="Google Shape;96;p8"/>
          <p:cNvPicPr preferRelativeResize="0"/>
          <p:nvPr/>
        </p:nvPicPr>
        <p:blipFill rotWithShape="1">
          <a:blip r:embed="rId3">
            <a:alphaModFix/>
          </a:blip>
          <a:srcRect/>
          <a:stretch/>
        </p:blipFill>
        <p:spPr>
          <a:xfrm>
            <a:off x="5625575" y="3164375"/>
            <a:ext cx="3518425" cy="197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9"/>
          <p:cNvSpPr txBox="1"/>
          <p:nvPr/>
        </p:nvSpPr>
        <p:spPr>
          <a:xfrm>
            <a:off x="701850" y="444700"/>
            <a:ext cx="7740300" cy="47220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114000"/>
              </a:lnSpc>
              <a:spcBef>
                <a:spcPts val="0"/>
              </a:spcBef>
              <a:spcAft>
                <a:spcPts val="0"/>
              </a:spcAft>
              <a:buClr>
                <a:schemeClr val="dk1"/>
              </a:buClr>
              <a:buSzPts val="1300"/>
              <a:buFont typeface="Lato"/>
              <a:buAutoNum type="arabicPeriod"/>
            </a:pPr>
            <a:r>
              <a:rPr lang="en-GB" sz="1300" b="0" i="0" u="none" strike="noStrike" cap="none">
                <a:solidFill>
                  <a:schemeClr val="dk1"/>
                </a:solidFill>
                <a:latin typeface="Lato"/>
                <a:ea typeface="Lato"/>
                <a:cs typeface="Lato"/>
                <a:sym typeface="Lato"/>
              </a:rPr>
              <a:t>In analyzing the hospital dataset with Power BI, ensure data cleaning to address inconsistencies and missing values before further analysis.</a:t>
            </a:r>
            <a:endParaRPr sz="1300" b="0" i="0" u="none" strike="noStrike" cap="none">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buFont typeface="Lato"/>
              <a:buAutoNum type="arabicPeriod"/>
            </a:pPr>
            <a:r>
              <a:rPr lang="en-GB" sz="1300" b="1" i="0" u="none" strike="noStrike" cap="none">
                <a:solidFill>
                  <a:schemeClr val="dk1"/>
                </a:solidFill>
                <a:latin typeface="Lato"/>
                <a:ea typeface="Lato"/>
                <a:cs typeface="Lato"/>
                <a:sym typeface="Lato"/>
              </a:rPr>
              <a:t>Assess the Average Waiting Time:</a:t>
            </a:r>
            <a:r>
              <a:rPr lang="en-GB" sz="1300" b="0" i="0" u="none" strike="noStrike" cap="none">
                <a:solidFill>
                  <a:schemeClr val="dk1"/>
                </a:solidFill>
                <a:latin typeface="Lato"/>
                <a:ea typeface="Lato"/>
                <a:cs typeface="Lato"/>
                <a:sym typeface="Lato"/>
              </a:rPr>
              <a:t> Analyse the patient wait times to identify the average  duration a patient spends before receiving care.</a:t>
            </a:r>
            <a:endParaRPr sz="1300" b="0" i="0" u="none" strike="noStrike" cap="none">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buFont typeface="Lato"/>
              <a:buAutoNum type="arabicPeriod"/>
            </a:pPr>
            <a:r>
              <a:rPr lang="en-GB" sz="1300" b="1" i="0" u="none" strike="noStrike" cap="none">
                <a:solidFill>
                  <a:schemeClr val="dk1"/>
                </a:solidFill>
                <a:latin typeface="Lato"/>
                <a:ea typeface="Lato"/>
                <a:cs typeface="Lato"/>
                <a:sym typeface="Lato"/>
              </a:rPr>
              <a:t>Visits by Department Referral:</a:t>
            </a:r>
            <a:r>
              <a:rPr lang="en-GB" sz="1300" b="0" i="0" u="none" strike="noStrike" cap="none">
                <a:solidFill>
                  <a:schemeClr val="dk1"/>
                </a:solidFill>
                <a:latin typeface="Lato"/>
                <a:ea typeface="Lato"/>
                <a:cs typeface="Lato"/>
                <a:sym typeface="Lato"/>
              </a:rPr>
              <a:t> Calculate the total number of visits to each department based on referrals to understand which departments are most frequently visited.</a:t>
            </a:r>
            <a:endParaRPr sz="1300" b="0" i="0" u="none" strike="noStrike" cap="none">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buFont typeface="Lato"/>
              <a:buAutoNum type="arabicPeriod"/>
            </a:pPr>
            <a:r>
              <a:rPr lang="en-GB" sz="1300" b="1" i="0" u="none" strike="noStrike" cap="none">
                <a:solidFill>
                  <a:schemeClr val="dk1"/>
                </a:solidFill>
                <a:latin typeface="Lato"/>
                <a:ea typeface="Lato"/>
                <a:cs typeface="Lato"/>
                <a:sym typeface="Lato"/>
              </a:rPr>
              <a:t>Patient Visits by Age Group: </a:t>
            </a:r>
            <a:r>
              <a:rPr lang="en-GB" sz="1300" b="0" i="0" u="none" strike="noStrike" cap="none">
                <a:solidFill>
                  <a:schemeClr val="dk1"/>
                </a:solidFill>
                <a:latin typeface="Lato"/>
                <a:ea typeface="Lato"/>
                <a:cs typeface="Lato"/>
                <a:sym typeface="Lato"/>
              </a:rPr>
              <a:t>Segregate patient visits according to different age groups to see which demographics utilize healthcare services the most.</a:t>
            </a:r>
            <a:endParaRPr sz="1300" b="0" i="0" u="none" strike="noStrike" cap="none">
              <a:solidFill>
                <a:schemeClr val="dk1"/>
              </a:solidFill>
              <a:latin typeface="Lato"/>
              <a:ea typeface="Lato"/>
              <a:cs typeface="Lato"/>
              <a:sym typeface="Lato"/>
            </a:endParaRPr>
          </a:p>
          <a:p>
            <a:pPr marL="457200" marR="0" lvl="0" indent="-311150" algn="l" rtl="0">
              <a:lnSpc>
                <a:spcPct val="114000"/>
              </a:lnSpc>
              <a:spcBef>
                <a:spcPts val="1000"/>
              </a:spcBef>
              <a:spcAft>
                <a:spcPts val="0"/>
              </a:spcAft>
              <a:buClr>
                <a:schemeClr val="dk1"/>
              </a:buClr>
              <a:buSzPts val="1300"/>
              <a:buFont typeface="Lato"/>
              <a:buAutoNum type="arabicPeriod"/>
            </a:pPr>
            <a:r>
              <a:rPr lang="en-GB" sz="1300">
                <a:solidFill>
                  <a:schemeClr val="dk1"/>
                </a:solidFill>
                <a:latin typeface="Lato"/>
                <a:ea typeface="Lato"/>
                <a:cs typeface="Lato"/>
                <a:sym typeface="Lato"/>
              </a:rPr>
              <a:t>Were there any Null values in the data? What would be the best way to handle these Null values and which approach have you opted?</a:t>
            </a:r>
            <a:endParaRPr sz="1300">
              <a:solidFill>
                <a:schemeClr val="dk1"/>
              </a:solidFill>
              <a:latin typeface="Lato"/>
              <a:ea typeface="Lato"/>
              <a:cs typeface="Lato"/>
              <a:sym typeface="Lato"/>
            </a:endParaRPr>
          </a:p>
          <a:p>
            <a:pPr marL="457200" marR="0" lvl="0" indent="-317500" algn="l" rtl="0">
              <a:lnSpc>
                <a:spcPct val="114000"/>
              </a:lnSpc>
              <a:spcBef>
                <a:spcPts val="1000"/>
              </a:spcBef>
              <a:spcAft>
                <a:spcPts val="0"/>
              </a:spcAft>
              <a:buClr>
                <a:schemeClr val="dk1"/>
              </a:buClr>
              <a:buSzPts val="1400"/>
              <a:buFont typeface="Lato"/>
              <a:buAutoNum type="arabicPeriod"/>
            </a:pPr>
            <a:r>
              <a:rPr lang="en-GB" sz="1300">
                <a:solidFill>
                  <a:schemeClr val="dk1"/>
                </a:solidFill>
                <a:latin typeface="Lato"/>
                <a:ea typeface="Lato"/>
                <a:cs typeface="Lato"/>
                <a:sym typeface="Lato"/>
              </a:rPr>
              <a:t>Is there any relation between the number of visits and Gender of the patients.</a:t>
            </a:r>
            <a:endParaRPr sz="1300">
              <a:solidFill>
                <a:schemeClr val="dk1"/>
              </a:solidFill>
              <a:latin typeface="Lato"/>
              <a:ea typeface="Lato"/>
              <a:cs typeface="Lato"/>
              <a:sym typeface="Lato"/>
            </a:endParaRPr>
          </a:p>
          <a:p>
            <a:pPr marL="457200" lvl="0" indent="-311150" algn="l" rtl="0">
              <a:lnSpc>
                <a:spcPct val="114000"/>
              </a:lnSpc>
              <a:spcBef>
                <a:spcPts val="1000"/>
              </a:spcBef>
              <a:spcAft>
                <a:spcPts val="0"/>
              </a:spcAft>
              <a:buClr>
                <a:schemeClr val="dk1"/>
              </a:buClr>
              <a:buSzPts val="1300"/>
              <a:buFont typeface="Lato"/>
              <a:buAutoNum type="arabicPeriod"/>
            </a:pPr>
            <a:r>
              <a:rPr lang="en-GB" sz="1300" b="1">
                <a:solidFill>
                  <a:schemeClr val="dk1"/>
                </a:solidFill>
                <a:latin typeface="Lato"/>
                <a:ea typeface="Lato"/>
                <a:cs typeface="Lato"/>
                <a:sym typeface="Lato"/>
              </a:rPr>
              <a:t>Average Satisfaction by Demographics: </a:t>
            </a:r>
            <a:r>
              <a:rPr lang="en-GB" sz="1300">
                <a:solidFill>
                  <a:schemeClr val="dk1"/>
                </a:solidFill>
                <a:latin typeface="Lato"/>
                <a:ea typeface="Lato"/>
                <a:cs typeface="Lato"/>
                <a:sym typeface="Lato"/>
              </a:rPr>
              <a:t>Determine the relationship between patient satisfaction scores, their age groups, and racial backgrounds to pinpoint areas for improvement in patient experience.</a:t>
            </a:r>
            <a:endParaRPr sz="1300">
              <a:solidFill>
                <a:schemeClr val="dk1"/>
              </a:solidFill>
              <a:latin typeface="Lato"/>
              <a:ea typeface="Lato"/>
              <a:cs typeface="Lato"/>
              <a:sym typeface="Lato"/>
            </a:endParaRPr>
          </a:p>
          <a:p>
            <a:pPr marL="457200" lvl="0" indent="-311150" algn="l" rtl="0">
              <a:lnSpc>
                <a:spcPct val="114000"/>
              </a:lnSpc>
              <a:spcBef>
                <a:spcPts val="1000"/>
              </a:spcBef>
              <a:spcAft>
                <a:spcPts val="1000"/>
              </a:spcAft>
              <a:buClr>
                <a:schemeClr val="dk1"/>
              </a:buClr>
              <a:buSzPts val="1300"/>
              <a:buFont typeface="Lato"/>
              <a:buAutoNum type="arabicPeriod"/>
            </a:pPr>
            <a:r>
              <a:rPr lang="en-GB" sz="1300">
                <a:solidFill>
                  <a:schemeClr val="dk1"/>
                </a:solidFill>
                <a:latin typeface="Lato"/>
                <a:ea typeface="Lato"/>
                <a:cs typeface="Lato"/>
                <a:sym typeface="Lato"/>
              </a:rPr>
              <a:t>Using ‘Calculate’ and a row iteration DAX function calculate the total number of patients who have visited Dr. Smith.</a:t>
            </a:r>
            <a:endParaRPr sz="1300">
              <a:solidFill>
                <a:schemeClr val="dk1"/>
              </a:solidFill>
              <a:latin typeface="Lato"/>
              <a:ea typeface="Lato"/>
              <a:cs typeface="Lato"/>
              <a:sym typeface="Lato"/>
            </a:endParaRPr>
          </a:p>
        </p:txBody>
      </p:sp>
      <p:sp>
        <p:nvSpPr>
          <p:cNvPr id="102" name="Google Shape;102;p9"/>
          <p:cNvSpPr txBox="1"/>
          <p:nvPr/>
        </p:nvSpPr>
        <p:spPr>
          <a:xfrm>
            <a:off x="1891825" y="101775"/>
            <a:ext cx="52545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4000"/>
              </a:lnSpc>
              <a:spcBef>
                <a:spcPts val="0"/>
              </a:spcBef>
              <a:spcAft>
                <a:spcPts val="0"/>
              </a:spcAft>
              <a:buClr>
                <a:srgbClr val="000000"/>
              </a:buClr>
              <a:buSzPts val="1800"/>
              <a:buFont typeface="Arial"/>
              <a:buNone/>
            </a:pPr>
            <a:r>
              <a:rPr lang="en-GB" sz="1600" b="1" i="0" u="none" strike="noStrike" cap="none">
                <a:solidFill>
                  <a:schemeClr val="dk1"/>
                </a:solidFill>
                <a:latin typeface="Lato"/>
                <a:ea typeface="Lato"/>
                <a:cs typeface="Lato"/>
                <a:sym typeface="Lato"/>
              </a:rPr>
              <a:t>Objective Questions</a:t>
            </a:r>
            <a:endParaRPr sz="1600" b="0" i="0" u="none" strike="noStrike" cap="non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2199</Words>
  <Application>Microsoft Office PowerPoint</Application>
  <PresentationFormat>On-screen Show (16:9)</PresentationFormat>
  <Paragraphs>155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Lato</vt:lpstr>
      <vt:lpstr>Arial</vt:lpstr>
      <vt:lpstr>newton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 Dhanush</cp:lastModifiedBy>
  <cp:revision>1</cp:revision>
  <dcterms:modified xsi:type="dcterms:W3CDTF">2024-03-29T17:07:44Z</dcterms:modified>
</cp:coreProperties>
</file>