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1" r:id="rId4"/>
    <p:sldId id="258" r:id="rId5"/>
    <p:sldId id="259" r:id="rId6"/>
    <p:sldId id="260" r:id="rId7"/>
    <p:sldId id="261" r:id="rId8"/>
    <p:sldId id="262" r:id="rId9"/>
    <p:sldId id="263" r:id="rId10"/>
    <p:sldId id="269" r:id="rId11"/>
    <p:sldId id="270" r:id="rId12"/>
    <p:sldId id="274" r:id="rId13"/>
    <p:sldId id="275" r:id="rId14"/>
    <p:sldId id="276" r:id="rId15"/>
    <p:sldId id="273"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6" autoAdjust="0"/>
    <p:restoredTop sz="94660"/>
  </p:normalViewPr>
  <p:slideViewPr>
    <p:cSldViewPr snapToGrid="0">
      <p:cViewPr>
        <p:scale>
          <a:sx n="75" d="100"/>
          <a:sy n="75" d="100"/>
        </p:scale>
        <p:origin x="3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166603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705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60392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32244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1558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63166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95859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36685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3602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7699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1176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628141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D2444AD-99A0-42DE-B6BA-A09E696B7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666797A-AA76-4E02-B28B-9BF7DD10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51" name="Oval 2">
            <a:extLst>
              <a:ext uri="{FF2B5EF4-FFF2-40B4-BE49-F238E27FC236}">
                <a16:creationId xmlns:a16="http://schemas.microsoft.com/office/drawing/2014/main" id="{A763DDD8-3778-4C59-BD95-5EF6086D6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679" y="0"/>
            <a:ext cx="2315058" cy="1533849"/>
          </a:xfrm>
          <a:custGeom>
            <a:avLst/>
            <a:gdLst>
              <a:gd name="connsiteX0" fmla="*/ 67919 w 2315058"/>
              <a:gd name="connsiteY0" fmla="*/ 0 h 1533849"/>
              <a:gd name="connsiteX1" fmla="*/ 2247140 w 2315058"/>
              <a:gd name="connsiteY1" fmla="*/ 0 h 1533849"/>
              <a:gd name="connsiteX2" fmla="*/ 2291541 w 2315058"/>
              <a:gd name="connsiteY2" fmla="*/ 143038 h 1533849"/>
              <a:gd name="connsiteX3" fmla="*/ 2315058 w 2315058"/>
              <a:gd name="connsiteY3" fmla="*/ 376320 h 1533849"/>
              <a:gd name="connsiteX4" fmla="*/ 1157529 w 2315058"/>
              <a:gd name="connsiteY4" fmla="*/ 1533849 h 1533849"/>
              <a:gd name="connsiteX5" fmla="*/ 0 w 2315058"/>
              <a:gd name="connsiteY5" fmla="*/ 376320 h 1533849"/>
              <a:gd name="connsiteX6" fmla="*/ 23517 w 2315058"/>
              <a:gd name="connsiteY6" fmla="*/ 143038 h 1533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15058" h="1533849">
                <a:moveTo>
                  <a:pt x="67919" y="0"/>
                </a:moveTo>
                <a:lnTo>
                  <a:pt x="2247140" y="0"/>
                </a:lnTo>
                <a:lnTo>
                  <a:pt x="2291541" y="143038"/>
                </a:lnTo>
                <a:cubicBezTo>
                  <a:pt x="2306961" y="218390"/>
                  <a:pt x="2315058" y="296409"/>
                  <a:pt x="2315058" y="376320"/>
                </a:cubicBezTo>
                <a:cubicBezTo>
                  <a:pt x="2315058" y="1015606"/>
                  <a:pt x="1796815" y="1533849"/>
                  <a:pt x="1157529" y="1533849"/>
                </a:cubicBezTo>
                <a:cubicBezTo>
                  <a:pt x="518244" y="1533849"/>
                  <a:pt x="0" y="1015606"/>
                  <a:pt x="0" y="376320"/>
                </a:cubicBezTo>
                <a:cubicBezTo>
                  <a:pt x="0" y="296409"/>
                  <a:pt x="8098" y="218390"/>
                  <a:pt x="23517" y="143038"/>
                </a:cubicBez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a:extLst>
              <a:ext uri="{FF2B5EF4-FFF2-40B4-BE49-F238E27FC236}">
                <a16:creationId xmlns:a16="http://schemas.microsoft.com/office/drawing/2014/main" id="{5E5CBCA9-4D2F-492C-BFD6-92B84EC4D8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832" t="41008" r="13582" b="10443"/>
          <a:stretch/>
        </p:blipFill>
        <p:spPr>
          <a:xfrm>
            <a:off x="5730117" y="0"/>
            <a:ext cx="2196839" cy="1524974"/>
          </a:xfrm>
          <a:prstGeom prst="rect">
            <a:avLst/>
          </a:prstGeom>
        </p:spPr>
      </p:pic>
      <p:sp>
        <p:nvSpPr>
          <p:cNvPr id="2" name="Title 1">
            <a:extLst>
              <a:ext uri="{FF2B5EF4-FFF2-40B4-BE49-F238E27FC236}">
                <a16:creationId xmlns:a16="http://schemas.microsoft.com/office/drawing/2014/main" id="{360C0688-8BBF-042B-40E7-23C9196A4B6C}"/>
              </a:ext>
            </a:extLst>
          </p:cNvPr>
          <p:cNvSpPr>
            <a:spLocks noGrp="1"/>
          </p:cNvSpPr>
          <p:nvPr>
            <p:ph type="ctrTitle"/>
          </p:nvPr>
        </p:nvSpPr>
        <p:spPr>
          <a:xfrm>
            <a:off x="777239" y="1094076"/>
            <a:ext cx="5047488" cy="1230997"/>
          </a:xfrm>
        </p:spPr>
        <p:txBody>
          <a:bodyPr>
            <a:normAutofit/>
          </a:bodyPr>
          <a:lstStyle/>
          <a:p>
            <a:r>
              <a:rPr lang="en-US" sz="3200" dirty="0">
                <a:solidFill>
                  <a:schemeClr val="accent1">
                    <a:lumMod val="75000"/>
                  </a:schemeClr>
                </a:solidFill>
              </a:rPr>
              <a:t>COLUMBIA ASIA HOSPITALS ANALYSIS</a:t>
            </a:r>
          </a:p>
        </p:txBody>
      </p:sp>
      <p:sp>
        <p:nvSpPr>
          <p:cNvPr id="3" name="Subtitle 2">
            <a:extLst>
              <a:ext uri="{FF2B5EF4-FFF2-40B4-BE49-F238E27FC236}">
                <a16:creationId xmlns:a16="http://schemas.microsoft.com/office/drawing/2014/main" id="{5E67F415-7FA4-11F5-F84A-0BC92B1604DB}"/>
              </a:ext>
            </a:extLst>
          </p:cNvPr>
          <p:cNvSpPr>
            <a:spLocks noGrp="1"/>
          </p:cNvSpPr>
          <p:nvPr>
            <p:ph type="subTitle" idx="1"/>
          </p:nvPr>
        </p:nvSpPr>
        <p:spPr>
          <a:xfrm>
            <a:off x="777239" y="3602038"/>
            <a:ext cx="5047488" cy="1655762"/>
          </a:xfrm>
        </p:spPr>
        <p:txBody>
          <a:bodyPr>
            <a:normAutofit/>
          </a:bodyPr>
          <a:lstStyle/>
          <a:p>
            <a:pPr algn="l"/>
            <a:r>
              <a:rPr lang="en-US" dirty="0"/>
              <a:t>N. SAI DHANUSH</a:t>
            </a:r>
          </a:p>
          <a:p>
            <a:pPr algn="l"/>
            <a:r>
              <a:rPr lang="en-US" dirty="0"/>
              <a:t>APRIL 1, 2024</a:t>
            </a:r>
          </a:p>
        </p:txBody>
      </p:sp>
      <p:grpSp>
        <p:nvGrpSpPr>
          <p:cNvPr id="55" name="Decorative circles">
            <a:extLst>
              <a:ext uri="{FF2B5EF4-FFF2-40B4-BE49-F238E27FC236}">
                <a16:creationId xmlns:a16="http://schemas.microsoft.com/office/drawing/2014/main" id="{2D5FC586-7799-407E-A579-56D0E1BD6A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5126" y="310026"/>
            <a:ext cx="896531" cy="5965317"/>
            <a:chOff x="8105126" y="310026"/>
            <a:chExt cx="896531" cy="5965317"/>
          </a:xfrm>
        </p:grpSpPr>
        <p:sp>
          <p:nvSpPr>
            <p:cNvPr id="56" name="Oval 55">
              <a:extLst>
                <a:ext uri="{FF2B5EF4-FFF2-40B4-BE49-F238E27FC236}">
                  <a16:creationId xmlns:a16="http://schemas.microsoft.com/office/drawing/2014/main" id="{FB476CD5-DA70-4A09-9972-1CB7896F6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4834" y="5969563"/>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3DA3C23-49F2-4BA4-8C78-AE3EF4186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05126" y="573568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36716106-C626-473A-BD7D-AAF1E1EBA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08481" y="310026"/>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7659129-7B84-47C0-8175-BA9500A58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35216" y="735547"/>
              <a:ext cx="466441" cy="466441"/>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Picture 40" descr="Blue and pink paint mixture">
            <a:extLst>
              <a:ext uri="{FF2B5EF4-FFF2-40B4-BE49-F238E27FC236}">
                <a16:creationId xmlns:a16="http://schemas.microsoft.com/office/drawing/2014/main" id="{1B080708-FD89-8682-BD7F-395FCEAF7A78}"/>
              </a:ext>
            </a:extLst>
          </p:cNvPr>
          <p:cNvPicPr>
            <a:picLocks noChangeAspect="1"/>
          </p:cNvPicPr>
          <p:nvPr/>
        </p:nvPicPr>
        <p:blipFill rotWithShape="1">
          <a:blip r:embed="rId4"/>
          <a:srcRect l="10397" r="23891" b="2"/>
          <a:stretch/>
        </p:blipFill>
        <p:spPr>
          <a:xfrm>
            <a:off x="9609917" y="10"/>
            <a:ext cx="2579034" cy="2619744"/>
          </a:xfrm>
          <a:custGeom>
            <a:avLst/>
            <a:gdLst/>
            <a:ahLst/>
            <a:cxnLst/>
            <a:rect l="l" t="t" r="r" b="b"/>
            <a:pathLst>
              <a:path w="2579034" h="2619754">
                <a:moveTo>
                  <a:pt x="455682" y="0"/>
                </a:moveTo>
                <a:lnTo>
                  <a:pt x="2579034" y="0"/>
                </a:lnTo>
                <a:lnTo>
                  <a:pt x="2579034" y="2202359"/>
                </a:lnTo>
                <a:lnTo>
                  <a:pt x="2504372" y="2270216"/>
                </a:lnTo>
                <a:cubicBezTo>
                  <a:pt x="2239776" y="2488580"/>
                  <a:pt x="1900558" y="2619754"/>
                  <a:pt x="1530703" y="2619754"/>
                </a:cubicBezTo>
                <a:cubicBezTo>
                  <a:pt x="685318" y="2619754"/>
                  <a:pt x="0" y="1934436"/>
                  <a:pt x="0" y="1089051"/>
                </a:cubicBezTo>
                <a:cubicBezTo>
                  <a:pt x="0" y="666360"/>
                  <a:pt x="171330" y="283684"/>
                  <a:pt x="448332" y="6680"/>
                </a:cubicBezTo>
                <a:close/>
              </a:path>
            </a:pathLst>
          </a:custGeom>
        </p:spPr>
      </p:pic>
      <p:sp>
        <p:nvSpPr>
          <p:cNvPr id="61" name="Oval 3">
            <a:extLst>
              <a:ext uri="{FF2B5EF4-FFF2-40B4-BE49-F238E27FC236}">
                <a16:creationId xmlns:a16="http://schemas.microsoft.com/office/drawing/2014/main" id="{0C45F844-FA36-44C3-9ED1-2FB8EF140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02210" y="4258198"/>
            <a:ext cx="2142460" cy="214246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6" name="Picture 5" descr="A building with trees around it&#10;&#10;Description automatically generated">
            <a:extLst>
              <a:ext uri="{FF2B5EF4-FFF2-40B4-BE49-F238E27FC236}">
                <a16:creationId xmlns:a16="http://schemas.microsoft.com/office/drawing/2014/main" id="{D766BE6D-08C8-B71A-53F7-00FEEA27E7F2}"/>
              </a:ext>
            </a:extLst>
          </p:cNvPr>
          <p:cNvPicPr>
            <a:picLocks noChangeAspect="1"/>
          </p:cNvPicPr>
          <p:nvPr/>
        </p:nvPicPr>
        <p:blipFill rotWithShape="1">
          <a:blip r:embed="rId5">
            <a:extLst>
              <a:ext uri="{28A0092B-C50C-407E-A947-70E740481C1C}">
                <a14:useLocalDpi xmlns:a14="http://schemas.microsoft.com/office/drawing/2010/main" val="0"/>
              </a:ext>
            </a:extLst>
          </a:blip>
          <a:srcRect r="-2" b="-2"/>
          <a:stretch/>
        </p:blipFill>
        <p:spPr>
          <a:xfrm>
            <a:off x="6417777" y="846788"/>
            <a:ext cx="5666371" cy="5553870"/>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pic>
        <p:nvPicPr>
          <p:cNvPr id="63" name="Graphic 62">
            <a:extLst>
              <a:ext uri="{FF2B5EF4-FFF2-40B4-BE49-F238E27FC236}">
                <a16:creationId xmlns:a16="http://schemas.microsoft.com/office/drawing/2014/main" id="{481BCF47-1FE8-4FD3-B62F-17E511D315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2209" y="4258198"/>
            <a:ext cx="2142460" cy="2142460"/>
          </a:xfrm>
          <a:prstGeom prst="rect">
            <a:avLst/>
          </a:prstGeom>
        </p:spPr>
      </p:pic>
    </p:spTree>
    <p:extLst>
      <p:ext uri="{BB962C8B-B14F-4D97-AF65-F5344CB8AC3E}">
        <p14:creationId xmlns:p14="http://schemas.microsoft.com/office/powerpoint/2010/main" val="418500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3F5A4-E223-2978-FBF2-26354A3451F4}"/>
              </a:ext>
            </a:extLst>
          </p:cNvPr>
          <p:cNvSpPr>
            <a:spLocks noGrp="1"/>
          </p:cNvSpPr>
          <p:nvPr>
            <p:ph type="title"/>
          </p:nvPr>
        </p:nvSpPr>
        <p:spPr>
          <a:xfrm>
            <a:off x="777240" y="457200"/>
            <a:ext cx="9393702" cy="2505456"/>
          </a:xfrm>
        </p:spPr>
        <p:txBody>
          <a:bodyPr>
            <a:normAutofit/>
          </a:bodyPr>
          <a:lstStyle/>
          <a:p>
            <a:r>
              <a:rPr lang="en-US" sz="3100" kern="100" dirty="0">
                <a:solidFill>
                  <a:srgbClr val="000000"/>
                </a:solidFill>
                <a:cs typeface="Times New Roman" panose="02020603050405020304" pitchFamily="18" charset="0"/>
              </a:rPr>
              <a:t>Q. Were there any data format issues in the data, and if there were/are how you handle them?</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711DE424-C880-5494-7135-4E38E12B8390}"/>
              </a:ext>
            </a:extLst>
          </p:cNvPr>
          <p:cNvSpPr>
            <a:spLocks noGrp="1"/>
          </p:cNvSpPr>
          <p:nvPr>
            <p:ph type="body" sz="half" idx="2"/>
          </p:nvPr>
        </p:nvSpPr>
        <p:spPr>
          <a:xfrm>
            <a:off x="777240" y="3081275"/>
            <a:ext cx="7916594" cy="2779776"/>
          </a:xfrm>
        </p:spPr>
        <p:txBody>
          <a:bodyPr/>
          <a:lstStyle/>
          <a:p>
            <a:pPr marL="342900" indent="-342900">
              <a:buFont typeface="Wingdings" panose="05000000000000000000" pitchFamily="2" charset="2"/>
              <a:buChar char="§"/>
            </a:pP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Yes, there were data format issue. In Hospital ER data, where the date column was not in date format. Instead, it was in text format. So, this format doesn’t help us in making a slicer for date.</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Wingdings" panose="05000000000000000000" pitchFamily="2" charset="2"/>
              <a:buChar char="§"/>
            </a:pPr>
            <a:r>
              <a:rPr lang="en-US" sz="1800" kern="100" dirty="0">
                <a:solidFill>
                  <a:srgbClr val="000000"/>
                </a:solidFill>
                <a:effectLst/>
                <a:latin typeface="Times New Roman" panose="02020603050405020304" pitchFamily="18" charset="0"/>
                <a:ea typeface="Aptos" panose="020B0004020202020204" pitchFamily="34" charset="0"/>
                <a:cs typeface="Times New Roman" panose="02020603050405020304" pitchFamily="18" charset="0"/>
              </a:rPr>
              <a:t>Thus, the format is changed to “Date” from text with the help of column functions in the Power Query Editor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404860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82A6F-8D12-307D-3626-26EF76975BAF}"/>
              </a:ext>
            </a:extLst>
          </p:cNvPr>
          <p:cNvSpPr>
            <a:spLocks noGrp="1"/>
          </p:cNvSpPr>
          <p:nvPr>
            <p:ph type="title"/>
          </p:nvPr>
        </p:nvSpPr>
        <p:spPr>
          <a:xfrm>
            <a:off x="777240" y="457200"/>
            <a:ext cx="10983351" cy="2505456"/>
          </a:xfrm>
        </p:spPr>
        <p:txBody>
          <a:bodyPr>
            <a:normAutofit/>
          </a:bodyPr>
          <a:lstStyle/>
          <a:p>
            <a:r>
              <a:rPr lang="en-US" sz="3100" kern="100" dirty="0">
                <a:effectLst/>
                <a:ea typeface="Aptos" panose="020B0004020202020204" pitchFamily="34" charset="0"/>
                <a:cs typeface="Times New Roman" panose="02020603050405020304" pitchFamily="18" charset="0"/>
              </a:rPr>
              <a:t>Q. When we add a column in Power Query what’s the code that comes in M language in the formula bar? What do you know about M-query?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FE0728C4-702D-684C-1CF1-8D9EA8D562AF}"/>
              </a:ext>
            </a:extLst>
          </p:cNvPr>
          <p:cNvSpPr>
            <a:spLocks noGrp="1"/>
          </p:cNvSpPr>
          <p:nvPr>
            <p:ph type="body" sz="half" idx="2"/>
          </p:nvPr>
        </p:nvSpPr>
        <p:spPr>
          <a:xfrm>
            <a:off x="777240" y="3081275"/>
            <a:ext cx="10068951" cy="2779776"/>
          </a:xfrm>
        </p:spPr>
        <p:txBody>
          <a:bodyPr>
            <a:normAutofit/>
          </a:bodyPr>
          <a:lstStyle/>
          <a:p>
            <a:pPr marL="342900" indent="-342900">
              <a:buFont typeface="Wingdings" panose="05000000000000000000" pitchFamily="2"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Power Query, creating a new column results in M language code displayed in the formula bar, commonly formatted as `=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Table.AddColumn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(#"PreviousStepName",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NewColumnName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each [Expression])`. M-query, or Power Query Formula Language, empowers users to efficiently execute data transformation tasks within Power Query, aiding in activities such as data cleaning, reshaping, and preparation for loading into Excel or Power BI.</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buFont typeface="Wingdings" panose="05000000000000000000" pitchFamily="2" charset="2"/>
              <a:buChar char="§"/>
            </a:pPr>
            <a:endParaRPr lang="en-US" dirty="0"/>
          </a:p>
        </p:txBody>
      </p:sp>
    </p:spTree>
    <p:extLst>
      <p:ext uri="{BB962C8B-B14F-4D97-AF65-F5344CB8AC3E}">
        <p14:creationId xmlns:p14="http://schemas.microsoft.com/office/powerpoint/2010/main" val="35868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7349-31A6-7025-FFDC-BDD10D24966F}"/>
              </a:ext>
            </a:extLst>
          </p:cNvPr>
          <p:cNvSpPr>
            <a:spLocks noGrp="1"/>
          </p:cNvSpPr>
          <p:nvPr>
            <p:ph type="title"/>
          </p:nvPr>
        </p:nvSpPr>
        <p:spPr>
          <a:xfrm>
            <a:off x="777240" y="365125"/>
            <a:ext cx="10659110" cy="663575"/>
          </a:xfrm>
        </p:spPr>
        <p:txBody>
          <a:bodyPr>
            <a:normAutofit fontScale="90000"/>
          </a:bodyPr>
          <a:lstStyle/>
          <a:p>
            <a:r>
              <a:rPr lang="en-US" dirty="0"/>
              <a:t>Dashboard (Main Tab)</a:t>
            </a:r>
          </a:p>
        </p:txBody>
      </p:sp>
      <p:pic>
        <p:nvPicPr>
          <p:cNvPr id="5" name="Content Placeholder 4" descr="A screenshot of a medical report&#10;&#10;Description automatically generated">
            <a:extLst>
              <a:ext uri="{FF2B5EF4-FFF2-40B4-BE49-F238E27FC236}">
                <a16:creationId xmlns:a16="http://schemas.microsoft.com/office/drawing/2014/main" id="{9AB037F9-C30C-77DE-5A58-FAF45CFDDD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028700"/>
            <a:ext cx="11017250" cy="5148263"/>
          </a:xfrm>
        </p:spPr>
      </p:pic>
    </p:spTree>
    <p:extLst>
      <p:ext uri="{BB962C8B-B14F-4D97-AF65-F5344CB8AC3E}">
        <p14:creationId xmlns:p14="http://schemas.microsoft.com/office/powerpoint/2010/main" val="25682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FE5CC-8B5C-D310-DA6C-13DAC7725A33}"/>
              </a:ext>
            </a:extLst>
          </p:cNvPr>
          <p:cNvSpPr>
            <a:spLocks noGrp="1"/>
          </p:cNvSpPr>
          <p:nvPr>
            <p:ph type="title"/>
          </p:nvPr>
        </p:nvSpPr>
        <p:spPr>
          <a:xfrm>
            <a:off x="777240" y="365125"/>
            <a:ext cx="10659110" cy="739775"/>
          </a:xfrm>
        </p:spPr>
        <p:txBody>
          <a:bodyPr>
            <a:normAutofit fontScale="90000"/>
          </a:bodyPr>
          <a:lstStyle/>
          <a:p>
            <a:r>
              <a:rPr lang="en-US" dirty="0"/>
              <a:t>Dashboard(Doctor’s Tab)</a:t>
            </a:r>
          </a:p>
        </p:txBody>
      </p:sp>
      <p:pic>
        <p:nvPicPr>
          <p:cNvPr id="5" name="Content Placeholder 4" descr="A screenshot of a computer screen&#10;&#10;Description automatically generated">
            <a:extLst>
              <a:ext uri="{FF2B5EF4-FFF2-40B4-BE49-F238E27FC236}">
                <a16:creationId xmlns:a16="http://schemas.microsoft.com/office/drawing/2014/main" id="{217F1676-82F4-E80C-9F98-31CFD2588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2690"/>
            <a:ext cx="11468100" cy="5362109"/>
          </a:xfrm>
        </p:spPr>
      </p:pic>
    </p:spTree>
    <p:extLst>
      <p:ext uri="{BB962C8B-B14F-4D97-AF65-F5344CB8AC3E}">
        <p14:creationId xmlns:p14="http://schemas.microsoft.com/office/powerpoint/2010/main" val="458223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7C3D-A987-F254-ABFB-3DE5E2CCDDCD}"/>
              </a:ext>
            </a:extLst>
          </p:cNvPr>
          <p:cNvSpPr>
            <a:spLocks noGrp="1"/>
          </p:cNvSpPr>
          <p:nvPr>
            <p:ph type="title"/>
          </p:nvPr>
        </p:nvSpPr>
        <p:spPr>
          <a:xfrm>
            <a:off x="766445" y="18255"/>
            <a:ext cx="10659110" cy="807245"/>
          </a:xfrm>
        </p:spPr>
        <p:txBody>
          <a:bodyPr>
            <a:normAutofit fontScale="90000"/>
          </a:bodyPr>
          <a:lstStyle/>
          <a:p>
            <a:r>
              <a:rPr lang="en-US" dirty="0"/>
              <a:t>Dashboard(Patient’s Tab)</a:t>
            </a:r>
          </a:p>
        </p:txBody>
      </p:sp>
      <p:pic>
        <p:nvPicPr>
          <p:cNvPr id="5" name="Content Placeholder 4" descr="A screenshot of a computer&#10;&#10;Description automatically generated">
            <a:extLst>
              <a:ext uri="{FF2B5EF4-FFF2-40B4-BE49-F238E27FC236}">
                <a16:creationId xmlns:a16="http://schemas.microsoft.com/office/drawing/2014/main" id="{8F0989D0-9A29-5A49-4C24-162C9C9F0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800" y="825500"/>
            <a:ext cx="11353800" cy="5612937"/>
          </a:xfrm>
        </p:spPr>
      </p:pic>
    </p:spTree>
    <p:extLst>
      <p:ext uri="{BB962C8B-B14F-4D97-AF65-F5344CB8AC3E}">
        <p14:creationId xmlns:p14="http://schemas.microsoft.com/office/powerpoint/2010/main" val="230388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F5AA-7550-8CCE-F8DB-5F8CB0EB28CE}"/>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03B150ED-5492-05AC-546D-56C29856EDF9}"/>
              </a:ext>
            </a:extLst>
          </p:cNvPr>
          <p:cNvSpPr>
            <a:spLocks noGrp="1"/>
          </p:cNvSpPr>
          <p:nvPr>
            <p:ph type="pic" idx="1"/>
          </p:nvPr>
        </p:nvSpPr>
        <p:spPr/>
        <p:txBody>
          <a:bodyPr/>
          <a:lstStyle/>
          <a:p>
            <a:endParaRPr lang="en-US"/>
          </a:p>
        </p:txBody>
      </p:sp>
      <p:sp>
        <p:nvSpPr>
          <p:cNvPr id="4" name="Text Placeholder 3">
            <a:extLst>
              <a:ext uri="{FF2B5EF4-FFF2-40B4-BE49-F238E27FC236}">
                <a16:creationId xmlns:a16="http://schemas.microsoft.com/office/drawing/2014/main" id="{31F18B5B-32D7-E42D-D0EE-31429B80F059}"/>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39091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288A-1A5C-28BB-B25B-1A808DCC5FE0}"/>
              </a:ext>
            </a:extLst>
          </p:cNvPr>
          <p:cNvSpPr>
            <a:spLocks noGrp="1"/>
          </p:cNvSpPr>
          <p:nvPr>
            <p:ph type="title"/>
          </p:nvPr>
        </p:nvSpPr>
        <p:spPr>
          <a:xfrm>
            <a:off x="1005840" y="1457325"/>
            <a:ext cx="10659110" cy="1325563"/>
          </a:xfrm>
        </p:spPr>
        <p:txBody>
          <a:bodyPr/>
          <a:lstStyle/>
          <a:p>
            <a:r>
              <a:rPr lang="en-US" dirty="0"/>
              <a:t>Thank You..✨</a:t>
            </a:r>
          </a:p>
        </p:txBody>
      </p:sp>
    </p:spTree>
    <p:extLst>
      <p:ext uri="{BB962C8B-B14F-4D97-AF65-F5344CB8AC3E}">
        <p14:creationId xmlns:p14="http://schemas.microsoft.com/office/powerpoint/2010/main" val="1477252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5871-19E1-E26C-8037-D1F0D466C5F4}"/>
              </a:ext>
            </a:extLst>
          </p:cNvPr>
          <p:cNvSpPr>
            <a:spLocks noGrp="1"/>
          </p:cNvSpPr>
          <p:nvPr>
            <p:ph type="title"/>
          </p:nvPr>
        </p:nvSpPr>
        <p:spPr>
          <a:xfrm>
            <a:off x="777240" y="515939"/>
            <a:ext cx="10570210" cy="855662"/>
          </a:xfrm>
        </p:spPr>
        <p:txBody>
          <a:bodyPr/>
          <a:lstStyle/>
          <a:p>
            <a:r>
              <a:rPr lang="en-US" dirty="0"/>
              <a:t>Problem Statement</a:t>
            </a:r>
          </a:p>
        </p:txBody>
      </p:sp>
      <p:sp>
        <p:nvSpPr>
          <p:cNvPr id="3" name="Text Placeholder 2">
            <a:extLst>
              <a:ext uri="{FF2B5EF4-FFF2-40B4-BE49-F238E27FC236}">
                <a16:creationId xmlns:a16="http://schemas.microsoft.com/office/drawing/2014/main" id="{D902D0B3-FA97-B29C-F3E7-A9FDD383E635}"/>
              </a:ext>
            </a:extLst>
          </p:cNvPr>
          <p:cNvSpPr>
            <a:spLocks noGrp="1"/>
          </p:cNvSpPr>
          <p:nvPr>
            <p:ph type="body" idx="1"/>
          </p:nvPr>
        </p:nvSpPr>
        <p:spPr>
          <a:xfrm>
            <a:off x="777240" y="1371601"/>
            <a:ext cx="10570210" cy="4679949"/>
          </a:xfrm>
        </p:spPr>
        <p:txBody>
          <a:bodyPr/>
          <a:lstStyle/>
          <a:p>
            <a:r>
              <a:rPr lang="en-US" dirty="0"/>
              <a:t>You have been hired as a consultant data analyst by Columbia Asia Hospital.</a:t>
            </a:r>
          </a:p>
          <a:p>
            <a:endParaRPr lang="en-US" dirty="0"/>
          </a:p>
          <a:p>
            <a:r>
              <a:rPr lang="en-US" dirty="0"/>
              <a:t>Objectives:</a:t>
            </a:r>
          </a:p>
          <a:p>
            <a:r>
              <a:rPr lang="en-US" dirty="0"/>
              <a:t>- Assess the hospital's revenue generation</a:t>
            </a:r>
          </a:p>
          <a:p>
            <a:r>
              <a:rPr lang="en-US" dirty="0"/>
              <a:t>- Provide insights about suitable departments for new hires</a:t>
            </a:r>
          </a:p>
          <a:p>
            <a:r>
              <a:rPr lang="en-US" dirty="0"/>
              <a:t>- Suggest strategies for patient discounts</a:t>
            </a:r>
          </a:p>
          <a:p>
            <a:endParaRPr lang="en-US" dirty="0"/>
          </a:p>
          <a:p>
            <a:r>
              <a:rPr lang="en-US" dirty="0"/>
              <a:t>Task: Perform data analysis and report to help the organization with the mentioned objectives.</a:t>
            </a:r>
          </a:p>
          <a:p>
            <a:endParaRPr lang="en-US" dirty="0"/>
          </a:p>
        </p:txBody>
      </p:sp>
    </p:spTree>
    <p:extLst>
      <p:ext uri="{BB962C8B-B14F-4D97-AF65-F5344CB8AC3E}">
        <p14:creationId xmlns:p14="http://schemas.microsoft.com/office/powerpoint/2010/main" val="8067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6AE0-FF65-B43B-9223-52206677EE87}"/>
              </a:ext>
            </a:extLst>
          </p:cNvPr>
          <p:cNvSpPr>
            <a:spLocks noGrp="1"/>
          </p:cNvSpPr>
          <p:nvPr>
            <p:ph type="title"/>
          </p:nvPr>
        </p:nvSpPr>
        <p:spPr>
          <a:xfrm>
            <a:off x="777240" y="134939"/>
            <a:ext cx="10570210" cy="893762"/>
          </a:xfrm>
        </p:spPr>
        <p:txBody>
          <a:bodyPr/>
          <a:lstStyle/>
          <a:p>
            <a:r>
              <a:rPr lang="en-US" dirty="0"/>
              <a:t>Introduction to Data </a:t>
            </a:r>
          </a:p>
        </p:txBody>
      </p:sp>
      <p:sp>
        <p:nvSpPr>
          <p:cNvPr id="3" name="Text Placeholder 2">
            <a:extLst>
              <a:ext uri="{FF2B5EF4-FFF2-40B4-BE49-F238E27FC236}">
                <a16:creationId xmlns:a16="http://schemas.microsoft.com/office/drawing/2014/main" id="{327FCC46-EBA0-D5E3-98D4-B8CE3BC6F138}"/>
              </a:ext>
            </a:extLst>
          </p:cNvPr>
          <p:cNvSpPr>
            <a:spLocks noGrp="1"/>
          </p:cNvSpPr>
          <p:nvPr>
            <p:ph type="body" idx="1"/>
          </p:nvPr>
        </p:nvSpPr>
        <p:spPr>
          <a:xfrm>
            <a:off x="777240" y="1257301"/>
            <a:ext cx="10570210" cy="4813299"/>
          </a:xfrm>
        </p:spPr>
        <p:txBody>
          <a:bodyPr/>
          <a:lstStyle/>
          <a:p>
            <a:r>
              <a:rPr lang="en-US" dirty="0"/>
              <a:t>Date: Contains date and time information without specifying AM or PM (format: DD-MM-YYYY HH:MM).</a:t>
            </a:r>
          </a:p>
          <a:p>
            <a:r>
              <a:rPr lang="en-US" dirty="0"/>
              <a:t>Patient ID: Unique identifier for each patient (format: 124-62-3289).</a:t>
            </a:r>
          </a:p>
          <a:p>
            <a:r>
              <a:rPr lang="en-US" dirty="0"/>
              <a:t>Patient Gender: Records the gender of the patient ('M' for male, 'F' for female).</a:t>
            </a:r>
          </a:p>
          <a:p>
            <a:r>
              <a:rPr lang="en-US" dirty="0"/>
              <a:t>Patient Age: Age of the patients listed in years.</a:t>
            </a:r>
          </a:p>
          <a:p>
            <a:r>
              <a:rPr lang="en-US" dirty="0"/>
              <a:t>Patient Sat Score: Represents a satisfaction score given by or for the patient (single-digit score).</a:t>
            </a:r>
          </a:p>
          <a:p>
            <a:r>
              <a:rPr lang="en-US" dirty="0"/>
              <a:t>Patient First Initial: Contains the first initial of the patient's first name.</a:t>
            </a:r>
          </a:p>
          <a:p>
            <a:r>
              <a:rPr lang="en-US" dirty="0"/>
              <a:t>Patient Last Name: The surname of the patient is listed in this column. </a:t>
            </a:r>
            <a:r>
              <a:rPr lang="en-US" dirty="0" err="1"/>
              <a:t>etc</a:t>
            </a:r>
            <a:endParaRPr lang="en-US" dirty="0"/>
          </a:p>
          <a:p>
            <a:endParaRPr lang="en-US" dirty="0"/>
          </a:p>
        </p:txBody>
      </p:sp>
    </p:spTree>
    <p:extLst>
      <p:ext uri="{BB962C8B-B14F-4D97-AF65-F5344CB8AC3E}">
        <p14:creationId xmlns:p14="http://schemas.microsoft.com/office/powerpoint/2010/main" val="1928696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9198-5E06-DF87-2C0D-1876D528FC58}"/>
              </a:ext>
            </a:extLst>
          </p:cNvPr>
          <p:cNvSpPr>
            <a:spLocks noGrp="1"/>
          </p:cNvSpPr>
          <p:nvPr>
            <p:ph type="title"/>
          </p:nvPr>
        </p:nvSpPr>
        <p:spPr>
          <a:xfrm>
            <a:off x="777240" y="457200"/>
            <a:ext cx="10744200" cy="2505456"/>
          </a:xfrm>
        </p:spPr>
        <p:txBody>
          <a:bodyPr>
            <a:normAutofit/>
          </a:bodyPr>
          <a:lstStyle/>
          <a:p>
            <a:r>
              <a:rPr lang="en-US" sz="3100" kern="100" dirty="0">
                <a:solidFill>
                  <a:schemeClr val="tx1"/>
                </a:solidFill>
                <a:effectLst/>
                <a:ea typeface="Aptos" panose="020B0004020202020204" pitchFamily="34" charset="0"/>
                <a:cs typeface="Times New Roman" panose="02020603050405020304" pitchFamily="18" charset="0"/>
              </a:rPr>
              <a:t>Q. In analyzing the hospital dataset with Power BI, ensure data cleaning to address inconsistencies and missing values before further analysis.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4" name="Text Placeholder 3">
            <a:extLst>
              <a:ext uri="{FF2B5EF4-FFF2-40B4-BE49-F238E27FC236}">
                <a16:creationId xmlns:a16="http://schemas.microsoft.com/office/drawing/2014/main" id="{43CBC517-5CD4-8A59-88A2-2E6FE78BD0E0}"/>
              </a:ext>
            </a:extLst>
          </p:cNvPr>
          <p:cNvSpPr>
            <a:spLocks noGrp="1"/>
          </p:cNvSpPr>
          <p:nvPr>
            <p:ph type="body" sz="half" idx="2"/>
          </p:nvPr>
        </p:nvSpPr>
        <p:spPr/>
        <p:txBody>
          <a:bodyPr/>
          <a:lstStyle/>
          <a:p>
            <a:pPr marL="457200" marR="0">
              <a:lnSpc>
                <a:spcPct val="107000"/>
              </a:lnSpc>
              <a:spcBef>
                <a:spcPts val="0"/>
              </a:spcBef>
              <a:spcAft>
                <a:spcPts val="800"/>
              </a:spcAf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Missing data values and data inconsistencies are handled to ensure and extract actionable insights from raw data.</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9958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and Transformation</a:t>
            </a:r>
          </a:p>
        </p:txBody>
      </p:sp>
      <p:sp>
        <p:nvSpPr>
          <p:cNvPr id="3" name="Content Placeholder 2"/>
          <p:cNvSpPr>
            <a:spLocks noGrp="1"/>
          </p:cNvSpPr>
          <p:nvPr>
            <p:ph idx="1"/>
          </p:nvPr>
        </p:nvSpPr>
        <p:spPr/>
        <p:txBody>
          <a:bodyPr/>
          <a:lstStyle/>
          <a:p>
            <a:r>
              <a:t>Key Steps:</a:t>
            </a:r>
          </a:p>
          <a:p>
            <a:r>
              <a:t>- Handled missing values and data inconsistencies.</a:t>
            </a:r>
          </a:p>
          <a:p>
            <a:r>
              <a:t>- Converted date columns to the correct format.</a:t>
            </a:r>
          </a:p>
          <a:p>
            <a:r>
              <a:t>- Segregated patient ages into groups using DAX.</a:t>
            </a:r>
          </a:p>
          <a:p>
            <a:r>
              <a:t>Tools Used: Power Query for data cleaning and transformation.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Modeling</a:t>
            </a:r>
          </a:p>
        </p:txBody>
      </p:sp>
      <p:sp>
        <p:nvSpPr>
          <p:cNvPr id="3" name="Content Placeholder 2"/>
          <p:cNvSpPr>
            <a:spLocks noGrp="1"/>
          </p:cNvSpPr>
          <p:nvPr>
            <p:ph idx="1"/>
          </p:nvPr>
        </p:nvSpPr>
        <p:spPr/>
        <p:txBody>
          <a:bodyPr/>
          <a:lstStyle/>
          <a:p>
            <a:r>
              <a:t>Modeling Approach:</a:t>
            </a:r>
          </a:p>
          <a:p>
            <a:r>
              <a:t>- Created relationships between tables for seamless data analysis.</a:t>
            </a:r>
          </a:p>
          <a:p>
            <a:r>
              <a:t>- Used schema to ensure data integrity and accuracy.</a:t>
            </a:r>
          </a:p>
          <a:p>
            <a:r>
              <a:t>Schema and Relationships: Include a simplified diagram of your data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8E18AC-903E-4B46-8CC0-FE20E612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DEE38FB-0763-470C-8A5E-44456B513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7240" y="777240"/>
            <a:ext cx="4606280" cy="2493876"/>
          </a:xfrm>
        </p:spPr>
        <p:txBody>
          <a:bodyPr anchor="b">
            <a:normAutofit/>
          </a:bodyPr>
          <a:lstStyle/>
          <a:p>
            <a:r>
              <a:rPr lang="en-US" sz="4400"/>
              <a:t>Insights and Analysis - Patient Wait Times</a:t>
            </a:r>
          </a:p>
        </p:txBody>
      </p:sp>
      <p:sp>
        <p:nvSpPr>
          <p:cNvPr id="3" name="Content Placeholder 2"/>
          <p:cNvSpPr>
            <a:spLocks noGrp="1"/>
          </p:cNvSpPr>
          <p:nvPr>
            <p:ph idx="1"/>
          </p:nvPr>
        </p:nvSpPr>
        <p:spPr>
          <a:xfrm>
            <a:off x="777240" y="3428999"/>
            <a:ext cx="4606280" cy="2747963"/>
          </a:xfrm>
        </p:spPr>
        <p:txBody>
          <a:bodyPr anchor="t">
            <a:normAutofit/>
          </a:bodyPr>
          <a:lstStyle/>
          <a:p>
            <a:r>
              <a:rPr lang="en-US" sz="1800"/>
              <a:t>Analysis: Average wait time is 35.26 minutes.</a:t>
            </a:r>
          </a:p>
          <a:p>
            <a:r>
              <a:rPr lang="en-US" sz="1800"/>
              <a:t>Visual: Include a bar or line chart showing average wait times.</a:t>
            </a:r>
          </a:p>
        </p:txBody>
      </p:sp>
      <p:sp>
        <p:nvSpPr>
          <p:cNvPr id="14" name="Oval 1">
            <a:extLst>
              <a:ext uri="{FF2B5EF4-FFF2-40B4-BE49-F238E27FC236}">
                <a16:creationId xmlns:a16="http://schemas.microsoft.com/office/drawing/2014/main" id="{F1D6E6C0-11C7-4A38-BD12-80741960B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1411" y="557332"/>
            <a:ext cx="5743337" cy="57433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2B16E781-E64A-4007-B0F1-5A50135A42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7" name="Oval 16">
              <a:extLst>
                <a:ext uri="{FF2B5EF4-FFF2-40B4-BE49-F238E27FC236}">
                  <a16:creationId xmlns:a16="http://schemas.microsoft.com/office/drawing/2014/main" id="{6F5849D6-7C1F-435A-8BEB-2A37173B6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C6C5D90-0568-4F1C-9392-536D4E32E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069E425-421F-469A-9C32-9FB5C16E5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C31A526-345A-4A63-BA59-FF91204E9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27432B5-3C17-4415-B09A-67FCBD636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E4DDCC-A5A9-4365-876A-7992F2CF4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A5DB42D-36BB-41F6-A512-3AFDD33ADA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03F45BD-67A0-4732-B626-9ECB4B18E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raph with blue lines and numbers&#10;&#10;Description automatically generated">
            <a:extLst>
              <a:ext uri="{FF2B5EF4-FFF2-40B4-BE49-F238E27FC236}">
                <a16:creationId xmlns:a16="http://schemas.microsoft.com/office/drawing/2014/main" id="{3AC092B7-FBAC-5D23-227F-629ABB09E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5422" y="2496403"/>
            <a:ext cx="3475314" cy="18651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ECC456-8D05-4418-8374-34EE15C57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BA53BE-813B-487A-9E9C-A75F5CD48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Oval 13">
            <a:extLst>
              <a:ext uri="{FF2B5EF4-FFF2-40B4-BE49-F238E27FC236}">
                <a16:creationId xmlns:a16="http://schemas.microsoft.com/office/drawing/2014/main" id="{D84D8844-B6CA-42E2-9D09-280B8D2C3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9691" y="536505"/>
            <a:ext cx="4746298" cy="47462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3">
            <a:extLst>
              <a:ext uri="{FF2B5EF4-FFF2-40B4-BE49-F238E27FC236}">
                <a16:creationId xmlns:a16="http://schemas.microsoft.com/office/drawing/2014/main" id="{9ED44E6B-54B5-4305-8D51-ED14DB5A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1122" y="262303"/>
            <a:ext cx="1571298" cy="1571298"/>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7239" y="777240"/>
            <a:ext cx="4746299" cy="2493876"/>
          </a:xfrm>
        </p:spPr>
        <p:txBody>
          <a:bodyPr anchor="b">
            <a:normAutofit/>
          </a:bodyPr>
          <a:lstStyle/>
          <a:p>
            <a:r>
              <a:rPr lang="en-US" sz="4400"/>
              <a:t>Insights and Analysis - Department Visits</a:t>
            </a:r>
          </a:p>
        </p:txBody>
      </p:sp>
      <p:pic>
        <p:nvPicPr>
          <p:cNvPr id="18" name="Graphic 17">
            <a:extLst>
              <a:ext uri="{FF2B5EF4-FFF2-40B4-BE49-F238E27FC236}">
                <a16:creationId xmlns:a16="http://schemas.microsoft.com/office/drawing/2014/main" id="{33B836EB-A5EB-420E-BA1D-F14C24699A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51121" y="262302"/>
            <a:ext cx="1571299" cy="1571299"/>
          </a:xfrm>
          <a:prstGeom prst="rect">
            <a:avLst/>
          </a:prstGeom>
        </p:spPr>
      </p:pic>
      <p:sp>
        <p:nvSpPr>
          <p:cNvPr id="3" name="Content Placeholder 2"/>
          <p:cNvSpPr>
            <a:spLocks noGrp="1"/>
          </p:cNvSpPr>
          <p:nvPr>
            <p:ph idx="1"/>
          </p:nvPr>
        </p:nvSpPr>
        <p:spPr>
          <a:xfrm>
            <a:off x="777239" y="3428999"/>
            <a:ext cx="4746299" cy="2747963"/>
          </a:xfrm>
        </p:spPr>
        <p:txBody>
          <a:bodyPr anchor="t">
            <a:normAutofit/>
          </a:bodyPr>
          <a:lstStyle/>
          <a:p>
            <a:r>
              <a:rPr lang="en-US" sz="1800"/>
              <a:t>Analysis: General Practice has the highest number of visits (78%).</a:t>
            </a:r>
          </a:p>
          <a:p>
            <a:r>
              <a:rPr lang="en-US" sz="1800"/>
              <a:t>Visual: Bar chart showing the count of visits per department.</a:t>
            </a:r>
          </a:p>
        </p:txBody>
      </p:sp>
      <p:grpSp>
        <p:nvGrpSpPr>
          <p:cNvPr id="20" name="decorative circles">
            <a:extLst>
              <a:ext uri="{FF2B5EF4-FFF2-40B4-BE49-F238E27FC236}">
                <a16:creationId xmlns:a16="http://schemas.microsoft.com/office/drawing/2014/main" id="{3385484B-742B-4787-9431-A2DDB1C13C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298832"/>
            <a:ext cx="4437307" cy="6027828"/>
            <a:chOff x="7098662" y="298832"/>
            <a:chExt cx="4437307" cy="6027828"/>
          </a:xfrm>
        </p:grpSpPr>
        <p:sp>
          <p:nvSpPr>
            <p:cNvPr id="21" name="Oval 20">
              <a:extLst>
                <a:ext uri="{FF2B5EF4-FFF2-40B4-BE49-F238E27FC236}">
                  <a16:creationId xmlns:a16="http://schemas.microsoft.com/office/drawing/2014/main" id="{D20D76C3-0F87-4653-93BB-AC31C980E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08370" y="6020880"/>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85850A0-C27C-4606-8770-21E80FECD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086132B-38B3-42DC-9C0B-2018C7B56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23851" y="298832"/>
              <a:ext cx="226735" cy="226735"/>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F6803EC-E9E6-45E5-96B3-5817EB440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528" y="59468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Oval 1">
            <a:extLst>
              <a:ext uri="{FF2B5EF4-FFF2-40B4-BE49-F238E27FC236}">
                <a16:creationId xmlns:a16="http://schemas.microsoft.com/office/drawing/2014/main" id="{F7D23E4C-BB5C-4A97-B5BE-18C6B6A55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52422" y="4357470"/>
            <a:ext cx="1996328" cy="1996328"/>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Description automatically generated">
            <a:extLst>
              <a:ext uri="{FF2B5EF4-FFF2-40B4-BE49-F238E27FC236}">
                <a16:creationId xmlns:a16="http://schemas.microsoft.com/office/drawing/2014/main" id="{BAE5C67A-2449-654D-4786-33955E041EAD}"/>
              </a:ext>
            </a:extLst>
          </p:cNvPr>
          <p:cNvPicPr>
            <a:picLocks noChangeAspect="1"/>
          </p:cNvPicPr>
          <p:nvPr/>
        </p:nvPicPr>
        <p:blipFill>
          <a:blip r:embed="rId4"/>
          <a:stretch>
            <a:fillRect/>
          </a:stretch>
        </p:blipFill>
        <p:spPr>
          <a:xfrm>
            <a:off x="7608370" y="2063138"/>
            <a:ext cx="3004666" cy="1693031"/>
          </a:xfrm>
          <a:prstGeom prst="rect">
            <a:avLst/>
          </a:prstGeom>
        </p:spPr>
      </p:pic>
      <p:pic>
        <p:nvPicPr>
          <p:cNvPr id="28" name="Graphic 27">
            <a:extLst>
              <a:ext uri="{FF2B5EF4-FFF2-40B4-BE49-F238E27FC236}">
                <a16:creationId xmlns:a16="http://schemas.microsoft.com/office/drawing/2014/main" id="{E5DCD441-4343-4494-AEB1-1420FC18ED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7104" y="4355258"/>
            <a:ext cx="2000751" cy="20007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09D7C9-6D5E-4AB9-B50F-C0160FF18E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81A27CC-E945-4905-9D46-3D497F9C4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p:cNvSpPr>
            <a:spLocks noGrp="1"/>
          </p:cNvSpPr>
          <p:nvPr>
            <p:ph type="title"/>
          </p:nvPr>
        </p:nvSpPr>
        <p:spPr>
          <a:xfrm>
            <a:off x="777239" y="777240"/>
            <a:ext cx="6168331" cy="2493876"/>
          </a:xfrm>
        </p:spPr>
        <p:txBody>
          <a:bodyPr anchor="b">
            <a:normAutofit/>
          </a:bodyPr>
          <a:lstStyle/>
          <a:p>
            <a:r>
              <a:rPr lang="en-US" sz="4400"/>
              <a:t>Insights and Analysis - Age Group Segmentation</a:t>
            </a:r>
          </a:p>
        </p:txBody>
      </p:sp>
      <p:sp>
        <p:nvSpPr>
          <p:cNvPr id="3" name="Content Placeholder 2"/>
          <p:cNvSpPr>
            <a:spLocks noGrp="1"/>
          </p:cNvSpPr>
          <p:nvPr>
            <p:ph idx="1"/>
          </p:nvPr>
        </p:nvSpPr>
        <p:spPr>
          <a:xfrm>
            <a:off x="777239" y="3428999"/>
            <a:ext cx="6168331" cy="2747963"/>
          </a:xfrm>
        </p:spPr>
        <p:txBody>
          <a:bodyPr anchor="t">
            <a:normAutofit/>
          </a:bodyPr>
          <a:lstStyle/>
          <a:p>
            <a:r>
              <a:rPr lang="en-US" sz="1800"/>
              <a:t>Analysis: Segregated patients into 5 age groups to analyze healthcare utilization.</a:t>
            </a:r>
          </a:p>
          <a:p>
            <a:r>
              <a:rPr lang="en-US" sz="1800"/>
              <a:t>Visual: Column chart showing visits by age group.</a:t>
            </a:r>
          </a:p>
        </p:txBody>
      </p:sp>
      <p:sp>
        <p:nvSpPr>
          <p:cNvPr id="14" name="Oval 1">
            <a:extLst>
              <a:ext uri="{FF2B5EF4-FFF2-40B4-BE49-F238E27FC236}">
                <a16:creationId xmlns:a16="http://schemas.microsoft.com/office/drawing/2014/main" id="{FB1720E7-4310-42AF-AC72-8FE5912E9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594" y="262979"/>
            <a:ext cx="3522397" cy="35223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decorative circles">
            <a:extLst>
              <a:ext uri="{FF2B5EF4-FFF2-40B4-BE49-F238E27FC236}">
                <a16:creationId xmlns:a16="http://schemas.microsoft.com/office/drawing/2014/main" id="{5EFFD2A5-0E57-466C-821B-D8B2C841E4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2461" y="220046"/>
            <a:ext cx="3455469" cy="4723381"/>
            <a:chOff x="8132461" y="220046"/>
            <a:chExt cx="3455469" cy="4723381"/>
          </a:xfrm>
        </p:grpSpPr>
        <p:sp>
          <p:nvSpPr>
            <p:cNvPr id="17" name="Oval 16">
              <a:extLst>
                <a:ext uri="{FF2B5EF4-FFF2-40B4-BE49-F238E27FC236}">
                  <a16:creationId xmlns:a16="http://schemas.microsoft.com/office/drawing/2014/main" id="{3F6B3B75-D5DD-4E63-9E76-3E027596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1858" y="47166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FA71F21-806A-4A3C-A164-10738ECCB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23226" y="4129921"/>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AF991A3-5BC0-4FE9-B133-55585607F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2461" y="4194350"/>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5805FB8-01A7-4C6F-9EFA-3009E10EC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220046"/>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4608EE2-33A0-4693-B82F-30957F645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397053"/>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10A6785-43F1-4CE2-B832-EC99F4E35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2" y="108730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graph of blue squares&#10;&#10;Description automatically generated">
            <a:extLst>
              <a:ext uri="{FF2B5EF4-FFF2-40B4-BE49-F238E27FC236}">
                <a16:creationId xmlns:a16="http://schemas.microsoft.com/office/drawing/2014/main" id="{9F4B6290-C7AC-B67A-309A-CC2368992798}"/>
              </a:ext>
            </a:extLst>
          </p:cNvPr>
          <p:cNvPicPr>
            <a:picLocks noChangeAspect="1"/>
          </p:cNvPicPr>
          <p:nvPr/>
        </p:nvPicPr>
        <p:blipFill>
          <a:blip r:embed="rId2"/>
          <a:stretch>
            <a:fillRect/>
          </a:stretch>
        </p:blipFill>
        <p:spPr>
          <a:xfrm>
            <a:off x="7793594" y="1574325"/>
            <a:ext cx="2221985" cy="1005423"/>
          </a:xfrm>
          <a:prstGeom prst="rect">
            <a:avLst/>
          </a:prstGeom>
        </p:spPr>
      </p:pic>
      <p:pic>
        <p:nvPicPr>
          <p:cNvPr id="24" name="Graphic 23">
            <a:extLst>
              <a:ext uri="{FF2B5EF4-FFF2-40B4-BE49-F238E27FC236}">
                <a16:creationId xmlns:a16="http://schemas.microsoft.com/office/drawing/2014/main" id="{42E135F0-3E22-4668-8905-DF9073C936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631" t="16485" r="52721" b="17441"/>
          <a:stretch/>
        </p:blipFill>
        <p:spPr>
          <a:xfrm>
            <a:off x="10854666" y="743641"/>
            <a:ext cx="1334286" cy="3077509"/>
          </a:xfrm>
          <a:prstGeom prst="rect">
            <a:avLst/>
          </a:prstGeom>
        </p:spPr>
      </p:pic>
      <p:sp>
        <p:nvSpPr>
          <p:cNvPr id="26" name="Oval 2">
            <a:extLst>
              <a:ext uri="{FF2B5EF4-FFF2-40B4-BE49-F238E27FC236}">
                <a16:creationId xmlns:a16="http://schemas.microsoft.com/office/drawing/2014/main" id="{0D12ED7B-BE6F-4DBA-B397-D3A54C97D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8847" y="3890057"/>
            <a:ext cx="3043153" cy="2967943"/>
          </a:xfrm>
          <a:custGeom>
            <a:avLst/>
            <a:gdLst>
              <a:gd name="connsiteX0" fmla="*/ 2361523 w 4051324"/>
              <a:gd name="connsiteY0" fmla="*/ 0 h 3951198"/>
              <a:gd name="connsiteX1" fmla="*/ 4031372 w 4051324"/>
              <a:gd name="connsiteY1" fmla="*/ 691674 h 3951198"/>
              <a:gd name="connsiteX2" fmla="*/ 4051324 w 4051324"/>
              <a:gd name="connsiteY2" fmla="*/ 713627 h 3951198"/>
              <a:gd name="connsiteX3" fmla="*/ 4051324 w 4051324"/>
              <a:gd name="connsiteY3" fmla="*/ 3951198 h 3951198"/>
              <a:gd name="connsiteX4" fmla="*/ 618807 w 4051324"/>
              <a:gd name="connsiteY4" fmla="*/ 3951198 h 3951198"/>
              <a:gd name="connsiteX5" fmla="*/ 539257 w 4051324"/>
              <a:gd name="connsiteY5" fmla="*/ 3863671 h 3951198"/>
              <a:gd name="connsiteX6" fmla="*/ 0 w 4051324"/>
              <a:gd name="connsiteY6" fmla="*/ 2361523 h 3951198"/>
              <a:gd name="connsiteX7" fmla="*/ 2361523 w 4051324"/>
              <a:gd name="connsiteY7" fmla="*/ 0 h 395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51324" h="3951198">
                <a:moveTo>
                  <a:pt x="2361523" y="0"/>
                </a:moveTo>
                <a:cubicBezTo>
                  <a:pt x="3013639" y="0"/>
                  <a:pt x="3604020" y="264323"/>
                  <a:pt x="4031372" y="691674"/>
                </a:cubicBezTo>
                <a:lnTo>
                  <a:pt x="4051324" y="713627"/>
                </a:lnTo>
                <a:lnTo>
                  <a:pt x="4051324" y="3951198"/>
                </a:lnTo>
                <a:lnTo>
                  <a:pt x="618807" y="3951198"/>
                </a:lnTo>
                <a:lnTo>
                  <a:pt x="539257" y="3863671"/>
                </a:lnTo>
                <a:cubicBezTo>
                  <a:pt x="202372" y="3455461"/>
                  <a:pt x="0" y="2932125"/>
                  <a:pt x="0" y="2361523"/>
                </a:cubicBezTo>
                <a:cubicBezTo>
                  <a:pt x="0" y="1057290"/>
                  <a:pt x="1057290" y="0"/>
                  <a:pt x="2361523" y="0"/>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9261E5D4-2BDB-4D13-9B4F-822CB40907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duotone>
              <a:prstClr val="black"/>
              <a:schemeClr val="accent3">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6"/>
              </a:ext>
            </a:extLst>
          </a:blip>
          <a:srcRect l="22954" t="12147" r="12287" b="24733"/>
          <a:stretch/>
        </p:blipFill>
        <p:spPr>
          <a:xfrm flipH="1">
            <a:off x="9147042" y="3890057"/>
            <a:ext cx="3044958" cy="2967943"/>
          </a:xfrm>
          <a:prstGeom prst="rect">
            <a:avLst/>
          </a:prstGeom>
        </p:spPr>
      </p:pic>
    </p:spTree>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243541"/>
      </a:dk2>
      <a:lt2>
        <a:srgbClr val="E2E8E7"/>
      </a:lt2>
      <a:accent1>
        <a:srgbClr val="C6969C"/>
      </a:accent1>
      <a:accent2>
        <a:srgbClr val="BA7F9F"/>
      </a:accent2>
      <a:accent3>
        <a:srgbClr val="C492C2"/>
      </a:accent3>
      <a:accent4>
        <a:srgbClr val="A47FBA"/>
      </a:accent4>
      <a:accent5>
        <a:srgbClr val="A096C6"/>
      </a:accent5>
      <a:accent6>
        <a:srgbClr val="7F8BBA"/>
      </a:accent6>
      <a:hlink>
        <a:srgbClr val="568E87"/>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409</TotalTime>
  <Words>615</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Gill Sans Nova</vt:lpstr>
      <vt:lpstr>Times New Roman</vt:lpstr>
      <vt:lpstr>Wingdings</vt:lpstr>
      <vt:lpstr>ConfettiVTI</vt:lpstr>
      <vt:lpstr>COLUMBIA ASIA HOSPITALS ANALYSIS</vt:lpstr>
      <vt:lpstr>Problem Statement</vt:lpstr>
      <vt:lpstr>Introduction to Data </vt:lpstr>
      <vt:lpstr>Q. In analyzing the hospital dataset with Power BI, ensure data cleaning to address inconsistencies and missing values before further analysis. </vt:lpstr>
      <vt:lpstr>Data Cleaning and Transformation</vt:lpstr>
      <vt:lpstr>Data Modeling</vt:lpstr>
      <vt:lpstr>Insights and Analysis - Patient Wait Times</vt:lpstr>
      <vt:lpstr>Insights and Analysis - Department Visits</vt:lpstr>
      <vt:lpstr>Insights and Analysis - Age Group Segmentation</vt:lpstr>
      <vt:lpstr>Q. Were there any data format issues in the data, and if there were/are how you handle them? </vt:lpstr>
      <vt:lpstr>Q. When we add a column in Power Query what’s the code that comes in M language in the formula bar? What do you know about M-query? </vt:lpstr>
      <vt:lpstr>Dashboard (Main Tab)</vt:lpstr>
      <vt:lpstr>Dashboard(Doctor’s Tab)</vt:lpstr>
      <vt:lpstr>Dashboard(Patient’s Tab)</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COLUMBIA ASIA HOSPITALS ANALYSIS</dc:title>
  <dc:creator>Sai Dhanush</dc:creator>
  <cp:lastModifiedBy>Sai Dhanush</cp:lastModifiedBy>
  <cp:revision>61</cp:revision>
  <dcterms:created xsi:type="dcterms:W3CDTF">2024-04-01T10:56:23Z</dcterms:created>
  <dcterms:modified xsi:type="dcterms:W3CDTF">2024-06-02T05:48:27Z</dcterms:modified>
</cp:coreProperties>
</file>