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95" r:id="rId6"/>
    <p:sldId id="321" r:id="rId7"/>
    <p:sldId id="319" r:id="rId8"/>
    <p:sldId id="304" r:id="rId9"/>
    <p:sldId id="314" r:id="rId10"/>
    <p:sldId id="315" r:id="rId11"/>
    <p:sldId id="296" r:id="rId12"/>
    <p:sldId id="297" r:id="rId13"/>
    <p:sldId id="316" r:id="rId14"/>
    <p:sldId id="298" r:id="rId15"/>
    <p:sldId id="299" r:id="rId16"/>
    <p:sldId id="320" r:id="rId17"/>
    <p:sldId id="301" r:id="rId18"/>
    <p:sldId id="30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Impact" panose="020B0806030902050204" pitchFamily="34" charset="0"/>
      <p:regular r:id="rId26"/>
    </p:embeddedFont>
    <p:embeddedFont>
      <p:font typeface="Nixie One" panose="020B0604020202020204" charset="0"/>
      <p:regular r:id="rId27"/>
    </p:embeddedFont>
    <p:embeddedFont>
      <p:font typeface="Roboto Slab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waran Kandasamy" userId="bcfbd2394c6dfe9e" providerId="LiveId" clId="{F6EC3D3E-84D7-48AC-A0C4-7D6E8897AB47}"/>
    <pc:docChg chg="undo redo custSel modSld">
      <pc:chgData name="Eswaran Kandasamy" userId="bcfbd2394c6dfe9e" providerId="LiveId" clId="{F6EC3D3E-84D7-48AC-A0C4-7D6E8897AB47}" dt="2021-10-28T14:59:14.244" v="205" actId="20577"/>
      <pc:docMkLst>
        <pc:docMk/>
      </pc:docMkLst>
      <pc:sldChg chg="modSp mod">
        <pc:chgData name="Eswaran Kandasamy" userId="bcfbd2394c6dfe9e" providerId="LiveId" clId="{F6EC3D3E-84D7-48AC-A0C4-7D6E8897AB47}" dt="2021-10-28T10:47:42.299" v="1" actId="122"/>
        <pc:sldMkLst>
          <pc:docMk/>
          <pc:sldMk cId="0" sldId="258"/>
        </pc:sldMkLst>
        <pc:spChg chg="mod">
          <ac:chgData name="Eswaran Kandasamy" userId="bcfbd2394c6dfe9e" providerId="LiveId" clId="{F6EC3D3E-84D7-48AC-A0C4-7D6E8897AB47}" dt="2021-10-28T10:47:42.299" v="1" actId="122"/>
          <ac:spMkLst>
            <pc:docMk/>
            <pc:sldMk cId="0" sldId="258"/>
            <ac:spMk id="134" creationId="{00000000-0000-0000-0000-000000000000}"/>
          </ac:spMkLst>
        </pc:spChg>
      </pc:sldChg>
      <pc:sldChg chg="modSp mod">
        <pc:chgData name="Eswaran Kandasamy" userId="bcfbd2394c6dfe9e" providerId="LiveId" clId="{F6EC3D3E-84D7-48AC-A0C4-7D6E8897AB47}" dt="2021-10-28T11:25:17.740" v="19" actId="122"/>
        <pc:sldMkLst>
          <pc:docMk/>
          <pc:sldMk cId="0" sldId="261"/>
        </pc:sldMkLst>
        <pc:spChg chg="mod">
          <ac:chgData name="Eswaran Kandasamy" userId="bcfbd2394c6dfe9e" providerId="LiveId" clId="{F6EC3D3E-84D7-48AC-A0C4-7D6E8897AB47}" dt="2021-10-28T11:25:17.740" v="19" actId="122"/>
          <ac:spMkLst>
            <pc:docMk/>
            <pc:sldMk cId="0" sldId="261"/>
            <ac:spMk id="157" creationId="{00000000-0000-0000-0000-000000000000}"/>
          </ac:spMkLst>
        </pc:spChg>
      </pc:sldChg>
      <pc:sldChg chg="modSp mod">
        <pc:chgData name="Eswaran Kandasamy" userId="bcfbd2394c6dfe9e" providerId="LiveId" clId="{F6EC3D3E-84D7-48AC-A0C4-7D6E8897AB47}" dt="2021-10-28T14:59:14.244" v="205" actId="20577"/>
        <pc:sldMkLst>
          <pc:docMk/>
          <pc:sldMk cId="0" sldId="297"/>
        </pc:sldMkLst>
        <pc:spChg chg="mod">
          <ac:chgData name="Eswaran Kandasamy" userId="bcfbd2394c6dfe9e" providerId="LiveId" clId="{F6EC3D3E-84D7-48AC-A0C4-7D6E8897AB47}" dt="2021-10-28T14:43:11.650" v="194" actId="1076"/>
          <ac:spMkLst>
            <pc:docMk/>
            <pc:sldMk cId="0" sldId="297"/>
            <ac:spMk id="5" creationId="{00000000-0000-0000-0000-000000000000}"/>
          </ac:spMkLst>
        </pc:spChg>
        <pc:spChg chg="mod">
          <ac:chgData name="Eswaran Kandasamy" userId="bcfbd2394c6dfe9e" providerId="LiveId" clId="{F6EC3D3E-84D7-48AC-A0C4-7D6E8897AB47}" dt="2021-10-28T14:59:14.244" v="205" actId="20577"/>
          <ac:spMkLst>
            <pc:docMk/>
            <pc:sldMk cId="0" sldId="297"/>
            <ac:spMk id="8" creationId="{00000000-0000-0000-0000-000000000000}"/>
          </ac:spMkLst>
        </pc:spChg>
      </pc:sldChg>
      <pc:sldChg chg="modSp mod">
        <pc:chgData name="Eswaran Kandasamy" userId="bcfbd2394c6dfe9e" providerId="LiveId" clId="{F6EC3D3E-84D7-48AC-A0C4-7D6E8897AB47}" dt="2021-10-28T14:39:45.435" v="187" actId="20577"/>
        <pc:sldMkLst>
          <pc:docMk/>
          <pc:sldMk cId="0" sldId="314"/>
        </pc:sldMkLst>
        <pc:spChg chg="mod">
          <ac:chgData name="Eswaran Kandasamy" userId="bcfbd2394c6dfe9e" providerId="LiveId" clId="{F6EC3D3E-84D7-48AC-A0C4-7D6E8897AB47}" dt="2021-10-28T14:37:55.755" v="178" actId="20577"/>
          <ac:spMkLst>
            <pc:docMk/>
            <pc:sldMk cId="0" sldId="314"/>
            <ac:spMk id="5" creationId="{00000000-0000-0000-0000-000000000000}"/>
          </ac:spMkLst>
        </pc:spChg>
        <pc:spChg chg="mod">
          <ac:chgData name="Eswaran Kandasamy" userId="bcfbd2394c6dfe9e" providerId="LiveId" clId="{F6EC3D3E-84D7-48AC-A0C4-7D6E8897AB47}" dt="2021-10-28T14:39:45.435" v="187" actId="20577"/>
          <ac:spMkLst>
            <pc:docMk/>
            <pc:sldMk cId="0" sldId="314"/>
            <ac:spMk id="13" creationId="{00000000-0000-0000-0000-000000000000}"/>
          </ac:spMkLst>
        </pc:spChg>
      </pc:sldChg>
      <pc:sldChg chg="delSp modSp mod">
        <pc:chgData name="Eswaran Kandasamy" userId="bcfbd2394c6dfe9e" providerId="LiveId" clId="{F6EC3D3E-84D7-48AC-A0C4-7D6E8897AB47}" dt="2021-10-28T14:31:38.263" v="174" actId="20577"/>
        <pc:sldMkLst>
          <pc:docMk/>
          <pc:sldMk cId="0" sldId="315"/>
        </pc:sldMkLst>
        <pc:spChg chg="mod">
          <ac:chgData name="Eswaran Kandasamy" userId="bcfbd2394c6dfe9e" providerId="LiveId" clId="{F6EC3D3E-84D7-48AC-A0C4-7D6E8897AB47}" dt="2021-10-28T14:31:38.263" v="174" actId="20577"/>
          <ac:spMkLst>
            <pc:docMk/>
            <pc:sldMk cId="0" sldId="315"/>
            <ac:spMk id="4" creationId="{00000000-0000-0000-0000-000000000000}"/>
          </ac:spMkLst>
        </pc:spChg>
        <pc:spChg chg="mod">
          <ac:chgData name="Eswaran Kandasamy" userId="bcfbd2394c6dfe9e" providerId="LiveId" clId="{F6EC3D3E-84D7-48AC-A0C4-7D6E8897AB47}" dt="2021-10-28T14:29:25.238" v="123" actId="20577"/>
          <ac:spMkLst>
            <pc:docMk/>
            <pc:sldMk cId="0" sldId="315"/>
            <ac:spMk id="9" creationId="{00000000-0000-0000-0000-000000000000}"/>
          </ac:spMkLst>
        </pc:spChg>
        <pc:graphicFrameChg chg="mod">
          <ac:chgData name="Eswaran Kandasamy" userId="bcfbd2394c6dfe9e" providerId="LiveId" clId="{F6EC3D3E-84D7-48AC-A0C4-7D6E8897AB47}" dt="2021-10-28T14:23:41.946" v="24" actId="1076"/>
          <ac:graphicFrameMkLst>
            <pc:docMk/>
            <pc:sldMk cId="0" sldId="315"/>
            <ac:graphicFrameMk id="7" creationId="{00000000-0000-0000-0000-000000000000}"/>
          </ac:graphicFrameMkLst>
        </pc:graphicFrameChg>
        <pc:graphicFrameChg chg="del">
          <ac:chgData name="Eswaran Kandasamy" userId="bcfbd2394c6dfe9e" providerId="LiveId" clId="{F6EC3D3E-84D7-48AC-A0C4-7D6E8897AB47}" dt="2021-10-28T14:24:44.155" v="26" actId="478"/>
          <ac:graphicFrameMkLst>
            <pc:docMk/>
            <pc:sldMk cId="0" sldId="315"/>
            <ac:graphicFrameMk id="11" creationId="{00000000-0000-0000-0000-000000000000}"/>
          </ac:graphicFrameMkLst>
        </pc:graphicFrameChg>
        <pc:graphicFrameChg chg="del">
          <ac:chgData name="Eswaran Kandasamy" userId="bcfbd2394c6dfe9e" providerId="LiveId" clId="{F6EC3D3E-84D7-48AC-A0C4-7D6E8897AB47}" dt="2021-10-28T14:24:45.859" v="27" actId="478"/>
          <ac:graphicFrameMkLst>
            <pc:docMk/>
            <pc:sldMk cId="0" sldId="315"/>
            <ac:graphicFrameMk id="14" creationId="{00000000-0000-0000-0000-000000000000}"/>
          </ac:graphicFrameMkLst>
        </pc:graphicFrameChg>
      </pc:sldChg>
      <pc:sldChg chg="modSp mod">
        <pc:chgData name="Eswaran Kandasamy" userId="bcfbd2394c6dfe9e" providerId="LiveId" clId="{F6EC3D3E-84D7-48AC-A0C4-7D6E8897AB47}" dt="2021-10-28T14:45:51.457" v="196" actId="20577"/>
        <pc:sldMkLst>
          <pc:docMk/>
          <pc:sldMk cId="0" sldId="316"/>
        </pc:sldMkLst>
        <pc:spChg chg="mod">
          <ac:chgData name="Eswaran Kandasamy" userId="bcfbd2394c6dfe9e" providerId="LiveId" clId="{F6EC3D3E-84D7-48AC-A0C4-7D6E8897AB47}" dt="2021-10-28T14:45:51.457" v="196" actId="20577"/>
          <ac:spMkLst>
            <pc:docMk/>
            <pc:sldMk cId="0" sldId="31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5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7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 panose="020B0806030902050204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 panose="02000503080000020004"/>
              <a:buChar char="▪"/>
              <a:defRPr sz="30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 panose="02000503080000020004"/>
              <a:buChar char="▫"/>
              <a:defRPr sz="24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 panose="02000503080000020004"/>
              <a:buChar char="■"/>
              <a:defRPr sz="24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●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○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■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●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○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■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 noChangeArrowheads="1"/>
          </p:cNvSpPr>
          <p:nvPr>
            <p:ph type="ctrTitle"/>
          </p:nvPr>
        </p:nvSpPr>
        <p:spPr>
          <a:xfrm>
            <a:off x="57785" y="71755"/>
            <a:ext cx="9124315" cy="5083175"/>
          </a:xfrm>
        </p:spPr>
        <p:txBody>
          <a:bodyPr/>
          <a:lstStyle/>
          <a:p>
            <a:pPr marL="0" indent="0">
              <a:buFontTx/>
              <a:buNone/>
            </a:pPr>
            <a:br>
              <a:rPr lang="en-US" altLang="zh-CN" sz="2400" u="sng" dirty="0"/>
            </a:br>
            <a:br>
              <a:rPr lang="en-US" altLang="zh-CN" sz="2400" u="sng" dirty="0"/>
            </a:br>
            <a:br>
              <a:rPr lang="en-US" altLang="zh-CN" sz="2400" u="sng" dirty="0"/>
            </a:br>
            <a:br>
              <a:rPr lang="en-US" altLang="zh-CN" sz="2400" u="sng" dirty="0"/>
            </a:br>
            <a:br>
              <a:rPr lang="en-US" altLang="zh-CN" sz="2400" u="sng" dirty="0"/>
            </a:br>
            <a:br>
              <a:rPr lang="en-US" altLang="zh-CN" sz="2400" u="sng" dirty="0"/>
            </a:br>
            <a:r>
              <a:rPr lang="en-US" altLang="zh-CN" sz="2400" u="sng" dirty="0"/>
              <a:t>SUBJECT</a:t>
            </a:r>
            <a:r>
              <a:rPr lang="en-US" altLang="zh-CN" sz="2400" dirty="0"/>
              <a:t>:             MACHINE LEARNING</a:t>
            </a:r>
          </a:p>
          <a:p>
            <a:pPr marL="0" indent="0">
              <a:buFontTx/>
              <a:buNone/>
            </a:pPr>
            <a:r>
              <a:rPr lang="en-US" altLang="zh-CN" sz="2400" u="sng" dirty="0"/>
              <a:t>FACULTY </a:t>
            </a:r>
            <a:r>
              <a:rPr lang="en-US" altLang="zh-CN" sz="2400" dirty="0"/>
              <a:t>:           Dr. V.SOWMYA</a:t>
            </a:r>
          </a:p>
          <a:p>
            <a:pPr marL="0" indent="0">
              <a:buFontTx/>
              <a:buNone/>
            </a:pPr>
            <a:r>
              <a:rPr lang="en-US" altLang="zh-CN" sz="2400" u="sng" dirty="0"/>
              <a:t>DEPARTMENT</a:t>
            </a:r>
            <a:r>
              <a:rPr lang="en-US" altLang="zh-CN" sz="2400" dirty="0"/>
              <a:t>:   DATA SCIENCE (CEN)</a:t>
            </a:r>
          </a:p>
          <a:p>
            <a:pPr marL="0" indent="0">
              <a:buFontTx/>
              <a:buNone/>
            </a:pPr>
            <a:endParaRPr lang="en-US" altLang="zh-CN" sz="2400" dirty="0"/>
          </a:p>
          <a:p>
            <a:pPr marL="0" indent="0">
              <a:buFontTx/>
              <a:buNone/>
            </a:pP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</a:t>
            </a:r>
          </a:p>
        </p:txBody>
      </p:sp>
      <p:pic>
        <p:nvPicPr>
          <p:cNvPr id="2" name="Picture 1" descr="OI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5" y="535940"/>
            <a:ext cx="4514215" cy="12382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298450" y="86995"/>
            <a:ext cx="854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heavy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FEATURE SCALING TECHNIQUE</a:t>
            </a:r>
            <a:r>
              <a:rPr lang="en-US" sz="24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: STANDARDIZATION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8450" y="659130"/>
            <a:ext cx="791083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Standardization is another scaling technique, where the values are centered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with zero</a:t>
            </a: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Mean</a:t>
            </a:r>
          </a:p>
          <a:p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and</a:t>
            </a: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 unit standard deviation.</a:t>
            </a:r>
          </a:p>
          <a:p>
            <a:endParaRPr 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This means that the Mean of the attributes becomes zero and the resultant distribution has a </a:t>
            </a:r>
          </a:p>
          <a:p>
            <a:pPr marL="0" indent="0">
              <a:buClr>
                <a:srgbClr val="114454"/>
              </a:buClr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     standard normal distribution.</a:t>
            </a:r>
          </a:p>
          <a:p>
            <a:pPr marL="0" indent="0">
              <a:buClr>
                <a:srgbClr val="114454"/>
              </a:buClr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    And the formula is given as:</a:t>
            </a:r>
          </a:p>
        </p:txBody>
      </p:sp>
      <p:graphicFrame>
        <p:nvGraphicFramePr>
          <p:cNvPr id="7" name="Object 6"/>
          <p:cNvGraphicFramePr/>
          <p:nvPr>
            <p:extLst>
              <p:ext uri="{D42A27DB-BD31-4B8C-83A1-F6EECF244321}">
                <p14:modId xmlns:p14="http://schemas.microsoft.com/office/powerpoint/2010/main" val="2484575395"/>
              </p:ext>
            </p:extLst>
          </p:nvPr>
        </p:nvGraphicFramePr>
        <p:xfrm>
          <a:off x="1471613" y="2258695"/>
          <a:ext cx="3627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20520" imgH="713105" progId="Equation.KSEE3">
                  <p:embed/>
                </p:oleObj>
              </mc:Choice>
              <mc:Fallback>
                <p:oleObj r:id="rId2" imgW="1620520" imgH="713105" progId="Equation.KSEE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1613" y="2258695"/>
                        <a:ext cx="3627437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/>
              <p:nvPr/>
            </p:nvSpPr>
            <p:spPr>
              <a:xfrm>
                <a:off x="596265" y="3389630"/>
                <a:ext cx="6053306" cy="116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uFillTx/>
                    <a:latin typeface="Arial" panose="020B0604020202020204" pitchFamily="34" charset="0"/>
                  </a:rPr>
                  <a:t>Here,</a:t>
                </a:r>
              </a:p>
              <a:p>
                <a:pPr marL="285750" indent="-285750">
                  <a:buClr>
                    <a:srgbClr val="114454"/>
                  </a:buClr>
                  <a:buFont typeface="Wingdings" panose="05000000000000000000" charset="0"/>
                  <a:buChar char="ü"/>
                </a:pPr>
                <a:r>
                  <a:rPr lang="en-US" dirty="0">
                    <a:solidFill>
                      <a:schemeClr val="tx1"/>
                    </a:solidFill>
                    <a:uFillTx/>
                    <a:latin typeface="Arial" panose="020B0604020202020204" pitchFamily="34" charset="0"/>
                  </a:rPr>
                  <a:t>  µ       is Mean of the Feature values,</a:t>
                </a:r>
              </a:p>
              <a:p>
                <a:pPr marL="285750" indent="-285750">
                  <a:buClr>
                    <a:srgbClr val="114454"/>
                  </a:buClr>
                  <a:buFont typeface="Wingdings" panose="05000000000000000000" charset="0"/>
                  <a:buChar char="ü"/>
                </a:pPr>
                <a:r>
                  <a:rPr lang="en-US" dirty="0">
                    <a:solidFill>
                      <a:schemeClr val="tx1"/>
                    </a:solidFill>
                    <a:uFillTx/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uFillTx/>
                    <a:latin typeface="Arial" panose="020B0604020202020204" pitchFamily="34" charset="0"/>
                  </a:rPr>
                  <a:t>       is Standard deviation among Feature values,</a:t>
                </a:r>
              </a:p>
              <a:p>
                <a:pPr marL="285750" indent="-285750">
                  <a:buClr>
                    <a:srgbClr val="114454"/>
                  </a:buClr>
                  <a:buFont typeface="Wingdings" panose="05000000000000000000" charset="0"/>
                  <a:buChar char="ü"/>
                </a:pPr>
                <a:r>
                  <a:rPr lang="en-US" dirty="0">
                    <a:solidFill>
                      <a:schemeClr val="tx1"/>
                    </a:solidFill>
                    <a:uFillTx/>
                    <a:latin typeface="Arial" panose="020B0604020202020204" pitchFamily="34" charset="0"/>
                  </a:rPr>
                  <a:t> X        is feature value before Standardization,</a:t>
                </a:r>
              </a:p>
              <a:p>
                <a:pPr marL="285750" indent="-285750">
                  <a:buClr>
                    <a:srgbClr val="114454"/>
                  </a:buClr>
                  <a:buFont typeface="Wingdings" panose="05000000000000000000" charset="0"/>
                  <a:buChar char="ü"/>
                </a:pPr>
                <a:r>
                  <a:rPr lang="en-US" dirty="0">
                    <a:solidFill>
                      <a:schemeClr val="tx1"/>
                    </a:solidFill>
                    <a:uFillTx/>
                    <a:latin typeface="Arial" panose="020B0604020202020204" pitchFamily="34" charset="0"/>
                  </a:rPr>
                  <a:t> X'       is Feature value after Standardization(also know as z-score)</a:t>
                </a:r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" y="3389630"/>
                <a:ext cx="6053306" cy="1168400"/>
              </a:xfrm>
              <a:prstGeom prst="rect">
                <a:avLst/>
              </a:prstGeom>
              <a:blipFill>
                <a:blip r:embed="rId4"/>
                <a:stretch>
                  <a:fillRect l="-302" t="-1042" b="-4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 bwMode="auto">
          <a:xfrm>
            <a:off x="355600" y="160655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SimSun" panose="02010600030101010101" pitchFamily="2" charset="-122"/>
                <a:cs typeface="+mj-cs"/>
              </a:rPr>
              <a:t>KNN: DISTANCE METRICS</a:t>
            </a:r>
            <a:endParaRPr kumimoji="0" lang="en-US" altLang="zh-CN" sz="3600" b="0" i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17905"/>
            <a:ext cx="8128000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1800" u="sng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MANHATTAN  DISTANCE</a:t>
            </a:r>
            <a:endParaRPr lang="en-US" altLang="zh-CN" sz="1400" noProof="1">
              <a:solidFill>
                <a:schemeClr val="tx1"/>
              </a:solidFill>
              <a:uFillTx/>
            </a:endParaRPr>
          </a:p>
          <a:p>
            <a:pPr marL="0" indent="0">
              <a:buFontTx/>
              <a:buNone/>
            </a:pPr>
            <a:endParaRPr lang="en-US" altLang="zh-CN" sz="1400" noProof="1">
              <a:solidFill>
                <a:schemeClr val="tx1"/>
              </a:solidFill>
              <a:uFillTx/>
            </a:endParaRPr>
          </a:p>
          <a:p>
            <a:pPr marL="0" indent="0">
              <a:buFontTx/>
              <a:buNone/>
            </a:pPr>
            <a:endParaRPr lang="en-US" altLang="zh-CN" sz="1400" noProof="1">
              <a:solidFill>
                <a:schemeClr val="tx1"/>
              </a:solidFill>
              <a:uFillTx/>
            </a:endParaRPr>
          </a:p>
          <a:p>
            <a:pPr marL="0" indent="0">
              <a:buFontTx/>
              <a:buNone/>
            </a:pPr>
            <a:r>
              <a:rPr lang="en-US" altLang="zh-CN" sz="1400" noProof="1">
                <a:solidFill>
                  <a:schemeClr val="tx1"/>
                </a:solidFill>
                <a:uFillTx/>
              </a:rPr>
              <a:t>                                 </a:t>
            </a:r>
          </a:p>
          <a:p>
            <a:pPr marL="0" indent="0">
              <a:buFontTx/>
              <a:buNone/>
            </a:pPr>
            <a:endParaRPr lang="en-US" altLang="zh-CN" sz="1400" noProof="1">
              <a:solidFill>
                <a:schemeClr val="tx1"/>
              </a:solidFill>
              <a:uFillTx/>
            </a:endParaRPr>
          </a:p>
          <a:p>
            <a:pPr marL="0" indent="0">
              <a:buFontTx/>
              <a:buNone/>
            </a:pPr>
            <a:endParaRPr lang="en-US" altLang="zh-CN" sz="1400" noProof="1">
              <a:solidFill>
                <a:schemeClr val="tx1"/>
              </a:solidFill>
              <a:uFillTx/>
            </a:endParaRP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where,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n = number of dimensions 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or features.</a:t>
            </a:r>
          </a:p>
          <a:p>
            <a:pPr marL="0" indent="0">
              <a:buFontTx/>
              <a:buNone/>
            </a:pPr>
            <a:endParaRPr lang="en-US" altLang="zh-CN" sz="1800" noProof="1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P &amp; Q are instances or 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data points.</a:t>
            </a:r>
          </a:p>
        </p:txBody>
      </p:sp>
      <p:graphicFrame>
        <p:nvGraphicFramePr>
          <p:cNvPr id="8" name="Object 2"/>
          <p:cNvGraphicFramePr/>
          <p:nvPr/>
        </p:nvGraphicFramePr>
        <p:xfrm>
          <a:off x="768350" y="1319213"/>
          <a:ext cx="25241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28545" imgH="916305" progId="Equation.KSEE3">
                  <p:embed/>
                </p:oleObj>
              </mc:Choice>
              <mc:Fallback>
                <p:oleObj r:id="rId2" imgW="2328545" imgH="916305" progId="Equation.KSEE3">
                  <p:embed/>
                  <p:pic>
                    <p:nvPicPr>
                      <p:cNvPr id="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319213"/>
                        <a:ext cx="25241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manhattan im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75" y="1094740"/>
            <a:ext cx="4574540" cy="34309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SimSun" panose="02010600030101010101" pitchFamily="2" charset="-122"/>
                <a:cs typeface="+mj-cs"/>
              </a:rPr>
              <a:t>KNN: DISTANCE METRICS</a:t>
            </a:r>
            <a:endParaRPr kumimoji="0" lang="en-US" altLang="zh-CN" sz="3600" b="0" i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050" y="862330"/>
            <a:ext cx="780732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1800" u="sng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MINKOWSKI DISTANCE</a:t>
            </a: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is a Generalization of Euclidean,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Chebychev and Manhattan distance and is given as:</a:t>
            </a:r>
          </a:p>
        </p:txBody>
      </p:sp>
      <p:graphicFrame>
        <p:nvGraphicFramePr>
          <p:cNvPr id="6" name="Object 1"/>
          <p:cNvGraphicFramePr/>
          <p:nvPr/>
        </p:nvGraphicFramePr>
        <p:xfrm>
          <a:off x="457200" y="1660525"/>
          <a:ext cx="30162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98825" imgH="1063625" progId="Equation.KSEE3">
                  <p:embed/>
                </p:oleObj>
              </mc:Choice>
              <mc:Fallback>
                <p:oleObj r:id="rId2" imgW="3298825" imgH="1063625" progId="Equation.KSEE3">
                  <p:embed/>
                  <p:pic>
                    <p:nvPicPr>
                      <p:cNvPr id="6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60525"/>
                        <a:ext cx="30162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836545"/>
            <a:ext cx="766699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 where, “q” is a parameter,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“n” is number of dimensions(attributes), 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 X and Y are data points or Instances.</a:t>
            </a:r>
          </a:p>
          <a:p>
            <a:pPr marL="0" indent="0">
              <a:buFontTx/>
              <a:buNone/>
            </a:pPr>
            <a:endParaRPr lang="en-US" altLang="zh-CN" sz="1800" noProof="1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If q = 1;               then   “D” becomes Manhattan distance.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If q = 2;               then   “D” becomes Euclidean distance.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If q = infinity;       then   “D” becomes Chebychev distance.</a:t>
            </a:r>
          </a:p>
          <a:p>
            <a:pPr marL="0" indent="0">
              <a:buFontTx/>
              <a:buNone/>
            </a:pPr>
            <a:endParaRPr lang="en-US" altLang="zh-CN" sz="1800" noProof="1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372745" y="260985"/>
            <a:ext cx="6224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STRENGTHS OF KNN</a:t>
            </a:r>
            <a:r>
              <a:rPr lang="en-US" sz="2800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:</a:t>
            </a:r>
          </a:p>
          <a:p>
            <a:endParaRPr lang="en-US"/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Very Simple and Intutive.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Can be applied to data from any Distrubution.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Good Classification, if the number of samples are large Enough</a:t>
            </a:r>
            <a:r>
              <a:rPr lang="en-US"/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72745" y="2484120"/>
            <a:ext cx="781304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LIMITATIONS OF KNN:</a:t>
            </a:r>
            <a:endParaRPr lang="en-US" dirty="0"/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6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Takes more time to Classify a new example.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6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Need to Calculate &amp; compare distance from a new example to all other examples.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6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Choosing “K” value may be tricky.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6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Needs large number of Samples for Accuracy.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k-values Plot </a:t>
            </a:r>
            <a:br>
              <a:rPr lang="en-US" dirty="0"/>
            </a:br>
            <a:r>
              <a:rPr lang="en-US" dirty="0"/>
              <a:t>for Manhattan distance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FEE52-70BF-40CB-A43F-34ACA0A9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0" y="1559526"/>
            <a:ext cx="8296550" cy="358397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k-values Plot </a:t>
            </a:r>
            <a:br>
              <a:rPr lang="en-US" dirty="0"/>
            </a:br>
            <a:r>
              <a:rPr lang="en-US" dirty="0"/>
              <a:t>for Minkowski distance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1AEB-83D9-4D39-BDCE-A2ECF8B4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4" y="1559425"/>
            <a:ext cx="8424175" cy="35840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7CF6-AEBB-4E59-AAA2-D809296B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vs Minkowski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5DA9A-3251-495C-8AF1-67262FA44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E567C-7E42-4707-992D-9955CFAB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1559425"/>
            <a:ext cx="9099550" cy="37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2507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4046987968"/>
              </p:ext>
            </p:extLst>
          </p:nvPr>
        </p:nvGraphicFramePr>
        <p:xfrm>
          <a:off x="1371600" y="1604645"/>
          <a:ext cx="6398260" cy="219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DISTANCE   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Maximum</a:t>
                      </a:r>
                    </a:p>
                    <a:p>
                      <a:pPr algn="ctr">
                        <a:buNone/>
                      </a:pPr>
                      <a:r>
                        <a:rPr lang="en-US" dirty="0"/>
                        <a:t>Accuracy Obtained ( 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Values of “K” , for which highest </a:t>
                      </a:r>
                    </a:p>
                    <a:p>
                      <a:pPr algn="ctr">
                        <a:buNone/>
                      </a:pPr>
                      <a:r>
                        <a:rPr lang="en-US" dirty="0"/>
                        <a:t>Accuracy 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0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MANHATTAN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93.33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 = 4,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MINKOWSKI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93.33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 = 8,19,21,23,24,25,26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98450" y="208280"/>
            <a:ext cx="2652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heavy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CONCLUSION:</a:t>
            </a: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IN" sz="3200" b="1" dirty="0">
                <a:solidFill>
                  <a:schemeClr val="bg1"/>
                </a:solidFill>
                <a:uFillTx/>
                <a:latin typeface="Nixie One" panose="02000503080000020004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62940" y="499110"/>
            <a:ext cx="6593840" cy="760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PRESENTATION  BY</a:t>
            </a: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682951356"/>
              </p:ext>
            </p:extLst>
          </p:nvPr>
        </p:nvGraphicFramePr>
        <p:xfrm>
          <a:off x="1371600" y="1809750"/>
          <a:ext cx="639953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     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VIGNESH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CB.EN.P2DSC21010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RAHUL NAMDEV CHAVAN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     CB.EN.P2DSC21021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 SAI DHANUSH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</a:t>
                      </a:r>
                      <a:r>
                        <a:rPr lang="en-US" sz="1400" dirty="0">
                          <a:sym typeface="+mn-ea"/>
                        </a:rPr>
                        <a:t>CB.EN.P2DSC21016</a:t>
                      </a:r>
                      <a:endParaRPr lang="en-US" sz="1400" dirty="0"/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ldNum" idx="4294967295"/>
          </p:nvPr>
        </p:nvSpPr>
        <p:spPr>
          <a:xfrm>
            <a:off x="0" y="4819650"/>
            <a:ext cx="349250" cy="32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5" name="Google Shape;150;p17"/>
          <p:cNvSpPr txBox="1">
            <a:spLocks noGrp="1"/>
          </p:cNvSpPr>
          <p:nvPr>
            <p:ph type="ctrTitle"/>
          </p:nvPr>
        </p:nvSpPr>
        <p:spPr>
          <a:xfrm>
            <a:off x="476250" y="560705"/>
            <a:ext cx="8013700" cy="1424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/>
              <a:t>K-NEAREST NEIGHBORS</a:t>
            </a:r>
            <a:endParaRPr dirty="0"/>
          </a:p>
        </p:txBody>
      </p:sp>
      <p:sp>
        <p:nvSpPr>
          <p:cNvPr id="2" name="Text Box 1"/>
          <p:cNvSpPr txBox="1"/>
          <p:nvPr/>
        </p:nvSpPr>
        <p:spPr>
          <a:xfrm>
            <a:off x="775970" y="2310765"/>
            <a:ext cx="7713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uFillTx/>
                <a:latin typeface="Arial" panose="020B0604020202020204" pitchFamily="34" charset="0"/>
              </a:rPr>
              <a:t>SUPERVISED CLASSIFICATION ALGORITHM</a:t>
            </a: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3" name="Object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050774" y="347502"/>
            <a:ext cx="3457725" cy="1201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BRIEF INTRODUCTION TO KNN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25853" y="1605275"/>
            <a:ext cx="7567669" cy="3538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Nearest Neighbor algorithm falls under the Supervised Learning category and is used for classification (most commonly) and regression.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K-NN is a simple algorithm that stores all the available cases and classifies the new data based on a similarity measure</a:t>
            </a:r>
            <a:endParaRPr lang="en-US" altLang="zh-CN" sz="2000" noProof="1">
              <a:latin typeface="Times New Roman" panose="02020603050405020304" charset="0"/>
            </a:endParaRPr>
          </a:p>
          <a:p>
            <a:r>
              <a:rPr lang="en-US" altLang="zh-CN" sz="2000" noProof="1">
                <a:latin typeface="Times New Roman" panose="02020603050405020304" charset="0"/>
              </a:rPr>
              <a:t>K-NN is Considered as a Lazy Learning Algorithm( Instance based learning),that classify datasets based on their similarity with neighbors.</a:t>
            </a:r>
          </a:p>
          <a:p>
            <a:r>
              <a:rPr lang="en-US" altLang="zh-CN" sz="2000" noProof="1">
                <a:latin typeface="Times New Roman" panose="02020603050405020304" charset="0"/>
              </a:rPr>
              <a:t>“K” in KNN is a parameter that refers to the number of nearest neighbours to include in the majority of the voting process.</a:t>
            </a:r>
          </a:p>
          <a:p>
            <a:endParaRPr lang="en-US" altLang="zh-CN" sz="2000" noProof="1">
              <a:latin typeface="Times New Roman" panose="02020603050405020304" charset="0"/>
            </a:endParaRPr>
          </a:p>
          <a:p>
            <a:pPr marL="0" indent="0">
              <a:buFontTx/>
              <a:buNone/>
            </a:pPr>
            <a:endParaRPr lang="en-US" altLang="zh-CN" sz="2800" noProof="1">
              <a:latin typeface="Times New Roman" panose="02020603050405020304" charset="0"/>
            </a:endParaRP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dirty="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SimSun" panose="02010600030101010101" pitchFamily="2" charset="-122"/>
                <a:cs typeface="+mj-cs"/>
              </a:rPr>
              <a:t>KNN: CLASSIFICATION APPROACH</a:t>
            </a:r>
            <a:endParaRPr kumimoji="0" lang="en-US" altLang="zh-CN" sz="3600" b="0" i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412750" y="986155"/>
            <a:ext cx="3924300" cy="390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</a:pP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Choose a “K” Value. </a:t>
            </a:r>
          </a:p>
          <a:p>
            <a:pPr>
              <a:buClrTx/>
              <a:buFontTx/>
            </a:pP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Sort Feature vectors (N-dimensional space) by a Distance Metric.</a:t>
            </a:r>
          </a:p>
          <a:p>
            <a:pPr>
              <a:buClrTx/>
              <a:buFontTx/>
            </a:pP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</a:rPr>
              <a:t>Choose Class based on Voting for K nearest Instances .</a:t>
            </a:r>
            <a:r>
              <a:rPr lang="en-US" altLang="zh-CN" dirty="0">
                <a:latin typeface="Times New Roman" panose="02020603050405020304" charset="0"/>
              </a:rPr>
              <a:t>         </a:t>
            </a:r>
          </a:p>
        </p:txBody>
      </p:sp>
      <p:pic>
        <p:nvPicPr>
          <p:cNvPr id="7" name="Content Placeholder 4" descr="The-Majority-Voting-KNN-K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539875"/>
            <a:ext cx="40386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A7C4-7F1D-4E96-BC18-0DA9F1DA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TECHNICALLY….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ACDCEF-3A7B-4AD4-8569-4ABDAA7A09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4" y="1767274"/>
                <a:ext cx="7578875" cy="3376125"/>
              </a:xfrm>
            </p:spPr>
            <p:txBody>
              <a:bodyPr/>
              <a:lstStyle/>
              <a:p>
                <a:pPr marL="50800" indent="0" algn="just">
                  <a:buNone/>
                </a:pPr>
                <a:endParaRPr lang="en-US" altLang="zh-CN" sz="2400" noProof="1">
                  <a:latin typeface="Times New Roman" panose="02020603050405020304" charset="0"/>
                </a:endParaRPr>
              </a:p>
              <a:p>
                <a:pPr marL="50800" indent="0" algn="just">
                  <a:buNone/>
                </a:pPr>
                <a:r>
                  <a:rPr lang="en-US" altLang="zh-CN" sz="2400" noProof="1">
                    <a:latin typeface="Times New Roman" panose="02020603050405020304" charset="0"/>
                  </a:rPr>
                  <a:t>For the given Attributes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= {X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X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……X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 where D is the dimension of the data, we need to predict the corresponding classification group G = {Y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Y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……Y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proximity over the K items in D dimension that defines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0800" indent="0" algn="just">
                  <a:buNone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closeness of a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ssociation such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0800" indent="0" algn="just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08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ACDCEF-3A7B-4AD4-8569-4ABDAA7A0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4" y="1767274"/>
                <a:ext cx="7578875" cy="3376125"/>
              </a:xfrm>
              <a:blipFill>
                <a:blip r:embed="rId3"/>
                <a:stretch>
                  <a:fillRect l="-644" r="-1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25BE9-7609-4738-9BBB-C6C960C59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5883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D399F-A900-47D2-B95D-1FDE3C7F2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9BB6296C-AB8F-4460-9A51-6663F8A22C7C}"/>
              </a:ext>
            </a:extLst>
          </p:cNvPr>
          <p:cNvSpPr/>
          <p:nvPr/>
        </p:nvSpPr>
        <p:spPr>
          <a:xfrm>
            <a:off x="3794125" y="12700"/>
            <a:ext cx="160020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E19D854-7FF7-4EF5-A359-EC10FA6C7CB8}"/>
              </a:ext>
            </a:extLst>
          </p:cNvPr>
          <p:cNvSpPr/>
          <p:nvPr/>
        </p:nvSpPr>
        <p:spPr>
          <a:xfrm>
            <a:off x="2857501" y="577850"/>
            <a:ext cx="3217862" cy="6080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Specify the value of “K”(K = Number of nearest neighbors)</a:t>
            </a:r>
            <a:endParaRPr lang="en-IN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C9B6195-9EE9-41FA-A488-C7555C488429}"/>
              </a:ext>
            </a:extLst>
          </p:cNvPr>
          <p:cNvSpPr/>
          <p:nvPr/>
        </p:nvSpPr>
        <p:spPr>
          <a:xfrm>
            <a:off x="2189160" y="1347786"/>
            <a:ext cx="4584702" cy="3873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the data using standardization</a:t>
            </a:r>
            <a:endParaRPr lang="en-IN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390919B-D0C4-47A9-9379-8BA786701C36}"/>
              </a:ext>
            </a:extLst>
          </p:cNvPr>
          <p:cNvSpPr/>
          <p:nvPr/>
        </p:nvSpPr>
        <p:spPr>
          <a:xfrm>
            <a:off x="2189162" y="1938334"/>
            <a:ext cx="4584700" cy="476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distance between the Test instance and all the Training instances using a Distance measure</a:t>
            </a:r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50ADAE8-30CC-4E31-B8F9-791C154E0933}"/>
              </a:ext>
            </a:extLst>
          </p:cNvPr>
          <p:cNvSpPr/>
          <p:nvPr/>
        </p:nvSpPr>
        <p:spPr>
          <a:xfrm>
            <a:off x="2189162" y="2579684"/>
            <a:ext cx="4584700" cy="279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the Distances</a:t>
            </a:r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50A3A65-FAEB-42B1-B135-AF628CAED81A}"/>
              </a:ext>
            </a:extLst>
          </p:cNvPr>
          <p:cNvSpPr/>
          <p:nvPr/>
        </p:nvSpPr>
        <p:spPr>
          <a:xfrm>
            <a:off x="2189161" y="3028950"/>
            <a:ext cx="4614863" cy="400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the nearest neighbors based on the Kth minimum distance</a:t>
            </a:r>
            <a:endParaRPr lang="en-IN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59ECF8B-60AF-420A-B405-B0965EE54262}"/>
              </a:ext>
            </a:extLst>
          </p:cNvPr>
          <p:cNvSpPr/>
          <p:nvPr/>
        </p:nvSpPr>
        <p:spPr>
          <a:xfrm>
            <a:off x="2189161" y="3640112"/>
            <a:ext cx="4614863" cy="220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the Target or Label of the nearest neighbors</a:t>
            </a:r>
            <a:endParaRPr lang="en-IN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76CB5AB-8EB5-492D-9A4A-1C52A386383B}"/>
              </a:ext>
            </a:extLst>
          </p:cNvPr>
          <p:cNvSpPr/>
          <p:nvPr/>
        </p:nvSpPr>
        <p:spPr>
          <a:xfrm>
            <a:off x="2189160" y="4098875"/>
            <a:ext cx="4614863" cy="62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majority of the category of nearest neighbors as the prediction value of the test instance to classify it</a:t>
            </a:r>
            <a:endParaRPr lang="en-IN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B57BBB85-A5D1-4514-A0B4-72617FA25BBB}"/>
              </a:ext>
            </a:extLst>
          </p:cNvPr>
          <p:cNvSpPr/>
          <p:nvPr/>
        </p:nvSpPr>
        <p:spPr>
          <a:xfrm>
            <a:off x="3695700" y="4895850"/>
            <a:ext cx="1698625" cy="2349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054504F-5FE1-4568-AC26-D0563AC37E7E}"/>
              </a:ext>
            </a:extLst>
          </p:cNvPr>
          <p:cNvSpPr/>
          <p:nvPr/>
        </p:nvSpPr>
        <p:spPr>
          <a:xfrm>
            <a:off x="4514850" y="412750"/>
            <a:ext cx="57150" cy="161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2E02319-FBDE-41CE-80A8-62A9C6D2784C}"/>
              </a:ext>
            </a:extLst>
          </p:cNvPr>
          <p:cNvSpPr/>
          <p:nvPr/>
        </p:nvSpPr>
        <p:spPr>
          <a:xfrm>
            <a:off x="4526281" y="1192311"/>
            <a:ext cx="45719" cy="161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1EC8317-8FBE-4575-ADE4-DD07AA0DC631}"/>
              </a:ext>
            </a:extLst>
          </p:cNvPr>
          <p:cNvSpPr/>
          <p:nvPr/>
        </p:nvSpPr>
        <p:spPr>
          <a:xfrm>
            <a:off x="4530725" y="1735136"/>
            <a:ext cx="45719" cy="169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24DEB84-37A8-4D52-B5D0-AB16D92BAF32}"/>
              </a:ext>
            </a:extLst>
          </p:cNvPr>
          <p:cNvSpPr/>
          <p:nvPr/>
        </p:nvSpPr>
        <p:spPr>
          <a:xfrm>
            <a:off x="4526281" y="2445524"/>
            <a:ext cx="45719" cy="149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EC7E894-1F48-496D-9B73-4676B079EA77}"/>
              </a:ext>
            </a:extLst>
          </p:cNvPr>
          <p:cNvSpPr/>
          <p:nvPr/>
        </p:nvSpPr>
        <p:spPr>
          <a:xfrm>
            <a:off x="4526281" y="2859084"/>
            <a:ext cx="45719" cy="149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5101797-A0F7-4595-86C0-65714F263161}"/>
              </a:ext>
            </a:extLst>
          </p:cNvPr>
          <p:cNvSpPr/>
          <p:nvPr/>
        </p:nvSpPr>
        <p:spPr>
          <a:xfrm>
            <a:off x="4526281" y="3429000"/>
            <a:ext cx="45719" cy="19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7C0CE8C-AE45-4E92-B949-3EB85CFEC0AC}"/>
              </a:ext>
            </a:extLst>
          </p:cNvPr>
          <p:cNvSpPr/>
          <p:nvPr/>
        </p:nvSpPr>
        <p:spPr>
          <a:xfrm>
            <a:off x="4526281" y="3860800"/>
            <a:ext cx="45719" cy="211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023A8C2-7BFE-48E4-8C9E-AE9B7F7DF0F5}"/>
              </a:ext>
            </a:extLst>
          </p:cNvPr>
          <p:cNvSpPr/>
          <p:nvPr/>
        </p:nvSpPr>
        <p:spPr>
          <a:xfrm>
            <a:off x="4526281" y="4721175"/>
            <a:ext cx="45719" cy="141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ABCD3-5B25-4C41-913D-9B72FBBD8EB3}"/>
              </a:ext>
            </a:extLst>
          </p:cNvPr>
          <p:cNvSpPr txBox="1"/>
          <p:nvPr/>
        </p:nvSpPr>
        <p:spPr>
          <a:xfrm>
            <a:off x="298150" y="120650"/>
            <a:ext cx="2559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 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28322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4" name="Text Box 3"/>
          <p:cNvSpPr txBox="1"/>
          <p:nvPr/>
        </p:nvSpPr>
        <p:spPr>
          <a:xfrm>
            <a:off x="298450" y="144780"/>
            <a:ext cx="4043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FEATURE SCALING</a:t>
            </a:r>
            <a:endParaRPr lang="en-US" sz="3200" b="1">
              <a:solidFill>
                <a:srgbClr val="000000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8165" y="911225"/>
            <a:ext cx="8305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Our Dataset contains Features which are highly varying in Magnitude, units and range.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endParaRPr lang="en-US" sz="1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Distance between neighbors could  be dominated by some attributes with relatively large numbers.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endParaRPr lang="en-US" sz="1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we scale our data before employing a distance based Algorithm, so that all features contribute equally to the result.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74370" y="3503295"/>
            <a:ext cx="5271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114454"/>
              </a:buClr>
              <a:buFont typeface="Wingdings" panose="05000000000000000000" charset="0"/>
              <a:buNone/>
            </a:pPr>
            <a:r>
              <a:rPr lang="en-US" sz="18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TYPES OF FEATURE SCALING TECHNIQUES:</a:t>
            </a:r>
          </a:p>
          <a:p>
            <a:pPr marL="0" indent="0">
              <a:buClr>
                <a:srgbClr val="114454"/>
              </a:buClr>
              <a:buFont typeface="Wingdings" panose="05000000000000000000" charset="0"/>
              <a:buNone/>
            </a:pPr>
            <a:endParaRPr lang="en-US" sz="180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NORMALIZATION</a:t>
            </a:r>
            <a:endParaRPr lang="en-US" sz="180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</a:t>
            </a:r>
            <a:r>
              <a:rPr lang="en-US" sz="1800">
                <a:solidFill>
                  <a:srgbClr val="00B0F0"/>
                </a:solidFill>
                <a:uFillTx/>
                <a:latin typeface="Arial" panose="020B0604020202020204" pitchFamily="34" charset="0"/>
              </a:rPr>
              <a:t>STANDARDIZATION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4" name="Text Box 3"/>
          <p:cNvSpPr txBox="1"/>
          <p:nvPr/>
        </p:nvSpPr>
        <p:spPr>
          <a:xfrm>
            <a:off x="366395" y="85090"/>
            <a:ext cx="7581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FEATURE SCALING TECHNIQUE</a:t>
            </a:r>
            <a:r>
              <a:rPr lang="en-US" sz="24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: NORMALIZATION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18795" y="698500"/>
            <a:ext cx="82918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Normalization is a scaling technique in which values are shifted and rescaled,</a:t>
            </a:r>
          </a:p>
          <a:p>
            <a:pPr marL="0" indent="0">
              <a:buClr>
                <a:srgbClr val="114454"/>
              </a:buClr>
              <a:buFont typeface="Wingdings" panose="05000000000000000000" charset="0"/>
              <a:buNone/>
            </a:pPr>
            <a:r>
              <a:rPr lang="en-US" sz="1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    so that they end up ranging between 0 and 1.</a:t>
            </a:r>
          </a:p>
          <a:p>
            <a:pPr marL="0" indent="0">
              <a:buClr>
                <a:srgbClr val="114454"/>
              </a:buClr>
              <a:buFont typeface="Wingdings" panose="05000000000000000000" charset="0"/>
              <a:buNone/>
            </a:pPr>
            <a:endParaRPr lang="en-US" sz="1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v"/>
            </a:pPr>
            <a:r>
              <a:rPr lang="en-US" sz="1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It is also known as Min-Max Scaling and formula is given as</a:t>
            </a:r>
          </a:p>
        </p:txBody>
      </p:sp>
      <p:graphicFrame>
        <p:nvGraphicFramePr>
          <p:cNvPr id="7" name="Object 6"/>
          <p:cNvGraphicFramePr/>
          <p:nvPr/>
        </p:nvGraphicFramePr>
        <p:xfrm>
          <a:off x="518795" y="2105025"/>
          <a:ext cx="3859530" cy="128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77440" imgH="857250" progId="Equation.KSEE3">
                  <p:embed/>
                </p:oleObj>
              </mc:Choice>
              <mc:Fallback>
                <p:oleObj r:id="rId2" imgW="2377440" imgH="857250" progId="Equation.KSEE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8795" y="2105025"/>
                        <a:ext cx="3859530" cy="128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915795" y="3930015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uFillTx/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17220" y="3542030"/>
            <a:ext cx="6732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rgbClr val="114454"/>
              </a:buClr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Here,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Xmax</a:t>
            </a: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&amp; </a:t>
            </a:r>
            <a:r>
              <a:rPr lang="en-US" dirty="0" err="1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Xmin</a:t>
            </a: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 are the maximum &amp; minimum values in the features respectively.</a:t>
            </a: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85750" indent="-285750">
              <a:buClr>
                <a:srgbClr val="114454"/>
              </a:buClr>
              <a:buFont typeface="Wingdings" panose="05000000000000000000" charset="0"/>
              <a:buChar char="ü"/>
            </a:pPr>
            <a:r>
              <a:rPr 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X is value before Normalization &amp; X' is value after Normalization.</a:t>
            </a:r>
          </a:p>
          <a:p>
            <a:pPr marL="285750" indent="-285750"/>
            <a:endParaRPr 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838</Words>
  <Application>Microsoft Office PowerPoint</Application>
  <PresentationFormat>On-screen Show (16:9)</PresentationFormat>
  <Paragraphs>142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Roboto Slab</vt:lpstr>
      <vt:lpstr>Calibri</vt:lpstr>
      <vt:lpstr>Wingdings</vt:lpstr>
      <vt:lpstr>Times New Roman</vt:lpstr>
      <vt:lpstr>Impact</vt:lpstr>
      <vt:lpstr>Nixie One</vt:lpstr>
      <vt:lpstr>Cambria Math</vt:lpstr>
      <vt:lpstr>Warwick template</vt:lpstr>
      <vt:lpstr>Equation.KSEE3</vt:lpstr>
      <vt:lpstr>      SUBJECT:             MACHINE LEARNING FACULTY :           Dr. V.SOWMYA DEPARTMENT:   DATA SCIENCE (CEN)        </vt:lpstr>
      <vt:lpstr>                                        PRESENTATION  BY</vt:lpstr>
      <vt:lpstr>K-NEAREST NEIGHBORS</vt:lpstr>
      <vt:lpstr>BRIEF INTRODUCTION TO KNN</vt:lpstr>
      <vt:lpstr>PowerPoint Presentation</vt:lpstr>
      <vt:lpstr>TECHNICALLY….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vs k-values Plot  for Manhattan distance</vt:lpstr>
      <vt:lpstr>Accuracy vs k-values Plot  for Minkowski distance</vt:lpstr>
      <vt:lpstr>Manhattan vs Minkowski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            MACHINE LEARNING FACULTY :           Dr. V.SOWMYA DEPARTMENT:   DATA SCIENCE (CEN)   PRESENTED BY: E.VIGNESH                                      CB.EN.P2DSC21010 RAHUL NAMADEV CHAVAN    CB.EN.P2DSC21021 N SAI DHANUSH                           CB.EN.P2DSC21016</dc:title>
  <dc:creator>Lenovo</dc:creator>
  <cp:lastModifiedBy>Eswaran Kandasamy</cp:lastModifiedBy>
  <cp:revision>22</cp:revision>
  <dcterms:created xsi:type="dcterms:W3CDTF">2021-10-27T15:08:00Z</dcterms:created>
  <dcterms:modified xsi:type="dcterms:W3CDTF">2021-10-28T15:01:12Z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B2656B24AA4D438E994600BAEDC0C20F</vt:lpwstr>
  </property>
  <property fmtid="{D5CDD505-2E9C-101B-9397-08002B2CF9AE}" pid="3" name="KSOProductBuildVer">
    <vt:lpwstr>1033-10.2.0.7636</vt:lpwstr>
  </property>
</Properties>
</file>